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305" r:id="rId4"/>
    <p:sldId id="303" r:id="rId5"/>
    <p:sldId id="307" r:id="rId6"/>
    <p:sldId id="308" r:id="rId7"/>
    <p:sldId id="309" r:id="rId8"/>
    <p:sldId id="289" r:id="rId9"/>
    <p:sldId id="310" r:id="rId10"/>
    <p:sldId id="306" r:id="rId11"/>
    <p:sldId id="311" r:id="rId12"/>
    <p:sldId id="313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89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0953-1E2E-4BE2-A992-5B4690F99A1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C4D6-A7C8-4B3F-A7BA-62793DC68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29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4ED-726C-4700-B6A1-A1F748F2017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1D0E-776A-4EDB-A3FB-C2F7AD034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98"/>
            <a:ext cx="8229600" cy="634082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2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516052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Выравнивания – 2014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1328" y="651605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292C650-A5D7-4838-B1A0-73BC6DF363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7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4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6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41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-36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A6E728D-A4BC-4226-8EC8-1D2E27C3B46E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41D0E423-05BA-4961-B777-2729568F4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0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4464496"/>
          </a:xfrm>
        </p:spPr>
        <p:txBody>
          <a:bodyPr>
            <a:noAutofit/>
          </a:bodyPr>
          <a:lstStyle/>
          <a:p>
            <a:r>
              <a:rPr lang="en-US" sz="9600" i="1" dirty="0" smtClean="0"/>
              <a:t>PSI-BLAST</a:t>
            </a:r>
            <a:r>
              <a:rPr lang="ru-RU" sz="9600" i="1" dirty="0" smtClean="0"/>
              <a:t/>
            </a:r>
            <a:br>
              <a:rPr lang="ru-RU" sz="9600" i="1" dirty="0" smtClean="0"/>
            </a:br>
            <a:r>
              <a:rPr lang="ru-RU" sz="9600" i="1" dirty="0"/>
              <a:t>Построение </a:t>
            </a:r>
            <a:r>
              <a:rPr lang="ru-RU" sz="5400" i="1" dirty="0"/>
              <a:t>(множественных) </a:t>
            </a:r>
            <a:r>
              <a:rPr lang="ru-RU" sz="9600" i="1" dirty="0" smtClean="0"/>
              <a:t>выравниваний</a:t>
            </a:r>
            <a:endParaRPr lang="ru-RU" sz="9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ФББ МГУ, 2014г.</a:t>
            </a:r>
            <a:br>
              <a:rPr lang="ru-RU" dirty="0" smtClean="0"/>
            </a:br>
            <a:r>
              <a:rPr lang="ru-RU" dirty="0" smtClean="0"/>
              <a:t>Аксянов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8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Построение выравнивания последовательностей</a:t>
            </a:r>
          </a:p>
          <a:p>
            <a:r>
              <a:rPr lang="ru-RU" dirty="0" smtClean="0"/>
              <a:t>Профили: выравнивание выравниваний</a:t>
            </a:r>
          </a:p>
          <a:p>
            <a:r>
              <a:rPr lang="en-US" b="1" u="sng" dirty="0" smtClean="0"/>
              <a:t>PSI-BLAST</a:t>
            </a:r>
          </a:p>
          <a:p>
            <a:r>
              <a:rPr lang="ru-RU" dirty="0" smtClean="0"/>
              <a:t>Построение множественных выравниваний</a:t>
            </a:r>
          </a:p>
        </p:txBody>
      </p:sp>
    </p:spTree>
    <p:extLst>
      <p:ext uri="{BB962C8B-B14F-4D97-AF65-F5344CB8AC3E}">
        <p14:creationId xmlns:p14="http://schemas.microsoft.com/office/powerpoint/2010/main" val="6817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PSI-BLAST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36078" r="14447" b="10928"/>
          <a:stretch/>
        </p:blipFill>
        <p:spPr bwMode="auto">
          <a:xfrm>
            <a:off x="18281" y="857248"/>
            <a:ext cx="8955410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9"/>
          <a:stretch/>
        </p:blipFill>
        <p:spPr bwMode="auto">
          <a:xfrm>
            <a:off x="107504" y="872849"/>
            <a:ext cx="8866187" cy="52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9581" r="7142" b="3294"/>
          <a:stretch/>
        </p:blipFill>
        <p:spPr bwMode="auto">
          <a:xfrm>
            <a:off x="-155228" y="857248"/>
            <a:ext cx="9391650" cy="554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2583" y="1916832"/>
            <a:ext cx="35160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Находки с низким </a:t>
            </a:r>
            <a:r>
              <a:rPr lang="en-US" sz="2400" dirty="0" smtClean="0"/>
              <a:t>E-value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84165" y="4653136"/>
            <a:ext cx="31607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Тоже какие-то находки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10676" y="2996952"/>
            <a:ext cx="586301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Построить профиль, </a:t>
            </a:r>
            <a:br>
              <a:rPr lang="ru-RU" sz="2400" dirty="0" smtClean="0"/>
            </a:br>
            <a:r>
              <a:rPr lang="ru-RU" sz="2400" dirty="0" smtClean="0"/>
              <a:t>снова искать сходные последовательности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188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PSI-BLAST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6" t="9132" r="26428" b="13174"/>
          <a:stretch/>
        </p:blipFill>
        <p:spPr bwMode="auto">
          <a:xfrm>
            <a:off x="1403648" y="828675"/>
            <a:ext cx="5124450" cy="49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1340768"/>
            <a:ext cx="22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я итерация</a:t>
            </a:r>
            <a:r>
              <a:rPr lang="en-US" dirty="0" smtClean="0"/>
              <a:t>: </a:t>
            </a:r>
            <a:r>
              <a:rPr lang="en-US" dirty="0"/>
              <a:t>105 hits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5120" r="27232" b="5838"/>
          <a:stretch/>
        </p:blipFill>
        <p:spPr bwMode="auto">
          <a:xfrm>
            <a:off x="1465560" y="847700"/>
            <a:ext cx="5000625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1340768"/>
            <a:ext cx="2331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я итерация: 112</a:t>
            </a:r>
            <a:r>
              <a:rPr lang="en-US" dirty="0" smtClean="0"/>
              <a:t> hits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видим новые слабые </a:t>
            </a:r>
            <a:br>
              <a:rPr lang="ru-RU" dirty="0" smtClean="0"/>
            </a:br>
            <a:r>
              <a:rPr lang="ru-RU" dirty="0" smtClean="0"/>
              <a:t>сходства</a:t>
            </a: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14072" r="26875" b="6587"/>
          <a:stretch/>
        </p:blipFill>
        <p:spPr bwMode="auto">
          <a:xfrm>
            <a:off x="1403646" y="908720"/>
            <a:ext cx="5124451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6256" y="1340768"/>
            <a:ext cx="2331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я итерация: 144</a:t>
            </a:r>
            <a:r>
              <a:rPr lang="en-US" dirty="0" smtClean="0"/>
              <a:t> hits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видим новые слабые </a:t>
            </a:r>
            <a:br>
              <a:rPr lang="ru-RU" dirty="0" smtClean="0"/>
            </a:br>
            <a:r>
              <a:rPr lang="ru-RU" dirty="0" smtClean="0"/>
              <a:t>сходства</a:t>
            </a:r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13324" r="26518" b="7036"/>
          <a:stretch/>
        </p:blipFill>
        <p:spPr bwMode="auto">
          <a:xfrm>
            <a:off x="1461740" y="828675"/>
            <a:ext cx="5095875" cy="506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6256" y="1340768"/>
            <a:ext cx="224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4я итерация: 151</a:t>
            </a:r>
            <a:r>
              <a:rPr lang="en-US" dirty="0" smtClean="0"/>
              <a:t> hits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 t="12725" r="26696" b="4491"/>
          <a:stretch/>
        </p:blipFill>
        <p:spPr bwMode="auto">
          <a:xfrm>
            <a:off x="1476027" y="902246"/>
            <a:ext cx="5067300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76256" y="1353542"/>
            <a:ext cx="2244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5я итерация: 143</a:t>
            </a:r>
            <a:r>
              <a:rPr lang="en-US" dirty="0" smtClean="0"/>
              <a:t> hits</a:t>
            </a:r>
            <a:endParaRPr lang="ru-RU" dirty="0" smtClean="0"/>
          </a:p>
          <a:p>
            <a:r>
              <a:rPr lang="ru-RU" dirty="0" smtClean="0"/>
              <a:t>(143 </a:t>
            </a:r>
            <a:r>
              <a:rPr lang="en-US" dirty="0" smtClean="0"/>
              <a:t>&lt;</a:t>
            </a:r>
            <a:r>
              <a:rPr lang="ru-RU" dirty="0" smtClean="0"/>
              <a:t> 151</a:t>
            </a:r>
            <a:r>
              <a:rPr lang="en-US" dirty="0" smtClean="0"/>
              <a:t> !)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9132" r="26696" b="4042"/>
          <a:stretch/>
        </p:blipFill>
        <p:spPr bwMode="auto">
          <a:xfrm>
            <a:off x="1484827" y="672859"/>
            <a:ext cx="5029200" cy="552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t="9431" r="26250" b="4640"/>
          <a:stretch/>
        </p:blipFill>
        <p:spPr bwMode="auto">
          <a:xfrm>
            <a:off x="1351477" y="701421"/>
            <a:ext cx="5162550" cy="54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76256" y="1340768"/>
            <a:ext cx="22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ru-RU" dirty="0" smtClean="0"/>
              <a:t>я итерация: 1</a:t>
            </a:r>
            <a:r>
              <a:rPr lang="en-US" dirty="0" smtClean="0"/>
              <a:t>63 hits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6256" y="1340768"/>
            <a:ext cx="224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7я итерация: 1</a:t>
            </a:r>
            <a:r>
              <a:rPr lang="en-US" dirty="0" smtClean="0"/>
              <a:t>63 hits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нет новых находок</a:t>
            </a:r>
            <a:endParaRPr lang="en-US" dirty="0" smtClean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9133" r="6262" b="2835"/>
          <a:stretch/>
        </p:blipFill>
        <p:spPr bwMode="auto">
          <a:xfrm>
            <a:off x="0" y="700238"/>
            <a:ext cx="9289915" cy="56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9" grpId="0"/>
      <p:bldP spid="9" grpId="1"/>
      <p:bldP spid="11" grpId="0"/>
      <p:bldP spid="11" grpId="1"/>
      <p:bldP spid="13" grpId="0"/>
      <p:bldP spid="13" grpId="1"/>
      <p:bldP spid="16" grpId="0"/>
      <p:bldP spid="16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Построение выравнивания последовательностей</a:t>
            </a:r>
          </a:p>
          <a:p>
            <a:r>
              <a:rPr lang="ru-RU" dirty="0" smtClean="0"/>
              <a:t>Профили: выравнивание выравниваний</a:t>
            </a:r>
          </a:p>
          <a:p>
            <a:r>
              <a:rPr lang="en-US" dirty="0" smtClean="0"/>
              <a:t>PSI-BLAST</a:t>
            </a:r>
          </a:p>
          <a:p>
            <a:r>
              <a:rPr lang="ru-RU" b="1" u="sng" dirty="0" smtClean="0"/>
              <a:t>Построение множественных выравниваний</a:t>
            </a:r>
          </a:p>
        </p:txBody>
      </p:sp>
    </p:spTree>
    <p:extLst>
      <p:ext uri="{BB962C8B-B14F-4D97-AF65-F5344CB8AC3E}">
        <p14:creationId xmlns:p14="http://schemas.microsoft.com/office/powerpoint/2010/main" val="40163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Построение выравнивания последовательностей</a:t>
            </a:r>
          </a:p>
          <a:p>
            <a:r>
              <a:rPr lang="ru-RU" dirty="0" smtClean="0"/>
              <a:t>Профили: выравнивание выравниваний</a:t>
            </a:r>
          </a:p>
          <a:p>
            <a:r>
              <a:rPr lang="en-US" dirty="0" smtClean="0"/>
              <a:t>PSI-BLAST</a:t>
            </a:r>
          </a:p>
          <a:p>
            <a:r>
              <a:rPr lang="ru-RU" dirty="0" smtClean="0"/>
              <a:t>Построение множественных выравниваний</a:t>
            </a:r>
          </a:p>
        </p:txBody>
      </p:sp>
    </p:spTree>
    <p:extLst>
      <p:ext uri="{BB962C8B-B14F-4D97-AF65-F5344CB8AC3E}">
        <p14:creationId xmlns:p14="http://schemas.microsoft.com/office/powerpoint/2010/main" val="17358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384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488" y="1172021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ASN-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3616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AS-N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736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9840" y="117202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365" y="2131115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5469" y="213111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A--SN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97" y="2131115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ATRN-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--ASN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7717" y="2131115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---ATRN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ASN----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73333" y="3209494"/>
            <a:ext cx="4347994" cy="646331"/>
            <a:chOff x="445493" y="4077072"/>
            <a:chExt cx="4347994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AS-N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75656" y="4211796"/>
              <a:ext cx="3317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matches, 1 gap, </a:t>
              </a:r>
              <a:r>
                <a:rPr lang="en-US" dirty="0"/>
                <a:t>1 almost match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3333" y="3929574"/>
            <a:ext cx="3988280" cy="646331"/>
            <a:chOff x="445493" y="4077072"/>
            <a:chExt cx="3988280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A-SN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75656" y="4211796"/>
              <a:ext cx="2958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matches, 1 gap, 1 mismatch</a:t>
              </a:r>
              <a:endParaRPr lang="en-US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7544" y="4723403"/>
            <a:ext cx="3988280" cy="646331"/>
            <a:chOff x="445493" y="4077072"/>
            <a:chExt cx="398828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445493" y="4077072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ATRN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-ASN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5656" y="4211796"/>
              <a:ext cx="2958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match, 1 gap, 2 mismatches</a:t>
              </a:r>
              <a:endParaRPr lang="en-US" dirty="0"/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914400" y="319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последовательностей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1359059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выбора оптимального выравнивания требуется:</a:t>
            </a:r>
          </a:p>
          <a:p>
            <a:endParaRPr lang="ru-RU" sz="3200" dirty="0"/>
          </a:p>
          <a:p>
            <a:r>
              <a:rPr lang="ru-RU" sz="3200" dirty="0" smtClean="0"/>
              <a:t>1. мера сходства между аминокислотами</a:t>
            </a:r>
          </a:p>
          <a:p>
            <a:r>
              <a:rPr lang="ru-RU" sz="3200" dirty="0" smtClean="0"/>
              <a:t>2. штрафы за </a:t>
            </a:r>
            <a:r>
              <a:rPr lang="ru-RU" sz="3200" dirty="0" err="1" smtClean="0"/>
              <a:t>гэпы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91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Построение выравнивания последовательностей</a:t>
            </a:r>
          </a:p>
          <a:p>
            <a:r>
              <a:rPr lang="ru-RU" b="1" u="sng" dirty="0" smtClean="0"/>
              <a:t>Профили: выравнивание выравниваний</a:t>
            </a:r>
          </a:p>
          <a:p>
            <a:r>
              <a:rPr lang="en-US" dirty="0" smtClean="0"/>
              <a:t>PSI-BLAST</a:t>
            </a:r>
          </a:p>
          <a:p>
            <a:r>
              <a:rPr lang="ru-RU" dirty="0" smtClean="0"/>
              <a:t>Построение множественных выравниваний</a:t>
            </a:r>
          </a:p>
        </p:txBody>
      </p:sp>
    </p:spTree>
    <p:extLst>
      <p:ext uri="{BB962C8B-B14F-4D97-AF65-F5344CB8AC3E}">
        <p14:creationId xmlns:p14="http://schemas.microsoft.com/office/powerpoint/2010/main" val="7569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профиля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Дано:</a:t>
            </a:r>
            <a:r>
              <a:rPr lang="ru-RU" dirty="0" smtClean="0"/>
              <a:t> выравнивание семейства белков и последовательность белка того же семейства, которая отсутствует в выравнивании.</a:t>
            </a:r>
          </a:p>
          <a:p>
            <a:endParaRPr lang="ru-RU" dirty="0"/>
          </a:p>
          <a:p>
            <a:r>
              <a:rPr lang="ru-RU" b="1" u="sng" dirty="0" smtClean="0"/>
              <a:t>Задача:</a:t>
            </a:r>
            <a:r>
              <a:rPr lang="ru-RU" dirty="0" smtClean="0"/>
              <a:t> Добавить последовательность в выравнивание.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10330" r="3661" b="64071"/>
          <a:stretch/>
        </p:blipFill>
        <p:spPr bwMode="auto">
          <a:xfrm>
            <a:off x="0" y="2132856"/>
            <a:ext cx="9296400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9796" r="4415" b="82771"/>
          <a:stretch/>
        </p:blipFill>
        <p:spPr bwMode="auto">
          <a:xfrm>
            <a:off x="99417" y="4400150"/>
            <a:ext cx="9029700" cy="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4005064"/>
            <a:ext cx="298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Блок из нескольких мотивов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336724" y="3770388"/>
            <a:ext cx="116514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1880" y="5301208"/>
            <a:ext cx="493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Такие же мотивы есть в это </a:t>
            </a:r>
            <a:r>
              <a:rPr lang="ru-RU" dirty="0" err="1" smtClean="0"/>
              <a:t>последователньости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832668" y="5066532"/>
            <a:ext cx="919352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1028" idx="2"/>
          </p:cNvCxnSpPr>
          <p:nvPr/>
        </p:nvCxnSpPr>
        <p:spPr>
          <a:xfrm>
            <a:off x="3923928" y="4873090"/>
            <a:ext cx="6903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20072" y="4869160"/>
            <a:ext cx="648072" cy="39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профиля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Дано:</a:t>
            </a:r>
            <a:r>
              <a:rPr lang="ru-RU" dirty="0" smtClean="0"/>
              <a:t> выравнивание семейства белков и последовательность белка того же семейства, которая отсутствует в выравнивании.</a:t>
            </a:r>
          </a:p>
          <a:p>
            <a:endParaRPr lang="ru-RU" dirty="0"/>
          </a:p>
          <a:p>
            <a:r>
              <a:rPr lang="ru-RU" b="1" u="sng" dirty="0" smtClean="0"/>
              <a:t>Задача:</a:t>
            </a:r>
            <a:r>
              <a:rPr lang="ru-RU" dirty="0" smtClean="0"/>
              <a:t> Добавить последовательность в выравнивание.</a:t>
            </a:r>
          </a:p>
          <a:p>
            <a:endParaRPr lang="ru-RU" dirty="0"/>
          </a:p>
          <a:p>
            <a:r>
              <a:rPr lang="ru-RU" dirty="0" smtClean="0"/>
              <a:t>Записываем последовательность в выравнивание. Не очень похоже.</a:t>
            </a:r>
          </a:p>
          <a:p>
            <a:endParaRPr lang="ru-RU" dirty="0"/>
          </a:p>
          <a:p>
            <a:r>
              <a:rPr lang="ru-RU" dirty="0" smtClean="0"/>
              <a:t>Добавим </a:t>
            </a:r>
            <a:r>
              <a:rPr lang="ru-RU" dirty="0" err="1" smtClean="0"/>
              <a:t>гэп</a:t>
            </a:r>
            <a:r>
              <a:rPr lang="ru-RU" dirty="0" smtClean="0"/>
              <a:t> в последовательность. Уже лучше.</a:t>
            </a:r>
          </a:p>
          <a:p>
            <a:endParaRPr lang="ru-RU" dirty="0"/>
          </a:p>
          <a:p>
            <a:r>
              <a:rPr lang="ru-RU" dirty="0" smtClean="0"/>
              <a:t>Добавим </a:t>
            </a:r>
            <a:r>
              <a:rPr lang="ru-RU" dirty="0" err="1" smtClean="0"/>
              <a:t>гэп</a:t>
            </a:r>
            <a:r>
              <a:rPr lang="ru-RU" dirty="0" smtClean="0"/>
              <a:t> в выравнивание.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10790" r="2147" b="61060"/>
          <a:stretch/>
        </p:blipFill>
        <p:spPr bwMode="auto">
          <a:xfrm>
            <a:off x="-99393" y="3928715"/>
            <a:ext cx="9420225" cy="17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10180" r="1786" b="60928"/>
          <a:stretch/>
        </p:blipFill>
        <p:spPr bwMode="auto">
          <a:xfrm>
            <a:off x="-142256" y="3933056"/>
            <a:ext cx="95059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10180" r="1696" b="60179"/>
          <a:stretch/>
        </p:blipFill>
        <p:spPr bwMode="auto">
          <a:xfrm>
            <a:off x="-252536" y="3933056"/>
            <a:ext cx="9620251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Понятие профиля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Мы можем оперировать выравниванием также, как последовательностью. В выравнивание можно добавлять </a:t>
            </a:r>
            <a:r>
              <a:rPr lang="ru-RU" dirty="0" err="1" smtClean="0"/>
              <a:t>гэпы</a:t>
            </a:r>
            <a:r>
              <a:rPr lang="ru-RU" dirty="0" smtClean="0"/>
              <a:t>, можно совместить выравнивание и последовательность.</a:t>
            </a:r>
          </a:p>
          <a:p>
            <a:r>
              <a:rPr lang="ru-RU" dirty="0" smtClean="0"/>
              <a:t>Все, что нужно – иметь меру сходства между аминокислотой в последовательности и колонкой в выравнивании.</a:t>
            </a:r>
          </a:p>
          <a:p>
            <a:r>
              <a:rPr lang="ru-RU" dirty="0" smtClean="0"/>
              <a:t>Задание: придумать такую меру.</a:t>
            </a:r>
          </a:p>
          <a:p>
            <a:r>
              <a:rPr lang="ru-RU" dirty="0" smtClean="0"/>
              <a:t>Пример: среднее значение </a:t>
            </a:r>
            <a:r>
              <a:rPr lang="en-US" dirty="0" smtClean="0"/>
              <a:t>BLOSUM62</a:t>
            </a:r>
            <a:r>
              <a:rPr lang="ru-RU" dirty="0" smtClean="0"/>
              <a:t> между аминокислотой из последовательности и всеми аминокислотами в данной колонке выравнивания.</a:t>
            </a:r>
          </a:p>
          <a:p>
            <a:r>
              <a:rPr lang="ru-RU" dirty="0" smtClean="0"/>
              <a:t>Аналогично можно выравнивать два профиля между собой.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8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64807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Профиль – это описание выравнивания (в каких позициях какие аминокислоты встречаются). Профиль позволяет работать с целым выравниванием,</a:t>
            </a:r>
            <a:br>
              <a:rPr lang="ru-RU" sz="5400" dirty="0" smtClean="0"/>
            </a:br>
            <a:r>
              <a:rPr lang="ru-RU" sz="5400" dirty="0" smtClean="0"/>
              <a:t>как с отдельной последовательностью.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752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64807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Поскольку множественное выравнивание несет больше информации, чем отдельная последовательность, то поиск с использованием профиля позволяет найти гомологов, которых не находит обычный </a:t>
            </a:r>
            <a:r>
              <a:rPr lang="en-US" sz="5400" dirty="0" smtClean="0"/>
              <a:t>BLAST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73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386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PSI-BLAST Построение (множественных) выравниваний</vt:lpstr>
      <vt:lpstr>Презентация PowerPoint</vt:lpstr>
      <vt:lpstr>Выравнивание последовательностей</vt:lpstr>
      <vt:lpstr>Презентация PowerPoint</vt:lpstr>
      <vt:lpstr>Понятие профиля</vt:lpstr>
      <vt:lpstr>Понятие профиля</vt:lpstr>
      <vt:lpstr>Понятие профиля</vt:lpstr>
      <vt:lpstr>Профиль – это описание выравнивания (в каких позициях какие аминокислоты встречаются). Профиль позволяет работать с целым выравниванием, как с отдельной последовательностью.</vt:lpstr>
      <vt:lpstr>Поскольку множественное выравнивание несет больше информации, чем отдельная последовательность, то поиск с использованием профиля позволяет найти гомологов, которых не находит обычный BLAST.</vt:lpstr>
      <vt:lpstr>Презентация PowerPoint</vt:lpstr>
      <vt:lpstr>PSI-BLAST</vt:lpstr>
      <vt:lpstr>PSI-BLAST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evgeniy_note</dc:creator>
  <cp:lastModifiedBy>evgeniy_note</cp:lastModifiedBy>
  <cp:revision>63</cp:revision>
  <dcterms:created xsi:type="dcterms:W3CDTF">2014-04-08T04:51:00Z</dcterms:created>
  <dcterms:modified xsi:type="dcterms:W3CDTF">2014-04-28T09:18:59Z</dcterms:modified>
</cp:coreProperties>
</file>