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7" r:id="rId2"/>
    <p:sldId id="275" r:id="rId3"/>
    <p:sldId id="276" r:id="rId4"/>
    <p:sldId id="283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850FC-78EB-45B0-9015-D4A96B93329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70C3F-7A38-438D-A5C3-BE8E00F13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F2C7-CC33-4340-ABAA-04587DEC7A6A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51E4-BA55-47E9-B72C-6C3049DACD31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C099-35C0-4F40-B3EC-79686C3FFCEB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961E-5698-48C4-A521-1BE7DF5D0997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34A5-DBD0-4727-9245-6A3F54AB681D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9152-BADF-4D05-ACC9-724051918689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6614-8658-407B-B21D-6F36FA0B9150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4507-60C8-463B-AA84-60CCE636EB87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723A-BC83-4842-94E5-A6425CE57034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489E-8406-4DB7-86B3-293B6F7D239E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D7C0-8B82-45F5-AF24-203D12776DFE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5F4A1-D609-4EB9-B27F-E743EF8181CE}" type="datetime1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B89C-DC0C-44BF-9AD8-DF3FB40A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0640" y="126170"/>
            <a:ext cx="8602720" cy="606799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Этапы расшифровки</a:t>
            </a:r>
          </a:p>
          <a:p>
            <a:pPr lvl="1"/>
            <a:r>
              <a:rPr lang="ru-RU" dirty="0" smtClean="0"/>
              <a:t>Перечислите основные этапы определения структуры методом РСА.</a:t>
            </a:r>
          </a:p>
          <a:p>
            <a:r>
              <a:rPr lang="ru-RU" b="1" dirty="0" smtClean="0"/>
              <a:t>Электронная плотность</a:t>
            </a:r>
          </a:p>
          <a:p>
            <a:pPr lvl="1"/>
            <a:r>
              <a:rPr lang="ru-RU" dirty="0" smtClean="0"/>
              <a:t>Дайте определение функции электронной плотности (для объекта, состоящего из молекул и атомов).</a:t>
            </a:r>
          </a:p>
          <a:p>
            <a:pPr lvl="1"/>
            <a:r>
              <a:rPr lang="ru-RU" dirty="0" smtClean="0"/>
              <a:t>В каких физических единицах измеряется функция электронной плотности?</a:t>
            </a:r>
          </a:p>
          <a:p>
            <a:pPr lvl="1"/>
            <a:r>
              <a:rPr lang="ru-RU" dirty="0" smtClean="0"/>
              <a:t>Опишите характер графика зависимости электронной плотности для одного атома.</a:t>
            </a:r>
          </a:p>
          <a:p>
            <a:pPr lvl="1"/>
            <a:r>
              <a:rPr lang="ru-RU" dirty="0" smtClean="0"/>
              <a:t>Как изображается функция электронной плотности в </a:t>
            </a:r>
            <a:r>
              <a:rPr lang="ru-RU" dirty="0" err="1" smtClean="0"/>
              <a:t>Pymol</a:t>
            </a:r>
            <a:r>
              <a:rPr lang="ru-RU" dirty="0" smtClean="0"/>
              <a:t>? Какие единицы используются при изображении электронной плотности в компьютере?</a:t>
            </a:r>
          </a:p>
          <a:p>
            <a:r>
              <a:rPr lang="ru-RU" b="1" dirty="0" smtClean="0"/>
              <a:t>Кристалл</a:t>
            </a:r>
          </a:p>
          <a:p>
            <a:pPr lvl="1"/>
            <a:r>
              <a:rPr lang="ru-RU" dirty="0" smtClean="0"/>
              <a:t>Что такое симметрия объекта, состоящего из молекул и атомов?</a:t>
            </a:r>
          </a:p>
          <a:p>
            <a:pPr lvl="1"/>
            <a:r>
              <a:rPr lang="ru-RU" dirty="0" smtClean="0"/>
              <a:t>Что такое трансляционная симметрия?</a:t>
            </a:r>
          </a:p>
          <a:p>
            <a:pPr lvl="1"/>
            <a:r>
              <a:rPr lang="ru-RU" dirty="0" smtClean="0"/>
              <a:t>Что такое кристалл?</a:t>
            </a:r>
          </a:p>
          <a:p>
            <a:pPr lvl="1"/>
            <a:r>
              <a:rPr lang="ru-RU" dirty="0" smtClean="0"/>
              <a:t>Что такое кристаллографическая ячейка? Иногда говорят “элементарная ячейка кристалла”.</a:t>
            </a:r>
          </a:p>
          <a:p>
            <a:pPr lvl="1"/>
            <a:r>
              <a:rPr lang="ru-RU" sz="2900" b="1" dirty="0" smtClean="0">
                <a:solidFill>
                  <a:srgbClr val="FF0000"/>
                </a:solidFill>
              </a:rPr>
              <a:t>Что такое кристаллографическая симметрия? Что такое </a:t>
            </a:r>
            <a:r>
              <a:rPr lang="ru-RU" sz="2900" b="1" dirty="0" err="1" smtClean="0">
                <a:solidFill>
                  <a:srgbClr val="FF0000"/>
                </a:solidFill>
              </a:rPr>
              <a:t>нетрансляционная</a:t>
            </a:r>
            <a:r>
              <a:rPr lang="ru-RU" sz="2900" b="1" dirty="0" smtClean="0">
                <a:solidFill>
                  <a:srgbClr val="FF0000"/>
                </a:solidFill>
              </a:rPr>
              <a:t> симметрия кристалла? Привести пример для плоского кристалла.</a:t>
            </a:r>
          </a:p>
          <a:p>
            <a:pPr lvl="1"/>
            <a:r>
              <a:rPr lang="ru-RU" sz="2900" b="1" dirty="0" smtClean="0">
                <a:solidFill>
                  <a:srgbClr val="FF0000"/>
                </a:solidFill>
              </a:rPr>
              <a:t>Что такое кристаллографическая группа, обозначение которой приводится в PDB файле?</a:t>
            </a:r>
          </a:p>
          <a:p>
            <a:pPr lvl="1"/>
            <a:r>
              <a:rPr lang="ru-RU" sz="2900" b="1" dirty="0" smtClean="0">
                <a:solidFill>
                  <a:srgbClr val="FF0000"/>
                </a:solidFill>
              </a:rPr>
              <a:t>Что такое асимметрическая ячейка кристалла?</a:t>
            </a:r>
          </a:p>
          <a:p>
            <a:pPr lvl="1"/>
            <a:r>
              <a:rPr lang="ru-RU" sz="2900" b="1" dirty="0" smtClean="0">
                <a:solidFill>
                  <a:srgbClr val="FF0000"/>
                </a:solidFill>
              </a:rPr>
              <a:t>Какие данные содержатся в PDB файле для восстановления молекул из соседних асимметрических ячеек кристалла?</a:t>
            </a:r>
          </a:p>
          <a:p>
            <a:pPr lvl="1"/>
            <a:r>
              <a:rPr lang="ru-RU" sz="2900" b="1" dirty="0" smtClean="0">
                <a:solidFill>
                  <a:srgbClr val="FF0000"/>
                </a:solidFill>
              </a:rPr>
              <a:t>Что такое </a:t>
            </a:r>
            <a:r>
              <a:rPr lang="ru-RU" sz="2900" b="1" dirty="0" err="1" smtClean="0">
                <a:solidFill>
                  <a:srgbClr val="FF0000"/>
                </a:solidFill>
              </a:rPr>
              <a:t>некристаллографическая</a:t>
            </a:r>
            <a:r>
              <a:rPr lang="ru-RU" sz="2900" b="1" dirty="0" smtClean="0">
                <a:solidFill>
                  <a:srgbClr val="FF0000"/>
                </a:solidFill>
              </a:rPr>
              <a:t> симметрия (молекулы или комплекса молекул в кристалле)?</a:t>
            </a:r>
          </a:p>
          <a:p>
            <a:pPr lvl="1"/>
            <a:r>
              <a:rPr lang="ru-RU" dirty="0" smtClean="0"/>
              <a:t>Какими свойствами обладает функция электронной плотности кристалла?</a:t>
            </a:r>
            <a:endParaRPr lang="en-US" dirty="0" smtClean="0"/>
          </a:p>
          <a:p>
            <a:pPr lvl="1"/>
            <a:r>
              <a:rPr lang="ru-RU" dirty="0" smtClean="0"/>
              <a:t>Соотношение между биологической единицей и содержимым </a:t>
            </a:r>
            <a:r>
              <a:rPr lang="en-US" dirty="0" smtClean="0"/>
              <a:t>PDB </a:t>
            </a:r>
            <a:r>
              <a:rPr lang="ru-RU" dirty="0" smtClean="0"/>
              <a:t>файла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0640" y="126170"/>
            <a:ext cx="8602720" cy="6336825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Ряд Фурье</a:t>
            </a:r>
          </a:p>
          <a:p>
            <a:pPr lvl="1"/>
            <a:r>
              <a:rPr lang="ru-RU" dirty="0" smtClean="0"/>
              <a:t>Что такое ряд Фурье периодической функции? Напишите формулу для n-го слагаемого ряда. Что такое гармоника и какими параметрами она определяется (на примере функций одной переменной)? По практикуму.</a:t>
            </a:r>
          </a:p>
          <a:p>
            <a:pPr lvl="1"/>
            <a:r>
              <a:rPr lang="ru-RU" dirty="0" smtClean="0"/>
              <a:t>Даны параметры некоторого набора гармоник ряда Фурье. Как восстанавливается функция по этому набору? (Такое восстановление называется также синтезом Фурье.) </a:t>
            </a:r>
            <a:r>
              <a:rPr lang="ru-RU" i="1" dirty="0" smtClean="0"/>
              <a:t>По практикуму</a:t>
            </a:r>
            <a:endParaRPr lang="ru-RU" dirty="0" smtClean="0"/>
          </a:p>
          <a:p>
            <a:pPr lvl="1"/>
            <a:r>
              <a:rPr lang="ru-RU" dirty="0" smtClean="0"/>
              <a:t>Что такое полный набор гармоник? Что такое разрешение полного набора гармоник? Как связано качество восстановления функции и разрешение набора гармоник? </a:t>
            </a:r>
            <a:r>
              <a:rPr lang="ru-RU" i="1" dirty="0" smtClean="0"/>
              <a:t>По практикуму</a:t>
            </a:r>
            <a:endParaRPr lang="ru-RU" dirty="0" smtClean="0"/>
          </a:p>
          <a:p>
            <a:pPr lvl="1"/>
            <a:r>
              <a:rPr lang="ru-RU" dirty="0" smtClean="0"/>
              <a:t>Что такое неполный набор гармоник? Как определяется его разрешение и что такое полнота данных для данного разрешения? </a:t>
            </a:r>
            <a:r>
              <a:rPr lang="ru-RU" i="1" dirty="0" smtClean="0"/>
              <a:t>По практикуму</a:t>
            </a:r>
            <a:endParaRPr lang="ru-RU" dirty="0" smtClean="0"/>
          </a:p>
          <a:p>
            <a:pPr lvl="1"/>
            <a:r>
              <a:rPr lang="ru-RU" dirty="0" smtClean="0"/>
              <a:t>Напишите ряд Фурье для функции электронной плотности кристалла. </a:t>
            </a:r>
            <a:r>
              <a:rPr lang="ru-RU" i="1" dirty="0" smtClean="0"/>
              <a:t>По лекциям</a:t>
            </a:r>
            <a:endParaRPr lang="ru-RU" dirty="0" smtClean="0"/>
          </a:p>
          <a:p>
            <a:r>
              <a:rPr lang="ru-RU" b="1" dirty="0" smtClean="0"/>
              <a:t>Теория рассеяния</a:t>
            </a:r>
          </a:p>
          <a:p>
            <a:pPr lvl="1"/>
            <a:r>
              <a:rPr lang="ru-RU" dirty="0" smtClean="0"/>
              <a:t>Что такое абсолютные и относительные координаты? Как связаны относительные координаты с параметрами кристаллографической ячейки?</a:t>
            </a:r>
          </a:p>
          <a:p>
            <a:pPr lvl="1"/>
            <a:r>
              <a:rPr lang="ru-RU" dirty="0" smtClean="0"/>
              <a:t>Что такое вектор рассеяния? Как найти вектор рассеяния для данного направления на детектируемый сигнал?</a:t>
            </a:r>
          </a:p>
          <a:p>
            <a:pPr lvl="1"/>
            <a:r>
              <a:rPr lang="ru-RU" dirty="0" smtClean="0"/>
              <a:t>Сформулируйте условия Лауэ (на направления, в которых наблюдается дифракция на кристалле).</a:t>
            </a:r>
          </a:p>
          <a:p>
            <a:pPr lvl="1"/>
            <a:r>
              <a:rPr lang="ru-RU" dirty="0" smtClean="0"/>
              <a:t>Что такое рефлекс? Как связаны индексы рефлекса </a:t>
            </a:r>
            <a:r>
              <a:rPr lang="ru-RU" b="1" dirty="0" err="1" smtClean="0"/>
              <a:t>h</a:t>
            </a:r>
            <a:r>
              <a:rPr lang="ru-RU" dirty="0" smtClean="0"/>
              <a:t>, </a:t>
            </a:r>
            <a:r>
              <a:rPr lang="ru-RU" b="1" dirty="0" err="1" smtClean="0"/>
              <a:t>k</a:t>
            </a:r>
            <a:r>
              <a:rPr lang="ru-RU" dirty="0" smtClean="0"/>
              <a:t>, </a:t>
            </a:r>
            <a:r>
              <a:rPr lang="ru-RU" b="1" dirty="0" err="1" smtClean="0"/>
              <a:t>l</a:t>
            </a:r>
            <a:r>
              <a:rPr lang="ru-RU" dirty="0" smtClean="0"/>
              <a:t> и соответствующий им вектор рассеяния </a:t>
            </a:r>
            <a:r>
              <a:rPr lang="ru-RU" b="1" dirty="0" err="1" smtClean="0"/>
              <a:t>s</a:t>
            </a:r>
            <a:r>
              <a:rPr lang="ru-RU" dirty="0" smtClean="0"/>
              <a:t>?</a:t>
            </a:r>
          </a:p>
          <a:p>
            <a:pPr lvl="1"/>
            <a:r>
              <a:rPr lang="ru-RU" dirty="0" smtClean="0"/>
              <a:t>Какая величина измеряется в эксперименте?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По каким данным эксперимента определяются параметры кристаллографической ячейки?</a:t>
            </a:r>
          </a:p>
          <a:p>
            <a:pPr lvl="1"/>
            <a:r>
              <a:rPr lang="ru-RU" sz="2900" b="1" dirty="0" smtClean="0">
                <a:solidFill>
                  <a:srgbClr val="FF0000"/>
                </a:solidFill>
              </a:rPr>
              <a:t>Как связаны величины, измеренные в эксперименте, с разложением функции электронной плотности кристалла в ряд Фурье? На основании чего устанавливается эта связь (выводить её не требуется)?</a:t>
            </a:r>
          </a:p>
          <a:p>
            <a:pPr lvl="1"/>
            <a:r>
              <a:rPr lang="ru-RU" dirty="0" smtClean="0"/>
              <a:t>Напишите формулу для синтеза Фурье электронной плотности кристалла и объясните смысл использованных обозначений.</a:t>
            </a:r>
          </a:p>
          <a:p>
            <a:pPr lvl="1"/>
            <a:r>
              <a:rPr lang="ru-RU" dirty="0" smtClean="0"/>
              <a:t>Напишите формулу для одной гармоники Фурье, выражающую зависимость </a:t>
            </a:r>
            <a:r>
              <a:rPr lang="ru-RU" i="1" dirty="0" smtClean="0"/>
              <a:t>одной</a:t>
            </a:r>
            <a:r>
              <a:rPr lang="ru-RU" dirty="0" smtClean="0"/>
              <a:t> гармоники Фурье от вектора </a:t>
            </a:r>
            <a:r>
              <a:rPr lang="ru-RU" b="1" dirty="0" err="1" smtClean="0"/>
              <a:t>r=</a:t>
            </a:r>
            <a:r>
              <a:rPr lang="ru-RU" b="1" dirty="0" smtClean="0"/>
              <a:t>(</a:t>
            </a:r>
            <a:r>
              <a:rPr lang="ru-RU" b="1" dirty="0" err="1" smtClean="0"/>
              <a:t>x,y,z</a:t>
            </a:r>
            <a:r>
              <a:rPr lang="ru-RU" b="1" dirty="0" smtClean="0"/>
              <a:t>)</a:t>
            </a:r>
            <a:r>
              <a:rPr lang="ru-RU" dirty="0" smtClean="0"/>
              <a:t> (из начала координат в данную точку).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Что такое разрешение гармоники Фурье в одномерном и трехмерном случаях?</a:t>
            </a:r>
          </a:p>
          <a:p>
            <a:pPr lvl="1"/>
            <a:r>
              <a:rPr lang="ru-RU" dirty="0" smtClean="0"/>
              <a:t>Дан набор измеренных в эксперименте модулей структурных факторов. (“модуль структурного фактора </a:t>
            </a:r>
            <a:r>
              <a:rPr lang="ru-RU" dirty="0" err="1" smtClean="0"/>
              <a:t>h,k,l</a:t>
            </a:r>
            <a:r>
              <a:rPr lang="ru-RU" dirty="0" smtClean="0"/>
              <a:t>” и “амплитуда гармоники Фурье </a:t>
            </a:r>
            <a:r>
              <a:rPr lang="ru-RU" dirty="0" err="1" smtClean="0"/>
              <a:t>h,k,l</a:t>
            </a:r>
            <a:r>
              <a:rPr lang="ru-RU" dirty="0" smtClean="0"/>
              <a:t>” – одно и то же). Как определить разрешение структуры?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0640" y="126170"/>
            <a:ext cx="8602720" cy="6605660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Фазовая проблема</a:t>
            </a:r>
          </a:p>
          <a:p>
            <a:pPr lvl="1"/>
            <a:r>
              <a:rPr lang="ru-RU" dirty="0" smtClean="0"/>
              <a:t>В чём состоит фазовая проблема?</a:t>
            </a:r>
          </a:p>
          <a:p>
            <a:pPr lvl="1"/>
            <a:r>
              <a:rPr lang="ru-RU" dirty="0" smtClean="0"/>
              <a:t>Перечислите основные методы решения фазовой проблемы.</a:t>
            </a:r>
          </a:p>
          <a:p>
            <a:pPr lvl="1"/>
            <a:r>
              <a:rPr lang="ru-RU" dirty="0" smtClean="0"/>
              <a:t>Метод изоморфного замещения: какие дополнительные эксперименты требуется провести?</a:t>
            </a:r>
          </a:p>
          <a:p>
            <a:pPr lvl="1"/>
            <a:r>
              <a:rPr lang="ru-RU" dirty="0" smtClean="0"/>
              <a:t>Что требуется для применения метода аномального рассеяния?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Опишите этапы решения фазовой проблемы методом молекулярного замещения</a:t>
            </a:r>
            <a:r>
              <a:rPr lang="ru-RU" dirty="0" smtClean="0"/>
              <a:t>.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Комбинированный синтез Фурье </a:t>
            </a:r>
            <a:r>
              <a:rPr lang="ru-RU" dirty="0" smtClean="0"/>
              <a:t>(в методе молекулярного замещения).</a:t>
            </a:r>
          </a:p>
          <a:p>
            <a:r>
              <a:rPr lang="ru-RU" b="1" dirty="0" smtClean="0"/>
              <a:t>Оптимизация модели</a:t>
            </a:r>
          </a:p>
          <a:p>
            <a:pPr lvl="1"/>
            <a:r>
              <a:rPr lang="ru-RU" dirty="0" smtClean="0"/>
              <a:t>Как проводится оптимизация структуры? R-фактор. Составной R-фактор.</a:t>
            </a:r>
          </a:p>
          <a:p>
            <a:pPr lvl="1"/>
            <a:r>
              <a:rPr lang="ru-RU" dirty="0" smtClean="0"/>
              <a:t>Свободный </a:t>
            </a:r>
            <a:r>
              <a:rPr lang="ru-RU" b="1" dirty="0" smtClean="0"/>
              <a:t>R</a:t>
            </a:r>
            <a:r>
              <a:rPr lang="ru-RU" dirty="0" smtClean="0"/>
              <a:t>-фактор (</a:t>
            </a:r>
            <a:r>
              <a:rPr lang="ru-RU" b="1" dirty="0" err="1" smtClean="0"/>
              <a:t>R_free</a:t>
            </a:r>
            <a:r>
              <a:rPr lang="ru-RU" dirty="0" smtClean="0"/>
              <a:t>): как считается, зачем нужен.</a:t>
            </a:r>
          </a:p>
          <a:p>
            <a:r>
              <a:rPr lang="ru-RU" b="1" dirty="0" smtClean="0"/>
              <a:t>Индексы качества модели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Что такое температурный фактор (B-фактор)?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Что такое коэффициент заполнения атома и почему он не всегда равен 1?</a:t>
            </a:r>
            <a:endParaRPr lang="ru-RU" b="1" dirty="0" smtClean="0">
              <a:solidFill>
                <a:srgbClr val="FF0000"/>
              </a:solidFill>
            </a:endParaRPr>
          </a:p>
          <a:p>
            <a:pPr lvl="1"/>
            <a:r>
              <a:rPr lang="ru-RU" dirty="0" smtClean="0"/>
              <a:t>Перечислите основные показатели качества рентгеноструктурной модели.</a:t>
            </a:r>
          </a:p>
          <a:p>
            <a:pPr lvl="1"/>
            <a:r>
              <a:rPr lang="ru-RU" dirty="0" smtClean="0"/>
              <a:t>Индикаторы качества модели в целом (перечислить; что отражают)</a:t>
            </a:r>
          </a:p>
          <a:p>
            <a:pPr lvl="1"/>
            <a:r>
              <a:rPr lang="ru-RU" dirty="0" smtClean="0"/>
              <a:t>Карта </a:t>
            </a:r>
            <a:r>
              <a:rPr lang="ru-RU" dirty="0" err="1" smtClean="0"/>
              <a:t>Рамачандрана</a:t>
            </a:r>
            <a:r>
              <a:rPr lang="ru-RU" dirty="0" smtClean="0"/>
              <a:t> и её использование для оценки качества модели.</a:t>
            </a:r>
          </a:p>
          <a:p>
            <a:pPr lvl="1"/>
            <a:r>
              <a:rPr lang="ru-RU" sz="3400" b="1" dirty="0" smtClean="0">
                <a:solidFill>
                  <a:srgbClr val="FF0000"/>
                </a:solidFill>
              </a:rPr>
              <a:t>Как по модели и модулям структурных факторов вычисляется "экспериментальная" электронная плотность </a:t>
            </a:r>
            <a:r>
              <a:rPr lang="ru-RU" dirty="0" smtClean="0"/>
              <a:t>(для визуализации и оценки моделирования отдельных остатков)</a:t>
            </a:r>
          </a:p>
          <a:p>
            <a:pPr lvl="1"/>
            <a:r>
              <a:rPr lang="ru-RU" dirty="0" smtClean="0"/>
              <a:t>Индикаторы маргинальных остатков в модели (перечислить, что отражают)</a:t>
            </a:r>
          </a:p>
          <a:p>
            <a:pPr lvl="1"/>
            <a:r>
              <a:rPr lang="ru-RU" dirty="0" smtClean="0"/>
              <a:t>Пространственный </a:t>
            </a:r>
            <a:r>
              <a:rPr lang="ru-RU" b="1" dirty="0" smtClean="0"/>
              <a:t>R</a:t>
            </a:r>
            <a:r>
              <a:rPr lang="ru-RU" dirty="0" smtClean="0"/>
              <a:t>-фактор.</a:t>
            </a:r>
          </a:p>
          <a:p>
            <a:pPr lvl="1"/>
            <a:r>
              <a:rPr lang="ru-RU" dirty="0" smtClean="0"/>
              <a:t>Как вычисляется </a:t>
            </a:r>
            <a:r>
              <a:rPr lang="ru-RU" b="1" dirty="0" err="1" smtClean="0"/>
              <a:t>Z</a:t>
            </a:r>
            <a:r>
              <a:rPr lang="ru-RU" dirty="0" err="1" smtClean="0"/>
              <a:t>-score</a:t>
            </a:r>
            <a:r>
              <a:rPr lang="ru-RU" dirty="0" smtClean="0"/>
              <a:t> пространственного </a:t>
            </a:r>
            <a:r>
              <a:rPr lang="ru-RU" b="1" dirty="0" smtClean="0"/>
              <a:t>R</a:t>
            </a:r>
            <a:r>
              <a:rPr lang="ru-RU" dirty="0" smtClean="0"/>
              <a:t>-фактора?</a:t>
            </a:r>
          </a:p>
          <a:p>
            <a:pPr lvl="1"/>
            <a:r>
              <a:rPr lang="ru-RU" dirty="0" err="1" smtClean="0"/>
              <a:t>Ротамеры</a:t>
            </a:r>
            <a:r>
              <a:rPr lang="ru-RU" dirty="0" smtClean="0"/>
              <a:t> боковых цепей (что такое, как используются)</a:t>
            </a:r>
          </a:p>
          <a:p>
            <a:pPr lvl="1"/>
            <a:r>
              <a:rPr lang="ru-RU" dirty="0" smtClean="0"/>
              <a:t>Комфортность окружения атома (в чем состоит, как используется)</a:t>
            </a:r>
          </a:p>
          <a:p>
            <a:pPr lvl="1"/>
            <a:r>
              <a:rPr lang="ru-RU" dirty="0" smtClean="0"/>
              <a:t>Молекулы воды в PDB файле (при каких условиях могут быть определены, как выявить ошибочно присутствующие в файле)</a:t>
            </a:r>
          </a:p>
          <a:p>
            <a:r>
              <a:rPr lang="ru-RU" b="1" dirty="0" smtClean="0"/>
              <a:t>Содержание записей PDB, полученных методом рентгеновской кристаллографии</a:t>
            </a:r>
          </a:p>
          <a:p>
            <a:pPr lvl="1"/>
            <a:r>
              <a:rPr lang="en-US" sz="3500" dirty="0" smtClean="0"/>
              <a:t>B-</a:t>
            </a:r>
            <a:r>
              <a:rPr lang="ru-RU" sz="3500" dirty="0" smtClean="0"/>
              <a:t>фактор</a:t>
            </a:r>
          </a:p>
          <a:p>
            <a:pPr lvl="1"/>
            <a:r>
              <a:rPr lang="ru-RU" sz="3500" dirty="0" smtClean="0"/>
              <a:t>Коэффициент заполнения (</a:t>
            </a:r>
            <a:r>
              <a:rPr lang="en-US" sz="3500" dirty="0" smtClean="0"/>
              <a:t>occupancy)</a:t>
            </a:r>
          </a:p>
          <a:p>
            <a:pPr lvl="1"/>
            <a:r>
              <a:rPr lang="ru-RU" sz="3500" dirty="0" smtClean="0"/>
              <a:t>Альтернативные положения (</a:t>
            </a:r>
            <a:r>
              <a:rPr lang="en-US" sz="3500" dirty="0" smtClean="0"/>
              <a:t>alter code)</a:t>
            </a:r>
            <a:endParaRPr lang="ru-RU" sz="3500" dirty="0" smtClean="0"/>
          </a:p>
          <a:p>
            <a:pPr lvl="1"/>
            <a:r>
              <a:rPr lang="ru-RU" sz="3500" dirty="0" smtClean="0"/>
              <a:t>Ячейка</a:t>
            </a:r>
          </a:p>
          <a:p>
            <a:pPr lvl="1"/>
            <a:r>
              <a:rPr lang="ru-RU" sz="3500" dirty="0" smtClean="0"/>
              <a:t>Движения</a:t>
            </a:r>
          </a:p>
          <a:p>
            <a:pPr lvl="1"/>
            <a:r>
              <a:rPr lang="ru-RU" sz="3500" dirty="0" smtClean="0"/>
              <a:t>Биологические единицы</a:t>
            </a:r>
          </a:p>
          <a:p>
            <a:pPr lvl="1"/>
            <a:r>
              <a:rPr lang="en-US" sz="3500" dirty="0" smtClean="0"/>
              <a:t>….</a:t>
            </a:r>
            <a:endParaRPr lang="ru-RU" sz="35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1500" y="202980"/>
            <a:ext cx="7909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Кристалл с </a:t>
            </a:r>
            <a:r>
              <a:rPr lang="ru-RU" sz="2400" u="sng" dirty="0" smtClean="0"/>
              <a:t>кристаллографической</a:t>
            </a:r>
            <a:r>
              <a:rPr lang="ru-RU" sz="2400" dirty="0" smtClean="0"/>
              <a:t> симметрией порядка 2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01070" y="4696365"/>
            <a:ext cx="8218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Рис. демонстрирует, что вращение на 180° вокруг красной точки (т.е. центральная симметрия) переводит любую </a:t>
            </a:r>
            <a:r>
              <a:rPr lang="en-US" sz="1600" dirty="0" smtClean="0"/>
              <a:t>“</a:t>
            </a:r>
            <a:r>
              <a:rPr lang="ru-RU" sz="1600" dirty="0" smtClean="0"/>
              <a:t>молекулу</a:t>
            </a:r>
            <a:r>
              <a:rPr lang="en-US" sz="1600" dirty="0" smtClean="0"/>
              <a:t>”</a:t>
            </a:r>
            <a:r>
              <a:rPr lang="ru-RU" sz="1600" dirty="0" smtClean="0"/>
              <a:t> в такую же. Поэтому это вращение является симметрией кристалла. </a:t>
            </a:r>
            <a:br>
              <a:rPr lang="ru-RU" sz="1600" dirty="0" smtClean="0"/>
            </a:br>
            <a:r>
              <a:rPr lang="ru-RU" sz="1600" dirty="0" smtClean="0"/>
              <a:t>     Кристаллографическая ячейка и асимметрическая ячейка показаны синим </a:t>
            </a:r>
            <a:r>
              <a:rPr lang="ru-RU" sz="1600" dirty="0" err="1" smtClean="0"/>
              <a:t>кваратом</a:t>
            </a:r>
            <a:r>
              <a:rPr lang="ru-RU" sz="1600" dirty="0" smtClean="0"/>
              <a:t> и красным прямоугольником соответственно. </a:t>
            </a:r>
            <a:br>
              <a:rPr lang="ru-RU" sz="1600" dirty="0" smtClean="0"/>
            </a:br>
            <a:r>
              <a:rPr lang="ru-RU" sz="1600" dirty="0" smtClean="0"/>
              <a:t>     Ясно, что весь кристалл восстанавливается из асимметрической ячейки с помощью вращательной симметрии кристалла и трансляций</a:t>
            </a:r>
            <a:endParaRPr lang="ru-RU" sz="16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693095" y="779055"/>
            <a:ext cx="7604190" cy="3802095"/>
            <a:chOff x="1000335" y="779055"/>
            <a:chExt cx="7604190" cy="3802095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000335" y="779055"/>
              <a:ext cx="7604190" cy="3802095"/>
              <a:chOff x="923525" y="1892800"/>
              <a:chExt cx="7604190" cy="3802095"/>
            </a:xfrm>
          </p:grpSpPr>
          <p:pic>
            <p:nvPicPr>
              <p:cNvPr id="37890" name="Picture 2" descr="Картинки по запросу Wallpaper group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23525" y="1892800"/>
                <a:ext cx="7604190" cy="3802095"/>
              </a:xfrm>
              <a:prstGeom prst="rect">
                <a:avLst/>
              </a:prstGeom>
              <a:noFill/>
            </p:spPr>
          </p:pic>
          <p:sp>
            <p:nvSpPr>
              <p:cNvPr id="4" name="Овал 3"/>
              <p:cNvSpPr/>
              <p:nvPr/>
            </p:nvSpPr>
            <p:spPr>
              <a:xfrm>
                <a:off x="4802430" y="3429000"/>
                <a:ext cx="153620" cy="15362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3035800" y="2584090"/>
                <a:ext cx="3648475" cy="18818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2498130" y="2852925"/>
                <a:ext cx="4723815" cy="134417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2498130" y="2584090"/>
                <a:ext cx="4723815" cy="18818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Прямоугольник 17"/>
            <p:cNvSpPr/>
            <p:nvPr/>
          </p:nvSpPr>
          <p:spPr>
            <a:xfrm>
              <a:off x="2344510" y="779055"/>
              <a:ext cx="1113745" cy="1113745"/>
            </a:xfrm>
            <a:prstGeom prst="rect">
              <a:avLst/>
            </a:prstGeom>
            <a:solidFill>
              <a:schemeClr val="accent1"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458255" y="1355131"/>
              <a:ext cx="960125" cy="53767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31500" y="202980"/>
            <a:ext cx="7753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Кристалл с </a:t>
            </a:r>
            <a:r>
              <a:rPr lang="ru-RU" sz="2400" u="sng" dirty="0" smtClean="0"/>
              <a:t>кристаллографической</a:t>
            </a:r>
            <a:r>
              <a:rPr lang="ru-RU" sz="2400" dirty="0" smtClean="0"/>
              <a:t> симметрией порядка 4</a:t>
            </a:r>
            <a:endParaRPr lang="ru-RU" sz="24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09045" y="779055"/>
            <a:ext cx="8405139" cy="4877435"/>
            <a:chOff x="232235" y="1585560"/>
            <a:chExt cx="8405139" cy="4877435"/>
          </a:xfrm>
        </p:grpSpPr>
        <p:pic>
          <p:nvPicPr>
            <p:cNvPr id="33799" name="Picture 7" descr="http://xahlee.info/Wallpaper_dir/imisc/wallpaper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2235" y="1585560"/>
              <a:ext cx="8405139" cy="4877435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3496659" y="4389124"/>
              <a:ext cx="1113745" cy="1113745"/>
            </a:xfrm>
            <a:prstGeom prst="rect">
              <a:avLst/>
            </a:prstGeom>
            <a:solidFill>
              <a:schemeClr val="accent1"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034330" y="3236975"/>
              <a:ext cx="576075" cy="652885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2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Выноска 1 7"/>
            <p:cNvSpPr/>
            <p:nvPr/>
          </p:nvSpPr>
          <p:spPr>
            <a:xfrm>
              <a:off x="270640" y="2622495"/>
              <a:ext cx="1613010" cy="612648"/>
            </a:xfrm>
            <a:prstGeom prst="borderCallout1">
              <a:avLst>
                <a:gd name="adj1" fmla="val 97108"/>
                <a:gd name="adj2" fmla="val 45522"/>
                <a:gd name="adj3" fmla="val 338869"/>
                <a:gd name="adj4" fmla="val 21440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Кристаллографическая ячейка</a:t>
              </a:r>
              <a:endParaRPr lang="ru-RU" sz="1600" dirty="0"/>
            </a:p>
          </p:txBody>
        </p:sp>
        <p:sp>
          <p:nvSpPr>
            <p:cNvPr id="9" name="Выноска 1 8"/>
            <p:cNvSpPr/>
            <p:nvPr/>
          </p:nvSpPr>
          <p:spPr>
            <a:xfrm>
              <a:off x="270640" y="1623965"/>
              <a:ext cx="1805035" cy="612648"/>
            </a:xfrm>
            <a:prstGeom prst="borderCallout1">
              <a:avLst>
                <a:gd name="adj1" fmla="val 97108"/>
                <a:gd name="adj2" fmla="val 45522"/>
                <a:gd name="adj3" fmla="val 307774"/>
                <a:gd name="adj4" fmla="val 21829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err="1" smtClean="0"/>
                <a:t>Асимметрическаяячейка</a:t>
              </a:r>
              <a:endParaRPr lang="ru-RU" sz="16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53066" y="5733300"/>
            <a:ext cx="8289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Кристалл восстанавливается из асимметрической ячейки с помощью </a:t>
            </a:r>
            <a:br>
              <a:rPr lang="ru-RU" dirty="0" smtClean="0"/>
            </a:br>
            <a:r>
              <a:rPr lang="ru-RU" dirty="0" err="1" smtClean="0"/>
              <a:t>кристаллографическихповоротов</a:t>
            </a:r>
            <a:r>
              <a:rPr lang="ru-RU" dirty="0" smtClean="0"/>
              <a:t> на </a:t>
            </a:r>
            <a:r>
              <a:rPr lang="en-US" dirty="0" smtClean="0"/>
              <a:t>90° </a:t>
            </a:r>
            <a:r>
              <a:rPr lang="ru-RU" dirty="0" smtClean="0"/>
              <a:t>и трансляций.</a:t>
            </a:r>
            <a:br>
              <a:rPr lang="ru-RU" dirty="0" smtClean="0"/>
            </a:br>
            <a:r>
              <a:rPr lang="ru-RU" sz="1400" dirty="0" smtClean="0"/>
              <a:t>Красные квадратики и ромбики не входят в кристалл! Они символизируют  центры </a:t>
            </a:r>
            <a:br>
              <a:rPr lang="ru-RU" sz="1400" dirty="0" smtClean="0"/>
            </a:br>
            <a:r>
              <a:rPr lang="ru-RU" sz="1400" dirty="0" smtClean="0"/>
              <a:t>кристаллографических поворотов на </a:t>
            </a:r>
            <a:r>
              <a:rPr lang="en-US" sz="1400" dirty="0" smtClean="0"/>
              <a:t>90° </a:t>
            </a:r>
            <a:r>
              <a:rPr lang="ru-RU" sz="1400" dirty="0" smtClean="0"/>
              <a:t> (квадратик) и на 180</a:t>
            </a:r>
            <a:r>
              <a:rPr lang="en-US" sz="1400" dirty="0" smtClean="0"/>
              <a:t> ° </a:t>
            </a:r>
            <a:r>
              <a:rPr lang="ru-RU" sz="1400" dirty="0" smtClean="0"/>
              <a:t> (ромбик)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3797" name="Picture 5" descr="Картинки по запросу Wallpaper gro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145" y="1316725"/>
            <a:ext cx="5645535" cy="445777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31500" y="318195"/>
            <a:ext cx="7753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Кристалл с </a:t>
            </a:r>
            <a:r>
              <a:rPr lang="ru-RU" sz="2400" u="sng" dirty="0" smtClean="0"/>
              <a:t>кристаллографической</a:t>
            </a:r>
            <a:r>
              <a:rPr lang="ru-RU" sz="2400" dirty="0" smtClean="0"/>
              <a:t> симметрией порядка 6</a:t>
            </a:r>
            <a:endParaRPr lang="ru-RU" sz="2400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2114079" y="4158695"/>
            <a:ext cx="2112275" cy="1260045"/>
          </a:xfrm>
          <a:prstGeom prst="parallelogram">
            <a:avLst>
              <a:gd name="adj" fmla="val 54791"/>
            </a:avLst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5647340" y="2968140"/>
            <a:ext cx="691290" cy="1152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4956050" y="2929736"/>
            <a:ext cx="652885" cy="1190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авнобедренный треугольник 31"/>
          <p:cNvSpPr/>
          <p:nvPr/>
        </p:nvSpPr>
        <p:spPr>
          <a:xfrm rot="1879299">
            <a:off x="2972522" y="2856383"/>
            <a:ext cx="808660" cy="757380"/>
          </a:xfrm>
          <a:prstGeom prst="triangle">
            <a:avLst>
              <a:gd name="adj" fmla="val 51150"/>
            </a:avLst>
          </a:prstGeom>
          <a:solidFill>
            <a:schemeClr val="accent6">
              <a:lumMod val="40000"/>
              <a:lumOff val="6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2B89C-DC0C-44BF-9AD8-DF3FB40A739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93095" y="164575"/>
            <a:ext cx="7753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Кристалл с </a:t>
            </a:r>
            <a:r>
              <a:rPr lang="ru-RU" sz="2400" u="sng" dirty="0" smtClean="0"/>
              <a:t>кристаллографической</a:t>
            </a:r>
            <a:r>
              <a:rPr lang="ru-RU" sz="2400" dirty="0" smtClean="0"/>
              <a:t> симметрией порядка 3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7880" y="5925325"/>
            <a:ext cx="8218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    Рис. демонстрирует, как  поучается кристалл из </a:t>
            </a:r>
            <a:r>
              <a:rPr lang="ru-RU" sz="1600" u="sng" dirty="0" smtClean="0"/>
              <a:t>асимметрической</a:t>
            </a:r>
            <a:r>
              <a:rPr lang="ru-RU" sz="1600" dirty="0" smtClean="0"/>
              <a:t> ячейки с помощью кристаллографических вращений на 120°  градусов вокруг </a:t>
            </a:r>
            <a:r>
              <a:rPr lang="ru-RU" sz="1600" dirty="0" err="1" smtClean="0"/>
              <a:t>треугольничков</a:t>
            </a:r>
            <a:r>
              <a:rPr lang="ru-RU" sz="1600" dirty="0" smtClean="0"/>
              <a:t> и трансляций.</a:t>
            </a:r>
          </a:p>
          <a:p>
            <a:r>
              <a:rPr lang="ru-RU" sz="1400" dirty="0" smtClean="0"/>
              <a:t>Приношу извинения за некоторую небрежность рисунка :(</a:t>
            </a:r>
            <a:endParaRPr lang="ru-RU" sz="1400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769905" y="663840"/>
            <a:ext cx="6290587" cy="5177295"/>
            <a:chOff x="704281" y="279833"/>
            <a:chExt cx="6290587" cy="5177295"/>
          </a:xfrm>
        </p:grpSpPr>
        <p:pic>
          <p:nvPicPr>
            <p:cNvPr id="36866" name="Picture 2" descr="Картинки по запросу Wallpaper grou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116" y="702288"/>
              <a:ext cx="6021752" cy="4754840"/>
            </a:xfrm>
            <a:prstGeom prst="rect">
              <a:avLst/>
            </a:prstGeom>
            <a:noFill/>
          </p:spPr>
        </p:pic>
        <p:sp>
          <p:nvSpPr>
            <p:cNvPr id="5" name="Параллелограмм 4"/>
            <p:cNvSpPr/>
            <p:nvPr/>
          </p:nvSpPr>
          <p:spPr>
            <a:xfrm>
              <a:off x="1280356" y="3275423"/>
              <a:ext cx="2304300" cy="1382580"/>
            </a:xfrm>
            <a:prstGeom prst="parallelogram">
              <a:avLst>
                <a:gd name="adj" fmla="val 59553"/>
              </a:avLst>
            </a:prstGeom>
            <a:solidFill>
              <a:schemeClr val="accent1"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араллелограмм 5"/>
            <p:cNvSpPr/>
            <p:nvPr/>
          </p:nvSpPr>
          <p:spPr>
            <a:xfrm rot="1609203">
              <a:off x="3699871" y="1259330"/>
              <a:ext cx="1272847" cy="693536"/>
            </a:xfrm>
            <a:prstGeom prst="parallelogram">
              <a:avLst>
                <a:gd name="adj" fmla="val 6454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араллелограмм 6"/>
            <p:cNvSpPr/>
            <p:nvPr/>
          </p:nvSpPr>
          <p:spPr>
            <a:xfrm rot="1609203">
              <a:off x="4465670" y="2459982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араллелограмм 7"/>
            <p:cNvSpPr/>
            <p:nvPr/>
          </p:nvSpPr>
          <p:spPr>
            <a:xfrm rot="4864823">
              <a:off x="3338588" y="1922390"/>
              <a:ext cx="1314673" cy="648919"/>
            </a:xfrm>
            <a:prstGeom prst="parallelogram">
              <a:avLst>
                <a:gd name="adj" fmla="val 7638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араллелограмм 8"/>
            <p:cNvSpPr/>
            <p:nvPr/>
          </p:nvSpPr>
          <p:spPr>
            <a:xfrm rot="19727054">
              <a:off x="5632274" y="1828947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араллелограмм 9"/>
            <p:cNvSpPr/>
            <p:nvPr/>
          </p:nvSpPr>
          <p:spPr>
            <a:xfrm rot="15766014">
              <a:off x="4839614" y="1859043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араллелограмм 13"/>
            <p:cNvSpPr/>
            <p:nvPr/>
          </p:nvSpPr>
          <p:spPr>
            <a:xfrm rot="19727054">
              <a:off x="4172884" y="1828946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араллелограмм 14"/>
            <p:cNvSpPr/>
            <p:nvPr/>
          </p:nvSpPr>
          <p:spPr>
            <a:xfrm rot="1609203">
              <a:off x="5156961" y="1231022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араллелограмм 18"/>
            <p:cNvSpPr/>
            <p:nvPr/>
          </p:nvSpPr>
          <p:spPr>
            <a:xfrm rot="4864823">
              <a:off x="4145094" y="3074540"/>
              <a:ext cx="1314673" cy="648919"/>
            </a:xfrm>
            <a:prstGeom prst="parallelogram">
              <a:avLst>
                <a:gd name="adj" fmla="val 7638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араллелограмм 19"/>
            <p:cNvSpPr/>
            <p:nvPr/>
          </p:nvSpPr>
          <p:spPr>
            <a:xfrm rot="4864823">
              <a:off x="4913193" y="4380310"/>
              <a:ext cx="1314673" cy="648919"/>
            </a:xfrm>
            <a:prstGeom prst="parallelogram">
              <a:avLst>
                <a:gd name="adj" fmla="val 7638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араллелограмм 20"/>
            <p:cNvSpPr/>
            <p:nvPr/>
          </p:nvSpPr>
          <p:spPr>
            <a:xfrm rot="19727054">
              <a:off x="2675090" y="1828947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араллелограмм 21"/>
            <p:cNvSpPr/>
            <p:nvPr/>
          </p:nvSpPr>
          <p:spPr>
            <a:xfrm rot="19727054">
              <a:off x="1177296" y="1828948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араллелограмм 22"/>
            <p:cNvSpPr/>
            <p:nvPr/>
          </p:nvSpPr>
          <p:spPr>
            <a:xfrm rot="1609203">
              <a:off x="2202077" y="1220926"/>
              <a:ext cx="1272847" cy="693536"/>
            </a:xfrm>
            <a:prstGeom prst="parallelogram">
              <a:avLst>
                <a:gd name="adj" fmla="val 6454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араллелограмм 23"/>
            <p:cNvSpPr/>
            <p:nvPr/>
          </p:nvSpPr>
          <p:spPr>
            <a:xfrm rot="1609203">
              <a:off x="704281" y="1182521"/>
              <a:ext cx="1272847" cy="693536"/>
            </a:xfrm>
            <a:prstGeom prst="parallelogram">
              <a:avLst>
                <a:gd name="adj" fmla="val 6454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араллелограмм 24"/>
            <p:cNvSpPr/>
            <p:nvPr/>
          </p:nvSpPr>
          <p:spPr>
            <a:xfrm rot="4864823">
              <a:off x="1840793" y="1922389"/>
              <a:ext cx="1314673" cy="648919"/>
            </a:xfrm>
            <a:prstGeom prst="parallelogram">
              <a:avLst>
                <a:gd name="adj" fmla="val 7638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араллелограмм 25"/>
            <p:cNvSpPr/>
            <p:nvPr/>
          </p:nvSpPr>
          <p:spPr>
            <a:xfrm rot="19727054">
              <a:off x="3481593" y="3019503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араллелограмм 26"/>
            <p:cNvSpPr/>
            <p:nvPr/>
          </p:nvSpPr>
          <p:spPr>
            <a:xfrm rot="1609203">
              <a:off x="2967875" y="2459982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араллелограмм 27"/>
            <p:cNvSpPr/>
            <p:nvPr/>
          </p:nvSpPr>
          <p:spPr>
            <a:xfrm rot="1609203">
              <a:off x="1510787" y="2449885"/>
              <a:ext cx="1272847" cy="693536"/>
            </a:xfrm>
            <a:prstGeom prst="parallelogram">
              <a:avLst>
                <a:gd name="adj" fmla="val 6454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араллелограмм 28"/>
            <p:cNvSpPr/>
            <p:nvPr/>
          </p:nvSpPr>
          <p:spPr>
            <a:xfrm rot="19727054">
              <a:off x="4979390" y="3019502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араллелограмм 29"/>
            <p:cNvSpPr/>
            <p:nvPr/>
          </p:nvSpPr>
          <p:spPr>
            <a:xfrm rot="19727054">
              <a:off x="4326506" y="4210057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араллелограмм 30"/>
            <p:cNvSpPr/>
            <p:nvPr/>
          </p:nvSpPr>
          <p:spPr>
            <a:xfrm rot="1609203">
              <a:off x="3774379" y="3688942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араллелограмм 32"/>
            <p:cNvSpPr/>
            <p:nvPr/>
          </p:nvSpPr>
          <p:spPr>
            <a:xfrm rot="1609203">
              <a:off x="5233770" y="3650537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араллелограмм 33"/>
            <p:cNvSpPr/>
            <p:nvPr/>
          </p:nvSpPr>
          <p:spPr>
            <a:xfrm rot="19727054">
              <a:off x="5747489" y="4363677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араллелограмм 34"/>
            <p:cNvSpPr/>
            <p:nvPr/>
          </p:nvSpPr>
          <p:spPr>
            <a:xfrm rot="4864823">
              <a:off x="5604484" y="3112944"/>
              <a:ext cx="1314673" cy="648919"/>
            </a:xfrm>
            <a:prstGeom prst="parallelogram">
              <a:avLst>
                <a:gd name="adj" fmla="val 7638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араллелограмм 36"/>
            <p:cNvSpPr/>
            <p:nvPr/>
          </p:nvSpPr>
          <p:spPr>
            <a:xfrm rot="4864823">
              <a:off x="2532084" y="616621"/>
              <a:ext cx="1314673" cy="648919"/>
            </a:xfrm>
            <a:prstGeom prst="parallelogram">
              <a:avLst>
                <a:gd name="adj" fmla="val 76383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араллелограмм 37"/>
            <p:cNvSpPr/>
            <p:nvPr/>
          </p:nvSpPr>
          <p:spPr>
            <a:xfrm rot="19727054">
              <a:off x="3327974" y="638391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араллелограмм 38"/>
            <p:cNvSpPr/>
            <p:nvPr/>
          </p:nvSpPr>
          <p:spPr>
            <a:xfrm rot="15766014">
              <a:off x="3994705" y="591677"/>
              <a:ext cx="1317721" cy="694033"/>
            </a:xfrm>
            <a:prstGeom prst="parallelogram">
              <a:avLst>
                <a:gd name="adj" fmla="val 67302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араллелограмм 39"/>
            <p:cNvSpPr/>
            <p:nvPr/>
          </p:nvSpPr>
          <p:spPr>
            <a:xfrm rot="19727054">
              <a:off x="4825769" y="638392"/>
              <a:ext cx="1135845" cy="703782"/>
            </a:xfrm>
            <a:prstGeom prst="parallelogram">
              <a:avLst>
                <a:gd name="adj" fmla="val 45829"/>
              </a:avLst>
            </a:prstGeom>
            <a:solidFill>
              <a:schemeClr val="accent6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403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aba</dc:creator>
  <cp:lastModifiedBy>aba</cp:lastModifiedBy>
  <cp:revision>74</cp:revision>
  <dcterms:created xsi:type="dcterms:W3CDTF">2016-10-20T11:15:14Z</dcterms:created>
  <dcterms:modified xsi:type="dcterms:W3CDTF">2016-10-27T19:25:45Z</dcterms:modified>
</cp:coreProperties>
</file>