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6"/>
  </p:notesMasterIdLst>
  <p:sldIdLst>
    <p:sldId id="256" r:id="rId3"/>
    <p:sldId id="264" r:id="rId4"/>
    <p:sldId id="257" r:id="rId5"/>
    <p:sldId id="277" r:id="rId6"/>
    <p:sldId id="278" r:id="rId7"/>
    <p:sldId id="280" r:id="rId8"/>
    <p:sldId id="281" r:id="rId9"/>
    <p:sldId id="285" r:id="rId10"/>
    <p:sldId id="286" r:id="rId11"/>
    <p:sldId id="279" r:id="rId12"/>
    <p:sldId id="294" r:id="rId13"/>
    <p:sldId id="282" r:id="rId14"/>
    <p:sldId id="283" r:id="rId15"/>
    <p:sldId id="284" r:id="rId16"/>
    <p:sldId id="258" r:id="rId17"/>
    <p:sldId id="288" r:id="rId18"/>
    <p:sldId id="259" r:id="rId19"/>
    <p:sldId id="271" r:id="rId20"/>
    <p:sldId id="287" r:id="rId21"/>
    <p:sldId id="291" r:id="rId22"/>
    <p:sldId id="299" r:id="rId23"/>
    <p:sldId id="272" r:id="rId24"/>
    <p:sldId id="297" r:id="rId25"/>
    <p:sldId id="292" r:id="rId26"/>
    <p:sldId id="293" r:id="rId27"/>
    <p:sldId id="273" r:id="rId28"/>
    <p:sldId id="270" r:id="rId29"/>
    <p:sldId id="301" r:id="rId30"/>
    <p:sldId id="300" r:id="rId31"/>
    <p:sldId id="302" r:id="rId32"/>
    <p:sldId id="260" r:id="rId33"/>
    <p:sldId id="289" r:id="rId34"/>
    <p:sldId id="290" r:id="rId35"/>
    <p:sldId id="261" r:id="rId36"/>
    <p:sldId id="262" r:id="rId37"/>
    <p:sldId id="263" r:id="rId38"/>
    <p:sldId id="275" r:id="rId39"/>
    <p:sldId id="296" r:id="rId40"/>
    <p:sldId id="295" r:id="rId41"/>
    <p:sldId id="265" r:id="rId42"/>
    <p:sldId id="268" r:id="rId43"/>
    <p:sldId id="269" r:id="rId44"/>
    <p:sldId id="274" r:id="rId4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9" autoAdjust="0"/>
    <p:restoredTop sz="94744" autoAdjust="0"/>
  </p:normalViewPr>
  <p:slideViewPr>
    <p:cSldViewPr snapToGrid="0">
      <p:cViewPr>
        <p:scale>
          <a:sx n="100" d="100"/>
          <a:sy n="100" d="100"/>
        </p:scale>
        <p:origin x="-906" y="-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9B915-2FBA-4158-BEF7-6605FDEB9D65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255C5-16F3-4ED2-8034-BA1E64D2E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55C5-16F3-4ED2-8034-BA1E64D2EFB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67E0-4C03-4EA4-B9EB-EB9CD8D82FDF}" type="datetime1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73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F2C-ABF2-4DF9-BCF5-DB28AE91FC1D}" type="datetime1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53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5D8-96B2-498A-9F95-4C72C22525ED}" type="datetime1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30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76D-F604-4F80-BF11-0ED2EF698969}" type="datetime1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03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1206-9F5F-45FC-B727-3F4F1D905806}" type="datetime1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43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9E0B-F6FB-4EA7-AB94-D36412D0530B}" type="datetime1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41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5B-ED11-4A8F-AAE8-5C3D0621CAB4}" type="datetime1">
              <a:rPr lang="ru-RU" smtClean="0"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94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B2AA-390F-47DA-AE72-0EC80AE472DE}" type="datetime1">
              <a:rPr lang="ru-RU" smtClean="0"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68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7D0-3B9A-4999-A5F7-1A691E1D3C7A}" type="datetime1">
              <a:rPr lang="ru-RU" smtClean="0"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614612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ru-RU" dirty="0" smtClean="0"/>
              <a:t>Слайд</a:t>
            </a:r>
            <a:fld id="{4280A8C7-CE2A-4171-8686-5727339A32FC}" type="slidenum">
              <a:rPr lang="ru-RU" sz="2000" smtClean="0"/>
              <a:pPr/>
              <a:t>‹#›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1702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1C28-FD42-4E58-9FC9-48FDEFE3D3A0}" type="datetime1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95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A8D5-1957-4545-8E2E-7ADE78C54ADF}" type="datetime1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82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0E42-41DB-4E34-A7CB-11A163E2F871}" type="datetime1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8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Поиск сигналов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А.Алексеевский, </a:t>
            </a:r>
            <a:r>
              <a:rPr lang="ru-RU" sz="2000" dirty="0" smtClean="0"/>
              <a:t>по мотивам презентаций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М. С. Гельфанда, Е.О.Ермаковой, </a:t>
            </a:r>
            <a:r>
              <a:rPr lang="ru-RU" dirty="0" err="1" smtClean="0"/>
              <a:t>Д.А.Равчеева</a:t>
            </a:r>
            <a:r>
              <a:rPr lang="ru-RU" dirty="0" smtClean="0"/>
              <a:t>, В.Ю.Макеева, И.И. Артамоновой</a:t>
            </a:r>
          </a:p>
          <a:p>
            <a:r>
              <a:rPr lang="ru-RU" dirty="0" smtClean="0"/>
              <a:t>Слайды, помеченные РГМ, заимствованы из презентации для </a:t>
            </a:r>
            <a:r>
              <a:rPr lang="en-US" dirty="0" smtClean="0"/>
              <a:t>y12, </a:t>
            </a:r>
            <a:r>
              <a:rPr lang="ru-RU" dirty="0" smtClean="0"/>
              <a:t>осень 2013г.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5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Termination of transcription in </a:t>
            </a:r>
            <a:r>
              <a:rPr lang="en-US" altLang="en-US" i="1"/>
              <a:t>E. coli</a:t>
            </a:r>
            <a:r>
              <a:rPr lang="en-US" altLang="en-US"/>
              <a:t>: Rho-</a:t>
            </a:r>
            <a:r>
              <a:rPr lang="en-US" altLang="en-US" b="1"/>
              <a:t>independent</a:t>
            </a:r>
            <a:r>
              <a:rPr lang="en-US" altLang="en-US"/>
              <a:t> site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61722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2565401"/>
            <a:ext cx="8543925" cy="1325563"/>
          </a:xfrm>
        </p:spPr>
        <p:txBody>
          <a:bodyPr/>
          <a:lstStyle/>
          <a:p>
            <a:r>
              <a:rPr lang="ru-RU" dirty="0" smtClean="0"/>
              <a:t>Сайт посадки рибосомы (прокариоты)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676400" y="381000"/>
            <a:ext cx="5468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</a:rPr>
              <a:t>Начала генов </a:t>
            </a:r>
            <a:r>
              <a:rPr lang="ru-RU" sz="3200" i="1">
                <a:solidFill>
                  <a:schemeClr val="tx2"/>
                </a:solidFill>
              </a:rPr>
              <a:t>Bacillus subtilis</a:t>
            </a:r>
          </a:p>
        </p:txBody>
      </p:sp>
      <p:pic>
        <p:nvPicPr>
          <p:cNvPr id="3" name="Picture 11" descr="C:\Work\Learning\Gelfand\2-й курс - 2007-08 (Гены и сайты)\Лекции\Materials\ReAlig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381625" cy="4591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Work\Learning\Gelfand\2-й курс - 2007-08 (Гены и сайты)\Лекции\Materials\ReAlig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517525"/>
            <a:ext cx="5505450" cy="5821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Work\Learning\Gelfand\2-й курс - 2007-08 (Гены и сайты)\Лекции\Materials\ReAlig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84188"/>
            <a:ext cx="6192837" cy="5888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85" y="356161"/>
            <a:ext cx="8722378" cy="62099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Сигналы (П, Э, ПЭ)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2585" y="986118"/>
            <a:ext cx="4388503" cy="53994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Старт репликации (П)</a:t>
            </a:r>
          </a:p>
          <a:p>
            <a:r>
              <a:rPr lang="en-US" dirty="0" smtClean="0"/>
              <a:t>C</a:t>
            </a:r>
            <a:r>
              <a:rPr lang="ru-RU" dirty="0" err="1" smtClean="0"/>
              <a:t>еленоцистеин</a:t>
            </a:r>
            <a:endParaRPr lang="ru-RU" dirty="0" smtClean="0"/>
          </a:p>
          <a:p>
            <a:r>
              <a:rPr lang="ru-RU" dirty="0" err="1" smtClean="0"/>
              <a:t>Пирролизин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Программируемый сдвиг рамки</a:t>
            </a:r>
          </a:p>
          <a:p>
            <a:r>
              <a:rPr lang="ru-RU" dirty="0" smtClean="0"/>
              <a:t>Регуляторные сайты</a:t>
            </a:r>
          </a:p>
          <a:p>
            <a:r>
              <a:rPr lang="ru-RU" dirty="0" smtClean="0"/>
              <a:t>Сайты </a:t>
            </a:r>
            <a:r>
              <a:rPr lang="ru-RU" dirty="0" err="1" smtClean="0"/>
              <a:t>метилирования</a:t>
            </a:r>
            <a:endParaRPr lang="ru-RU" dirty="0"/>
          </a:p>
          <a:p>
            <a:r>
              <a:rPr lang="ru-RU" dirty="0" smtClean="0"/>
              <a:t>Сайты рестрикции-модификации</a:t>
            </a:r>
          </a:p>
          <a:p>
            <a:r>
              <a:rPr lang="en-US" dirty="0" smtClean="0"/>
              <a:t>CRISPR</a:t>
            </a:r>
            <a:endParaRPr lang="ru-RU" dirty="0" smtClean="0"/>
          </a:p>
          <a:p>
            <a:r>
              <a:rPr lang="ru-RU" dirty="0" smtClean="0"/>
              <a:t>……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1576" y="986118"/>
            <a:ext cx="4403072" cy="53994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Сайты </a:t>
            </a:r>
            <a:r>
              <a:rPr lang="ru-RU" dirty="0" err="1" smtClean="0"/>
              <a:t>сплайсинга</a:t>
            </a:r>
            <a:endParaRPr lang="ru-RU" dirty="0" smtClean="0"/>
          </a:p>
          <a:p>
            <a:r>
              <a:rPr lang="ru-RU" dirty="0" smtClean="0"/>
              <a:t>Аттенюаторы (П) – </a:t>
            </a:r>
            <a:r>
              <a:rPr lang="ru-RU" sz="2000" dirty="0" smtClean="0"/>
              <a:t>сигнал преждевременной </a:t>
            </a:r>
            <a:r>
              <a:rPr lang="ru-RU" sz="2000" dirty="0" err="1" smtClean="0"/>
              <a:t>терминации</a:t>
            </a:r>
            <a:r>
              <a:rPr lang="ru-RU" sz="2000" dirty="0" smtClean="0"/>
              <a:t> транскрипции</a:t>
            </a:r>
          </a:p>
          <a:p>
            <a:r>
              <a:rPr lang="ru-RU" dirty="0" err="1" smtClean="0"/>
              <a:t>Энхансеры</a:t>
            </a:r>
            <a:r>
              <a:rPr lang="ru-RU" dirty="0" smtClean="0"/>
              <a:t> (Э)</a:t>
            </a:r>
            <a:r>
              <a:rPr lang="ru-RU" sz="2000" dirty="0" smtClean="0"/>
              <a:t> – усилители  экспрессии генов, неспецифические в отношении промоторов; удалены по последовательности, но сближены в пространстве  </a:t>
            </a:r>
          </a:p>
          <a:p>
            <a:r>
              <a:rPr lang="ru-RU" dirty="0" err="1" smtClean="0"/>
              <a:t>Инсуляторы</a:t>
            </a:r>
            <a:r>
              <a:rPr lang="ru-RU" dirty="0" smtClean="0"/>
              <a:t> (Э) </a:t>
            </a:r>
            <a:r>
              <a:rPr lang="ru-RU" sz="2000" dirty="0" smtClean="0"/>
              <a:t>– разделители взаимодействия </a:t>
            </a:r>
            <a:r>
              <a:rPr lang="ru-RU" sz="2000" dirty="0" err="1" smtClean="0"/>
              <a:t>энхансеров</a:t>
            </a:r>
            <a:r>
              <a:rPr lang="ru-RU" sz="2000" dirty="0" smtClean="0"/>
              <a:t> и промоторов </a:t>
            </a:r>
          </a:p>
          <a:p>
            <a:r>
              <a:rPr lang="ru-RU" dirty="0" err="1" smtClean="0"/>
              <a:t>Сайленсеры</a:t>
            </a:r>
            <a:r>
              <a:rPr lang="ru-RU" dirty="0" smtClean="0"/>
              <a:t> (Э) </a:t>
            </a:r>
            <a:r>
              <a:rPr lang="ru-RU" sz="2100" dirty="0" smtClean="0"/>
              <a:t>– уменьшители или </a:t>
            </a:r>
            <a:r>
              <a:rPr lang="ru-RU" sz="2100" dirty="0" err="1" smtClean="0"/>
              <a:t>блокаторы</a:t>
            </a:r>
            <a:r>
              <a:rPr lang="ru-RU" sz="2100" dirty="0" smtClean="0"/>
              <a:t> экспрессии генов; могут располагаться на расстоянии тысяч пар нуклеотидов от промотора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Сайты, узнаваемые разными белками для своих нужд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2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373" y="2667000"/>
            <a:ext cx="74332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Белки узнают нужные им сигналы лучше,</a:t>
            </a:r>
          </a:p>
          <a:p>
            <a:r>
              <a:rPr lang="ru-RU" sz="3200" dirty="0" smtClean="0"/>
              <a:t>чем самые крутые </a:t>
            </a:r>
            <a:r>
              <a:rPr lang="ru-RU" sz="3200" dirty="0" err="1" smtClean="0"/>
              <a:t>биоинформатики</a:t>
            </a:r>
            <a:r>
              <a:rPr lang="ru-RU" sz="3200" dirty="0" smtClean="0"/>
              <a:t>!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z="1800" b="1" smtClean="0"/>
              <a:pPr/>
              <a:t>16</a:t>
            </a:fld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1037" y="336551"/>
            <a:ext cx="8543925" cy="1196974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sz="4000" dirty="0" smtClean="0">
                <a:latin typeface="+mj-lt"/>
              </a:rPr>
              <a:t>2. Теория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100" dirty="0">
                <a:latin typeface="+mn-lt"/>
              </a:rPr>
              <a:t> Поиск сигналов при наличии </a:t>
            </a:r>
            <a:r>
              <a:rPr lang="ru-RU" sz="3100" dirty="0" smtClean="0">
                <a:latin typeface="+mn-lt"/>
              </a:rPr>
              <a:t>обучающей выборки 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1038" y="1690688"/>
            <a:ext cx="8543925" cy="448627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ru-RU" dirty="0" smtClean="0"/>
              <a:t>Выравнивание сигналов</a:t>
            </a:r>
          </a:p>
          <a:p>
            <a:pPr marL="685800" lvl="2">
              <a:spcBef>
                <a:spcPts val="1000"/>
              </a:spcBef>
            </a:pPr>
            <a:r>
              <a:rPr lang="ru-RU" dirty="0" smtClean="0"/>
              <a:t>Консенсус, паттерн</a:t>
            </a:r>
          </a:p>
          <a:p>
            <a:pPr marL="685800" lvl="2">
              <a:spcBef>
                <a:spcPts val="1000"/>
              </a:spcBef>
            </a:pPr>
            <a:r>
              <a:rPr lang="ru-RU" dirty="0" smtClean="0"/>
              <a:t>Оценка сигнала</a:t>
            </a:r>
          </a:p>
          <a:p>
            <a:pPr marL="1143000" lvl="3">
              <a:spcBef>
                <a:spcPts val="1000"/>
              </a:spcBef>
            </a:pPr>
            <a:r>
              <a:rPr lang="ru-RU" dirty="0" smtClean="0"/>
              <a:t>Вероятность получения случайно. </a:t>
            </a:r>
            <a:r>
              <a:rPr lang="ru-RU" dirty="0"/>
              <a:t>Марков и </a:t>
            </a:r>
            <a:r>
              <a:rPr lang="ru-RU" dirty="0" err="1"/>
              <a:t>Карлин</a:t>
            </a:r>
            <a:endParaRPr lang="ru-RU" dirty="0" smtClean="0"/>
          </a:p>
          <a:p>
            <a:pPr marL="1143000" lvl="3">
              <a:spcBef>
                <a:spcPts val="1000"/>
              </a:spcBef>
            </a:pPr>
            <a:r>
              <a:rPr lang="ru-RU" dirty="0" smtClean="0"/>
              <a:t>ожидаемое/наблюдаемое</a:t>
            </a:r>
          </a:p>
          <a:p>
            <a:pPr marL="1143000" lvl="3">
              <a:spcBef>
                <a:spcPts val="1000"/>
              </a:spcBef>
            </a:pPr>
            <a:r>
              <a:rPr lang="ru-RU" dirty="0" smtClean="0"/>
              <a:t>Информационное содержание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LOGO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1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5" y="276225"/>
            <a:ext cx="9115425" cy="971549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Выравнивание сайтов связывания </a:t>
            </a:r>
            <a:r>
              <a:rPr lang="en-US" sz="3600" dirty="0" err="1" smtClean="0"/>
              <a:t>PurR</a:t>
            </a:r>
            <a:r>
              <a:rPr lang="en-US" sz="3600" dirty="0" smtClean="0"/>
              <a:t> </a:t>
            </a:r>
            <a:r>
              <a:rPr lang="en-US" sz="3600" i="1" dirty="0" smtClean="0"/>
              <a:t>E. coli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305052" y="1238250"/>
            <a:ext cx="4724469" cy="5091013"/>
            <a:chOff x="1956615" y="1447800"/>
            <a:chExt cx="4520385" cy="5091013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956615" y="1447800"/>
              <a:ext cx="1212840" cy="5078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0" i="1" dirty="0" err="1"/>
                <a:t>cvpA</a:t>
              </a:r>
              <a:endParaRPr lang="ru-RU" sz="2000" b="0" i="1" dirty="0"/>
            </a:p>
            <a:p>
              <a:r>
                <a:rPr lang="ru-RU" sz="2000" b="0" i="1" dirty="0" err="1"/>
                <a:t>purM</a:t>
              </a:r>
              <a:endParaRPr lang="ru-RU" sz="2000" b="0" i="1" dirty="0"/>
            </a:p>
            <a:p>
              <a:r>
                <a:rPr lang="ru-RU" sz="2000" b="0" i="1" dirty="0" err="1"/>
                <a:t>purT</a:t>
              </a:r>
              <a:endParaRPr lang="ru-RU" sz="2000" b="0" i="1" dirty="0"/>
            </a:p>
            <a:p>
              <a:r>
                <a:rPr lang="ru-RU" sz="2000" b="0" i="1" dirty="0" err="1"/>
                <a:t>purL</a:t>
              </a:r>
              <a:endParaRPr lang="ru-RU" sz="2000" b="0" i="1" dirty="0"/>
            </a:p>
            <a:p>
              <a:r>
                <a:rPr lang="ru-RU" sz="2000" b="0" i="1" dirty="0" err="1"/>
                <a:t>purE</a:t>
              </a:r>
              <a:endParaRPr lang="ru-RU" sz="2000" b="0" i="1" dirty="0"/>
            </a:p>
            <a:p>
              <a:r>
                <a:rPr lang="ru-RU" sz="2000" b="0" i="1" dirty="0" err="1"/>
                <a:t>purC</a:t>
              </a:r>
              <a:endParaRPr lang="ru-RU" sz="2000" b="0" i="1" dirty="0"/>
            </a:p>
            <a:p>
              <a:r>
                <a:rPr lang="ru-RU" sz="2000" b="0" i="1" dirty="0" err="1"/>
                <a:t>purB</a:t>
              </a:r>
              <a:endParaRPr lang="ru-RU" sz="2000" b="0" i="1" dirty="0"/>
            </a:p>
            <a:p>
              <a:r>
                <a:rPr lang="ru-RU" sz="2000" b="0" i="1" dirty="0" err="1"/>
                <a:t>purH</a:t>
              </a:r>
              <a:endParaRPr lang="ru-RU" sz="2000" b="0" i="1" dirty="0"/>
            </a:p>
            <a:p>
              <a:r>
                <a:rPr lang="ru-RU" sz="2000" b="0" i="1" dirty="0"/>
                <a:t>purA</a:t>
              </a:r>
              <a:r>
                <a:rPr lang="ru-RU" sz="2000" b="0" i="1" baseline="-25000" dirty="0"/>
                <a:t>1</a:t>
              </a:r>
            </a:p>
            <a:p>
              <a:r>
                <a:rPr lang="ru-RU" sz="2000" b="0" i="1" dirty="0"/>
                <a:t>purA</a:t>
              </a:r>
              <a:r>
                <a:rPr lang="ru-RU" sz="2000" b="0" i="1" baseline="-25000" dirty="0"/>
                <a:t>2</a:t>
              </a:r>
            </a:p>
            <a:p>
              <a:r>
                <a:rPr lang="ru-RU" sz="2000" b="0" i="1" dirty="0" err="1"/>
                <a:t>guaB</a:t>
              </a:r>
              <a:endParaRPr lang="ru-RU" sz="2000" b="0" i="1" dirty="0"/>
            </a:p>
            <a:p>
              <a:r>
                <a:rPr lang="ru-RU" sz="2000" b="0" i="1" dirty="0"/>
                <a:t>purR</a:t>
              </a:r>
              <a:r>
                <a:rPr lang="ru-RU" sz="2000" b="0" i="1" baseline="-25000" dirty="0"/>
                <a:t>1</a:t>
              </a:r>
              <a:endParaRPr lang="ru-RU" sz="2000" b="0" i="1" dirty="0"/>
            </a:p>
            <a:p>
              <a:r>
                <a:rPr lang="ru-RU" sz="2000" b="0" i="1" dirty="0"/>
                <a:t>purR</a:t>
              </a:r>
              <a:r>
                <a:rPr lang="ru-RU" sz="2000" b="0" i="1" baseline="-25000" dirty="0"/>
                <a:t>2</a:t>
              </a:r>
              <a:endParaRPr lang="ru-RU" sz="2000" b="0" i="1" dirty="0"/>
            </a:p>
            <a:p>
              <a:endParaRPr lang="ru-RU" sz="1200" b="0" i="1" dirty="0"/>
            </a:p>
            <a:p>
              <a:r>
                <a:rPr lang="en-US" sz="2000" b="0" dirty="0"/>
                <a:t>consensus</a:t>
              </a:r>
            </a:p>
            <a:p>
              <a:endParaRPr lang="en-US" sz="1200" b="0" dirty="0"/>
            </a:p>
            <a:p>
              <a:r>
                <a:rPr lang="en-US" sz="2000" b="0" dirty="0"/>
                <a:t>pattern</a:t>
              </a:r>
              <a:endParaRPr lang="ru-RU" sz="2000" b="0" dirty="0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940050" y="1460500"/>
              <a:ext cx="3536950" cy="5078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Courier New" pitchFamily="49" charset="0"/>
                </a:rPr>
                <a:t>CCTACGCAAACGTTTTCTTTTT</a:t>
              </a:r>
            </a:p>
            <a:p>
              <a:r>
                <a:rPr lang="ru-RU" sz="2000" b="1" dirty="0">
                  <a:latin typeface="Courier New" pitchFamily="49" charset="0"/>
                </a:rPr>
                <a:t>GTCTCGCAAACGTTTGCTTTCC</a:t>
              </a:r>
            </a:p>
            <a:p>
              <a:r>
                <a:rPr lang="ru-RU" sz="2000" b="1" dirty="0">
                  <a:latin typeface="Courier New" pitchFamily="49" charset="0"/>
                </a:rPr>
                <a:t>CACACGCAAACGTTTTCGTTTA</a:t>
              </a:r>
            </a:p>
            <a:p>
              <a:r>
                <a:rPr lang="ru-RU" sz="2000" b="1" dirty="0">
                  <a:latin typeface="Courier New" pitchFamily="49" charset="0"/>
                </a:rPr>
                <a:t>TCCACGCAAACGGTTTCGTCAG</a:t>
              </a:r>
            </a:p>
            <a:p>
              <a:r>
                <a:rPr lang="ru-RU" sz="2000" b="1" dirty="0">
                  <a:latin typeface="Courier New" pitchFamily="49" charset="0"/>
                </a:rPr>
                <a:t>GCCACGCAACCGTTTTCCTTGC</a:t>
              </a:r>
            </a:p>
            <a:p>
              <a:r>
                <a:rPr lang="ru-RU" sz="2000" b="1" dirty="0">
                  <a:latin typeface="Courier New" pitchFamily="49" charset="0"/>
                </a:rPr>
                <a:t>GATACGCAAACGTGTGCGTCTG</a:t>
              </a:r>
            </a:p>
            <a:p>
              <a:r>
                <a:rPr lang="ru-RU" sz="2000" b="1" dirty="0">
                  <a:latin typeface="Courier New" pitchFamily="49" charset="0"/>
                </a:rPr>
                <a:t>CCGACGCAATCGGTTACCTTGA</a:t>
              </a:r>
            </a:p>
            <a:p>
              <a:r>
                <a:rPr lang="ru-RU" sz="2000" b="1" dirty="0">
                  <a:latin typeface="Courier New" pitchFamily="49" charset="0"/>
                </a:rPr>
                <a:t>GTTGCGCAAACGTTTTCGTTAC</a:t>
              </a:r>
            </a:p>
            <a:p>
              <a:r>
                <a:rPr lang="ru-RU" sz="2000" b="1" dirty="0">
                  <a:latin typeface="Courier New" pitchFamily="49" charset="0"/>
                </a:rPr>
                <a:t>TTGAGGAAAACGATTGGCTGAA</a:t>
              </a:r>
            </a:p>
            <a:p>
              <a:r>
                <a:rPr lang="ru-RU" sz="2000" b="1" dirty="0">
                  <a:latin typeface="Courier New" pitchFamily="49" charset="0"/>
                </a:rPr>
                <a:t>TTTAAGCAAACGGTGATTTTGA</a:t>
              </a:r>
            </a:p>
            <a:p>
              <a:r>
                <a:rPr lang="ru-RU" sz="2000" b="1" dirty="0">
                  <a:latin typeface="Courier New" pitchFamily="49" charset="0"/>
                </a:rPr>
                <a:t>TAGATGCAATCGGTTACGCTCT</a:t>
              </a:r>
            </a:p>
            <a:p>
              <a:r>
                <a:rPr lang="ru-RU" sz="2000" b="1" dirty="0">
                  <a:latin typeface="Courier New" pitchFamily="49" charset="0"/>
                </a:rPr>
                <a:t>TAAAGGCAAACGTTTACCTTGC</a:t>
              </a:r>
            </a:p>
            <a:p>
              <a:r>
                <a:rPr lang="ru-RU" sz="2000" b="1" dirty="0">
                  <a:latin typeface="Courier New" pitchFamily="49" charset="0"/>
                </a:rPr>
                <a:t>AACGAGCAAACGTTTCCACTAC</a:t>
              </a:r>
              <a:endParaRPr lang="en-US" sz="2000" b="1" dirty="0">
                <a:latin typeface="Courier New" pitchFamily="49" charset="0"/>
              </a:endParaRPr>
            </a:p>
            <a:p>
              <a:endParaRPr lang="en-US" sz="1200" b="1" dirty="0">
                <a:latin typeface="Courier New" pitchFamily="49" charset="0"/>
              </a:endParaRPr>
            </a:p>
            <a:p>
              <a:r>
                <a:rPr lang="en-US" sz="2000" b="1" dirty="0">
                  <a:latin typeface="Courier New" pitchFamily="49" charset="0"/>
                </a:rPr>
                <a:t>   </a:t>
              </a:r>
              <a:r>
                <a:rPr lang="en-US" sz="2000" b="1" dirty="0">
                  <a:solidFill>
                    <a:srgbClr val="FF3300"/>
                  </a:solidFill>
                  <a:latin typeface="Courier New" pitchFamily="49" charset="0"/>
                </a:rPr>
                <a:t>AC</a:t>
              </a:r>
              <a:r>
                <a:rPr lang="ru-RU" sz="2000" b="1" dirty="0" smtClean="0">
                  <a:latin typeface="Courier New" pitchFamily="49" charset="0"/>
                </a:rPr>
                <a:t>GAAA</a:t>
              </a:r>
              <a:r>
                <a:rPr lang="en-US" sz="2000" b="1" dirty="0">
                  <a:solidFill>
                    <a:srgbClr val="FF3300"/>
                  </a:solidFill>
                  <a:latin typeface="Courier New" pitchFamily="49" charset="0"/>
                </a:rPr>
                <a:t>A</a:t>
              </a:r>
              <a:r>
                <a:rPr lang="ru-RU" sz="2000" b="1" dirty="0">
                  <a:latin typeface="Courier New" pitchFamily="49" charset="0"/>
                </a:rPr>
                <a:t>CG</a:t>
              </a:r>
              <a:r>
                <a:rPr lang="en-US" sz="2000" b="1" dirty="0">
                  <a:solidFill>
                    <a:srgbClr val="FF3300"/>
                  </a:solidFill>
                  <a:latin typeface="Courier New" pitchFamily="49" charset="0"/>
                </a:rPr>
                <a:t>T</a:t>
              </a:r>
              <a:r>
                <a:rPr lang="ru-RU" sz="2000" b="1" dirty="0">
                  <a:latin typeface="Courier New" pitchFamily="49" charset="0"/>
                </a:rPr>
                <a:t>TT</a:t>
              </a:r>
              <a:r>
                <a:rPr lang="en-US" sz="2000" b="1" dirty="0">
                  <a:solidFill>
                    <a:srgbClr val="FF3300"/>
                  </a:solidFill>
                  <a:latin typeface="Courier New" pitchFamily="49" charset="0"/>
                </a:rPr>
                <a:t>T</a:t>
              </a:r>
              <a:r>
                <a:rPr lang="ru-RU" sz="2000" b="1" dirty="0">
                  <a:latin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3300"/>
                  </a:solidFill>
                  <a:latin typeface="Courier New" pitchFamily="49" charset="0"/>
                </a:rPr>
                <a:t>G</a:t>
              </a:r>
              <a:r>
                <a:rPr lang="ru-RU" sz="2000" b="1" dirty="0">
                  <a:latin typeface="Courier New" pitchFamily="49" charset="0"/>
                </a:rPr>
                <a:t>T</a:t>
              </a:r>
              <a:endParaRPr lang="en-US" sz="2000" b="1" dirty="0">
                <a:latin typeface="Courier New" pitchFamily="49" charset="0"/>
              </a:endParaRPr>
            </a:p>
            <a:p>
              <a:endParaRPr lang="en-US" sz="1200" b="1" dirty="0">
                <a:latin typeface="Courier New" pitchFamily="49" charset="0"/>
              </a:endParaRPr>
            </a:p>
            <a:p>
              <a:r>
                <a:rPr lang="en-US" sz="2000" b="1" dirty="0">
                  <a:latin typeface="Courier New" pitchFamily="49" charset="0"/>
                </a:rPr>
                <a:t>   </a:t>
              </a:r>
              <a:r>
                <a:rPr lang="ru-RU" sz="2000" b="1" dirty="0" err="1" smtClean="0">
                  <a:latin typeface="Courier New" pitchFamily="49" charset="0"/>
                </a:rPr>
                <a:t>a</a:t>
              </a:r>
              <a:r>
                <a:rPr lang="ru-RU" sz="2000" b="1" dirty="0" err="1" smtClean="0">
                  <a:solidFill>
                    <a:srgbClr val="3333FF"/>
                  </a:solidFill>
                  <a:latin typeface="Courier New" pitchFamily="49" charset="0"/>
                </a:rPr>
                <a:t>m</a:t>
              </a:r>
              <a:r>
                <a:rPr lang="ru-RU" sz="2000" b="1" dirty="0" err="1" smtClean="0">
                  <a:latin typeface="Courier New" pitchFamily="49" charset="0"/>
                </a:rPr>
                <a:t>GAAAaCG</a:t>
              </a:r>
              <a:r>
                <a:rPr lang="ru-RU" sz="2000" b="1" dirty="0" err="1" smtClean="0">
                  <a:solidFill>
                    <a:srgbClr val="3333FF"/>
                  </a:solidFill>
                  <a:latin typeface="Courier New" pitchFamily="49" charset="0"/>
                </a:rPr>
                <a:t>k</a:t>
              </a:r>
              <a:r>
                <a:rPr lang="ru-RU" sz="2000" b="1" dirty="0" err="1" smtClean="0">
                  <a:latin typeface="Courier New" pitchFamily="49" charset="0"/>
                </a:rPr>
                <a:t>TT</a:t>
              </a:r>
              <a:r>
                <a:rPr lang="ru-RU" sz="2000" b="1" dirty="0" err="1" smtClean="0">
                  <a:solidFill>
                    <a:srgbClr val="3333FF"/>
                  </a:solidFill>
                  <a:latin typeface="Courier New" pitchFamily="49" charset="0"/>
                </a:rPr>
                <a:t>w</a:t>
              </a:r>
              <a:r>
                <a:rPr lang="ru-RU" sz="2000" b="1" dirty="0" err="1" smtClean="0">
                  <a:latin typeface="Courier New" pitchFamily="49" charset="0"/>
                </a:rPr>
                <a:t>C</a:t>
              </a:r>
              <a:r>
                <a:rPr lang="ru-RU" sz="2000" b="1" dirty="0" err="1" smtClean="0">
                  <a:solidFill>
                    <a:srgbClr val="3333FF"/>
                  </a:solidFill>
                  <a:latin typeface="Courier New" pitchFamily="49" charset="0"/>
                </a:rPr>
                <a:t>w</a:t>
              </a:r>
              <a:r>
                <a:rPr lang="ru-RU" sz="2000" b="1" dirty="0" err="1" smtClean="0">
                  <a:latin typeface="Courier New" pitchFamily="49" charset="0"/>
                </a:rPr>
                <a:t>T</a:t>
              </a:r>
              <a:endParaRPr lang="ru-RU" sz="2000" b="1" dirty="0">
                <a:latin typeface="Courier New" pitchFamily="49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239000" y="5400675"/>
            <a:ext cx="2559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Похоже, есть ошибки</a:t>
            </a:r>
            <a:r>
              <a:rPr lang="en-US" i="1" dirty="0" smtClean="0"/>
              <a:t> :</a:t>
            </a:r>
            <a:r>
              <a:rPr lang="ru-RU" i="1" dirty="0" smtClean="0"/>
              <a:t>(</a:t>
            </a:r>
            <a:br>
              <a:rPr lang="ru-RU" i="1" dirty="0" smtClean="0"/>
            </a:br>
            <a:r>
              <a:rPr lang="ru-RU" i="1" dirty="0" err="1" smtClean="0"/>
              <a:t>ААл</a:t>
            </a:r>
            <a:endParaRPr lang="ru-RU" i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6534151" y="5581650"/>
            <a:ext cx="752474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352800" y="152400"/>
            <a:ext cx="1901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Образец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2434123" y="1663456"/>
            <a:ext cx="4277" cy="2530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762000" y="3339856"/>
            <a:ext cx="2454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762000" y="1663456"/>
            <a:ext cx="2457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62000" y="1663456"/>
            <a:ext cx="2381" cy="2530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762000" y="1655518"/>
            <a:ext cx="2119312" cy="2157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762000" y="1222131"/>
            <a:ext cx="2119312" cy="2130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216275" y="1457081"/>
            <a:ext cx="137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/>
              <a:t>R </a:t>
            </a:r>
            <a:r>
              <a:rPr lang="en-US" sz="2000" b="0" dirty="0"/>
              <a:t>(pu</a:t>
            </a:r>
            <a:r>
              <a:rPr lang="en-US" sz="2000" dirty="0"/>
              <a:t>r</a:t>
            </a:r>
            <a:r>
              <a:rPr lang="en-US" sz="2000" b="0" dirty="0"/>
              <a:t>ines)</a:t>
            </a:r>
            <a:endParaRPr lang="ru-RU" sz="2000" b="0" dirty="0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219450" y="3120781"/>
            <a:ext cx="180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Y </a:t>
            </a:r>
            <a:r>
              <a:rPr lang="en-US" sz="2000" b="0"/>
              <a:t>(p</a:t>
            </a:r>
            <a:r>
              <a:rPr lang="en-US" sz="2000"/>
              <a:t>y</a:t>
            </a:r>
            <a:r>
              <a:rPr lang="en-US" sz="2000" b="0"/>
              <a:t>rimidines)</a:t>
            </a:r>
            <a:endParaRPr lang="ru-RU" sz="2000" b="0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39507" y="4193931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/>
              <a:t>W </a:t>
            </a:r>
            <a:r>
              <a:rPr lang="en-US" sz="2000" b="0"/>
              <a:t>(</a:t>
            </a:r>
            <a:r>
              <a:rPr lang="en-US" sz="2000"/>
              <a:t>w</a:t>
            </a:r>
            <a:r>
              <a:rPr lang="en-US" sz="2000" b="0"/>
              <a:t>eak)</a:t>
            </a:r>
            <a:endParaRPr lang="ru-RU" sz="2000" b="0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286000" y="4193931"/>
            <a:ext cx="1190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S </a:t>
            </a:r>
            <a:r>
              <a:rPr lang="en-US" sz="2000" b="0"/>
              <a:t>(</a:t>
            </a:r>
            <a:r>
              <a:rPr lang="en-US" sz="2000"/>
              <a:t>s</a:t>
            </a:r>
            <a:r>
              <a:rPr lang="en-US" sz="2000" b="0"/>
              <a:t>trong)</a:t>
            </a:r>
            <a:endParaRPr lang="ru-RU" sz="2000" b="0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740639" y="3727939"/>
            <a:ext cx="1303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/>
              <a:t>M </a:t>
            </a:r>
            <a:r>
              <a:rPr lang="en-US" sz="2000" b="0" dirty="0"/>
              <a:t>(a</a:t>
            </a:r>
            <a:r>
              <a:rPr lang="en-US" sz="2000" dirty="0"/>
              <a:t>m</a:t>
            </a:r>
            <a:r>
              <a:rPr lang="en-US" sz="2000" b="0" dirty="0"/>
              <a:t>ino)</a:t>
            </a:r>
            <a:endParaRPr lang="ru-RU" sz="2000" b="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46100" y="1358656"/>
            <a:ext cx="441325" cy="51911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00"/>
                </a:solidFill>
                <a:latin typeface="Arial" pitchFamily="34" charset="0"/>
              </a:rPr>
              <a:t>A</a:t>
            </a:r>
            <a:endParaRPr lang="ru-RU" sz="280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203936" y="1397732"/>
            <a:ext cx="460375" cy="519113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FF"/>
                </a:solidFill>
                <a:latin typeface="Arial" pitchFamily="34" charset="0"/>
              </a:rPr>
              <a:t>G</a:t>
            </a:r>
            <a:endParaRPr lang="ru-RU" sz="2800" dirty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77360" y="3084512"/>
            <a:ext cx="401638" cy="5191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808080"/>
                </a:solidFill>
                <a:latin typeface="Arial" pitchFamily="34" charset="0"/>
              </a:rPr>
              <a:t>T</a:t>
            </a:r>
            <a:endParaRPr lang="ru-RU" sz="2800" dirty="0">
              <a:solidFill>
                <a:srgbClr val="808080"/>
              </a:solidFill>
              <a:latin typeface="Arial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199298" y="3080300"/>
            <a:ext cx="441325" cy="5191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6600"/>
                </a:solidFill>
                <a:latin typeface="Arial" pitchFamily="34" charset="0"/>
              </a:rPr>
              <a:t>C</a:t>
            </a:r>
            <a:endParaRPr lang="ru-RU" sz="2800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2820987" y="914400"/>
            <a:ext cx="106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/>
              <a:t>K </a:t>
            </a:r>
            <a:r>
              <a:rPr lang="en-US" sz="2000" b="0" dirty="0"/>
              <a:t>(</a:t>
            </a:r>
            <a:r>
              <a:rPr lang="en-US" sz="2000" dirty="0" err="1"/>
              <a:t>k</a:t>
            </a:r>
            <a:r>
              <a:rPr lang="en-US" sz="2000" b="0" dirty="0" err="1"/>
              <a:t>eto</a:t>
            </a:r>
            <a:r>
              <a:rPr lang="en-US" sz="2000" b="0" dirty="0"/>
              <a:t>)</a:t>
            </a:r>
            <a:endParaRPr lang="ru-RU" sz="2000" b="0" dirty="0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562600" y="3307140"/>
            <a:ext cx="30981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C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G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T </a:t>
            </a:r>
            <a:r>
              <a:rPr lang="en-US" b="0" dirty="0" smtClean="0"/>
              <a:t>(“</a:t>
            </a:r>
            <a:r>
              <a:rPr lang="ru-RU" b="0" dirty="0" smtClean="0"/>
              <a:t>не</a:t>
            </a:r>
            <a:r>
              <a:rPr lang="en-US" b="0" dirty="0" smtClean="0"/>
              <a:t> </a:t>
            </a:r>
            <a:r>
              <a:rPr lang="en-US" b="0" dirty="0"/>
              <a:t>A”) </a:t>
            </a:r>
            <a:r>
              <a:rPr lang="en-US" dirty="0">
                <a:sym typeface="Symbol" pitchFamily="18" charset="2"/>
              </a:rPr>
              <a:t> B</a:t>
            </a:r>
          </a:p>
          <a:p>
            <a:pPr eaLnBrk="1" hangingPunct="1"/>
            <a:r>
              <a:rPr lang="en-US" dirty="0"/>
              <a:t>A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G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T </a:t>
            </a:r>
            <a:r>
              <a:rPr lang="en-US" b="0" dirty="0" smtClean="0"/>
              <a:t>(“</a:t>
            </a:r>
            <a:r>
              <a:rPr lang="ru-RU" b="0" dirty="0" smtClean="0"/>
              <a:t>не</a:t>
            </a:r>
            <a:r>
              <a:rPr lang="en-US" b="0" dirty="0" smtClean="0"/>
              <a:t> </a:t>
            </a:r>
            <a:r>
              <a:rPr lang="en-US" b="0" dirty="0"/>
              <a:t>C”) </a:t>
            </a:r>
            <a:r>
              <a:rPr lang="en-US" dirty="0">
                <a:sym typeface="Symbol" pitchFamily="18" charset="2"/>
              </a:rPr>
              <a:t> D</a:t>
            </a:r>
          </a:p>
          <a:p>
            <a:pPr eaLnBrk="1" hangingPunct="1"/>
            <a:r>
              <a:rPr lang="en-US" dirty="0"/>
              <a:t>A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C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T </a:t>
            </a:r>
            <a:r>
              <a:rPr lang="en-US" b="0" dirty="0" smtClean="0"/>
              <a:t>(“</a:t>
            </a:r>
            <a:r>
              <a:rPr lang="ru-RU" b="0" dirty="0" smtClean="0"/>
              <a:t>не</a:t>
            </a:r>
            <a:r>
              <a:rPr lang="en-US" b="0" dirty="0" smtClean="0"/>
              <a:t> </a:t>
            </a:r>
            <a:r>
              <a:rPr lang="en-US" b="0" dirty="0"/>
              <a:t>G”) </a:t>
            </a:r>
            <a:r>
              <a:rPr lang="en-US" dirty="0">
                <a:sym typeface="Symbol" pitchFamily="18" charset="2"/>
              </a:rPr>
              <a:t> H</a:t>
            </a:r>
          </a:p>
          <a:p>
            <a:pPr eaLnBrk="1" hangingPunct="1"/>
            <a:r>
              <a:rPr lang="en-US" dirty="0"/>
              <a:t>A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C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G </a:t>
            </a:r>
            <a:r>
              <a:rPr lang="en-US" b="0" dirty="0" smtClean="0"/>
              <a:t>(“</a:t>
            </a:r>
            <a:r>
              <a:rPr lang="ru-RU" b="0" dirty="0" smtClean="0"/>
              <a:t>не</a:t>
            </a:r>
            <a:r>
              <a:rPr lang="en-US" b="0" dirty="0" smtClean="0"/>
              <a:t> </a:t>
            </a:r>
            <a:r>
              <a:rPr lang="en-US" b="0" dirty="0"/>
              <a:t>T”) </a:t>
            </a:r>
            <a:r>
              <a:rPr lang="en-US" dirty="0">
                <a:sym typeface="Symbol" pitchFamily="18" charset="2"/>
              </a:rPr>
              <a:t> V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800600" y="5029200"/>
            <a:ext cx="378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A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C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G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T</a:t>
            </a:r>
            <a:r>
              <a:rPr lang="en-US" b="0" dirty="0"/>
              <a:t> </a:t>
            </a:r>
            <a:r>
              <a:rPr lang="en-US" dirty="0">
                <a:sym typeface="Symbol" pitchFamily="18" charset="2"/>
              </a:rPr>
              <a:t> N</a:t>
            </a:r>
            <a:r>
              <a:rPr lang="en-US" b="0" dirty="0">
                <a:sym typeface="Symbol" pitchFamily="18" charset="2"/>
              </a:rPr>
              <a:t> (</a:t>
            </a:r>
            <a:r>
              <a:rPr lang="en-US" dirty="0">
                <a:sym typeface="Symbol" pitchFamily="18" charset="2"/>
              </a:rPr>
              <a:t>n</a:t>
            </a:r>
            <a:r>
              <a:rPr lang="en-US" b="0" dirty="0">
                <a:sym typeface="Symbol" pitchFamily="18" charset="2"/>
              </a:rPr>
              <a:t>ucleotide)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4749" y="5838825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05638" y="6289676"/>
            <a:ext cx="2614612" cy="365125"/>
          </a:xfrm>
        </p:spPr>
        <p:txBody>
          <a:bodyPr/>
          <a:lstStyle/>
          <a:p>
            <a:fld id="{4280A8C7-CE2A-4171-8686-5727339A32FC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Что такое сигнал, и как устроены сигналы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Теория поиска сигналов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Технология поиска сигналов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Базы данных и сервисы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203201"/>
            <a:ext cx="8543925" cy="1325563"/>
          </a:xfrm>
        </p:spPr>
        <p:txBody>
          <a:bodyPr>
            <a:normAutofit/>
          </a:bodyPr>
          <a:lstStyle/>
          <a:p>
            <a:pPr marL="685800" lvl="2">
              <a:spcBef>
                <a:spcPts val="1000"/>
              </a:spcBef>
            </a:pPr>
            <a:r>
              <a:rPr lang="ru-RU" sz="3600" dirty="0" smtClean="0">
                <a:latin typeface="+mj-lt"/>
              </a:rPr>
              <a:t>Оценка сигнала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1133476"/>
            <a:ext cx="8548688" cy="40671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Слабый сигнал:</a:t>
            </a:r>
          </a:p>
          <a:p>
            <a:pPr lvl="1"/>
            <a:r>
              <a:rPr lang="ru-RU" sz="2000" dirty="0" err="1" smtClean="0"/>
              <a:t>Гомеодомен</a:t>
            </a:r>
            <a:r>
              <a:rPr lang="ru-RU" sz="2000" dirty="0" smtClean="0"/>
              <a:t>  - консервативный </a:t>
            </a:r>
            <a:r>
              <a:rPr lang="ru-RU" sz="2000" dirty="0" err="1" smtClean="0"/>
              <a:t>ДНК-узнающий</a:t>
            </a:r>
            <a:r>
              <a:rPr lang="ru-RU" sz="2000" dirty="0" smtClean="0"/>
              <a:t> домен многих важных транскрипционных факторов  эукариот</a:t>
            </a:r>
          </a:p>
          <a:p>
            <a:pPr lvl="1"/>
            <a:r>
              <a:rPr lang="ru-RU" sz="2000" dirty="0" smtClean="0"/>
              <a:t>Узнаёт короткую последовательность ДНК</a:t>
            </a:r>
          </a:p>
          <a:p>
            <a:pPr lvl="1"/>
            <a:r>
              <a:rPr lang="ru-RU" sz="2000" dirty="0" smtClean="0"/>
              <a:t>На основании наложения </a:t>
            </a:r>
            <a:r>
              <a:rPr lang="ru-RU" sz="2000" dirty="0" err="1" smtClean="0"/>
              <a:t>структр</a:t>
            </a:r>
            <a:r>
              <a:rPr lang="ru-RU" sz="2000" dirty="0" smtClean="0"/>
              <a:t> </a:t>
            </a:r>
            <a:r>
              <a:rPr lang="ru-RU" sz="2000" dirty="0" err="1" smtClean="0"/>
              <a:t>гомеодоменов</a:t>
            </a:r>
            <a:r>
              <a:rPr lang="ru-RU" sz="2000" dirty="0" smtClean="0"/>
              <a:t> найден </a:t>
            </a:r>
            <a:r>
              <a:rPr lang="ru-RU" sz="2000" dirty="0" smtClean="0"/>
              <a:t>единственный общий контакт домена с сайтом ДНК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ru-RU" sz="2000" u="sng" dirty="0" smtClean="0"/>
              <a:t> </a:t>
            </a:r>
            <a:r>
              <a:rPr lang="en-US" sz="2000" u="sng" dirty="0" smtClean="0"/>
              <a:t>Asn51 </a:t>
            </a:r>
            <a:r>
              <a:rPr lang="ru-RU" sz="2000" u="sng" dirty="0" smtClean="0"/>
              <a:t>две водородных связи с </a:t>
            </a:r>
            <a:r>
              <a:rPr lang="ru-RU" sz="2000" u="sng" dirty="0" err="1" smtClean="0"/>
              <a:t>аденином</a:t>
            </a:r>
            <a:r>
              <a:rPr lang="ru-RU" sz="2000" u="sng" dirty="0" smtClean="0"/>
              <a:t> </a:t>
            </a:r>
            <a:r>
              <a:rPr lang="ru-RU" sz="2000" dirty="0" smtClean="0"/>
              <a:t>(!)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ru-RU" sz="2000" dirty="0" smtClean="0"/>
              <a:t>Сигнал</a:t>
            </a:r>
            <a:r>
              <a:rPr lang="ru-RU" dirty="0" smtClean="0"/>
              <a:t>  </a:t>
            </a:r>
            <a:r>
              <a:rPr lang="en-US" sz="3500" u="sng" dirty="0" smtClean="0"/>
              <a:t>NNANN</a:t>
            </a:r>
            <a:r>
              <a:rPr lang="en-US" dirty="0" smtClean="0"/>
              <a:t> </a:t>
            </a:r>
            <a:r>
              <a:rPr lang="ru-RU" dirty="0" smtClean="0"/>
              <a:t>слабый )))</a:t>
            </a:r>
          </a:p>
          <a:p>
            <a:r>
              <a:rPr lang="ru-RU" dirty="0" smtClean="0"/>
              <a:t>Сильный сигнал:</a:t>
            </a:r>
          </a:p>
          <a:p>
            <a:pPr lvl="1"/>
            <a:r>
              <a:rPr lang="ru-RU" sz="2000" dirty="0" err="1" smtClean="0"/>
              <a:t>Эндонуклеаза</a:t>
            </a:r>
            <a:r>
              <a:rPr lang="ru-RU" sz="2000" dirty="0" smtClean="0"/>
              <a:t> </a:t>
            </a:r>
            <a:r>
              <a:rPr lang="en-US" sz="2000" dirty="0" smtClean="0"/>
              <a:t>I-</a:t>
            </a:r>
            <a:r>
              <a:rPr lang="en-US" sz="2000" dirty="0" err="1" smtClean="0"/>
              <a:t>Cre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ru-RU" sz="2000" dirty="0" smtClean="0"/>
              <a:t>семейства </a:t>
            </a:r>
            <a:r>
              <a:rPr lang="en-US" sz="2000" dirty="0" smtClean="0"/>
              <a:t>LAGLIDADG </a:t>
            </a:r>
            <a:r>
              <a:rPr lang="ru-RU" sz="2000" dirty="0" smtClean="0"/>
              <a:t>узнает такую последовательность</a:t>
            </a:r>
            <a:r>
              <a:rPr lang="en-US" sz="2000" dirty="0" smtClean="0"/>
              <a:t>. </a:t>
            </a:r>
            <a:r>
              <a:rPr lang="ru-RU" sz="2000" dirty="0" smtClean="0"/>
              <a:t>Вероятность обнаружить в геноме такую последовательность случайно близка к 0</a:t>
            </a:r>
            <a:endParaRPr lang="ru-RU" sz="2000" dirty="0" smtClean="0"/>
          </a:p>
          <a:p>
            <a:pPr lvl="1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5200650"/>
            <a:ext cx="7943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5" y="276225"/>
            <a:ext cx="9115425" cy="971549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Выравнивание сайтов связывания </a:t>
            </a:r>
            <a:r>
              <a:rPr lang="en-US" sz="3600" dirty="0" err="1" smtClean="0"/>
              <a:t>PurR</a:t>
            </a:r>
            <a:r>
              <a:rPr lang="en-US" sz="3600" dirty="0" smtClean="0"/>
              <a:t> </a:t>
            </a:r>
            <a:r>
              <a:rPr lang="en-US" sz="3600" i="1" dirty="0" smtClean="0"/>
              <a:t>E. coli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grpSp>
        <p:nvGrpSpPr>
          <p:cNvPr id="2" name="Группа 11"/>
          <p:cNvGrpSpPr/>
          <p:nvPr/>
        </p:nvGrpSpPr>
        <p:grpSpPr>
          <a:xfrm>
            <a:off x="2305052" y="1238250"/>
            <a:ext cx="4724469" cy="5091013"/>
            <a:chOff x="1956615" y="1447800"/>
            <a:chExt cx="4520385" cy="5091013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956615" y="1447800"/>
              <a:ext cx="1212840" cy="5078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0" i="1" dirty="0" err="1"/>
                <a:t>cvpA</a:t>
              </a:r>
              <a:endParaRPr lang="ru-RU" sz="2000" b="0" i="1" dirty="0"/>
            </a:p>
            <a:p>
              <a:r>
                <a:rPr lang="ru-RU" sz="2000" b="0" i="1" dirty="0" err="1"/>
                <a:t>purM</a:t>
              </a:r>
              <a:endParaRPr lang="ru-RU" sz="2000" b="0" i="1" dirty="0"/>
            </a:p>
            <a:p>
              <a:r>
                <a:rPr lang="ru-RU" sz="2000" b="0" i="1" dirty="0" err="1"/>
                <a:t>purT</a:t>
              </a:r>
              <a:endParaRPr lang="ru-RU" sz="2000" b="0" i="1" dirty="0"/>
            </a:p>
            <a:p>
              <a:r>
                <a:rPr lang="ru-RU" sz="2000" b="0" i="1" dirty="0" err="1"/>
                <a:t>purL</a:t>
              </a:r>
              <a:endParaRPr lang="ru-RU" sz="2000" b="0" i="1" dirty="0"/>
            </a:p>
            <a:p>
              <a:r>
                <a:rPr lang="ru-RU" sz="2000" b="0" i="1" dirty="0" err="1"/>
                <a:t>purE</a:t>
              </a:r>
              <a:endParaRPr lang="ru-RU" sz="2000" b="0" i="1" dirty="0"/>
            </a:p>
            <a:p>
              <a:r>
                <a:rPr lang="ru-RU" sz="2000" b="0" i="1" dirty="0" err="1"/>
                <a:t>purC</a:t>
              </a:r>
              <a:endParaRPr lang="ru-RU" sz="2000" b="0" i="1" dirty="0"/>
            </a:p>
            <a:p>
              <a:r>
                <a:rPr lang="ru-RU" sz="2000" b="0" i="1" dirty="0" err="1"/>
                <a:t>purB</a:t>
              </a:r>
              <a:endParaRPr lang="ru-RU" sz="2000" b="0" i="1" dirty="0"/>
            </a:p>
            <a:p>
              <a:r>
                <a:rPr lang="ru-RU" sz="2000" b="0" i="1" dirty="0" err="1"/>
                <a:t>purH</a:t>
              </a:r>
              <a:endParaRPr lang="ru-RU" sz="2000" b="0" i="1" dirty="0"/>
            </a:p>
            <a:p>
              <a:r>
                <a:rPr lang="ru-RU" sz="2000" b="0" i="1" dirty="0"/>
                <a:t>purA</a:t>
              </a:r>
              <a:r>
                <a:rPr lang="ru-RU" sz="2000" b="0" i="1" baseline="-25000" dirty="0"/>
                <a:t>1</a:t>
              </a:r>
            </a:p>
            <a:p>
              <a:r>
                <a:rPr lang="ru-RU" sz="2000" b="0" i="1" dirty="0"/>
                <a:t>purA</a:t>
              </a:r>
              <a:r>
                <a:rPr lang="ru-RU" sz="2000" b="0" i="1" baseline="-25000" dirty="0"/>
                <a:t>2</a:t>
              </a:r>
            </a:p>
            <a:p>
              <a:r>
                <a:rPr lang="ru-RU" sz="2000" b="0" i="1" dirty="0" err="1"/>
                <a:t>guaB</a:t>
              </a:r>
              <a:endParaRPr lang="ru-RU" sz="2000" b="0" i="1" dirty="0"/>
            </a:p>
            <a:p>
              <a:r>
                <a:rPr lang="ru-RU" sz="2000" b="0" i="1" dirty="0"/>
                <a:t>purR</a:t>
              </a:r>
              <a:r>
                <a:rPr lang="ru-RU" sz="2000" b="0" i="1" baseline="-25000" dirty="0"/>
                <a:t>1</a:t>
              </a:r>
              <a:endParaRPr lang="ru-RU" sz="2000" b="0" i="1" dirty="0"/>
            </a:p>
            <a:p>
              <a:r>
                <a:rPr lang="ru-RU" sz="2000" b="0" i="1" dirty="0"/>
                <a:t>purR</a:t>
              </a:r>
              <a:r>
                <a:rPr lang="ru-RU" sz="2000" b="0" i="1" baseline="-25000" dirty="0"/>
                <a:t>2</a:t>
              </a:r>
              <a:endParaRPr lang="ru-RU" sz="2000" b="0" i="1" dirty="0"/>
            </a:p>
            <a:p>
              <a:endParaRPr lang="ru-RU" sz="1200" b="0" i="1" dirty="0"/>
            </a:p>
            <a:p>
              <a:r>
                <a:rPr lang="en-US" sz="2000" b="0" dirty="0"/>
                <a:t>consensus</a:t>
              </a:r>
            </a:p>
            <a:p>
              <a:endParaRPr lang="en-US" sz="1200" b="0" dirty="0"/>
            </a:p>
            <a:p>
              <a:r>
                <a:rPr lang="en-US" sz="2000" b="0" dirty="0"/>
                <a:t>pattern</a:t>
              </a:r>
              <a:endParaRPr lang="ru-RU" sz="2000" b="0" dirty="0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940050" y="1460500"/>
              <a:ext cx="3536950" cy="5078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Courier New" pitchFamily="49" charset="0"/>
                </a:rPr>
                <a:t>CCTACGCAAACGTTTTCTTTTT</a:t>
              </a:r>
            </a:p>
            <a:p>
              <a:r>
                <a:rPr lang="ru-RU" sz="2000" b="1" dirty="0">
                  <a:latin typeface="Courier New" pitchFamily="49" charset="0"/>
                </a:rPr>
                <a:t>GTCTCGCAAACGTTTGCTTTCC</a:t>
              </a:r>
            </a:p>
            <a:p>
              <a:r>
                <a:rPr lang="ru-RU" sz="2000" b="1" dirty="0">
                  <a:latin typeface="Courier New" pitchFamily="49" charset="0"/>
                </a:rPr>
                <a:t>CACACGCAAACGTTTTCGTTTA</a:t>
              </a:r>
            </a:p>
            <a:p>
              <a:r>
                <a:rPr lang="ru-RU" sz="2000" b="1" dirty="0">
                  <a:latin typeface="Courier New" pitchFamily="49" charset="0"/>
                </a:rPr>
                <a:t>TCCACGCAAACGGTTTCGTCAG</a:t>
              </a:r>
            </a:p>
            <a:p>
              <a:r>
                <a:rPr lang="ru-RU" sz="2000" b="1" dirty="0">
                  <a:latin typeface="Courier New" pitchFamily="49" charset="0"/>
                </a:rPr>
                <a:t>GCCACGCAACCGTTTTCCTTGC</a:t>
              </a:r>
            </a:p>
            <a:p>
              <a:r>
                <a:rPr lang="ru-RU" sz="2000" b="1" dirty="0">
                  <a:latin typeface="Courier New" pitchFamily="49" charset="0"/>
                </a:rPr>
                <a:t>GATACGCAAACGTGTGCGTCTG</a:t>
              </a:r>
            </a:p>
            <a:p>
              <a:r>
                <a:rPr lang="ru-RU" sz="2000" b="1" dirty="0">
                  <a:latin typeface="Courier New" pitchFamily="49" charset="0"/>
                </a:rPr>
                <a:t>CCGACGCAATCGGTTACCTTGA</a:t>
              </a:r>
            </a:p>
            <a:p>
              <a:r>
                <a:rPr lang="ru-RU" sz="2000" b="1" dirty="0">
                  <a:latin typeface="Courier New" pitchFamily="49" charset="0"/>
                </a:rPr>
                <a:t>GTTGCGCAAACGTTTTCGTTAC</a:t>
              </a:r>
            </a:p>
            <a:p>
              <a:r>
                <a:rPr lang="ru-RU" sz="2000" b="1" dirty="0">
                  <a:latin typeface="Courier New" pitchFamily="49" charset="0"/>
                </a:rPr>
                <a:t>TTGAGGAAAACGATTGGCTGAA</a:t>
              </a:r>
            </a:p>
            <a:p>
              <a:r>
                <a:rPr lang="ru-RU" sz="2000" b="1" dirty="0">
                  <a:latin typeface="Courier New" pitchFamily="49" charset="0"/>
                </a:rPr>
                <a:t>TTTAAGCAAACGGTGATTTTGA</a:t>
              </a:r>
            </a:p>
            <a:p>
              <a:r>
                <a:rPr lang="ru-RU" sz="2000" b="1" dirty="0">
                  <a:latin typeface="Courier New" pitchFamily="49" charset="0"/>
                </a:rPr>
                <a:t>TAGATGCAATCGGTTACGCTCT</a:t>
              </a:r>
            </a:p>
            <a:p>
              <a:r>
                <a:rPr lang="ru-RU" sz="2000" b="1" dirty="0">
                  <a:latin typeface="Courier New" pitchFamily="49" charset="0"/>
                </a:rPr>
                <a:t>TAAAGGCAAACGTTTACCTTGC</a:t>
              </a:r>
            </a:p>
            <a:p>
              <a:r>
                <a:rPr lang="ru-RU" sz="2000" b="1" dirty="0">
                  <a:latin typeface="Courier New" pitchFamily="49" charset="0"/>
                </a:rPr>
                <a:t>AACGAGCAAACGTTTCCACTAC</a:t>
              </a:r>
              <a:endParaRPr lang="en-US" sz="2000" b="1" dirty="0">
                <a:latin typeface="Courier New" pitchFamily="49" charset="0"/>
              </a:endParaRPr>
            </a:p>
            <a:p>
              <a:endParaRPr lang="en-US" sz="1200" b="1" dirty="0">
                <a:latin typeface="Courier New" pitchFamily="49" charset="0"/>
              </a:endParaRPr>
            </a:p>
            <a:p>
              <a:r>
                <a:rPr lang="en-US" sz="2000" b="1" dirty="0">
                  <a:latin typeface="Courier New" pitchFamily="49" charset="0"/>
                </a:rPr>
                <a:t>   </a:t>
              </a:r>
              <a:r>
                <a:rPr lang="en-US" sz="2000" b="1" dirty="0">
                  <a:solidFill>
                    <a:srgbClr val="FF3300"/>
                  </a:solidFill>
                  <a:latin typeface="Courier New" pitchFamily="49" charset="0"/>
                </a:rPr>
                <a:t>AC</a:t>
              </a:r>
              <a:r>
                <a:rPr lang="ru-RU" sz="2000" b="1" dirty="0" smtClean="0">
                  <a:latin typeface="Courier New" pitchFamily="49" charset="0"/>
                </a:rPr>
                <a:t>GAAA</a:t>
              </a:r>
              <a:r>
                <a:rPr lang="en-US" sz="2000" b="1" dirty="0">
                  <a:solidFill>
                    <a:srgbClr val="FF3300"/>
                  </a:solidFill>
                  <a:latin typeface="Courier New" pitchFamily="49" charset="0"/>
                </a:rPr>
                <a:t>A</a:t>
              </a:r>
              <a:r>
                <a:rPr lang="ru-RU" sz="2000" b="1" dirty="0">
                  <a:latin typeface="Courier New" pitchFamily="49" charset="0"/>
                </a:rPr>
                <a:t>CG</a:t>
              </a:r>
              <a:r>
                <a:rPr lang="en-US" sz="2000" b="1" dirty="0">
                  <a:solidFill>
                    <a:srgbClr val="FF3300"/>
                  </a:solidFill>
                  <a:latin typeface="Courier New" pitchFamily="49" charset="0"/>
                </a:rPr>
                <a:t>T</a:t>
              </a:r>
              <a:r>
                <a:rPr lang="ru-RU" sz="2000" b="1" dirty="0">
                  <a:latin typeface="Courier New" pitchFamily="49" charset="0"/>
                </a:rPr>
                <a:t>TT</a:t>
              </a:r>
              <a:r>
                <a:rPr lang="en-US" sz="2000" b="1" dirty="0">
                  <a:solidFill>
                    <a:srgbClr val="FF3300"/>
                  </a:solidFill>
                  <a:latin typeface="Courier New" pitchFamily="49" charset="0"/>
                </a:rPr>
                <a:t>T</a:t>
              </a:r>
              <a:r>
                <a:rPr lang="ru-RU" sz="2000" b="1" dirty="0">
                  <a:latin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3300"/>
                  </a:solidFill>
                  <a:latin typeface="Courier New" pitchFamily="49" charset="0"/>
                </a:rPr>
                <a:t>G</a:t>
              </a:r>
              <a:r>
                <a:rPr lang="ru-RU" sz="2000" b="1" dirty="0">
                  <a:latin typeface="Courier New" pitchFamily="49" charset="0"/>
                </a:rPr>
                <a:t>T</a:t>
              </a:r>
              <a:endParaRPr lang="en-US" sz="2000" b="1" dirty="0">
                <a:latin typeface="Courier New" pitchFamily="49" charset="0"/>
              </a:endParaRPr>
            </a:p>
            <a:p>
              <a:endParaRPr lang="en-US" sz="1200" b="1" dirty="0">
                <a:latin typeface="Courier New" pitchFamily="49" charset="0"/>
              </a:endParaRPr>
            </a:p>
            <a:p>
              <a:r>
                <a:rPr lang="en-US" sz="2000" b="1" dirty="0">
                  <a:latin typeface="Courier New" pitchFamily="49" charset="0"/>
                </a:rPr>
                <a:t>   </a:t>
              </a:r>
              <a:r>
                <a:rPr lang="ru-RU" sz="2000" b="1" dirty="0" err="1" smtClean="0">
                  <a:latin typeface="Courier New" pitchFamily="49" charset="0"/>
                </a:rPr>
                <a:t>a</a:t>
              </a:r>
              <a:r>
                <a:rPr lang="ru-RU" sz="2000" b="1" dirty="0" err="1" smtClean="0">
                  <a:solidFill>
                    <a:srgbClr val="3333FF"/>
                  </a:solidFill>
                  <a:latin typeface="Courier New" pitchFamily="49" charset="0"/>
                </a:rPr>
                <a:t>m</a:t>
              </a:r>
              <a:r>
                <a:rPr lang="ru-RU" sz="2000" b="1" dirty="0" err="1" smtClean="0">
                  <a:latin typeface="Courier New" pitchFamily="49" charset="0"/>
                </a:rPr>
                <a:t>GAAAaCG</a:t>
              </a:r>
              <a:r>
                <a:rPr lang="ru-RU" sz="2000" b="1" dirty="0" err="1" smtClean="0">
                  <a:solidFill>
                    <a:srgbClr val="3333FF"/>
                  </a:solidFill>
                  <a:latin typeface="Courier New" pitchFamily="49" charset="0"/>
                </a:rPr>
                <a:t>k</a:t>
              </a:r>
              <a:r>
                <a:rPr lang="ru-RU" sz="2000" b="1" dirty="0" err="1" smtClean="0">
                  <a:latin typeface="Courier New" pitchFamily="49" charset="0"/>
                </a:rPr>
                <a:t>TT</a:t>
              </a:r>
              <a:r>
                <a:rPr lang="ru-RU" sz="2000" b="1" dirty="0" err="1" smtClean="0">
                  <a:solidFill>
                    <a:srgbClr val="3333FF"/>
                  </a:solidFill>
                  <a:latin typeface="Courier New" pitchFamily="49" charset="0"/>
                </a:rPr>
                <a:t>w</a:t>
              </a:r>
              <a:r>
                <a:rPr lang="ru-RU" sz="2000" b="1" dirty="0" err="1" smtClean="0">
                  <a:latin typeface="Courier New" pitchFamily="49" charset="0"/>
                </a:rPr>
                <a:t>C</a:t>
              </a:r>
              <a:r>
                <a:rPr lang="ru-RU" sz="2000" b="1" dirty="0" err="1" smtClean="0">
                  <a:solidFill>
                    <a:srgbClr val="3333FF"/>
                  </a:solidFill>
                  <a:latin typeface="Courier New" pitchFamily="49" charset="0"/>
                </a:rPr>
                <a:t>w</a:t>
              </a:r>
              <a:r>
                <a:rPr lang="ru-RU" sz="2000" b="1" dirty="0" err="1" smtClean="0">
                  <a:latin typeface="Courier New" pitchFamily="49" charset="0"/>
                </a:rPr>
                <a:t>T</a:t>
              </a:r>
              <a:endParaRPr lang="ru-RU" sz="2000" b="1" dirty="0">
                <a:latin typeface="Courier New" pitchFamily="49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239000" y="5400675"/>
            <a:ext cx="2559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Похоже, есть ошибки</a:t>
            </a:r>
            <a:r>
              <a:rPr lang="en-US" i="1" dirty="0" smtClean="0"/>
              <a:t> :</a:t>
            </a:r>
            <a:r>
              <a:rPr lang="ru-RU" i="1" dirty="0" smtClean="0"/>
              <a:t>(</a:t>
            </a:r>
            <a:br>
              <a:rPr lang="ru-RU" i="1" dirty="0" smtClean="0"/>
            </a:br>
            <a:r>
              <a:rPr lang="ru-RU" i="1" dirty="0" err="1" smtClean="0"/>
              <a:t>ААл</a:t>
            </a:r>
            <a:endParaRPr lang="ru-RU" i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6534151" y="5581650"/>
            <a:ext cx="752474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3425" y="5362575"/>
            <a:ext cx="90297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55576"/>
            <a:ext cx="8543925" cy="1325563"/>
          </a:xfrm>
        </p:spPr>
        <p:txBody>
          <a:bodyPr>
            <a:normAutofit/>
          </a:bodyPr>
          <a:lstStyle/>
          <a:p>
            <a:pPr marL="685800" lvl="2">
              <a:spcBef>
                <a:spcPts val="1000"/>
              </a:spcBef>
            </a:pPr>
            <a:r>
              <a:rPr lang="ru-RU" sz="3600" dirty="0" smtClean="0">
                <a:latin typeface="+mj-lt"/>
              </a:rPr>
              <a:t>Оценка </a:t>
            </a:r>
            <a:r>
              <a:rPr lang="ru-RU" sz="3600" dirty="0" smtClean="0">
                <a:latin typeface="+mj-lt"/>
              </a:rPr>
              <a:t>сигнала. Обозначения</a:t>
            </a:r>
            <a:endParaRPr lang="ru-RU" sz="3600" dirty="0" smtClean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1133475"/>
            <a:ext cx="8543925" cy="52768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4371974"/>
            <a:ext cx="2591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6"/>
          <p:cNvSpPr txBox="1">
            <a:spLocks/>
          </p:cNvSpPr>
          <p:nvPr/>
        </p:nvSpPr>
        <p:spPr>
          <a:xfrm>
            <a:off x="6948488" y="7985126"/>
            <a:ext cx="2614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0A8C7-CE2A-4171-8686-5727339A32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109663"/>
            <a:ext cx="51040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" y="1547813"/>
            <a:ext cx="600075" cy="4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75" y="2028825"/>
            <a:ext cx="47572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" y="2624138"/>
            <a:ext cx="59860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238" y="3276600"/>
            <a:ext cx="2509837" cy="108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069629" y="1181100"/>
            <a:ext cx="3883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Число последовательностей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90625" y="1628775"/>
            <a:ext cx="2123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Число колонок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57300" y="2066925"/>
            <a:ext cx="2591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Буква  из  </a:t>
            </a:r>
            <a:r>
              <a:rPr lang="en-US" sz="2400" dirty="0" smtClean="0"/>
              <a:t>A, T, G, C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38475" y="3581400"/>
            <a:ext cx="3396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Частота буквы в колонке</a:t>
            </a:r>
            <a:endParaRPr lang="ru-RU" sz="24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262562"/>
            <a:ext cx="3267075" cy="9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181100" y="2657475"/>
            <a:ext cx="2220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Номер колонки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076575" y="4543425"/>
            <a:ext cx="552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Подправленная частота буквы в колонке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62350" y="5467350"/>
            <a:ext cx="539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Информационное содержание колонки</a:t>
            </a:r>
            <a:endParaRPr lang="ru-RU" sz="2400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7850" y="2052986"/>
            <a:ext cx="495300" cy="47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6324600" y="2062460"/>
            <a:ext cx="319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Базовая частота буквы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203201"/>
            <a:ext cx="8543925" cy="1325563"/>
          </a:xfrm>
        </p:spPr>
        <p:txBody>
          <a:bodyPr>
            <a:normAutofit/>
          </a:bodyPr>
          <a:lstStyle/>
          <a:p>
            <a:pPr marL="685800" lvl="2">
              <a:spcBef>
                <a:spcPts val="1000"/>
              </a:spcBef>
            </a:pPr>
            <a:r>
              <a:rPr lang="ru-RU" sz="3600" dirty="0" smtClean="0">
                <a:latin typeface="+mj-lt"/>
              </a:rPr>
              <a:t>Оценка сигнала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1133475"/>
            <a:ext cx="8543925" cy="52768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Характеристикой </a:t>
            </a:r>
            <a:r>
              <a:rPr lang="ru-RU" dirty="0" smtClean="0"/>
              <a:t>выравнивания служит вес = </a:t>
            </a:r>
            <a:r>
              <a:rPr lang="ru-RU" dirty="0" smtClean="0"/>
              <a:t>сумма </a:t>
            </a:r>
            <a:r>
              <a:rPr lang="ru-RU" dirty="0" smtClean="0"/>
              <a:t>весов колонок. Надо определить </a:t>
            </a:r>
            <a:r>
              <a:rPr lang="ru-RU" u="sng" dirty="0" smtClean="0"/>
              <a:t>вес колонки </a:t>
            </a:r>
            <a:r>
              <a:rPr lang="ru-RU" dirty="0" smtClean="0"/>
              <a:t>множественного выравнивания.</a:t>
            </a:r>
          </a:p>
          <a:p>
            <a:r>
              <a:rPr lang="ru-RU" dirty="0" smtClean="0"/>
              <a:t> Частота буквы в колонке. </a:t>
            </a:r>
            <a:r>
              <a:rPr lang="ru-RU" sz="2400" dirty="0" smtClean="0"/>
              <a:t>В хорошей -  </a:t>
            </a:r>
            <a:r>
              <a:rPr lang="ru-RU" sz="2400" dirty="0" smtClean="0"/>
              <a:t>значимой </a:t>
            </a:r>
            <a:r>
              <a:rPr lang="ru-RU" sz="2400" dirty="0" smtClean="0"/>
              <a:t>- колонке </a:t>
            </a:r>
            <a:r>
              <a:rPr lang="ru-RU" sz="2400" dirty="0" smtClean="0"/>
              <a:t>частота одной буквы близка к 1, остальных – к 0.</a:t>
            </a:r>
          </a:p>
          <a:p>
            <a:r>
              <a:rPr lang="ru-RU" dirty="0" smtClean="0"/>
              <a:t>Вес колонки:</a:t>
            </a:r>
          </a:p>
          <a:p>
            <a:pPr lvl="1"/>
            <a:r>
              <a:rPr lang="ru-RU" dirty="0" smtClean="0"/>
              <a:t>Сумма частот (????)</a:t>
            </a:r>
          </a:p>
          <a:p>
            <a:pPr lvl="1"/>
            <a:r>
              <a:rPr lang="ru-RU" dirty="0" smtClean="0"/>
              <a:t>Произведение частот?  </a:t>
            </a:r>
            <a:endParaRPr lang="ru-RU" dirty="0" smtClean="0"/>
          </a:p>
          <a:p>
            <a:pPr lvl="1"/>
            <a:r>
              <a:rPr lang="ru-RU" dirty="0" smtClean="0"/>
              <a:t>Борьба с нулевой частотой</a:t>
            </a:r>
            <a:endParaRPr lang="ru-RU" dirty="0" smtClean="0"/>
          </a:p>
          <a:p>
            <a:pPr lvl="1"/>
            <a:r>
              <a:rPr lang="en-US" dirty="0" smtClean="0"/>
              <a:t>Log  </a:t>
            </a:r>
            <a:r>
              <a:rPr lang="ru-RU" dirty="0" smtClean="0"/>
              <a:t>от произведения </a:t>
            </a:r>
            <a:r>
              <a:rPr lang="ru-RU" dirty="0" smtClean="0"/>
              <a:t>частот</a:t>
            </a:r>
            <a:r>
              <a:rPr lang="en-US" dirty="0" smtClean="0"/>
              <a:t>?</a:t>
            </a:r>
            <a:endParaRPr lang="ru-RU" dirty="0" smtClean="0"/>
          </a:p>
          <a:p>
            <a:pPr lvl="1"/>
            <a:r>
              <a:rPr lang="ru-RU" dirty="0" smtClean="0"/>
              <a:t>Учет базовых частот </a:t>
            </a:r>
            <a:r>
              <a:rPr lang="ru-RU" dirty="0" smtClean="0"/>
              <a:t>букв</a:t>
            </a:r>
            <a:endParaRPr lang="en-US" dirty="0" smtClean="0"/>
          </a:p>
          <a:p>
            <a:pPr lvl="1"/>
            <a:r>
              <a:rPr lang="ru-RU" dirty="0" smtClean="0"/>
              <a:t>Информационное содержание колонки </a:t>
            </a:r>
          </a:p>
          <a:p>
            <a:pPr lvl="1"/>
            <a:r>
              <a:rPr lang="ru-RU" dirty="0" smtClean="0"/>
              <a:t>Информационное </a:t>
            </a:r>
            <a:r>
              <a:rPr lang="ru-RU" dirty="0" smtClean="0"/>
              <a:t>содержание </a:t>
            </a:r>
            <a:r>
              <a:rPr lang="ru-RU" dirty="0" smtClean="0"/>
              <a:t>выравнивания</a:t>
            </a:r>
            <a:endParaRPr lang="ru-RU" dirty="0" smtClean="0"/>
          </a:p>
          <a:p>
            <a:r>
              <a:rPr lang="en-US" dirty="0" smtClean="0"/>
              <a:t>LOGO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" y="203201"/>
            <a:ext cx="8910637" cy="1325563"/>
          </a:xfrm>
        </p:spPr>
        <p:txBody>
          <a:bodyPr>
            <a:normAutofit/>
          </a:bodyPr>
          <a:lstStyle/>
          <a:p>
            <a:pPr marL="685800" lvl="2">
              <a:spcBef>
                <a:spcPts val="1000"/>
              </a:spcBef>
            </a:pPr>
            <a:r>
              <a:rPr lang="ru-RU" sz="3600" dirty="0" smtClean="0">
                <a:latin typeface="+mj-lt"/>
              </a:rPr>
              <a:t>Информационное содержание колонки и выравнивания</a:t>
            </a:r>
            <a:endParaRPr lang="ru-RU" sz="3600" dirty="0" smtClean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43050"/>
            <a:ext cx="5162550" cy="143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66775" y="3429000"/>
            <a:ext cx="8172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Минимум  </a:t>
            </a:r>
            <a:r>
              <a:rPr lang="en-US" sz="2400" dirty="0" smtClean="0"/>
              <a:t>I(j) </a:t>
            </a:r>
            <a:r>
              <a:rPr lang="ru-RU" sz="2400" dirty="0" smtClean="0"/>
              <a:t>равен 0 =</a:t>
            </a:r>
            <a:r>
              <a:rPr lang="en-US" sz="2400" dirty="0" smtClean="0"/>
              <a:t>&gt; </a:t>
            </a:r>
            <a:r>
              <a:rPr lang="ru-RU" sz="2400" dirty="0" smtClean="0"/>
              <a:t>миниму</a:t>
            </a:r>
            <a:r>
              <a:rPr lang="ru-RU" sz="2400" dirty="0" smtClean="0"/>
              <a:t>м</a:t>
            </a:r>
            <a:r>
              <a:rPr lang="ru-RU" sz="2400" dirty="0" smtClean="0"/>
              <a:t> </a:t>
            </a:r>
            <a:r>
              <a:rPr lang="en-US" sz="2400" dirty="0" smtClean="0"/>
              <a:t>I </a:t>
            </a:r>
            <a:r>
              <a:rPr lang="ru-RU" sz="2400" dirty="0" smtClean="0"/>
              <a:t>равен </a:t>
            </a:r>
            <a:r>
              <a:rPr lang="en-US" sz="2400" dirty="0" smtClean="0"/>
              <a:t> 0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Максимум </a:t>
            </a:r>
            <a:r>
              <a:rPr lang="en-US" sz="2400" dirty="0" smtClean="0"/>
              <a:t>I(j) </a:t>
            </a:r>
            <a:r>
              <a:rPr lang="ru-RU" sz="2400" dirty="0" smtClean="0"/>
              <a:t>равен 2 если все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b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¼;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равен  (– </a:t>
            </a:r>
            <a:r>
              <a:rPr lang="en-US" sz="2400" dirty="0" smtClean="0"/>
              <a:t>log2 pa</a:t>
            </a:r>
            <a:r>
              <a:rPr lang="ru-RU" sz="2400" dirty="0" smtClean="0"/>
              <a:t>)</a:t>
            </a:r>
            <a:r>
              <a:rPr lang="en-US" sz="2400" dirty="0" smtClean="0"/>
              <a:t> </a:t>
            </a:r>
            <a:r>
              <a:rPr lang="ru-RU" sz="2400" dirty="0" smtClean="0"/>
              <a:t>для минимального </a:t>
            </a:r>
            <a:r>
              <a:rPr lang="en-US" sz="2400" dirty="0" smtClean="0"/>
              <a:t>pa </a:t>
            </a:r>
            <a:r>
              <a:rPr lang="ru-RU" sz="2400" dirty="0" smtClean="0"/>
              <a:t>в общем случае </a:t>
            </a:r>
            <a:r>
              <a:rPr lang="en-US" sz="2400" dirty="0" smtClean="0"/>
              <a:t>=&gt;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ru-RU" sz="2400" dirty="0" smtClean="0"/>
              <a:t>максимум </a:t>
            </a:r>
            <a:r>
              <a:rPr lang="en-US" sz="2400" dirty="0" smtClean="0"/>
              <a:t>I </a:t>
            </a:r>
            <a:r>
              <a:rPr lang="ru-RU" sz="2400" dirty="0" smtClean="0"/>
              <a:t>равен </a:t>
            </a:r>
            <a:r>
              <a:rPr lang="en-US" sz="2400" dirty="0" smtClean="0"/>
              <a:t>2m </a:t>
            </a:r>
            <a:r>
              <a:rPr lang="ru-RU" sz="2400" dirty="0" smtClean="0"/>
              <a:t>если все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b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¼;</a:t>
            </a:r>
            <a:endParaRPr lang="ru-RU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25</a:t>
            </a:fld>
            <a:endParaRPr lang="ru-RU" sz="20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81200" y="152400"/>
            <a:ext cx="513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Диаграмма Лого (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Logo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)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90043" y="771525"/>
            <a:ext cx="412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0" dirty="0"/>
              <a:t>Сайты связывания </a:t>
            </a:r>
            <a:r>
              <a:rPr lang="en-US" b="0" dirty="0" err="1"/>
              <a:t>PurR</a:t>
            </a:r>
            <a:r>
              <a:rPr lang="en-US" b="0" dirty="0"/>
              <a:t> </a:t>
            </a:r>
            <a:r>
              <a:rPr lang="en-US" b="0" i="1" dirty="0"/>
              <a:t>E.</a:t>
            </a:r>
            <a:r>
              <a:rPr lang="en-US" sz="1200" b="0" i="1" dirty="0"/>
              <a:t> </a:t>
            </a:r>
            <a:r>
              <a:rPr lang="en-US" b="0" i="1" dirty="0"/>
              <a:t>coli</a:t>
            </a:r>
            <a:endParaRPr lang="ru-RU" b="0" i="1" dirty="0"/>
          </a:p>
        </p:txBody>
      </p:sp>
      <p:pic>
        <p:nvPicPr>
          <p:cNvPr id="5" name="Picture 6" descr="D:\Ravcheyev\Work\Learning\Gelfand\2-й курс - 2007-08 (Гены и сайты)\Лекции\Materials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83058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4299" y="58864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19300" y="1277938"/>
            <a:ext cx="5867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0" dirty="0" smtClean="0">
                <a:sym typeface="Symbol" pitchFamily="18" charset="2"/>
              </a:rPr>
              <a:t>Ось </a:t>
            </a:r>
            <a:r>
              <a:rPr lang="en-US" sz="2000" b="0" dirty="0" smtClean="0">
                <a:sym typeface="Symbol" pitchFamily="18" charset="2"/>
              </a:rPr>
              <a:t>Y – </a:t>
            </a:r>
            <a:r>
              <a:rPr lang="ru-RU" sz="2000" b="0" dirty="0" smtClean="0">
                <a:sym typeface="Symbol" pitchFamily="18" charset="2"/>
              </a:rPr>
              <a:t>информационное содержание колонки</a:t>
            </a:r>
          </a:p>
          <a:p>
            <a:endParaRPr lang="ru-RU" sz="2000" dirty="0" smtClean="0">
              <a:sym typeface="Symbol" pitchFamily="18" charset="2"/>
            </a:endParaRPr>
          </a:p>
          <a:p>
            <a:r>
              <a:rPr lang="ru-RU" sz="2000" b="1" dirty="0" smtClean="0">
                <a:sym typeface="Symbol" pitchFamily="18" charset="2"/>
              </a:rPr>
              <a:t>Упражнение: </a:t>
            </a:r>
            <a:r>
              <a:rPr lang="ru-RU" sz="2000" dirty="0" smtClean="0">
                <a:sym typeface="Symbol" pitchFamily="18" charset="2"/>
              </a:rPr>
              <a:t>вычислите информационное содержание выравнивания </a:t>
            </a:r>
            <a:r>
              <a:rPr lang="en-US" sz="2000" dirty="0" err="1" smtClean="0">
                <a:sym typeface="Symbol" pitchFamily="18" charset="2"/>
              </a:rPr>
              <a:t>PurR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ru-RU" sz="2000" dirty="0" smtClean="0">
                <a:sym typeface="Symbol" pitchFamily="18" charset="2"/>
              </a:rPr>
              <a:t>из предыдущих слайдов</a:t>
            </a:r>
            <a:endParaRPr lang="ru-RU" sz="2000" b="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Обозначения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419225"/>
            <a:ext cx="8543925" cy="4757738"/>
          </a:xfrm>
        </p:spPr>
        <p:txBody>
          <a:bodyPr>
            <a:normAutofit/>
          </a:bodyPr>
          <a:lstStyle/>
          <a:p>
            <a:r>
              <a:rPr lang="en-US" dirty="0" smtClean="0"/>
              <a:t>b – </a:t>
            </a:r>
            <a:r>
              <a:rPr lang="ru-RU" sz="2400" dirty="0" smtClean="0"/>
              <a:t>какая-то буква из</a:t>
            </a:r>
            <a:r>
              <a:rPr lang="en-US" sz="2400" dirty="0" smtClean="0"/>
              <a:t> </a:t>
            </a:r>
            <a:r>
              <a:rPr lang="en-US" dirty="0" smtClean="0"/>
              <a:t>{A, T, G, C}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/>
              <a:t> – </a:t>
            </a:r>
            <a:r>
              <a:rPr lang="ru-RU" sz="2400" dirty="0" smtClean="0"/>
              <a:t>номер последовательности</a:t>
            </a:r>
            <a:r>
              <a:rPr lang="en-US" dirty="0" smtClean="0"/>
              <a:t>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/>
              <a:t> = 1, 2, …, n </a:t>
            </a:r>
            <a:br>
              <a:rPr lang="en-US" dirty="0" smtClean="0"/>
            </a:br>
            <a:r>
              <a:rPr lang="ru-RU" sz="2400" dirty="0" smtClean="0"/>
              <a:t>в примере</a:t>
            </a:r>
            <a:r>
              <a:rPr lang="en-US" sz="2400" dirty="0" smtClean="0"/>
              <a:t> </a:t>
            </a:r>
            <a:r>
              <a:rPr lang="en-US" dirty="0" smtClean="0"/>
              <a:t>n = 13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 smtClean="0"/>
              <a:t> </a:t>
            </a:r>
            <a:r>
              <a:rPr lang="en-US" sz="2400" dirty="0" smtClean="0"/>
              <a:t>– </a:t>
            </a:r>
            <a:r>
              <a:rPr lang="ru-RU" sz="2400" dirty="0" smtClean="0"/>
              <a:t>номер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smtClean="0"/>
              <a:t>в выравнивании</a:t>
            </a:r>
            <a:r>
              <a:rPr lang="en-US" dirty="0" smtClean="0"/>
              <a:t>;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 smtClean="0"/>
              <a:t> = </a:t>
            </a:r>
            <a:r>
              <a:rPr lang="ru-RU" dirty="0" smtClean="0"/>
              <a:t>1, 2, </a:t>
            </a:r>
            <a:r>
              <a:rPr lang="en-US" dirty="0" smtClean="0"/>
              <a:t>…, m   </a:t>
            </a:r>
            <a:br>
              <a:rPr lang="en-US" dirty="0" smtClean="0"/>
            </a:br>
            <a:r>
              <a:rPr lang="ru-RU" sz="2400" dirty="0" smtClean="0"/>
              <a:t>в примере </a:t>
            </a:r>
            <a:r>
              <a:rPr lang="en-US" dirty="0" smtClean="0"/>
              <a:t>m = 22</a:t>
            </a:r>
          </a:p>
          <a:p>
            <a:r>
              <a:rPr lang="en-US" dirty="0" smtClean="0"/>
              <a:t>N(</a:t>
            </a:r>
            <a:r>
              <a:rPr lang="en-US" dirty="0" err="1" smtClean="0"/>
              <a:t>b,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 smtClean="0"/>
              <a:t>) </a:t>
            </a:r>
            <a:r>
              <a:rPr lang="en-US" sz="2400" dirty="0" smtClean="0"/>
              <a:t>- </a:t>
            </a:r>
            <a:r>
              <a:rPr lang="ru-RU" sz="2400" dirty="0" smtClean="0"/>
              <a:t>число букв</a:t>
            </a:r>
            <a:r>
              <a:rPr lang="ru-RU" sz="2400" i="1" dirty="0" smtClean="0"/>
              <a:t> </a:t>
            </a:r>
            <a:r>
              <a:rPr lang="en-US" dirty="0" smtClean="0"/>
              <a:t>b</a:t>
            </a:r>
            <a:r>
              <a:rPr lang="en-US" sz="2400" dirty="0" smtClean="0"/>
              <a:t> </a:t>
            </a:r>
            <a:r>
              <a:rPr lang="ru-RU" sz="2400" dirty="0" smtClean="0"/>
              <a:t>в колонке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smtClean="0">
                <a:latin typeface="Courier New" pitchFamily="49" charset="0"/>
                <a:cs typeface="Courier New" pitchFamily="49" charset="0"/>
                <a:sym typeface="Symbol"/>
              </a:rPr>
              <a:t></a:t>
            </a:r>
            <a:r>
              <a:rPr lang="en-US" baseline="-25000" dirty="0" smtClean="0"/>
              <a:t> b</a:t>
            </a:r>
            <a:r>
              <a:rPr lang="ru-RU" baseline="-25000" dirty="0" smtClean="0"/>
              <a:t> </a:t>
            </a:r>
            <a:r>
              <a:rPr lang="en-US" dirty="0" smtClean="0"/>
              <a:t>N(</a:t>
            </a:r>
            <a:r>
              <a:rPr lang="en-US" dirty="0" err="1" smtClean="0"/>
              <a:t>b,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 smtClean="0"/>
              <a:t>)</a:t>
            </a:r>
            <a:r>
              <a:rPr lang="ru-RU" dirty="0" smtClean="0"/>
              <a:t> = </a:t>
            </a:r>
            <a:r>
              <a:rPr lang="en-US" dirty="0" smtClean="0"/>
              <a:t>n</a:t>
            </a:r>
          </a:p>
          <a:p>
            <a:r>
              <a:rPr lang="en-US" dirty="0" smtClean="0"/>
              <a:t>f(</a:t>
            </a:r>
            <a:r>
              <a:rPr lang="en-US" dirty="0" err="1" smtClean="0"/>
              <a:t>b,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 smtClean="0"/>
              <a:t>) = N(</a:t>
            </a:r>
            <a:r>
              <a:rPr lang="en-US" dirty="0" err="1" smtClean="0"/>
              <a:t>b,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 smtClean="0"/>
              <a:t>)/n – </a:t>
            </a:r>
            <a:r>
              <a:rPr lang="ru-RU" sz="2400" dirty="0" smtClean="0"/>
              <a:t>частота буквы</a:t>
            </a:r>
            <a:r>
              <a:rPr lang="ru-RU" dirty="0" smtClean="0"/>
              <a:t> </a:t>
            </a:r>
            <a:r>
              <a:rPr lang="en-US" dirty="0" smtClean="0"/>
              <a:t>b </a:t>
            </a:r>
            <a:r>
              <a:rPr lang="ru-RU" sz="2400" dirty="0" smtClean="0"/>
              <a:t>в колонке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</a:t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b="1" dirty="0" smtClean="0">
                <a:latin typeface="Courier New" pitchFamily="49" charset="0"/>
                <a:cs typeface="Courier New" pitchFamily="49" charset="0"/>
                <a:sym typeface="Symbol"/>
              </a:rPr>
              <a:t></a:t>
            </a:r>
            <a:r>
              <a:rPr lang="en-US" baseline="-25000" dirty="0" smtClean="0"/>
              <a:t> b</a:t>
            </a:r>
            <a:r>
              <a:rPr lang="ru-RU" baseline="-25000" dirty="0" smtClean="0"/>
              <a:t> </a:t>
            </a:r>
            <a:r>
              <a:rPr lang="en-US" dirty="0" smtClean="0"/>
              <a:t>f(</a:t>
            </a:r>
            <a:r>
              <a:rPr lang="en-US" dirty="0" err="1" smtClean="0"/>
              <a:t>b,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 smtClean="0"/>
              <a:t>)</a:t>
            </a:r>
            <a:r>
              <a:rPr lang="ru-RU" dirty="0" smtClean="0"/>
              <a:t> = </a:t>
            </a:r>
            <a:r>
              <a:rPr lang="en-US" dirty="0" smtClean="0"/>
              <a:t>1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 - </a:t>
            </a:r>
            <a:r>
              <a:rPr lang="ru-RU" sz="2400" dirty="0" smtClean="0"/>
              <a:t>частота (вероятность обнаружить) буквы </a:t>
            </a:r>
            <a:r>
              <a:rPr lang="en-US" dirty="0" smtClean="0"/>
              <a:t>b </a:t>
            </a:r>
            <a:r>
              <a:rPr lang="ru-RU" sz="2400" dirty="0" smtClean="0"/>
              <a:t>в подходящем наборе последовательностей</a:t>
            </a:r>
            <a:endParaRPr lang="en-US" baseline="-25000" dirty="0" smtClean="0"/>
          </a:p>
          <a:p>
            <a:endParaRPr lang="ru-RU" baseline="-25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marR="0" lvl="1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Поиск сигналов</a:t>
            </a:r>
            <a:endParaRPr lang="ru-RU" sz="28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ru-RU" dirty="0" smtClean="0"/>
              <a:t>Профиль (без </a:t>
            </a:r>
            <a:r>
              <a:rPr lang="ru-RU" dirty="0" err="1" smtClean="0"/>
              <a:t>гэпов</a:t>
            </a:r>
            <a:r>
              <a:rPr lang="ru-RU" dirty="0" smtClean="0"/>
              <a:t>),  </a:t>
            </a:r>
            <a:r>
              <a:rPr lang="en-US" dirty="0" smtClean="0"/>
              <a:t>PWM – Position Weight Matrix</a:t>
            </a:r>
            <a:br>
              <a:rPr lang="en-US" dirty="0" smtClean="0"/>
            </a:b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ru-RU" dirty="0" smtClean="0"/>
              <a:t>Вес выравнивания профиля и последовательности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55576"/>
            <a:ext cx="8543925" cy="1325563"/>
          </a:xfrm>
        </p:spPr>
        <p:txBody>
          <a:bodyPr>
            <a:normAutofit/>
          </a:bodyPr>
          <a:lstStyle/>
          <a:p>
            <a:pPr marL="685800" lvl="2">
              <a:spcBef>
                <a:spcPts val="1000"/>
              </a:spcBef>
            </a:pPr>
            <a:r>
              <a:rPr lang="ru-RU" sz="3600" dirty="0" smtClean="0">
                <a:latin typeface="+mj-lt"/>
              </a:rPr>
              <a:t>Оценка </a:t>
            </a:r>
            <a:r>
              <a:rPr lang="ru-RU" sz="3600" dirty="0" smtClean="0">
                <a:latin typeface="+mj-lt"/>
              </a:rPr>
              <a:t>сигнала. Обозначения</a:t>
            </a:r>
            <a:endParaRPr lang="ru-RU" sz="3600" dirty="0" smtClean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1133475"/>
            <a:ext cx="8543925" cy="52768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4371974"/>
            <a:ext cx="2591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" y="1633539"/>
            <a:ext cx="2895600" cy="110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2824163"/>
            <a:ext cx="3038475" cy="99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600450"/>
            <a:ext cx="3719513" cy="92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866899"/>
            <a:ext cx="3504449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6"/>
          <p:cNvSpPr txBox="1">
            <a:spLocks/>
          </p:cNvSpPr>
          <p:nvPr/>
        </p:nvSpPr>
        <p:spPr>
          <a:xfrm>
            <a:off x="6948488" y="7985126"/>
            <a:ext cx="2614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0A8C7-CE2A-4171-8686-5727339A32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238" y="3276600"/>
            <a:ext cx="2509837" cy="108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95325" y="1162050"/>
            <a:ext cx="1792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Вес колонки</a:t>
            </a:r>
            <a:endParaRPr lang="ru-RU" sz="24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262562"/>
            <a:ext cx="3267075" cy="9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076575" y="4543425"/>
            <a:ext cx="552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Подправленная частота буквы в колонке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62350" y="5467350"/>
            <a:ext cx="539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Информационное </a:t>
            </a:r>
            <a:r>
              <a:rPr lang="ru-RU" sz="2400" smtClean="0"/>
              <a:t>содержание колонки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105400" y="1219200"/>
            <a:ext cx="4259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Z-score:</a:t>
            </a:r>
          </a:p>
          <a:p>
            <a:r>
              <a:rPr lang="ru-RU" sz="2400" dirty="0" smtClean="0"/>
              <a:t>в</a:t>
            </a:r>
            <a:r>
              <a:rPr lang="ru-RU" sz="2400" dirty="0" smtClean="0"/>
              <a:t>ес колонки Миронову с </a:t>
            </a:r>
            <a:r>
              <a:rPr lang="ru-RU" sz="2400" dirty="0" err="1" smtClean="0"/>
              <a:t>соавт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29</a:t>
            </a:fld>
            <a:endParaRPr lang="ru-RU" sz="20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30313" y="152400"/>
            <a:ext cx="65833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Позиционная весовая матрица</a:t>
            </a:r>
          </a:p>
          <a:p>
            <a:pPr algn="ctr"/>
            <a:r>
              <a:rPr lang="ru-RU" sz="3600">
                <a:solidFill>
                  <a:schemeClr val="tx2"/>
                </a:solidFill>
              </a:rPr>
              <a:t>(профиль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ru-RU" sz="360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03213" y="1462088"/>
          <a:ext cx="8228012" cy="2043112"/>
        </p:xfrm>
        <a:graphic>
          <a:graphicData uri="http://schemas.openxmlformats.org/presentationml/2006/ole">
            <p:oleObj spid="_x0000_s6146" name="Лист" r:id="rId3" imgW="10135440" imgH="2520720" progId="Excel.Sheet.8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304800" y="4929188"/>
          <a:ext cx="8229600" cy="1395412"/>
        </p:xfrm>
        <a:graphic>
          <a:graphicData uri="http://schemas.openxmlformats.org/presentationml/2006/ole">
            <p:oleObj spid="_x0000_s6147" name="Лист" r:id="rId4" imgW="8649000" imgH="1467000" progId="Excel.Sheet.8">
              <p:embed/>
            </p:oleObj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57200" y="38862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/>
              <a:t>W</a:t>
            </a:r>
            <a:r>
              <a:rPr lang="en-US" sz="1200" i="1"/>
              <a:t> </a:t>
            </a:r>
            <a:r>
              <a:rPr lang="en-US" sz="3200" b="0"/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/>
              <a:t>)</a:t>
            </a:r>
            <a:r>
              <a:rPr lang="en-US" sz="3200" b="0" i="1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=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ln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)+0,5] – 0,25 </a:t>
            </a:r>
            <a:r>
              <a:rPr lang="en-US" sz="320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b="0" i="1" baseline="-30000">
                <a:cs typeface="Times New Roman" pitchFamily="18" charset="0"/>
              </a:rPr>
              <a:t>i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ln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i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)+0,5]</a:t>
            </a:r>
            <a:endParaRPr lang="ru-RU" sz="2000" b="0"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949" y="63436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616074"/>
          </a:xfrm>
        </p:spPr>
        <p:txBody>
          <a:bodyPr>
            <a:noAutofit/>
          </a:bodyPr>
          <a:lstStyle/>
          <a:p>
            <a:pPr marL="180000">
              <a:spcAft>
                <a:spcPts val="1200"/>
              </a:spcAft>
            </a:pPr>
            <a:r>
              <a:rPr lang="ru-RU" sz="3600" dirty="0" smtClean="0"/>
              <a:t>1. Сигналы – специальные короткие последовательности ДНК или РНК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36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1037" y="1362074"/>
            <a:ext cx="8796338" cy="5248276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>
              <a:lnSpc>
                <a:spcPct val="120000"/>
              </a:lnSpc>
            </a:pPr>
            <a:r>
              <a:rPr lang="ru-RU" sz="3800" dirty="0" smtClean="0"/>
              <a:t>Сигналы узнаются белками для выполнения </a:t>
            </a:r>
            <a:r>
              <a:rPr lang="ru-RU" sz="3800" dirty="0" smtClean="0"/>
              <a:t>функции</a:t>
            </a:r>
          </a:p>
          <a:p>
            <a:pPr lvl="1">
              <a:lnSpc>
                <a:spcPct val="120000"/>
              </a:lnSpc>
            </a:pPr>
            <a:r>
              <a:rPr lang="ru-RU" sz="3200" dirty="0" smtClean="0"/>
              <a:t>Промоторы – сайты посадки </a:t>
            </a:r>
            <a:r>
              <a:rPr lang="ru-RU" sz="3200" dirty="0" err="1" smtClean="0"/>
              <a:t>сигма-субъединицы</a:t>
            </a:r>
            <a:r>
              <a:rPr lang="ru-RU" sz="3200" dirty="0" smtClean="0"/>
              <a:t> </a:t>
            </a:r>
            <a:r>
              <a:rPr lang="ru-RU" sz="3200" dirty="0" err="1" smtClean="0"/>
              <a:t>РНК-полимеразы</a:t>
            </a:r>
            <a:r>
              <a:rPr lang="ru-RU" sz="3200" dirty="0" smtClean="0"/>
              <a:t>. </a:t>
            </a:r>
            <a:endParaRPr lang="ru-RU" sz="3200" dirty="0" smtClean="0"/>
          </a:p>
          <a:p>
            <a:pPr lvl="1">
              <a:lnSpc>
                <a:spcPct val="120000"/>
              </a:lnSpc>
            </a:pPr>
            <a:r>
              <a:rPr lang="ru-RU" sz="2900" dirty="0" smtClean="0"/>
              <a:t>Т</a:t>
            </a:r>
            <a:r>
              <a:rPr lang="ru-RU" sz="3200" dirty="0" smtClean="0"/>
              <a:t>ерминаторы</a:t>
            </a:r>
            <a:r>
              <a:rPr lang="ru-RU" sz="3200" dirty="0" smtClean="0"/>
              <a:t>. Прокариоты: </a:t>
            </a:r>
            <a:r>
              <a:rPr lang="en-US" sz="3200" dirty="0" smtClean="0"/>
              <a:t>Rho-</a:t>
            </a:r>
            <a:r>
              <a:rPr lang="ru-RU" sz="3200" dirty="0" smtClean="0"/>
              <a:t>зависимые, </a:t>
            </a:r>
            <a:r>
              <a:rPr lang="en-US" sz="3200" dirty="0" smtClean="0"/>
              <a:t>rho-</a:t>
            </a:r>
            <a:r>
              <a:rPr lang="ru-RU" sz="3200" dirty="0" smtClean="0"/>
              <a:t>независимые</a:t>
            </a:r>
          </a:p>
          <a:p>
            <a:pPr lvl="1">
              <a:lnSpc>
                <a:spcPct val="120000"/>
              </a:lnSpc>
            </a:pPr>
            <a:r>
              <a:rPr lang="ru-RU" sz="3200" dirty="0" smtClean="0"/>
              <a:t>Сайты </a:t>
            </a:r>
            <a:r>
              <a:rPr lang="ru-RU" sz="3200" dirty="0" smtClean="0"/>
              <a:t>посадки </a:t>
            </a:r>
            <a:r>
              <a:rPr lang="ru-RU" sz="3200" dirty="0" smtClean="0"/>
              <a:t>рибосомы</a:t>
            </a:r>
          </a:p>
          <a:p>
            <a:pPr lvl="1">
              <a:lnSpc>
                <a:spcPct val="120000"/>
              </a:lnSpc>
            </a:pPr>
            <a:r>
              <a:rPr lang="ru-RU" sz="3200" b="1" dirty="0" smtClean="0"/>
              <a:t>Регуляторные сигналы </a:t>
            </a:r>
          </a:p>
          <a:p>
            <a:pPr lvl="1">
              <a:lnSpc>
                <a:spcPct val="120000"/>
              </a:lnSpc>
            </a:pPr>
            <a:r>
              <a:rPr lang="ru-RU" sz="3200" dirty="0" smtClean="0"/>
              <a:t>Много-много-много разных других</a:t>
            </a:r>
          </a:p>
          <a:p>
            <a:pPr>
              <a:lnSpc>
                <a:spcPct val="120000"/>
              </a:lnSpc>
            </a:pPr>
            <a:r>
              <a:rPr lang="ru-RU" sz="3800" dirty="0" smtClean="0"/>
              <a:t>Сигналы одного типа в разных местах генома или в геномах родственных организмов </a:t>
            </a:r>
            <a:r>
              <a:rPr lang="ru-RU" sz="3800" u="sng" dirty="0" smtClean="0"/>
              <a:t>не обязаны быть гомологичными</a:t>
            </a:r>
            <a:r>
              <a:rPr lang="ru-RU" sz="3800" dirty="0" smtClean="0"/>
              <a:t> (но могут быть)</a:t>
            </a:r>
          </a:p>
          <a:p>
            <a:pPr>
              <a:lnSpc>
                <a:spcPct val="120000"/>
              </a:lnSpc>
            </a:pPr>
            <a:r>
              <a:rPr lang="ru-RU" sz="3800" dirty="0" smtClean="0"/>
              <a:t>Задача </a:t>
            </a:r>
            <a:r>
              <a:rPr lang="ru-RU" sz="3800" dirty="0" err="1" smtClean="0"/>
              <a:t>биоинформатики</a:t>
            </a:r>
            <a:r>
              <a:rPr lang="ru-RU" sz="3800" dirty="0" smtClean="0"/>
              <a:t> – выделять сигналы из экспериментальных данных,  предсказывать  их в новых контекстах и новых геномах </a:t>
            </a:r>
            <a:endParaRPr lang="en-US" sz="3800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2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30</a:t>
            </a:fld>
            <a:endParaRPr lang="ru-RU" sz="20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52600" y="152400"/>
            <a:ext cx="551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tx2"/>
                </a:solidFill>
              </a:rPr>
              <a:t>Распознавание сайтов</a:t>
            </a:r>
            <a:r>
              <a:rPr lang="ru-RU" sz="2000">
                <a:solidFill>
                  <a:schemeClr val="tx2"/>
                </a:solidFill>
              </a:rPr>
              <a:t> </a:t>
            </a:r>
            <a:r>
              <a:rPr lang="en-US" sz="4000">
                <a:solidFill>
                  <a:schemeClr val="tx2"/>
                </a:solidFill>
              </a:rPr>
              <a:t>:</a:t>
            </a: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47800" y="838200"/>
            <a:ext cx="6156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tx2"/>
                </a:solidFill>
              </a:rPr>
              <a:t>весовые матрицы (профили)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4800" y="24384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/>
              <a:t>W</a:t>
            </a:r>
            <a:r>
              <a:rPr lang="en-US" sz="1200" i="1"/>
              <a:t> </a:t>
            </a:r>
            <a:r>
              <a:rPr lang="en-US" sz="3200" b="0"/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/>
              <a:t>)</a:t>
            </a:r>
            <a:r>
              <a:rPr lang="en-US" sz="3200" b="0" i="1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=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ln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)+0,5] – 0,25 </a:t>
            </a:r>
            <a:r>
              <a:rPr lang="en-US" sz="400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b="0" i="1" baseline="-30000">
                <a:cs typeface="Times New Roman" pitchFamily="18" charset="0"/>
              </a:rPr>
              <a:t>i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ln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i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)+0,5]</a:t>
            </a:r>
            <a:endParaRPr lang="ru-RU" sz="2000" b="0">
              <a:sym typeface="Symbol" pitchFamily="18" charset="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1854200"/>
            <a:ext cx="5330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/>
              <a:t>Позиционные веса нуклеотидов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200" y="34290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0"/>
              <a:t>Вес потенциального сайта (</a:t>
            </a:r>
            <a:r>
              <a:rPr lang="en-US" sz="2800" b="0" i="1"/>
              <a:t>k</a:t>
            </a:r>
            <a:r>
              <a:rPr lang="en-US" sz="2800" b="0"/>
              <a:t>-</a:t>
            </a:r>
            <a:r>
              <a:rPr lang="ru-RU" sz="2800" b="0"/>
              <a:t>мера)</a:t>
            </a:r>
            <a:r>
              <a:rPr lang="en-US" sz="2800" b="0">
                <a:cs typeface="Times New Roman" pitchFamily="18" charset="0"/>
              </a:rPr>
              <a:t> </a:t>
            </a:r>
            <a:r>
              <a:rPr lang="en-US" sz="2800" i="1">
                <a:cs typeface="Times New Roman" pitchFamily="18" charset="0"/>
              </a:rPr>
              <a:t>b</a:t>
            </a:r>
            <a:r>
              <a:rPr lang="en-US" sz="2800" baseline="-25000">
                <a:cs typeface="Times New Roman" pitchFamily="18" charset="0"/>
              </a:rPr>
              <a:t>1</a:t>
            </a:r>
            <a:r>
              <a:rPr lang="en-US" sz="2800">
                <a:cs typeface="Times New Roman" pitchFamily="18" charset="0"/>
              </a:rPr>
              <a:t>…</a:t>
            </a:r>
            <a:r>
              <a:rPr lang="en-US" sz="2800" i="1">
                <a:cs typeface="Times New Roman" pitchFamily="18" charset="0"/>
              </a:rPr>
              <a:t>b</a:t>
            </a:r>
            <a:r>
              <a:rPr lang="en-US" sz="2800" i="1" baseline="-25000">
                <a:cs typeface="Times New Roman" pitchFamily="18" charset="0"/>
              </a:rPr>
              <a:t>k</a:t>
            </a:r>
            <a:r>
              <a:rPr lang="en-US" sz="2800" b="0" i="1" baseline="-25000">
                <a:cs typeface="Times New Roman" pitchFamily="18" charset="0"/>
              </a:rPr>
              <a:t> </a:t>
            </a:r>
            <a:r>
              <a:rPr lang="ru-RU" sz="2800" b="0"/>
              <a:t>– сумма соответствующих позиционных весов</a:t>
            </a:r>
            <a:r>
              <a:rPr lang="ru-RU" sz="1400" b="0"/>
              <a:t> </a:t>
            </a:r>
            <a:r>
              <a:rPr lang="en-US" sz="2800" b="0"/>
              <a:t>:</a:t>
            </a:r>
            <a:endParaRPr lang="ru-RU" sz="280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57200" y="4678363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1"/>
              <a:t>S</a:t>
            </a:r>
            <a:r>
              <a:rPr lang="en-US" sz="1200" i="1"/>
              <a:t> </a:t>
            </a:r>
            <a:r>
              <a:rPr lang="en-US" sz="3200" b="0"/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 baseline="-25000">
                <a:cs typeface="Times New Roman" pitchFamily="18" charset="0"/>
                <a:sym typeface="Symbol" pitchFamily="18" charset="2"/>
              </a:rPr>
              <a:t>1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…b</a:t>
            </a:r>
            <a:r>
              <a:rPr lang="en-US" sz="3200" b="0" i="1" baseline="-25000">
                <a:cs typeface="Times New Roman" pitchFamily="18" charset="0"/>
                <a:sym typeface="Symbol" pitchFamily="18" charset="2"/>
              </a:rPr>
              <a:t>k</a:t>
            </a:r>
            <a:r>
              <a:rPr lang="en-US" sz="3200" b="0"/>
              <a:t>)</a:t>
            </a:r>
            <a:r>
              <a:rPr lang="en-US" sz="3200" b="0" i="1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= </a:t>
            </a:r>
            <a:r>
              <a:rPr lang="en-US" sz="4000" b="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i="1" baseline="-30000">
                <a:cs typeface="Times New Roman" pitchFamily="18" charset="0"/>
              </a:rPr>
              <a:t>i=</a:t>
            </a:r>
            <a:r>
              <a:rPr lang="en-US" sz="3200" baseline="-30000">
                <a:cs typeface="Times New Roman" pitchFamily="18" charset="0"/>
              </a:rPr>
              <a:t>1</a:t>
            </a:r>
            <a:r>
              <a:rPr lang="en-US" sz="3200" i="1" baseline="-30000">
                <a:cs typeface="Times New Roman" pitchFamily="18" charset="0"/>
              </a:rPr>
              <a:t>…k</a:t>
            </a:r>
            <a:r>
              <a:rPr lang="en-US" sz="3200" b="0" i="1" baseline="-30000">
                <a:cs typeface="Times New Roman" pitchFamily="18" charset="0"/>
              </a:rPr>
              <a:t> </a:t>
            </a:r>
            <a:r>
              <a:rPr lang="en-US" sz="3200" b="0" i="1"/>
              <a:t>W</a:t>
            </a:r>
            <a:r>
              <a:rPr lang="en-US" sz="1200" b="0" i="1"/>
              <a:t> </a:t>
            </a:r>
            <a:r>
              <a:rPr lang="en-US" sz="3200" b="0"/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 i="1" baseline="-30000">
                <a:cs typeface="Times New Roman" pitchFamily="18" charset="0"/>
              </a:rPr>
              <a:t>i</a:t>
            </a:r>
            <a:r>
              <a:rPr lang="en-US" sz="1200" b="0" i="1" baseline="-30000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/>
              <a:t>)</a:t>
            </a:r>
            <a:endParaRPr lang="ru-RU" sz="3200" b="0"/>
          </a:p>
        </p:txBody>
      </p:sp>
      <p:sp>
        <p:nvSpPr>
          <p:cNvPr id="9" name="TextBox 8"/>
          <p:cNvSpPr txBox="1"/>
          <p:nvPr/>
        </p:nvSpPr>
        <p:spPr>
          <a:xfrm>
            <a:off x="6457949" y="63436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062842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dirty="0" smtClean="0"/>
              <a:t> </a:t>
            </a:r>
            <a:r>
              <a:rPr lang="ru-RU" sz="3600" dirty="0" smtClean="0">
                <a:latin typeface="+mj-lt"/>
              </a:rPr>
              <a:t>Теория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Поиск </a:t>
            </a:r>
            <a:r>
              <a:rPr lang="en-US" sz="2800" i="1" dirty="0" smtClean="0">
                <a:latin typeface="+mn-lt"/>
              </a:rPr>
              <a:t>de novo</a:t>
            </a:r>
            <a:endParaRPr lang="ru-RU" sz="2400" i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1038" y="1690688"/>
            <a:ext cx="8543925" cy="448627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ru-RU" dirty="0" smtClean="0"/>
              <a:t>Область вероятного нахождения сигнала</a:t>
            </a:r>
          </a:p>
          <a:p>
            <a:pPr marL="228600" lvl="1">
              <a:spcBef>
                <a:spcPts val="1000"/>
              </a:spcBef>
            </a:pPr>
            <a:r>
              <a:rPr lang="ru-RU" dirty="0" smtClean="0"/>
              <a:t>Алгоритм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M EM E -  EM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Gibbs sampler</a:t>
            </a:r>
            <a:endParaRPr lang="ru-RU" dirty="0" smtClean="0"/>
          </a:p>
          <a:p>
            <a:pPr marL="685800" lvl="2">
              <a:spcBef>
                <a:spcPts val="1000"/>
              </a:spcBef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1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33375"/>
            <a:ext cx="84486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4425" y="2581275"/>
            <a:ext cx="7419975" cy="3209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33375"/>
            <a:ext cx="84486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Expectation Maximization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Берем случайный фрагмент в каждой последовательности, строим выравнивание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Берем базовые частоты букв из дополнения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Строим </a:t>
            </a:r>
            <a:r>
              <a:rPr lang="en-US" dirty="0" smtClean="0"/>
              <a:t>PWM </a:t>
            </a:r>
            <a:r>
              <a:rPr lang="ru-RU" dirty="0" smtClean="0"/>
              <a:t>по этому выравниванию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 </a:t>
            </a:r>
            <a:r>
              <a:rPr lang="en-US" dirty="0" smtClean="0"/>
              <a:t>PWM </a:t>
            </a:r>
            <a:r>
              <a:rPr lang="ru-RU" dirty="0" smtClean="0"/>
              <a:t>Находим наилучший фрагмент в каждой последовательности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Повторяем 2-4 пока не сойдется (т.е. следующее выравнивание совпадет с предыдущим)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Multiple EM for motif </a:t>
            </a:r>
            <a:r>
              <a:rPr lang="en-US" sz="3600" dirty="0" smtClean="0"/>
              <a:t>Elicitation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Повторить </a:t>
            </a:r>
            <a:r>
              <a:rPr lang="en-US" dirty="0" smtClean="0"/>
              <a:t>EM </a:t>
            </a:r>
            <a:r>
              <a:rPr lang="ru-RU" dirty="0" smtClean="0"/>
              <a:t>много раз и выбрать заказанное число лучших мотивов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317501"/>
            <a:ext cx="8543925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Gibbs Sampling</a:t>
            </a: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1044574"/>
            <a:ext cx="8543925" cy="557530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Первый шаг такой же, как в </a:t>
            </a:r>
            <a:r>
              <a:rPr lang="en-US" dirty="0" smtClean="0"/>
              <a:t>MEME</a:t>
            </a:r>
            <a:r>
              <a:rPr lang="ru-RU" dirty="0" smtClean="0"/>
              <a:t>: выбор выравнивания </a:t>
            </a:r>
            <a:r>
              <a:rPr lang="en-US" dirty="0" smtClean="0"/>
              <a:t>A </a:t>
            </a:r>
            <a:r>
              <a:rPr lang="ru-RU" dirty="0" smtClean="0"/>
              <a:t>из случайных фрагментов</a:t>
            </a:r>
          </a:p>
          <a:p>
            <a:r>
              <a:rPr lang="ru-RU" dirty="0" smtClean="0"/>
              <a:t>Шаг состоит в удалении одного фрагмента и замене его случайным фрагментом из той же последовательности</a:t>
            </a:r>
            <a:r>
              <a:rPr lang="en-US" dirty="0" smtClean="0"/>
              <a:t> =&gt; </a:t>
            </a:r>
            <a:r>
              <a:rPr lang="ru-RU" dirty="0" smtClean="0"/>
              <a:t>новое выравнивание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&gt; I(A), </a:t>
            </a:r>
            <a:r>
              <a:rPr lang="ru-RU" dirty="0" smtClean="0"/>
              <a:t>то берем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&lt; I(A), </a:t>
            </a:r>
            <a:r>
              <a:rPr lang="ru-RU" dirty="0" smtClean="0"/>
              <a:t>то с вероятностью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берем </a:t>
            </a:r>
            <a:r>
              <a:rPr lang="en-US" dirty="0" smtClean="0"/>
              <a:t>B, </a:t>
            </a:r>
            <a:r>
              <a:rPr lang="ru-RU" dirty="0" smtClean="0"/>
              <a:t>иначе оставляем </a:t>
            </a:r>
            <a:r>
              <a:rPr lang="en-US" dirty="0" smtClean="0"/>
              <a:t>A</a:t>
            </a:r>
          </a:p>
          <a:p>
            <a:r>
              <a:rPr lang="en-US" dirty="0" smtClean="0"/>
              <a:t> </a:t>
            </a:r>
            <a:r>
              <a:rPr lang="ru-RU" dirty="0" smtClean="0"/>
              <a:t>В начале </a:t>
            </a:r>
            <a:r>
              <a:rPr lang="en-US" dirty="0" smtClean="0"/>
              <a:t>“</a:t>
            </a:r>
            <a:r>
              <a:rPr lang="ru-RU" dirty="0" smtClean="0"/>
              <a:t>температура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smtClean="0"/>
              <a:t>T </a:t>
            </a:r>
            <a:r>
              <a:rPr lang="ru-RU" dirty="0" smtClean="0"/>
              <a:t>большая =</a:t>
            </a:r>
            <a:r>
              <a:rPr lang="en-US" dirty="0" smtClean="0"/>
              <a:t>&gt; </a:t>
            </a:r>
            <a:r>
              <a:rPr lang="ru-RU" dirty="0" smtClean="0"/>
              <a:t>почти все замены на худшее выравнивание </a:t>
            </a:r>
            <a:r>
              <a:rPr lang="en-US" dirty="0" smtClean="0"/>
              <a:t>B </a:t>
            </a:r>
            <a:r>
              <a:rPr lang="ru-RU" dirty="0" smtClean="0"/>
              <a:t>принимаются; с каждым шагом температура понижается, так что все более  жесткие условия на то, чтобы взять </a:t>
            </a:r>
            <a:r>
              <a:rPr lang="en-US" dirty="0" smtClean="0"/>
              <a:t>B.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Тепловой отжиг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041525" y="3752850"/>
            <a:ext cx="3720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P = exp [</a:t>
            </a:r>
            <a:r>
              <a:rPr lang="en-US" sz="1200" b="1" dirty="0"/>
              <a:t> </a:t>
            </a:r>
            <a:r>
              <a:rPr lang="en-US" sz="2800" b="1" dirty="0"/>
              <a:t>(I(B) – I(A))</a:t>
            </a:r>
            <a:r>
              <a:rPr lang="en-US" sz="1400" b="1" dirty="0"/>
              <a:t> </a:t>
            </a:r>
            <a:r>
              <a:rPr lang="en-US" sz="2800" b="1" dirty="0"/>
              <a:t>/</a:t>
            </a:r>
            <a:r>
              <a:rPr lang="en-US" sz="2000" b="1" dirty="0"/>
              <a:t> </a:t>
            </a:r>
            <a:r>
              <a:rPr lang="en-US" sz="2800" b="1" dirty="0"/>
              <a:t>T</a:t>
            </a:r>
            <a:r>
              <a:rPr lang="en-US" sz="2000" b="1" dirty="0"/>
              <a:t> </a:t>
            </a:r>
            <a:r>
              <a:rPr lang="en-US" sz="2800" b="1" dirty="0"/>
              <a:t>]</a:t>
            </a:r>
            <a:endParaRPr lang="ru-RU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Теория</a:t>
            </a:r>
            <a:br>
              <a:rPr lang="ru-RU" sz="3600" dirty="0" smtClean="0"/>
            </a:br>
            <a:r>
              <a:rPr lang="ru-RU" sz="2800" dirty="0" smtClean="0">
                <a:latin typeface="+mn-lt"/>
              </a:rPr>
              <a:t>Как учесть зависимость позиций сигнала?</a:t>
            </a:r>
            <a:endParaRPr lang="ru-RU" sz="2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Недостатки </a:t>
            </a:r>
            <a:r>
              <a:rPr lang="en-US" dirty="0" smtClean="0"/>
              <a:t>PWM </a:t>
            </a:r>
            <a:r>
              <a:rPr lang="ru-RU" dirty="0" smtClean="0"/>
              <a:t>и других подходов с весом выравнивания</a:t>
            </a:r>
          </a:p>
          <a:p>
            <a:pPr lvl="1"/>
            <a:r>
              <a:rPr lang="ru-RU" dirty="0" smtClean="0"/>
              <a:t>Предположение о независимости букв в колонках. (Есть работы о том, что часто это близко к реальности)</a:t>
            </a:r>
          </a:p>
          <a:p>
            <a:pPr lvl="1"/>
            <a:r>
              <a:rPr lang="ru-RU" dirty="0" smtClean="0"/>
              <a:t>Учет колонок даже тех, в которых фактически нет значимого сигнала (есть работа, в которой предлагается способ уменьшить их роль) </a:t>
            </a:r>
            <a:r>
              <a:rPr lang="ru-RU" dirty="0" smtClean="0">
                <a:solidFill>
                  <a:srgbClr val="FF0000"/>
                </a:solidFill>
              </a:rPr>
              <a:t>пример</a:t>
            </a:r>
            <a:endParaRPr lang="ru-RU" dirty="0" smtClean="0"/>
          </a:p>
          <a:p>
            <a:r>
              <a:rPr lang="ru-RU" dirty="0" smtClean="0"/>
              <a:t>Предложение: </a:t>
            </a:r>
            <a:br>
              <a:rPr lang="ru-RU" dirty="0" smtClean="0"/>
            </a:br>
            <a:r>
              <a:rPr lang="ru-RU" dirty="0" smtClean="0"/>
              <a:t>при поиске </a:t>
            </a:r>
            <a:r>
              <a:rPr lang="en-US" i="1" dirty="0" smtClean="0"/>
              <a:t>de novo</a:t>
            </a:r>
            <a:r>
              <a:rPr lang="en-US" dirty="0" smtClean="0"/>
              <a:t> </a:t>
            </a:r>
            <a:r>
              <a:rPr lang="ru-RU" dirty="0" smtClean="0"/>
              <a:t>найти слова, в т.ч. вырожденные, которые встречаются чаще, чем ожидалось бы в соответствии со статистической моделью</a:t>
            </a:r>
          </a:p>
          <a:p>
            <a:r>
              <a:rPr lang="ru-RU" dirty="0" smtClean="0"/>
              <a:t>Если удается найти правильные слова, то придумать правило как их использовать для поиска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38</a:t>
            </a:fld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98" y="1171575"/>
            <a:ext cx="9545718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smtClean="0"/>
              <a:t>Слайд</a:t>
            </a:r>
            <a:fld id="{4280A8C7-CE2A-4171-8686-5727339A32FC}" type="slidenum">
              <a:rPr lang="ru-RU" sz="1600" smtClean="0"/>
              <a:pPr/>
              <a:t>39</a:t>
            </a:fld>
            <a:endParaRPr lang="ru-RU" sz="1600" dirty="0"/>
          </a:p>
        </p:txBody>
      </p:sp>
      <p:sp>
        <p:nvSpPr>
          <p:cNvPr id="3" name="CustomShape 1"/>
          <p:cNvSpPr/>
          <p:nvPr/>
        </p:nvSpPr>
        <p:spPr>
          <a:xfrm>
            <a:off x="504000" y="70560"/>
            <a:ext cx="9069480" cy="9018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strike="noStrike" dirty="0" err="1" smtClean="0">
                <a:solidFill>
                  <a:srgbClr val="000000"/>
                </a:solidFill>
                <a:latin typeface="Arial"/>
                <a:ea typeface="DejaVu Sans"/>
              </a:rPr>
              <a:t>Оценка</a:t>
            </a:r>
            <a:r>
              <a:rPr lang="ru-RU" sz="36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 контраста сайта </a:t>
            </a:r>
            <a:endParaRPr sz="1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/>
        </p:blipFill>
        <p:spPr>
          <a:xfrm>
            <a:off x="504000" y="1082429"/>
            <a:ext cx="2338920" cy="10040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/>
        </p:blipFill>
        <p:spPr>
          <a:xfrm>
            <a:off x="3599754" y="983577"/>
            <a:ext cx="4177080" cy="116208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tretch/>
        </p:blipFill>
        <p:spPr>
          <a:xfrm>
            <a:off x="1465944" y="2564171"/>
            <a:ext cx="6966856" cy="289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87500" y="152400"/>
            <a:ext cx="5894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Транскрипция в прокариотах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ru-RU" sz="320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ru-RU" sz="2800" b="0">
                <a:solidFill>
                  <a:schemeClr val="tx2"/>
                </a:solidFill>
              </a:rPr>
              <a:t>Инициация</a:t>
            </a:r>
            <a:r>
              <a:rPr lang="ru-RU" sz="2000" b="0">
                <a:solidFill>
                  <a:schemeClr val="tx2"/>
                </a:solidFill>
              </a:rPr>
              <a:t>  </a:t>
            </a:r>
            <a:r>
              <a:rPr lang="ru-RU" sz="2800" b="0">
                <a:solidFill>
                  <a:schemeClr val="tx2"/>
                </a:solidFill>
              </a:rPr>
              <a:t>транскрипции</a:t>
            </a:r>
          </a:p>
        </p:txBody>
      </p:sp>
      <p:pic>
        <p:nvPicPr>
          <p:cNvPr id="4" name="Picture 6" descr="D:\Ravcheyev\Work\Learning\Gelfand\2-й курс - 2007-08 (Гены и сайты)\Лекции\Materials\Transcription-init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919288"/>
            <a:ext cx="5400675" cy="3856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27650" y="2466975"/>
            <a:ext cx="313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/>
              <a:t>Направление транскрипции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03850" y="3671888"/>
            <a:ext cx="2135188" cy="3365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/>
              <a:t>Старт транскрипции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90913" y="5729288"/>
            <a:ext cx="1227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/>
              <a:t>Промотор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17476"/>
            <a:ext cx="8543925" cy="20542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3.Технология поиска (регуляторных?) сигналов </a:t>
            </a:r>
            <a:r>
              <a:rPr lang="en-US" sz="3600" dirty="0" smtClean="0"/>
              <a:t>(</a:t>
            </a:r>
            <a:r>
              <a:rPr lang="ru-RU" sz="3600" dirty="0" smtClean="0"/>
              <a:t>прокариот</a:t>
            </a:r>
            <a:r>
              <a:rPr lang="en-US" sz="3600" dirty="0" smtClean="0"/>
              <a:t>?)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Составление обучающей выборки для искомого сигнала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9112" y="2092325"/>
            <a:ext cx="8543925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Определение области поиска сигнала</a:t>
            </a:r>
          </a:p>
          <a:p>
            <a:pPr lvl="1"/>
            <a:r>
              <a:rPr lang="ru-RU" dirty="0" smtClean="0"/>
              <a:t>промоторы прокариот: перед </a:t>
            </a:r>
            <a:r>
              <a:rPr lang="ru-RU" dirty="0" err="1" smtClean="0"/>
              <a:t>старт-кодоном</a:t>
            </a:r>
            <a:r>
              <a:rPr lang="ru-RU" dirty="0" smtClean="0"/>
              <a:t> 1го гена оперона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&lt;100 </a:t>
            </a:r>
            <a:r>
              <a:rPr lang="ru-RU" dirty="0" smtClean="0">
                <a:solidFill>
                  <a:srgbClr val="FF0000"/>
                </a:solidFill>
              </a:rPr>
              <a:t>п.н.?)</a:t>
            </a:r>
          </a:p>
          <a:p>
            <a:pPr lvl="1"/>
            <a:r>
              <a:rPr lang="ru-RU" dirty="0" smtClean="0"/>
              <a:t>участки связывания рибосом : перед стартовым кодоном (</a:t>
            </a:r>
            <a:r>
              <a:rPr lang="en-US" dirty="0" smtClean="0"/>
              <a:t>&lt;</a:t>
            </a:r>
            <a:r>
              <a:rPr lang="ru-RU" dirty="0" smtClean="0"/>
              <a:t>20 п.н.)</a:t>
            </a:r>
          </a:p>
          <a:p>
            <a:pPr lvl="1"/>
            <a:r>
              <a:rPr lang="ru-RU" dirty="0" smtClean="0"/>
              <a:t>сайты </a:t>
            </a:r>
            <a:r>
              <a:rPr lang="ru-RU" dirty="0" err="1" smtClean="0"/>
              <a:t>сплайсинга</a:t>
            </a:r>
            <a:r>
              <a:rPr lang="ru-RU" dirty="0" smtClean="0"/>
              <a:t> : </a:t>
            </a:r>
            <a:r>
              <a:rPr lang="ru-RU" dirty="0" err="1" smtClean="0"/>
              <a:t>экзон-интронные</a:t>
            </a:r>
            <a:r>
              <a:rPr lang="ru-RU" dirty="0" smtClean="0"/>
              <a:t> границы</a:t>
            </a:r>
          </a:p>
          <a:p>
            <a:r>
              <a:rPr lang="ru-RU" dirty="0" smtClean="0"/>
              <a:t>Поиск примеров</a:t>
            </a:r>
          </a:p>
          <a:p>
            <a:pPr lvl="1"/>
            <a:r>
              <a:rPr lang="ru-RU" dirty="0" smtClean="0"/>
              <a:t>По статьям  </a:t>
            </a:r>
          </a:p>
          <a:p>
            <a:pPr lvl="1"/>
            <a:r>
              <a:rPr lang="ru-RU" dirty="0" smtClean="0"/>
              <a:t>По аннотациям баз данных: </a:t>
            </a:r>
            <a:r>
              <a:rPr lang="en-US" dirty="0" err="1" smtClean="0"/>
              <a:t>Genbank</a:t>
            </a:r>
            <a:r>
              <a:rPr lang="en-US" dirty="0" smtClean="0"/>
              <a:t>, </a:t>
            </a:r>
            <a:r>
              <a:rPr lang="en-US" dirty="0" err="1" smtClean="0"/>
              <a:t>Refseq</a:t>
            </a:r>
            <a:r>
              <a:rPr lang="en-US" dirty="0" smtClean="0"/>
              <a:t>, ENA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специализированных …… </a:t>
            </a:r>
            <a:r>
              <a:rPr lang="en-US" dirty="0" err="1" smtClean="0">
                <a:solidFill>
                  <a:srgbClr val="FF0000"/>
                </a:solidFill>
              </a:rPr>
              <a:t>EcoCyc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RegDB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7588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Выравнивание и уточнение сигналов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1253331"/>
            <a:ext cx="8543925" cy="48902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Ревизия выборки</a:t>
            </a:r>
          </a:p>
          <a:p>
            <a:pPr lvl="1"/>
            <a:r>
              <a:rPr lang="ru-RU" dirty="0" smtClean="0"/>
              <a:t>Скачивание последовательностей </a:t>
            </a:r>
            <a:r>
              <a:rPr lang="ru-RU" u="sng" dirty="0" smtClean="0"/>
              <a:t>с фланками</a:t>
            </a:r>
            <a:r>
              <a:rPr lang="ru-RU" dirty="0" smtClean="0"/>
              <a:t> из геномов</a:t>
            </a:r>
          </a:p>
          <a:p>
            <a:pPr lvl="1"/>
            <a:r>
              <a:rPr lang="ru-RU" dirty="0" smtClean="0"/>
              <a:t>Проверка и удаление ошибочных последовательностей</a:t>
            </a:r>
          </a:p>
          <a:p>
            <a:pPr lvl="1"/>
            <a:r>
              <a:rPr lang="ru-RU" u="sng" dirty="0" smtClean="0"/>
              <a:t>Удаление дубликатов</a:t>
            </a:r>
            <a:r>
              <a:rPr lang="ru-RU" dirty="0" smtClean="0"/>
              <a:t>, т.к. методы очень чувствительны к </a:t>
            </a:r>
            <a:r>
              <a:rPr lang="ru-RU" dirty="0" err="1" smtClean="0"/>
              <a:t>перепредставленности</a:t>
            </a:r>
            <a:r>
              <a:rPr lang="ru-RU" dirty="0" smtClean="0"/>
              <a:t> почти одинаковых последовательностей</a:t>
            </a:r>
            <a:br>
              <a:rPr lang="ru-RU" dirty="0" smtClean="0"/>
            </a:br>
            <a:endParaRPr lang="en-US" dirty="0" smtClean="0"/>
          </a:p>
          <a:p>
            <a:r>
              <a:rPr lang="ru-RU" dirty="0" smtClean="0"/>
              <a:t>Выравнивание обучающей выборки по аннотациям сигналов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Выделение сигнала в скользящем окне</a:t>
            </a:r>
            <a:r>
              <a:rPr lang="en-US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ранее найденные сигналы могут оказаться меньше или больше)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dirty="0" smtClean="0"/>
              <a:t>Составление профиля, поиск по профилю в выборке – пока не сойдется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207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4. Сервисы и базы данных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362075"/>
            <a:ext cx="8543925" cy="3952875"/>
          </a:xfrm>
        </p:spPr>
        <p:txBody>
          <a:bodyPr/>
          <a:lstStyle/>
          <a:p>
            <a:r>
              <a:rPr lang="en-US" sz="2400" dirty="0" smtClean="0"/>
              <a:t>MEME – </a:t>
            </a:r>
            <a:r>
              <a:rPr lang="ru-RU" sz="2400" dirty="0" smtClean="0"/>
              <a:t>сервис со многими возможностями</a:t>
            </a:r>
            <a:br>
              <a:rPr lang="ru-RU" sz="2400" dirty="0" smtClean="0"/>
            </a:br>
            <a:r>
              <a:rPr lang="ru-RU" sz="2400" dirty="0" smtClean="0"/>
              <a:t> и локальная программа (стоит на </a:t>
            </a:r>
            <a:r>
              <a:rPr lang="en-US" sz="2400" dirty="0" err="1" smtClean="0"/>
              <a:t>kodomo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r>
              <a:rPr lang="en-US" sz="2400" dirty="0" smtClean="0"/>
              <a:t>The Gibbs Motif Sampler</a:t>
            </a:r>
            <a:r>
              <a:rPr lang="ru-RU" sz="2400" dirty="0" smtClean="0"/>
              <a:t> (</a:t>
            </a:r>
            <a:r>
              <a:rPr lang="en-US" sz="2400" dirty="0" smtClean="0"/>
              <a:t>http://ccmbweb.ccv.brown.edu/gibbs/gibbs.html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Регуляторные сигнал прокариот – проект по описанию регуляции транскрипции (Д.Родионов и </a:t>
            </a:r>
            <a:r>
              <a:rPr lang="en-US" sz="2400" dirty="0" smtClean="0"/>
              <a:t>Co)</a:t>
            </a:r>
          </a:p>
          <a:p>
            <a:pPr lvl="1"/>
            <a:r>
              <a:rPr lang="en-US" dirty="0" err="1" smtClean="0"/>
              <a:t>RegPrecise</a:t>
            </a:r>
            <a:r>
              <a:rPr lang="ru-RU" dirty="0" smtClean="0"/>
              <a:t> – коллекция транскрипционных факторов, сайтов и </a:t>
            </a:r>
            <a:r>
              <a:rPr lang="ru-RU" dirty="0" err="1" smtClean="0"/>
              <a:t>регулонов</a:t>
            </a:r>
            <a:r>
              <a:rPr lang="ru-RU" dirty="0" smtClean="0"/>
              <a:t> прокариот</a:t>
            </a:r>
          </a:p>
          <a:p>
            <a:pPr lvl="1"/>
            <a:r>
              <a:rPr lang="en-US" dirty="0" err="1" smtClean="0"/>
              <a:t>RegPredict</a:t>
            </a:r>
            <a:r>
              <a:rPr lang="en-US" dirty="0" smtClean="0"/>
              <a:t> – </a:t>
            </a:r>
            <a:r>
              <a:rPr lang="ru-RU" dirty="0" smtClean="0"/>
              <a:t>средства для поиска сигналов 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76625" y="5800725"/>
            <a:ext cx="6220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Регулон</a:t>
            </a:r>
            <a:r>
              <a:rPr lang="ru-RU" sz="2400" dirty="0" smtClean="0"/>
              <a:t> – совокупность  генов, регулируемых </a:t>
            </a:r>
            <a:br>
              <a:rPr lang="ru-RU" sz="2400" dirty="0" smtClean="0"/>
            </a:br>
            <a:r>
              <a:rPr lang="ru-RU" sz="2400" dirty="0" smtClean="0"/>
              <a:t>одним транскрипционным фактором 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 err="1" smtClean="0"/>
              <a:t>Transfac</a:t>
            </a:r>
            <a:endParaRPr lang="ru-RU" dirty="0" smtClean="0"/>
          </a:p>
          <a:p>
            <a:r>
              <a:rPr lang="en-US" dirty="0" smtClean="0"/>
              <a:t>VISTA</a:t>
            </a:r>
            <a:endParaRPr lang="ru-RU" dirty="0" smtClean="0"/>
          </a:p>
          <a:p>
            <a:r>
              <a:rPr lang="en-US" dirty="0" err="1" smtClean="0"/>
              <a:t>rVISTA</a:t>
            </a:r>
            <a:endParaRPr lang="ru-RU" dirty="0" smtClean="0"/>
          </a:p>
          <a:p>
            <a:r>
              <a:rPr lang="en-US" dirty="0" smtClean="0"/>
              <a:t>EDP </a:t>
            </a:r>
            <a:r>
              <a:rPr lang="ru-RU" dirty="0" smtClean="0"/>
              <a:t>и </a:t>
            </a:r>
            <a:r>
              <a:rPr lang="en-US" dirty="0" err="1" smtClean="0"/>
              <a:t>EDPnew</a:t>
            </a:r>
            <a:r>
              <a:rPr lang="ru-RU" dirty="0" smtClean="0"/>
              <a:t> – </a:t>
            </a:r>
            <a:r>
              <a:rPr lang="ru-RU" dirty="0" err="1" smtClean="0"/>
              <a:t>эукариотические</a:t>
            </a:r>
            <a:r>
              <a:rPr lang="ru-RU" dirty="0" smtClean="0"/>
              <a:t> подтвержденные промоторы</a:t>
            </a:r>
          </a:p>
          <a:p>
            <a:pPr fontAlgn="base"/>
            <a:r>
              <a:rPr lang="ru-RU" dirty="0" err="1" smtClean="0"/>
              <a:t>PePPER</a:t>
            </a:r>
            <a:r>
              <a:rPr lang="ru-RU" dirty="0" smtClean="0"/>
              <a:t> – </a:t>
            </a:r>
            <a:r>
              <a:rPr lang="ru-RU" dirty="0" err="1" smtClean="0"/>
              <a:t>прокариотические</a:t>
            </a:r>
            <a:r>
              <a:rPr lang="ru-RU" dirty="0" smtClean="0"/>
              <a:t> промоторы</a:t>
            </a:r>
          </a:p>
          <a:p>
            <a:r>
              <a:rPr lang="en-US" dirty="0" err="1" smtClean="0"/>
              <a:t>EcoCyc</a:t>
            </a:r>
            <a:endParaRPr lang="ru-RU" dirty="0" smtClean="0"/>
          </a:p>
          <a:p>
            <a:r>
              <a:rPr lang="en-US" dirty="0" err="1" smtClean="0"/>
              <a:t>WebGeSTer</a:t>
            </a:r>
            <a:r>
              <a:rPr lang="en-US" dirty="0" smtClean="0"/>
              <a:t>, </a:t>
            </a:r>
            <a:r>
              <a:rPr lang="en-US" dirty="0" err="1" smtClean="0"/>
              <a:t>FindTerm</a:t>
            </a:r>
            <a:r>
              <a:rPr lang="ru-RU" dirty="0" smtClean="0"/>
              <a:t> – поиск </a:t>
            </a:r>
            <a:r>
              <a:rPr lang="en-US" dirty="0" smtClean="0"/>
              <a:t>Rho-</a:t>
            </a:r>
            <a:r>
              <a:rPr lang="ru-RU" dirty="0" smtClean="0"/>
              <a:t>независимых </a:t>
            </a:r>
            <a:r>
              <a:rPr lang="ru-RU" dirty="0" smtClean="0"/>
              <a:t>терминаторов прокариот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743075"/>
            <a:ext cx="71648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РНК-полимераза</a:t>
            </a:r>
            <a:r>
              <a:rPr lang="ru-RU" sz="2800" dirty="0" smtClean="0"/>
              <a:t> может использовать разные</a:t>
            </a:r>
          </a:p>
          <a:p>
            <a:r>
              <a:rPr lang="ru-RU" sz="2800" dirty="0" smtClean="0"/>
              <a:t> </a:t>
            </a:r>
            <a:r>
              <a:rPr lang="en-US" sz="2800" dirty="0" smtClean="0"/>
              <a:t>sigma-</a:t>
            </a:r>
            <a:r>
              <a:rPr lang="ru-RU" sz="2800" dirty="0" smtClean="0"/>
              <a:t>субъединицы.</a:t>
            </a:r>
            <a:br>
              <a:rPr lang="ru-RU" sz="2800" dirty="0" smtClean="0"/>
            </a:br>
            <a:endParaRPr lang="en-US" sz="2800" dirty="0" smtClean="0"/>
          </a:p>
          <a:p>
            <a:r>
              <a:rPr lang="en-US" sz="2800" dirty="0" err="1" smtClean="0"/>
              <a:t>E.coli</a:t>
            </a:r>
            <a:r>
              <a:rPr lang="en-US" sz="2800" dirty="0" smtClean="0"/>
              <a:t> – 7 </a:t>
            </a:r>
            <a:r>
              <a:rPr lang="ru-RU" sz="2800" dirty="0" smtClean="0"/>
              <a:t> </a:t>
            </a:r>
            <a:r>
              <a:rPr lang="en-US" sz="2800" dirty="0" smtClean="0"/>
              <a:t>sigma-</a:t>
            </a:r>
            <a:r>
              <a:rPr lang="ru-RU" sz="2800" dirty="0" smtClean="0"/>
              <a:t>субъединиц</a:t>
            </a:r>
          </a:p>
          <a:p>
            <a:endParaRPr lang="ru-RU" sz="2800" dirty="0" smtClean="0"/>
          </a:p>
          <a:p>
            <a:r>
              <a:rPr lang="ru-RU" sz="2800" dirty="0" smtClean="0"/>
              <a:t>Промоторы различаются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ru-RU" sz="2800" dirty="0" smtClean="0"/>
              <a:t>Экспрессия генов регулируется </a:t>
            </a:r>
            <a:r>
              <a:rPr lang="ru-RU" sz="2800" dirty="0" err="1" smtClean="0"/>
              <a:t>экспресией</a:t>
            </a:r>
            <a:r>
              <a:rPr lang="ru-RU" sz="2800" dirty="0" smtClean="0"/>
              <a:t> </a:t>
            </a:r>
          </a:p>
          <a:p>
            <a:r>
              <a:rPr lang="ru-RU" sz="2800" dirty="0" err="1" smtClean="0"/>
              <a:t>сигма-факторов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87500" y="152400"/>
            <a:ext cx="5894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Транскрипция в прокариотах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ru-RU" sz="320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ru-RU" sz="2800" b="0">
                <a:solidFill>
                  <a:schemeClr val="tx2"/>
                </a:solidFill>
              </a:rPr>
              <a:t>Регуляция</a:t>
            </a:r>
            <a:r>
              <a:rPr lang="ru-RU" sz="2000" b="0">
                <a:solidFill>
                  <a:schemeClr val="tx2"/>
                </a:solidFill>
              </a:rPr>
              <a:t>  </a:t>
            </a:r>
            <a:r>
              <a:rPr lang="ru-RU" sz="2800" b="0">
                <a:solidFill>
                  <a:schemeClr val="tx2"/>
                </a:solidFill>
              </a:rPr>
              <a:t>транскрипции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400800" y="1828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Репрессия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43000" y="1828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Активация</a:t>
            </a:r>
          </a:p>
        </p:txBody>
      </p:sp>
      <p:pic>
        <p:nvPicPr>
          <p:cNvPr id="5" name="Picture 7" descr="D:\Ravcheyev\Work\Learning\Gelfand\2-й курс - 2007-08 (Гены и сайты)\Лекции\Materials\Transcription-activ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975100"/>
            <a:ext cx="4098925" cy="113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Ravcheyev\Work\Learning\Gelfand\2-й курс - 2007-08 (Гены и сайты)\Лекции\Materials\Transcription-repre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68625"/>
            <a:ext cx="4102100" cy="2136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57288" y="120650"/>
            <a:ext cx="685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>
                <a:solidFill>
                  <a:schemeClr val="tx2"/>
                </a:solidFill>
              </a:rPr>
              <a:t>Использование свойств сигнала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87350" y="939800"/>
            <a:ext cx="7100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93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v"/>
            </a:pPr>
            <a:r>
              <a:rPr lang="ru-RU" sz="2800"/>
              <a:t>ДНК-связывающие белки и их сигналы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193800" y="1600200"/>
            <a:ext cx="450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/>
              <a:t>Кооперативные однородные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990725" y="2374900"/>
            <a:ext cx="189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00"/>
              <a:t>Палиндромы</a:t>
            </a:r>
          </a:p>
        </p:txBody>
      </p:sp>
      <p:pic>
        <p:nvPicPr>
          <p:cNvPr id="6" name="Picture 12" descr="C:\Work\Learning\Gelfand\2-й курс - 2007-08 (Гены и сайты)\Лекции\Materials\Palindrom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2133600"/>
            <a:ext cx="2393950" cy="688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Work\Learning\Gelfand\2-й курс - 2007-08 (Гены и сайты)\Лекции\Materials\Repe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3048000"/>
            <a:ext cx="239395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193800" y="3814763"/>
            <a:ext cx="481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/>
              <a:t>Кооперативные неоднородные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011363" y="4549775"/>
            <a:ext cx="134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00"/>
              <a:t>Кассеты</a:t>
            </a:r>
          </a:p>
        </p:txBody>
      </p:sp>
      <p:pic>
        <p:nvPicPr>
          <p:cNvPr id="10" name="Picture 17" descr="C:\Work\Learning\Gelfand\2-й курс - 2007-08 (Гены и сайты)\Лекции\Materials\Casset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382838" cy="72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955800" y="3171825"/>
            <a:ext cx="239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00"/>
              <a:t>Прямые повторы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193800" y="5105400"/>
            <a:ext cx="154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/>
              <a:t>Другие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81000" y="5957888"/>
            <a:ext cx="292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93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v"/>
            </a:pPr>
            <a:r>
              <a:rPr lang="ru-RU" sz="2800"/>
              <a:t>РНК-сигналы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09600" y="196850"/>
            <a:ext cx="7850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tx2"/>
                </a:solidFill>
              </a:rPr>
              <a:t>Регуляция транскрипции у эукариот</a:t>
            </a:r>
          </a:p>
        </p:txBody>
      </p:sp>
      <p:pic>
        <p:nvPicPr>
          <p:cNvPr id="3" name="Picture 9" descr="D:\Ravcheyev\Work\Learning\Gelfand\2-й курс - 2007-08 (Гены и сайты)\Лекции\Materials\Eucariote_trans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" y="971550"/>
            <a:ext cx="85312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3824" y="6231493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09600" y="29718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r>
              <a:rPr lang="ru-RU"/>
              <a:t>Один и тот же ген может регулироваться несколькими регуляторными модулями, работающими в разных условиях</a:t>
            </a:r>
          </a:p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endParaRPr lang="en-US" sz="1200"/>
          </a:p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r>
              <a:rPr lang="ru-RU"/>
              <a:t>Расстояние от регуляторного модуля до кодирующих областей может достигать </a:t>
            </a:r>
            <a:br>
              <a:rPr lang="ru-RU"/>
            </a:br>
            <a:r>
              <a:rPr lang="ru-RU"/>
              <a:t>100 000 пар оснований</a:t>
            </a:r>
            <a:endParaRPr lang="ru-RU" b="0"/>
          </a:p>
        </p:txBody>
      </p:sp>
      <p:pic>
        <p:nvPicPr>
          <p:cNvPr id="3" name="Picture 7" descr="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33600" y="76200"/>
            <a:ext cx="491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0">
                <a:solidFill>
                  <a:schemeClr val="tx2"/>
                </a:solidFill>
              </a:rPr>
              <a:t>Регуляция транскрипции у эукариот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01750" y="639763"/>
            <a:ext cx="654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</a:rPr>
              <a:t>Регуляторные модули (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ru-RU" i="1">
                <a:solidFill>
                  <a:schemeClr val="tx2"/>
                </a:solidFill>
              </a:rPr>
              <a:t>В. Ю. Макеев</a:t>
            </a:r>
            <a:r>
              <a:rPr lang="ru-RU" sz="1600" i="1">
                <a:solidFill>
                  <a:schemeClr val="tx2"/>
                </a:solidFill>
              </a:rPr>
              <a:t> </a:t>
            </a:r>
            <a:r>
              <a:rPr lang="ru-RU" sz="32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Стандартные свойства</tns:defaultPropertyEditorNamespace>
</tns:customPropertyEditors>
</file>

<file path=customXml/itemProps1.xml><?xml version="1.0" encoding="utf-8"?>
<ds:datastoreItem xmlns:ds="http://schemas.openxmlformats.org/officeDocument/2006/customXml" ds:itemID="{CB7BAE5C-5DD4-463F-992A-733556CCF39A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signals</Template>
  <TotalTime>1354</TotalTime>
  <Words>1306</Words>
  <Application>Microsoft Office PowerPoint</Application>
  <PresentationFormat>Лист A4 (210x297 мм)</PresentationFormat>
  <Paragraphs>346</Paragraphs>
  <Slides>43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Лист</vt:lpstr>
      <vt:lpstr>Поиск сигналов</vt:lpstr>
      <vt:lpstr>План</vt:lpstr>
      <vt:lpstr>1. Сигналы – специальные короткие последовательности ДНК или РНК  </vt:lpstr>
      <vt:lpstr>Слайд 4</vt:lpstr>
      <vt:lpstr>Слайд 5</vt:lpstr>
      <vt:lpstr>Слайд 6</vt:lpstr>
      <vt:lpstr>Слайд 7</vt:lpstr>
      <vt:lpstr>Слайд 8</vt:lpstr>
      <vt:lpstr>Слайд 9</vt:lpstr>
      <vt:lpstr>Termination of transcription in E. coli: Rho-independent site</vt:lpstr>
      <vt:lpstr>Сайт посадки рибосомы (прокариоты)</vt:lpstr>
      <vt:lpstr>Слайд 12</vt:lpstr>
      <vt:lpstr>Слайд 13</vt:lpstr>
      <vt:lpstr>Слайд 14</vt:lpstr>
      <vt:lpstr>Сигналы (П, Э, ПЭ)</vt:lpstr>
      <vt:lpstr>Слайд 16</vt:lpstr>
      <vt:lpstr>2. Теория   Поиск сигналов при наличии обучающей выборки  </vt:lpstr>
      <vt:lpstr>Выравнивание сайтов связывания PurR E. coli</vt:lpstr>
      <vt:lpstr>Слайд 19</vt:lpstr>
      <vt:lpstr>Оценка сигнала</vt:lpstr>
      <vt:lpstr>Выравнивание сайтов связывания PurR E. coli</vt:lpstr>
      <vt:lpstr>Оценка сигнала. Обозначения</vt:lpstr>
      <vt:lpstr>Оценка сигнала</vt:lpstr>
      <vt:lpstr>Информационное содержание колонки и выравнивания</vt:lpstr>
      <vt:lpstr>Слайд 25</vt:lpstr>
      <vt:lpstr>Обозначения</vt:lpstr>
      <vt:lpstr>Поиск сигналов</vt:lpstr>
      <vt:lpstr>Оценка сигнала. Обозначения</vt:lpstr>
      <vt:lpstr>Слайд 29</vt:lpstr>
      <vt:lpstr>Слайд 30</vt:lpstr>
      <vt:lpstr> Теория   Поиск de novo</vt:lpstr>
      <vt:lpstr>Слайд 32</vt:lpstr>
      <vt:lpstr>Слайд 33</vt:lpstr>
      <vt:lpstr>Expectation Maximization</vt:lpstr>
      <vt:lpstr>Multiple EM for motif Elicitation</vt:lpstr>
      <vt:lpstr>Gibbs Sampling </vt:lpstr>
      <vt:lpstr>Теория Как учесть зависимость позиций сигнала?</vt:lpstr>
      <vt:lpstr>Слайд 38</vt:lpstr>
      <vt:lpstr>Слайд 39</vt:lpstr>
      <vt:lpstr>3.Технология поиска (регуляторных?) сигналов (прокариот?) Составление обучающей выборки для искомого сигнала</vt:lpstr>
      <vt:lpstr>Выравнивание и уточнение сигналов</vt:lpstr>
      <vt:lpstr>4. Сервисы и базы данных</vt:lpstr>
      <vt:lpstr>Слайд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98</cp:revision>
  <dcterms:created xsi:type="dcterms:W3CDTF">2015-04-04T20:15:16Z</dcterms:created>
  <dcterms:modified xsi:type="dcterms:W3CDTF">2015-04-10T10:50:00Z</dcterms:modified>
</cp:coreProperties>
</file>