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8" r:id="rId2"/>
    <p:sldId id="324" r:id="rId3"/>
    <p:sldId id="325" r:id="rId4"/>
    <p:sldId id="326" r:id="rId5"/>
    <p:sldId id="327" r:id="rId6"/>
    <p:sldId id="328" r:id="rId7"/>
    <p:sldId id="329" r:id="rId8"/>
    <p:sldId id="334" r:id="rId9"/>
    <p:sldId id="330" r:id="rId10"/>
    <p:sldId id="331" r:id="rId11"/>
    <p:sldId id="335" r:id="rId12"/>
    <p:sldId id="336" r:id="rId13"/>
    <p:sldId id="337" r:id="rId14"/>
    <p:sldId id="332" r:id="rId15"/>
    <p:sldId id="338" r:id="rId16"/>
    <p:sldId id="339" r:id="rId17"/>
    <p:sldId id="340" r:id="rId18"/>
    <p:sldId id="347" r:id="rId19"/>
    <p:sldId id="342" r:id="rId20"/>
    <p:sldId id="343" r:id="rId21"/>
    <p:sldId id="344" r:id="rId22"/>
    <p:sldId id="345" r:id="rId23"/>
    <p:sldId id="34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9999"/>
    <a:srgbClr val="F2F2F2"/>
    <a:srgbClr val="0000FF"/>
    <a:srgbClr val="CCFFFF"/>
    <a:srgbClr val="006699"/>
    <a:srgbClr val="00FFCC"/>
    <a:srgbClr val="FF99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7" autoAdjust="0"/>
    <p:restoredTop sz="95405" autoAdjust="0"/>
  </p:normalViewPr>
  <p:slideViewPr>
    <p:cSldViewPr snapToGrid="0">
      <p:cViewPr>
        <p:scale>
          <a:sx n="75" d="100"/>
          <a:sy n="75" d="100"/>
        </p:scale>
        <p:origin x="5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799C3-2F2B-4725-9FFA-51AB825EF1C1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FD849-B866-4A40-8DA3-D64718BD94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558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D849-B866-4A40-8DA3-D64718BD94D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483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D849-B866-4A40-8DA3-D64718BD94D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790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D849-B866-4A40-8DA3-D64718BD94D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762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474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543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015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764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316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260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634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327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288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045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230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BA5BB-BCCC-4845-99EB-0A8CB9F57ECF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E1F88-5C92-4F68-9B9D-245F70583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684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s.dtu.dk/services/TMHMM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opm.phar.umich.edu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cdb.org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mrc-mbu.cam.ac.uk/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rc-mbu.cam.ac.uk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 txBox="1">
            <a:spLocks noChangeArrowheads="1"/>
          </p:cNvSpPr>
          <p:nvPr/>
        </p:nvSpPr>
        <p:spPr>
          <a:xfrm>
            <a:off x="0" y="1805651"/>
            <a:ext cx="9144000" cy="156786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altLang="ru-RU" sz="4000" b="1">
                <a:solidFill>
                  <a:srgbClr val="7030A0"/>
                </a:solidFill>
                <a:latin typeface="Courier New" panose="02070309020205020404" pitchFamily="49" charset="0"/>
              </a:rPr>
              <a:t>Особенности мембранных белков</a:t>
            </a:r>
          </a:p>
        </p:txBody>
      </p:sp>
      <p:pic>
        <p:nvPicPr>
          <p:cNvPr id="3" name="Picture 6" descr="C:\Downloads\fbb_gold_r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76" y="94563"/>
            <a:ext cx="1484313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38930" y="5138758"/>
            <a:ext cx="84661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/>
              <a:t>Факультет биоинженерии и биоинформатики </a:t>
            </a:r>
            <a:endParaRPr lang="ru-RU" altLang="ru-RU" sz="2800" smtClean="0"/>
          </a:p>
          <a:p>
            <a:pPr algn="ctr" eaLnBrk="1" hangingPunct="1"/>
            <a:r>
              <a:rPr lang="ru-RU" altLang="ru-RU" sz="2800" smtClean="0"/>
              <a:t>МГУ </a:t>
            </a:r>
            <a:r>
              <a:rPr lang="ru-RU" altLang="ru-RU" sz="2800"/>
              <a:t>имени М.В.Ломоносова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355834" y="6197018"/>
            <a:ext cx="26638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smtClean="0"/>
              <a:t>201</a:t>
            </a:r>
            <a:r>
              <a:rPr lang="en-US" altLang="ru-RU" sz="2800" smtClean="0"/>
              <a:t>6</a:t>
            </a:r>
            <a:r>
              <a:rPr lang="ru-RU" altLang="ru-RU" sz="2800" smtClean="0"/>
              <a:t> </a:t>
            </a:r>
            <a:r>
              <a:rPr lang="ru-RU" altLang="ru-RU" sz="2800"/>
              <a:t>год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40085" y="4271750"/>
            <a:ext cx="26638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3600" b="1" smtClean="0"/>
              <a:t>IV </a:t>
            </a:r>
            <a:r>
              <a:rPr lang="ru-RU" altLang="ru-RU" sz="3600" b="1" smtClean="0"/>
              <a:t>семестр</a:t>
            </a:r>
            <a:endParaRPr lang="ru-RU" altLang="ru-RU" sz="3600" b="1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631440" y="3573333"/>
            <a:ext cx="36779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smtClean="0"/>
              <a:t>Практикум </a:t>
            </a:r>
            <a:r>
              <a:rPr lang="ru-RU" altLang="ru-RU" sz="3600" b="1" smtClean="0"/>
              <a:t>№</a:t>
            </a:r>
            <a:r>
              <a:rPr lang="en-US" altLang="ru-RU" sz="3600" b="1"/>
              <a:t>6</a:t>
            </a:r>
            <a:endParaRPr lang="ru-RU" altLang="ru-RU" sz="3600" b="1"/>
          </a:p>
        </p:txBody>
      </p:sp>
    </p:spTree>
    <p:extLst>
      <p:ext uri="{BB962C8B-B14F-4D97-AF65-F5344CB8AC3E}">
        <p14:creationId xmlns:p14="http://schemas.microsoft.com/office/powerpoint/2010/main" val="424237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473075" y="96337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>
                <a:solidFill>
                  <a:srgbClr val="7030A0"/>
                </a:solidFill>
                <a:latin typeface="Courier New" panose="02070309020205020404" pitchFamily="49" charset="0"/>
                <a:ea typeface="+mj-ea"/>
                <a:cs typeface="+mj-cs"/>
              </a:rPr>
              <a:t>Правило “</a:t>
            </a:r>
            <a:r>
              <a:rPr lang="en-US" sz="3200" b="1">
                <a:solidFill>
                  <a:srgbClr val="7030A0"/>
                </a:solidFill>
                <a:latin typeface="Courier New" panose="02070309020205020404" pitchFamily="49" charset="0"/>
                <a:ea typeface="+mj-ea"/>
                <a:cs typeface="+mj-cs"/>
              </a:rPr>
              <a:t>positive-inside”</a:t>
            </a:r>
            <a:endParaRPr lang="ru-RU" sz="3200" b="1">
              <a:solidFill>
                <a:srgbClr val="7030A0"/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9</a:t>
            </a:r>
          </a:p>
        </p:txBody>
      </p:sp>
      <p:grpSp>
        <p:nvGrpSpPr>
          <p:cNvPr id="2105" name="Полотно 20"/>
          <p:cNvGrpSpPr>
            <a:grpSpLocks/>
          </p:cNvGrpSpPr>
          <p:nvPr/>
        </p:nvGrpSpPr>
        <p:grpSpPr bwMode="auto">
          <a:xfrm>
            <a:off x="0" y="0"/>
            <a:ext cx="3581400" cy="457200"/>
            <a:chOff x="0" y="0"/>
            <a:chExt cx="35814" cy="4572"/>
          </a:xfrm>
        </p:grpSpPr>
      </p:grpSp>
      <p:grpSp>
        <p:nvGrpSpPr>
          <p:cNvPr id="2085" name="Полотно 117"/>
          <p:cNvGrpSpPr>
            <a:grpSpLocks/>
          </p:cNvGrpSpPr>
          <p:nvPr/>
        </p:nvGrpSpPr>
        <p:grpSpPr bwMode="auto">
          <a:xfrm>
            <a:off x="0" y="0"/>
            <a:ext cx="5045075" cy="457200"/>
            <a:chOff x="0" y="0"/>
            <a:chExt cx="50438" cy="4578"/>
          </a:xfrm>
        </p:grpSpPr>
      </p:grpSp>
      <p:grpSp>
        <p:nvGrpSpPr>
          <p:cNvPr id="2066" name="Полотно 80"/>
          <p:cNvGrpSpPr>
            <a:grpSpLocks/>
          </p:cNvGrpSpPr>
          <p:nvPr/>
        </p:nvGrpSpPr>
        <p:grpSpPr bwMode="auto">
          <a:xfrm>
            <a:off x="0" y="0"/>
            <a:ext cx="4165600" cy="457200"/>
            <a:chOff x="0" y="0"/>
            <a:chExt cx="41656" cy="4572"/>
          </a:xfrm>
        </p:grpSpPr>
      </p:grpSp>
      <p:grpSp>
        <p:nvGrpSpPr>
          <p:cNvPr id="2051" name="Полотно 151"/>
          <p:cNvGrpSpPr>
            <a:grpSpLocks/>
          </p:cNvGrpSpPr>
          <p:nvPr/>
        </p:nvGrpSpPr>
        <p:grpSpPr bwMode="auto">
          <a:xfrm>
            <a:off x="0" y="0"/>
            <a:ext cx="4046538" cy="457200"/>
            <a:chOff x="0" y="0"/>
            <a:chExt cx="40462" cy="4572"/>
          </a:xfrm>
        </p:grpSpPr>
      </p:grp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149226" y="1190807"/>
            <a:ext cx="727392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/>
              <a:t>Часть белка, расположенная с </a:t>
            </a:r>
            <a:r>
              <a:rPr lang="en-US" altLang="ru-RU" sz="2800" b="1" i="1"/>
              <a:t>n</a:t>
            </a:r>
            <a:r>
              <a:rPr lang="en-US" altLang="ru-RU" sz="2800" b="1"/>
              <a:t>-</a:t>
            </a:r>
            <a:r>
              <a:rPr lang="ru-RU" altLang="ru-RU" sz="2800" b="1"/>
              <a:t>стороны </a:t>
            </a:r>
            <a:r>
              <a:rPr lang="ru-RU" altLang="ru-RU" sz="2800"/>
              <a:t>от мембраны (цитоплазма бактерии, матрикс митохондрии и строма хлоропласта по отношению к внутренним мембранам и т.п.), содержит больше </a:t>
            </a:r>
            <a:r>
              <a:rPr lang="ru-RU" altLang="ru-RU" sz="2800" b="1"/>
              <a:t>положительно заряженных </a:t>
            </a:r>
            <a:r>
              <a:rPr lang="ru-RU" altLang="ru-RU" sz="2800"/>
              <a:t>остатков (</a:t>
            </a:r>
            <a:r>
              <a:rPr lang="en-US" altLang="ru-RU" sz="2800"/>
              <a:t>Lys, Arg, His)</a:t>
            </a:r>
            <a:endParaRPr lang="ru-RU" altLang="ru-RU" sz="2800"/>
          </a:p>
        </p:txBody>
      </p:sp>
      <p:sp>
        <p:nvSpPr>
          <p:cNvPr id="12" name="Овал 11"/>
          <p:cNvSpPr/>
          <p:nvPr/>
        </p:nvSpPr>
        <p:spPr>
          <a:xfrm>
            <a:off x="7690774" y="886589"/>
            <a:ext cx="865188" cy="8636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chemeClr val="tx1"/>
                </a:solidFill>
              </a:rPr>
              <a:t>-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690774" y="3047177"/>
            <a:ext cx="865188" cy="8636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chemeClr val="tx1"/>
                </a:solidFill>
              </a:rPr>
              <a:t>+</a:t>
            </a:r>
            <a:endParaRPr lang="ru-RU" sz="4400" dirty="0">
              <a:solidFill>
                <a:schemeClr val="tx1"/>
              </a:solidFill>
            </a:endParaRPr>
          </a:p>
        </p:txBody>
      </p:sp>
      <p:cxnSp>
        <p:nvCxnSpPr>
          <p:cNvPr id="14" name="Прямая со стрелкой 13"/>
          <p:cNvCxnSpPr>
            <a:stCxn id="12" idx="4"/>
            <a:endCxn id="13" idx="0"/>
          </p:cNvCxnSpPr>
          <p:nvPr/>
        </p:nvCxnSpPr>
        <p:spPr>
          <a:xfrm>
            <a:off x="8124162" y="1750189"/>
            <a:ext cx="0" cy="1296988"/>
          </a:xfrm>
          <a:prstGeom prst="straightConnector1">
            <a:avLst/>
          </a:prstGeom>
          <a:ln w="3810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 descr="F:\FBB\Membrane\vonHeij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75" y="4744215"/>
            <a:ext cx="10953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feld 12"/>
          <p:cNvSpPr txBox="1">
            <a:spLocks noChangeArrowheads="1"/>
          </p:cNvSpPr>
          <p:nvPr/>
        </p:nvSpPr>
        <p:spPr bwMode="auto">
          <a:xfrm>
            <a:off x="149226" y="5067886"/>
            <a:ext cx="6985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ru-RU" sz="1800">
                <a:latin typeface="Arial" panose="020B0604020202020204" pitchFamily="34" charset="0"/>
                <a:cs typeface="Arial" panose="020B0604020202020204" pitchFamily="34" charset="0"/>
              </a:rPr>
              <a:t>Gunnar von </a:t>
            </a:r>
            <a:r>
              <a:rPr lang="en-US" altLang="ru-RU" sz="1800" smtClean="0">
                <a:latin typeface="Arial" panose="020B0604020202020204" pitchFamily="34" charset="0"/>
                <a:cs typeface="Arial" panose="020B0604020202020204" pitchFamily="34" charset="0"/>
              </a:rPr>
              <a:t>Heijne</a:t>
            </a:r>
            <a:r>
              <a:rPr lang="ru-RU" altLang="ru-RU" sz="180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altLang="ru-RU" sz="1800" b="1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ru-RU" sz="1800" b="1" smtClean="0">
                <a:latin typeface="Arial" panose="020B0604020202020204" pitchFamily="34" charset="0"/>
                <a:cs typeface="Arial" panose="020B0604020202020204" pitchFamily="34" charset="0"/>
              </a:rPr>
              <a:t>992</a:t>
            </a:r>
            <a:r>
              <a:rPr lang="en-US" altLang="ru-RU" sz="18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altLang="ru-RU" sz="1800">
                <a:latin typeface="Arial" panose="020B0604020202020204" pitchFamily="34" charset="0"/>
                <a:cs typeface="Arial" panose="020B0604020202020204" pitchFamily="34" charset="0"/>
              </a:rPr>
              <a:t>Membrane protein structure prediction: hydrophobicity analysis and the positive-inside rule</a:t>
            </a:r>
          </a:p>
          <a:p>
            <a:r>
              <a:rPr lang="en-US" altLang="ru-RU" sz="1800" i="1">
                <a:latin typeface="Arial" panose="020B0604020202020204" pitchFamily="34" charset="0"/>
                <a:cs typeface="Arial" panose="020B0604020202020204" pitchFamily="34" charset="0"/>
              </a:rPr>
              <a:t>J Mol </a:t>
            </a:r>
            <a:r>
              <a:rPr lang="en-US" altLang="ru-RU" sz="1800" i="1" smtClean="0">
                <a:latin typeface="Arial" panose="020B0604020202020204" pitchFamily="34" charset="0"/>
                <a:cs typeface="Arial" panose="020B0604020202020204" pitchFamily="34" charset="0"/>
              </a:rPr>
              <a:t>Biol</a:t>
            </a:r>
            <a:r>
              <a:rPr lang="en-US" altLang="ru-RU" sz="180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sz="1800">
                <a:latin typeface="Arial" panose="020B0604020202020204" pitchFamily="34" charset="0"/>
                <a:cs typeface="Arial" panose="020B0604020202020204" pitchFamily="34" charset="0"/>
              </a:rPr>
              <a:t>225(2):</a:t>
            </a:r>
            <a:r>
              <a:rPr lang="en-US" altLang="ru-RU" sz="1800" smtClean="0">
                <a:latin typeface="Arial" panose="020B0604020202020204" pitchFamily="34" charset="0"/>
                <a:cs typeface="Arial" panose="020B0604020202020204" pitchFamily="34" charset="0"/>
              </a:rPr>
              <a:t>487-494</a:t>
            </a:r>
            <a:endParaRPr lang="en-US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rgbClr val="7030A0"/>
                </a:gs>
                <a:gs pos="83000">
                  <a:schemeClr val="accent5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245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473075" y="96337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600" b="1" smtClean="0">
                <a:solidFill>
                  <a:srgbClr val="7030A0"/>
                </a:solidFill>
                <a:latin typeface="Courier New" panose="02070309020205020404" pitchFamily="49" charset="0"/>
                <a:ea typeface="+mj-ea"/>
                <a:cs typeface="+mj-cs"/>
              </a:rPr>
              <a:t>Сервис </a:t>
            </a:r>
            <a:r>
              <a:rPr lang="en-US" sz="3600" b="1" smtClean="0">
                <a:solidFill>
                  <a:srgbClr val="7030A0"/>
                </a:solidFill>
                <a:latin typeface="Courier New" panose="02070309020205020404" pitchFamily="49" charset="0"/>
                <a:ea typeface="+mj-ea"/>
                <a:cs typeface="+mj-cs"/>
              </a:rPr>
              <a:t>TMHMM</a:t>
            </a:r>
            <a:endParaRPr lang="ru-RU" sz="3600" b="1">
              <a:solidFill>
                <a:srgbClr val="7030A0"/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rgbClr val="7030A0"/>
                </a:gs>
                <a:gs pos="83000">
                  <a:schemeClr val="accent5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10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2105" name="Полотно 20"/>
          <p:cNvGrpSpPr>
            <a:grpSpLocks/>
          </p:cNvGrpSpPr>
          <p:nvPr/>
        </p:nvGrpSpPr>
        <p:grpSpPr bwMode="auto">
          <a:xfrm>
            <a:off x="0" y="0"/>
            <a:ext cx="3581400" cy="457200"/>
            <a:chOff x="0" y="0"/>
            <a:chExt cx="35814" cy="4572"/>
          </a:xfrm>
        </p:grpSpPr>
      </p:grpSp>
      <p:grpSp>
        <p:nvGrpSpPr>
          <p:cNvPr id="2085" name="Полотно 117"/>
          <p:cNvGrpSpPr>
            <a:grpSpLocks/>
          </p:cNvGrpSpPr>
          <p:nvPr/>
        </p:nvGrpSpPr>
        <p:grpSpPr bwMode="auto">
          <a:xfrm>
            <a:off x="0" y="0"/>
            <a:ext cx="5045075" cy="457200"/>
            <a:chOff x="0" y="0"/>
            <a:chExt cx="50438" cy="4578"/>
          </a:xfrm>
        </p:grpSpPr>
      </p:grpSp>
      <p:grpSp>
        <p:nvGrpSpPr>
          <p:cNvPr id="2066" name="Полотно 80"/>
          <p:cNvGrpSpPr>
            <a:grpSpLocks/>
          </p:cNvGrpSpPr>
          <p:nvPr/>
        </p:nvGrpSpPr>
        <p:grpSpPr bwMode="auto">
          <a:xfrm>
            <a:off x="0" y="0"/>
            <a:ext cx="4165600" cy="457200"/>
            <a:chOff x="0" y="0"/>
            <a:chExt cx="41656" cy="4572"/>
          </a:xfrm>
        </p:grpSpPr>
      </p:grpSp>
      <p:grpSp>
        <p:nvGrpSpPr>
          <p:cNvPr id="2051" name="Полотно 151"/>
          <p:cNvGrpSpPr>
            <a:grpSpLocks/>
          </p:cNvGrpSpPr>
          <p:nvPr/>
        </p:nvGrpSpPr>
        <p:grpSpPr bwMode="auto">
          <a:xfrm>
            <a:off x="0" y="0"/>
            <a:ext cx="4046538" cy="457200"/>
            <a:chOff x="0" y="0"/>
            <a:chExt cx="40462" cy="4572"/>
          </a:xfrm>
        </p:grpSpPr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2203450"/>
            <a:ext cx="317182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34925" y="6237288"/>
            <a:ext cx="3744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800"/>
              <a:t>PDB 2FYN</a:t>
            </a:r>
            <a:r>
              <a:rPr lang="ru-RU" altLang="ru-RU" sz="2800"/>
              <a:t>, цепь </a:t>
            </a:r>
            <a:r>
              <a:rPr lang="en-US" altLang="ru-RU" sz="2800"/>
              <a:t>B</a:t>
            </a:r>
            <a:endParaRPr lang="ru-RU" altLang="ru-RU" sz="2800"/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1297189" y="1681163"/>
            <a:ext cx="72723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800">
                <a:hlinkClick r:id="rId3"/>
              </a:rPr>
              <a:t>http://www.cbs.dtu.dk/services/TMHMM/</a:t>
            </a:r>
            <a:endParaRPr lang="ru-RU" altLang="ru-RU" sz="2800"/>
          </a:p>
        </p:txBody>
      </p:sp>
      <p:sp>
        <p:nvSpPr>
          <p:cNvPr id="12" name="Прямоугольник 11"/>
          <p:cNvSpPr/>
          <p:nvPr/>
        </p:nvSpPr>
        <p:spPr>
          <a:xfrm>
            <a:off x="1547813" y="4005263"/>
            <a:ext cx="1728787" cy="2016125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388" y="4005263"/>
            <a:ext cx="647700" cy="2016125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4" name="Picture 5" descr="http://www.cbs.dtu.dk/services/TMHMM-2.0/tmp/TMHMM_24712597/Cytochorom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205038"/>
            <a:ext cx="5154613" cy="254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827087" y="833313"/>
            <a:ext cx="803592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/>
              <a:t>TMHMM – программа для предсказания трансмембранных участков</a:t>
            </a:r>
          </a:p>
        </p:txBody>
      </p:sp>
    </p:spTree>
    <p:extLst>
      <p:ext uri="{BB962C8B-B14F-4D97-AF65-F5344CB8AC3E}">
        <p14:creationId xmlns:p14="http://schemas.microsoft.com/office/powerpoint/2010/main" val="306426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cbs.dtu.dk/services/TMHMM-2.0/tmp/TMHMM_21792/2WP9_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464" y="3555455"/>
            <a:ext cx="5468215" cy="269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473075" y="96337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 smtClean="0">
                <a:solidFill>
                  <a:srgbClr val="7030A0"/>
                </a:solidFill>
                <a:latin typeface="Courier New" panose="02070309020205020404" pitchFamily="49" charset="0"/>
                <a:ea typeface="+mj-ea"/>
                <a:cs typeface="+mj-cs"/>
              </a:rPr>
              <a:t>Пример: сукцинатдегидрогеназа</a:t>
            </a:r>
            <a:endParaRPr lang="ru-RU" sz="3200" b="1">
              <a:solidFill>
                <a:srgbClr val="7030A0"/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rgbClr val="7030A0"/>
                </a:gs>
                <a:gs pos="83000">
                  <a:schemeClr val="accent5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11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2105" name="Полотно 20"/>
          <p:cNvGrpSpPr>
            <a:grpSpLocks/>
          </p:cNvGrpSpPr>
          <p:nvPr/>
        </p:nvGrpSpPr>
        <p:grpSpPr bwMode="auto">
          <a:xfrm>
            <a:off x="0" y="0"/>
            <a:ext cx="3581400" cy="457200"/>
            <a:chOff x="0" y="0"/>
            <a:chExt cx="35814" cy="4572"/>
          </a:xfrm>
        </p:grpSpPr>
      </p:grpSp>
      <p:grpSp>
        <p:nvGrpSpPr>
          <p:cNvPr id="2085" name="Полотно 117"/>
          <p:cNvGrpSpPr>
            <a:grpSpLocks/>
          </p:cNvGrpSpPr>
          <p:nvPr/>
        </p:nvGrpSpPr>
        <p:grpSpPr bwMode="auto">
          <a:xfrm>
            <a:off x="0" y="0"/>
            <a:ext cx="5045075" cy="457200"/>
            <a:chOff x="0" y="0"/>
            <a:chExt cx="50438" cy="4578"/>
          </a:xfrm>
        </p:grpSpPr>
      </p:grpSp>
      <p:grpSp>
        <p:nvGrpSpPr>
          <p:cNvPr id="2066" name="Полотно 80"/>
          <p:cNvGrpSpPr>
            <a:grpSpLocks/>
          </p:cNvGrpSpPr>
          <p:nvPr/>
        </p:nvGrpSpPr>
        <p:grpSpPr bwMode="auto">
          <a:xfrm>
            <a:off x="0" y="0"/>
            <a:ext cx="4165600" cy="457200"/>
            <a:chOff x="0" y="0"/>
            <a:chExt cx="41656" cy="4572"/>
          </a:xfrm>
        </p:grpSpPr>
      </p:grpSp>
      <p:grpSp>
        <p:nvGrpSpPr>
          <p:cNvPr id="2051" name="Полотно 151"/>
          <p:cNvGrpSpPr>
            <a:grpSpLocks/>
          </p:cNvGrpSpPr>
          <p:nvPr/>
        </p:nvGrpSpPr>
        <p:grpSpPr bwMode="auto">
          <a:xfrm>
            <a:off x="0" y="0"/>
            <a:ext cx="4046538" cy="457200"/>
            <a:chOff x="0" y="0"/>
            <a:chExt cx="40462" cy="4572"/>
          </a:xfrm>
        </p:grpSpPr>
      </p:grp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0" y="6264548"/>
            <a:ext cx="47483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800"/>
              <a:t>PDB </a:t>
            </a:r>
            <a:r>
              <a:rPr lang="en-US" altLang="ru-RU" sz="2800" smtClean="0"/>
              <a:t>2WP9</a:t>
            </a:r>
            <a:r>
              <a:rPr lang="ru-RU" altLang="ru-RU" sz="2800" smtClean="0"/>
              <a:t>, цеп</a:t>
            </a:r>
            <a:r>
              <a:rPr lang="ru-RU" altLang="ru-RU" sz="2800"/>
              <a:t>и</a:t>
            </a:r>
            <a:r>
              <a:rPr lang="ru-RU" altLang="ru-RU" sz="2800" smtClean="0"/>
              <a:t> </a:t>
            </a:r>
            <a:r>
              <a:rPr lang="en-US" altLang="ru-RU" sz="2800" smtClean="0"/>
              <a:t>A, B, C</a:t>
            </a:r>
            <a:endParaRPr lang="ru-RU" altLang="ru-RU" sz="280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095" y="997018"/>
            <a:ext cx="3023410" cy="5366552"/>
          </a:xfrm>
          <a:prstGeom prst="rect">
            <a:avLst/>
          </a:prstGeom>
        </p:spPr>
      </p:pic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3132873" y="3270768"/>
            <a:ext cx="16154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800" b="1" smtClean="0">
                <a:solidFill>
                  <a:srgbClr val="FF9999"/>
                </a:solidFill>
              </a:rPr>
              <a:t>N-</a:t>
            </a:r>
            <a:r>
              <a:rPr lang="ru-RU" altLang="ru-RU" sz="2800" b="1" smtClean="0">
                <a:solidFill>
                  <a:srgbClr val="FF9999"/>
                </a:solidFill>
              </a:rPr>
              <a:t>конец</a:t>
            </a:r>
            <a:endParaRPr lang="ru-RU" altLang="ru-RU" sz="2800" b="1">
              <a:solidFill>
                <a:srgbClr val="FF9999"/>
              </a:solidFill>
            </a:endParaRPr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121920" y="5354072"/>
            <a:ext cx="16154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800" b="1">
                <a:solidFill>
                  <a:srgbClr val="FF9999"/>
                </a:solidFill>
              </a:rPr>
              <a:t>C</a:t>
            </a:r>
            <a:r>
              <a:rPr lang="en-US" altLang="ru-RU" sz="2800" b="1" smtClean="0">
                <a:solidFill>
                  <a:srgbClr val="FF9999"/>
                </a:solidFill>
              </a:rPr>
              <a:t>-</a:t>
            </a:r>
            <a:r>
              <a:rPr lang="ru-RU" altLang="ru-RU" sz="2800" b="1" smtClean="0">
                <a:solidFill>
                  <a:srgbClr val="FF9999"/>
                </a:solidFill>
              </a:rPr>
              <a:t>конец</a:t>
            </a:r>
            <a:endParaRPr lang="ru-RU" altLang="ru-RU" sz="2800" b="1">
              <a:solidFill>
                <a:srgbClr val="FF9999"/>
              </a:solidFill>
            </a:endParaRPr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3967357" y="2392810"/>
            <a:ext cx="47483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8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i27-49o64-86i112-128o</a:t>
            </a:r>
            <a:endParaRPr lang="ru-RU" altLang="ru-RU" sz="2800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3940593" y="1491627"/>
            <a:ext cx="47483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smtClean="0"/>
              <a:t>Топология в текстовом виде:</a:t>
            </a:r>
            <a:endParaRPr lang="ru-RU" altLang="ru-RU" sz="2800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13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473075" y="96337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600" b="1" smtClean="0">
                <a:solidFill>
                  <a:srgbClr val="7030A0"/>
                </a:solidFill>
                <a:latin typeface="Courier New" panose="02070309020205020404" pitchFamily="49" charset="0"/>
                <a:ea typeface="+mj-ea"/>
                <a:cs typeface="+mj-cs"/>
              </a:rPr>
              <a:t>База данных </a:t>
            </a:r>
            <a:r>
              <a:rPr lang="en-US" sz="3600" b="1" smtClean="0">
                <a:solidFill>
                  <a:srgbClr val="7030A0"/>
                </a:solidFill>
                <a:latin typeface="Courier New" panose="02070309020205020404" pitchFamily="49" charset="0"/>
                <a:ea typeface="+mj-ea"/>
                <a:cs typeface="+mj-cs"/>
              </a:rPr>
              <a:t>OPM</a:t>
            </a:r>
            <a:endParaRPr lang="ru-RU" sz="3600" b="1">
              <a:solidFill>
                <a:srgbClr val="7030A0"/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rgbClr val="7030A0"/>
                </a:gs>
                <a:gs pos="83000">
                  <a:schemeClr val="accent5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12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2105" name="Полотно 20"/>
          <p:cNvGrpSpPr>
            <a:grpSpLocks/>
          </p:cNvGrpSpPr>
          <p:nvPr/>
        </p:nvGrpSpPr>
        <p:grpSpPr bwMode="auto">
          <a:xfrm>
            <a:off x="0" y="0"/>
            <a:ext cx="3581400" cy="457200"/>
            <a:chOff x="0" y="0"/>
            <a:chExt cx="35814" cy="4572"/>
          </a:xfrm>
        </p:grpSpPr>
      </p:grpSp>
      <p:grpSp>
        <p:nvGrpSpPr>
          <p:cNvPr id="2085" name="Полотно 117"/>
          <p:cNvGrpSpPr>
            <a:grpSpLocks/>
          </p:cNvGrpSpPr>
          <p:nvPr/>
        </p:nvGrpSpPr>
        <p:grpSpPr bwMode="auto">
          <a:xfrm>
            <a:off x="0" y="0"/>
            <a:ext cx="5045075" cy="457200"/>
            <a:chOff x="0" y="0"/>
            <a:chExt cx="50438" cy="4578"/>
          </a:xfrm>
        </p:grpSpPr>
      </p:grpSp>
      <p:grpSp>
        <p:nvGrpSpPr>
          <p:cNvPr id="2066" name="Полотно 80"/>
          <p:cNvGrpSpPr>
            <a:grpSpLocks/>
          </p:cNvGrpSpPr>
          <p:nvPr/>
        </p:nvGrpSpPr>
        <p:grpSpPr bwMode="auto">
          <a:xfrm>
            <a:off x="0" y="0"/>
            <a:ext cx="4165600" cy="457200"/>
            <a:chOff x="0" y="0"/>
            <a:chExt cx="41656" cy="4572"/>
          </a:xfrm>
        </p:grpSpPr>
      </p:grpSp>
      <p:grpSp>
        <p:nvGrpSpPr>
          <p:cNvPr id="2051" name="Полотно 151"/>
          <p:cNvGrpSpPr>
            <a:grpSpLocks/>
          </p:cNvGrpSpPr>
          <p:nvPr/>
        </p:nvGrpSpPr>
        <p:grpSpPr bwMode="auto">
          <a:xfrm>
            <a:off x="0" y="0"/>
            <a:ext cx="4046538" cy="457200"/>
            <a:chOff x="0" y="0"/>
            <a:chExt cx="40462" cy="4572"/>
          </a:xfrm>
        </p:grpSpPr>
      </p:grp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107950" y="2108835"/>
            <a:ext cx="4464050" cy="440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800"/>
              <a:t>В базе данных содержатся предсказания о положении белков относительно мембраны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800"/>
              <a:t>Есть сервер </a:t>
            </a:r>
            <a:r>
              <a:rPr lang="en-US" altLang="ru-RU" sz="2800"/>
              <a:t>(PPM) </a:t>
            </a:r>
            <a:r>
              <a:rPr lang="ru-RU" altLang="ru-RU" sz="2800"/>
              <a:t>для создания предсказания для любого исходного белка</a:t>
            </a:r>
            <a:r>
              <a:rPr lang="en-US" altLang="ru-RU" sz="2800"/>
              <a:t> </a:t>
            </a:r>
            <a:r>
              <a:rPr lang="ru-RU" altLang="ru-RU" sz="2800"/>
              <a:t>по </a:t>
            </a:r>
            <a:r>
              <a:rPr lang="en-US" altLang="ru-RU" sz="2800"/>
              <a:t>PDB-</a:t>
            </a:r>
            <a:r>
              <a:rPr lang="ru-RU" altLang="ru-RU" sz="2800"/>
              <a:t>файлу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763713" y="1532573"/>
            <a:ext cx="52562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800">
                <a:hlinkClick r:id="rId2"/>
              </a:rPr>
              <a:t>http://opm.phar.umich.edu/</a:t>
            </a:r>
            <a:endParaRPr lang="ru-RU" altLang="ru-RU" sz="2800"/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974023"/>
            <a:ext cx="4354512" cy="324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5724525" y="2089785"/>
            <a:ext cx="2087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800"/>
              <a:t>PDB 2ZZL</a:t>
            </a:r>
            <a:endParaRPr lang="ru-RU" altLang="ru-RU" sz="2800"/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5219700" y="5988685"/>
            <a:ext cx="29527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3200" b="1" i="1">
                <a:solidFill>
                  <a:srgbClr val="FF0000"/>
                </a:solidFill>
              </a:rPr>
              <a:t>p</a:t>
            </a:r>
            <a:r>
              <a:rPr lang="en-US" altLang="ru-RU" sz="3200" b="1">
                <a:solidFill>
                  <a:srgbClr val="FF0000"/>
                </a:solidFill>
              </a:rPr>
              <a:t>-</a:t>
            </a:r>
            <a:r>
              <a:rPr lang="ru-RU" altLang="ru-RU" sz="3200" b="1">
                <a:solidFill>
                  <a:srgbClr val="FF0000"/>
                </a:solidFill>
              </a:rPr>
              <a:t>сторона</a:t>
            </a: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5508625" y="2540635"/>
            <a:ext cx="24828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3200" b="1" i="1">
                <a:solidFill>
                  <a:srgbClr val="0000FF"/>
                </a:solidFill>
              </a:rPr>
              <a:t>n</a:t>
            </a:r>
            <a:r>
              <a:rPr lang="en-US" altLang="ru-RU" sz="3200" b="1">
                <a:solidFill>
                  <a:srgbClr val="0000FF"/>
                </a:solidFill>
              </a:rPr>
              <a:t>-</a:t>
            </a:r>
            <a:r>
              <a:rPr lang="ru-RU" altLang="ru-RU" sz="3200" b="1">
                <a:solidFill>
                  <a:srgbClr val="0000FF"/>
                </a:solidFill>
              </a:rPr>
              <a:t>сторона</a:t>
            </a: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201612" y="920014"/>
            <a:ext cx="87407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0363" indent="-3603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 eaLnBrk="1" hangingPunct="1"/>
            <a:r>
              <a:rPr lang="en-US" altLang="ru-RU" sz="3600"/>
              <a:t>(Orientation of Proteins in the Membrane)</a:t>
            </a:r>
            <a:endParaRPr lang="ru-RU" altLang="ru-RU" sz="3600"/>
          </a:p>
        </p:txBody>
      </p:sp>
    </p:spTree>
    <p:extLst>
      <p:ext uri="{BB962C8B-B14F-4D97-AF65-F5344CB8AC3E}">
        <p14:creationId xmlns:p14="http://schemas.microsoft.com/office/powerpoint/2010/main" val="115026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0" y="96337"/>
            <a:ext cx="9064625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>
                <a:solidFill>
                  <a:srgbClr val="7030A0"/>
                </a:solidFill>
                <a:latin typeface="Courier New" panose="02070309020205020404" pitchFamily="49" charset="0"/>
                <a:ea typeface="+mj-ea"/>
                <a:cs typeface="+mj-cs"/>
              </a:rPr>
              <a:t>База данных </a:t>
            </a:r>
            <a:r>
              <a:rPr lang="ru-RU" sz="3200" b="1" smtClean="0">
                <a:solidFill>
                  <a:srgbClr val="7030A0"/>
                </a:solidFill>
                <a:latin typeface="Courier New" panose="02070309020205020404" pitchFamily="49" charset="0"/>
                <a:ea typeface="+mj-ea"/>
                <a:cs typeface="+mj-cs"/>
              </a:rPr>
              <a:t>транспортеров </a:t>
            </a:r>
            <a:r>
              <a:rPr lang="en-US" sz="3200" b="1" smtClean="0">
                <a:solidFill>
                  <a:srgbClr val="7030A0"/>
                </a:solidFill>
                <a:latin typeface="Courier New" panose="02070309020205020404" pitchFamily="49" charset="0"/>
                <a:ea typeface="+mj-ea"/>
                <a:cs typeface="+mj-cs"/>
              </a:rPr>
              <a:t>TCDB</a:t>
            </a:r>
            <a:endParaRPr lang="en-US" sz="3200" b="1">
              <a:solidFill>
                <a:srgbClr val="7030A0"/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rgbClr val="7030A0"/>
                </a:gs>
                <a:gs pos="83000">
                  <a:schemeClr val="accent5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13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2105" name="Полотно 20"/>
          <p:cNvGrpSpPr>
            <a:grpSpLocks/>
          </p:cNvGrpSpPr>
          <p:nvPr/>
        </p:nvGrpSpPr>
        <p:grpSpPr bwMode="auto">
          <a:xfrm>
            <a:off x="0" y="0"/>
            <a:ext cx="3581400" cy="457200"/>
            <a:chOff x="0" y="0"/>
            <a:chExt cx="35814" cy="4572"/>
          </a:xfrm>
        </p:grpSpPr>
      </p:grpSp>
      <p:grpSp>
        <p:nvGrpSpPr>
          <p:cNvPr id="2085" name="Полотно 117"/>
          <p:cNvGrpSpPr>
            <a:grpSpLocks/>
          </p:cNvGrpSpPr>
          <p:nvPr/>
        </p:nvGrpSpPr>
        <p:grpSpPr bwMode="auto">
          <a:xfrm>
            <a:off x="0" y="0"/>
            <a:ext cx="5045075" cy="457200"/>
            <a:chOff x="0" y="0"/>
            <a:chExt cx="50438" cy="4578"/>
          </a:xfrm>
        </p:grpSpPr>
      </p:grpSp>
      <p:grpSp>
        <p:nvGrpSpPr>
          <p:cNvPr id="2066" name="Полотно 80"/>
          <p:cNvGrpSpPr>
            <a:grpSpLocks/>
          </p:cNvGrpSpPr>
          <p:nvPr/>
        </p:nvGrpSpPr>
        <p:grpSpPr bwMode="auto">
          <a:xfrm>
            <a:off x="0" y="0"/>
            <a:ext cx="4165600" cy="457200"/>
            <a:chOff x="0" y="0"/>
            <a:chExt cx="41656" cy="4572"/>
          </a:xfrm>
        </p:grpSpPr>
      </p:grpSp>
      <p:grpSp>
        <p:nvGrpSpPr>
          <p:cNvPr id="2051" name="Полотно 151"/>
          <p:cNvGrpSpPr>
            <a:grpSpLocks/>
          </p:cNvGrpSpPr>
          <p:nvPr/>
        </p:nvGrpSpPr>
        <p:grpSpPr bwMode="auto">
          <a:xfrm>
            <a:off x="0" y="0"/>
            <a:ext cx="4046538" cy="457200"/>
            <a:chOff x="0" y="0"/>
            <a:chExt cx="40462" cy="4572"/>
          </a:xfrm>
        </p:grpSpPr>
      </p:grp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539750" y="1527175"/>
            <a:ext cx="813593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/>
              <a:t>Полезная база данных: можно найти белки сходные с заданным в базе, почитать про них (со ссылками), посмотреть, т.е. «вытащить» комплекс белков по одной субъединице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2916238" y="950913"/>
            <a:ext cx="3455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800">
                <a:hlinkClick r:id="rId2"/>
              </a:rPr>
              <a:t>http://www.tcdb.org/</a:t>
            </a:r>
            <a:endParaRPr lang="ru-RU" altLang="ru-RU" sz="2800"/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0" y="3255963"/>
            <a:ext cx="9144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/>
              <a:t>Система классификации </a:t>
            </a:r>
            <a:r>
              <a:rPr lang="en-US" altLang="ru-RU" sz="2800" b="1"/>
              <a:t>TC</a:t>
            </a:r>
            <a:r>
              <a:rPr lang="ru-RU" altLang="ru-RU" sz="2800" b="1"/>
              <a:t> </a:t>
            </a:r>
            <a:endParaRPr lang="en-US" altLang="ru-RU" sz="2800" b="1"/>
          </a:p>
          <a:p>
            <a:pPr algn="ctr" eaLnBrk="1" hangingPunct="1"/>
            <a:r>
              <a:rPr lang="ru-RU" altLang="ru-RU" sz="2800" b="1"/>
              <a:t>(</a:t>
            </a:r>
            <a:r>
              <a:rPr lang="en-US" altLang="ru-RU" sz="2800" b="1"/>
              <a:t>Transport Classification)</a:t>
            </a:r>
            <a:endParaRPr lang="ru-RU" altLang="ru-RU" sz="2800" b="1"/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0" y="4324985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4000"/>
              <a:t>TCV.W.X.Y.Z.</a:t>
            </a:r>
            <a:endParaRPr lang="ru-RU" altLang="ru-RU" sz="4000" b="1"/>
          </a:p>
        </p:txBody>
      </p:sp>
      <p:sp>
        <p:nvSpPr>
          <p:cNvPr id="13" name="Левая фигурная скобка 12"/>
          <p:cNvSpPr/>
          <p:nvPr/>
        </p:nvSpPr>
        <p:spPr>
          <a:xfrm rot="16200000">
            <a:off x="4424682" y="4271326"/>
            <a:ext cx="431800" cy="1691644"/>
          </a:xfrm>
          <a:prstGeom prst="leftBrac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Левая фигурная скобка 13"/>
          <p:cNvSpPr/>
          <p:nvPr/>
        </p:nvSpPr>
        <p:spPr>
          <a:xfrm rot="16200000">
            <a:off x="5612608" y="4936966"/>
            <a:ext cx="431800" cy="360363"/>
          </a:xfrm>
          <a:prstGeom prst="leftBrac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2559298" y="5609272"/>
            <a:ext cx="28082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/>
              <a:t>Класс, подкласс, </a:t>
            </a:r>
          </a:p>
          <a:p>
            <a:pPr algn="ctr" eaLnBrk="1" hangingPunct="1"/>
            <a:r>
              <a:rPr lang="ru-RU" altLang="ru-RU" sz="2000"/>
              <a:t>семейство, подсемейство</a:t>
            </a: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5377586" y="5643564"/>
            <a:ext cx="16573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/>
              <a:t>Субстрат</a:t>
            </a:r>
          </a:p>
        </p:txBody>
      </p:sp>
    </p:spTree>
    <p:extLst>
      <p:ext uri="{BB962C8B-B14F-4D97-AF65-F5344CB8AC3E}">
        <p14:creationId xmlns:p14="http://schemas.microsoft.com/office/powerpoint/2010/main" val="240710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0" y="96337"/>
            <a:ext cx="9064625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3200" b="1" smtClean="0">
                <a:solidFill>
                  <a:srgbClr val="7030A0"/>
                </a:solidFill>
                <a:latin typeface="Courier New" panose="02070309020205020404" pitchFamily="49" charset="0"/>
                <a:ea typeface="+mj-ea"/>
                <a:cs typeface="+mj-cs"/>
              </a:rPr>
              <a:t>BLAST: </a:t>
            </a:r>
            <a:r>
              <a:rPr lang="ru-RU" sz="3200" b="1" smtClean="0">
                <a:solidFill>
                  <a:srgbClr val="7030A0"/>
                </a:solidFill>
                <a:latin typeface="Courier New" panose="02070309020205020404" pitchFamily="49" charset="0"/>
                <a:ea typeface="+mj-ea"/>
                <a:cs typeface="+mj-cs"/>
              </a:rPr>
              <a:t>поиск сходных белков</a:t>
            </a:r>
            <a:endParaRPr lang="en-US" sz="3200" b="1">
              <a:solidFill>
                <a:srgbClr val="7030A0"/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rgbClr val="7030A0"/>
                </a:gs>
                <a:gs pos="83000">
                  <a:schemeClr val="accent5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en-US" altLang="ru-RU" sz="2800" b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4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2105" name="Полотно 20"/>
          <p:cNvGrpSpPr>
            <a:grpSpLocks/>
          </p:cNvGrpSpPr>
          <p:nvPr/>
        </p:nvGrpSpPr>
        <p:grpSpPr bwMode="auto">
          <a:xfrm>
            <a:off x="0" y="0"/>
            <a:ext cx="3581400" cy="457200"/>
            <a:chOff x="0" y="0"/>
            <a:chExt cx="35814" cy="4572"/>
          </a:xfrm>
        </p:grpSpPr>
      </p:grpSp>
      <p:grpSp>
        <p:nvGrpSpPr>
          <p:cNvPr id="2085" name="Полотно 117"/>
          <p:cNvGrpSpPr>
            <a:grpSpLocks/>
          </p:cNvGrpSpPr>
          <p:nvPr/>
        </p:nvGrpSpPr>
        <p:grpSpPr bwMode="auto">
          <a:xfrm>
            <a:off x="0" y="0"/>
            <a:ext cx="5045075" cy="457200"/>
            <a:chOff x="0" y="0"/>
            <a:chExt cx="50438" cy="4578"/>
          </a:xfrm>
        </p:grpSpPr>
      </p:grpSp>
      <p:grpSp>
        <p:nvGrpSpPr>
          <p:cNvPr id="2066" name="Полотно 80"/>
          <p:cNvGrpSpPr>
            <a:grpSpLocks/>
          </p:cNvGrpSpPr>
          <p:nvPr/>
        </p:nvGrpSpPr>
        <p:grpSpPr bwMode="auto">
          <a:xfrm>
            <a:off x="0" y="0"/>
            <a:ext cx="4165600" cy="457200"/>
            <a:chOff x="0" y="0"/>
            <a:chExt cx="41656" cy="4572"/>
          </a:xfrm>
        </p:grpSpPr>
      </p:grpSp>
      <p:grpSp>
        <p:nvGrpSpPr>
          <p:cNvPr id="2051" name="Полотно 151"/>
          <p:cNvGrpSpPr>
            <a:grpSpLocks/>
          </p:cNvGrpSpPr>
          <p:nvPr/>
        </p:nvGrpSpPr>
        <p:grpSpPr bwMode="auto">
          <a:xfrm>
            <a:off x="0" y="0"/>
            <a:ext cx="4046538" cy="457200"/>
            <a:chOff x="0" y="0"/>
            <a:chExt cx="40462" cy="4572"/>
          </a:xfrm>
        </p:grpSpPr>
      </p:grpSp>
      <p:sp>
        <p:nvSpPr>
          <p:cNvPr id="17" name="Вертикальный свиток 16"/>
          <p:cNvSpPr/>
          <p:nvPr/>
        </p:nvSpPr>
        <p:spPr>
          <a:xfrm>
            <a:off x="4643438" y="1484313"/>
            <a:ext cx="3673475" cy="4897437"/>
          </a:xfrm>
          <a:prstGeom prst="verticalScroll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Сходные последовательности:</a:t>
            </a:r>
          </a:p>
          <a:p>
            <a:pPr>
              <a:defRPr/>
            </a:pP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Белок 1</a:t>
            </a:r>
          </a:p>
          <a:p>
            <a:pPr>
              <a:defRPr/>
            </a:pPr>
            <a:r>
              <a:rPr lang="en-U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Identity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…</a:t>
            </a:r>
          </a:p>
          <a:p>
            <a:pPr>
              <a:defRPr/>
            </a:pPr>
            <a:r>
              <a:rPr lang="en-U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e-value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…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Выравнивание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….</a:t>
            </a:r>
          </a:p>
          <a:p>
            <a:pPr>
              <a:defRPr/>
            </a:pPr>
            <a:r>
              <a:rPr lang="ru-RU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Белок 2</a:t>
            </a:r>
          </a:p>
          <a:p>
            <a:pPr>
              <a:defRPr/>
            </a:pPr>
            <a:r>
              <a:rPr lang="ru-RU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</a:p>
          <a:p>
            <a:pPr>
              <a:defRPr/>
            </a:pPr>
            <a:endParaRPr lang="ru-RU" sz="16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</a:p>
          <a:p>
            <a:pPr>
              <a:defRPr/>
            </a:pPr>
            <a:r>
              <a:rPr lang="ru-RU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Белок </a:t>
            </a:r>
            <a:r>
              <a:rPr lang="en-US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</a:p>
          <a:p>
            <a:pPr>
              <a:defRPr/>
            </a:pPr>
            <a:r>
              <a:rPr lang="en-US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ru-RU" sz="16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Блок-схема: карточка 17"/>
          <p:cNvSpPr/>
          <p:nvPr/>
        </p:nvSpPr>
        <p:spPr>
          <a:xfrm>
            <a:off x="611188" y="1341438"/>
            <a:ext cx="2016125" cy="1366837"/>
          </a:xfrm>
          <a:prstGeom prst="flowChartPunchedCard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&gt;MY_PROT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MARFGTYHIV…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4572000" y="5157788"/>
            <a:ext cx="3887788" cy="0"/>
          </a:xfrm>
          <a:prstGeom prst="line">
            <a:avLst/>
          </a:prstGeom>
          <a:noFill/>
          <a:ln w="38100">
            <a:solidFill>
              <a:srgbClr val="FF0000"/>
            </a:solidFill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863600" y="4932363"/>
            <a:ext cx="450056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rgbClr val="FF0000"/>
                </a:solidFill>
              </a:rPr>
              <a:t>Порог </a:t>
            </a:r>
            <a:r>
              <a:rPr lang="en-US" altLang="ru-RU" sz="2800" b="1">
                <a:solidFill>
                  <a:srgbClr val="FF0000"/>
                </a:solidFill>
              </a:rPr>
              <a:t>e-value</a:t>
            </a:r>
            <a:r>
              <a:rPr lang="ru-RU" altLang="ru-RU" sz="2800"/>
              <a:t>: </a:t>
            </a:r>
          </a:p>
          <a:p>
            <a:pPr algn="ctr" eaLnBrk="1" hangingPunct="1"/>
            <a:r>
              <a:rPr lang="ru-RU" altLang="ru-RU"/>
              <a:t>берем только хиты с </a:t>
            </a:r>
            <a:r>
              <a:rPr lang="en-US" altLang="ru-RU"/>
              <a:t>e-value </a:t>
            </a:r>
            <a:r>
              <a:rPr lang="ru-RU" altLang="ru-RU"/>
              <a:t>ниже</a:t>
            </a:r>
            <a:endParaRPr lang="en-US" altLang="ru-RU"/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2916238" y="1989138"/>
            <a:ext cx="1871662" cy="0"/>
          </a:xfrm>
          <a:prstGeom prst="straightConnector1">
            <a:avLst/>
          </a:prstGeom>
          <a:noFill/>
          <a:ln w="38100">
            <a:solidFill>
              <a:srgbClr val="7030A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" name="TextBox 4"/>
          <p:cNvSpPr txBox="1">
            <a:spLocks noChangeArrowheads="1"/>
          </p:cNvSpPr>
          <p:nvPr/>
        </p:nvSpPr>
        <p:spPr bwMode="auto">
          <a:xfrm>
            <a:off x="2771775" y="1125538"/>
            <a:ext cx="216058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4000" b="1">
                <a:solidFill>
                  <a:srgbClr val="FF0000"/>
                </a:solidFill>
              </a:rPr>
              <a:t>BLAST</a:t>
            </a:r>
            <a:endParaRPr lang="en-US" altLang="ru-RU" sz="4000"/>
          </a:p>
        </p:txBody>
      </p:sp>
      <p:sp>
        <p:nvSpPr>
          <p:cNvPr id="23" name="Левая фигурная скобка 22"/>
          <p:cNvSpPr/>
          <p:nvPr/>
        </p:nvSpPr>
        <p:spPr>
          <a:xfrm>
            <a:off x="4643438" y="2924175"/>
            <a:ext cx="360362" cy="2160588"/>
          </a:xfrm>
          <a:prstGeom prst="leftBrace">
            <a:avLst>
              <a:gd name="adj1" fmla="val 41927"/>
              <a:gd name="adj2" fmla="val 50000"/>
            </a:avLst>
          </a:prstGeom>
          <a:noFill/>
          <a:ln w="38100">
            <a:solidFill>
              <a:srgbClr val="0000FF"/>
            </a:solidFill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4" name="Прямая со стрелкой 23"/>
          <p:cNvCxnSpPr/>
          <p:nvPr/>
        </p:nvCxnSpPr>
        <p:spPr>
          <a:xfrm flipH="1">
            <a:off x="2987675" y="4005263"/>
            <a:ext cx="1439863" cy="0"/>
          </a:xfrm>
          <a:prstGeom prst="straightConnector1">
            <a:avLst/>
          </a:prstGeom>
          <a:noFill/>
          <a:ln w="38100">
            <a:solidFill>
              <a:srgbClr val="0000FF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5" name="Вертикальный свиток 24"/>
          <p:cNvSpPr/>
          <p:nvPr/>
        </p:nvSpPr>
        <p:spPr>
          <a:xfrm>
            <a:off x="539750" y="3213100"/>
            <a:ext cx="2160588" cy="1655763"/>
          </a:xfrm>
          <a:prstGeom prst="verticalScroll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Гомологи белка 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MY_PROT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30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0" y="96337"/>
            <a:ext cx="9064625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 smtClean="0">
                <a:solidFill>
                  <a:srgbClr val="7030A0"/>
                </a:solidFill>
                <a:latin typeface="Courier New" panose="02070309020205020404" pitchFamily="49" charset="0"/>
                <a:ea typeface="+mj-ea"/>
                <a:cs typeface="+mj-cs"/>
              </a:rPr>
              <a:t>Репрезентативная выборка белков</a:t>
            </a:r>
            <a:endParaRPr lang="en-US" sz="3200" b="1">
              <a:solidFill>
                <a:srgbClr val="7030A0"/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rgbClr val="7030A0"/>
                </a:gs>
                <a:gs pos="83000">
                  <a:schemeClr val="accent5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en-US" altLang="ru-RU" sz="2800" b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5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2105" name="Полотно 20"/>
          <p:cNvGrpSpPr>
            <a:grpSpLocks/>
          </p:cNvGrpSpPr>
          <p:nvPr/>
        </p:nvGrpSpPr>
        <p:grpSpPr bwMode="auto">
          <a:xfrm>
            <a:off x="0" y="0"/>
            <a:ext cx="3581400" cy="457200"/>
            <a:chOff x="0" y="0"/>
            <a:chExt cx="35814" cy="4572"/>
          </a:xfrm>
        </p:grpSpPr>
      </p:grpSp>
      <p:grpSp>
        <p:nvGrpSpPr>
          <p:cNvPr id="2085" name="Полотно 117"/>
          <p:cNvGrpSpPr>
            <a:grpSpLocks/>
          </p:cNvGrpSpPr>
          <p:nvPr/>
        </p:nvGrpSpPr>
        <p:grpSpPr bwMode="auto">
          <a:xfrm>
            <a:off x="0" y="0"/>
            <a:ext cx="5045075" cy="457200"/>
            <a:chOff x="0" y="0"/>
            <a:chExt cx="50438" cy="4578"/>
          </a:xfrm>
        </p:grpSpPr>
      </p:grpSp>
      <p:grpSp>
        <p:nvGrpSpPr>
          <p:cNvPr id="2066" name="Полотно 80"/>
          <p:cNvGrpSpPr>
            <a:grpSpLocks/>
          </p:cNvGrpSpPr>
          <p:nvPr/>
        </p:nvGrpSpPr>
        <p:grpSpPr bwMode="auto">
          <a:xfrm>
            <a:off x="0" y="0"/>
            <a:ext cx="4165600" cy="457200"/>
            <a:chOff x="0" y="0"/>
            <a:chExt cx="41656" cy="4572"/>
          </a:xfrm>
        </p:grpSpPr>
      </p:grpSp>
      <p:grpSp>
        <p:nvGrpSpPr>
          <p:cNvPr id="2051" name="Полотно 151"/>
          <p:cNvGrpSpPr>
            <a:grpSpLocks/>
          </p:cNvGrpSpPr>
          <p:nvPr/>
        </p:nvGrpSpPr>
        <p:grpSpPr bwMode="auto">
          <a:xfrm>
            <a:off x="0" y="0"/>
            <a:ext cx="4046538" cy="457200"/>
            <a:chOff x="0" y="0"/>
            <a:chExt cx="40462" cy="4572"/>
          </a:xfrm>
        </p:grpSpPr>
      </p:grpSp>
      <p:sp>
        <p:nvSpPr>
          <p:cNvPr id="9" name="Вертикальный свиток 8"/>
          <p:cNvSpPr/>
          <p:nvPr/>
        </p:nvSpPr>
        <p:spPr>
          <a:xfrm>
            <a:off x="4859338" y="1773238"/>
            <a:ext cx="3673475" cy="4895850"/>
          </a:xfrm>
          <a:prstGeom prst="verticalScroll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Сходные последовательности:</a:t>
            </a:r>
          </a:p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</a:p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</a:p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</a:p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</a:p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</a:p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</a:p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</a:p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</a:p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</a:p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</a:p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</a:p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</a:p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</a:p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</a:p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787900" y="5516563"/>
            <a:ext cx="3887788" cy="0"/>
          </a:xfrm>
          <a:prstGeom prst="line">
            <a:avLst/>
          </a:prstGeom>
          <a:noFill/>
          <a:ln w="38100">
            <a:solidFill>
              <a:srgbClr val="FF0000"/>
            </a:solidFill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34925" y="3317875"/>
            <a:ext cx="40322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>
                <a:solidFill>
                  <a:srgbClr val="FF0000"/>
                </a:solidFill>
              </a:rPr>
              <a:t>Извлечь какую-либо </a:t>
            </a:r>
          </a:p>
          <a:p>
            <a:pPr algn="ctr" eaLnBrk="1" hangingPunct="1"/>
            <a:r>
              <a:rPr lang="ru-RU" altLang="ru-RU" sz="2400">
                <a:solidFill>
                  <a:srgbClr val="FF0000"/>
                </a:solidFill>
              </a:rPr>
              <a:t>информацию нельзя</a:t>
            </a:r>
            <a:endParaRPr lang="en-US" altLang="ru-RU" sz="2400">
              <a:solidFill>
                <a:srgbClr val="FF0000"/>
              </a:solidFill>
            </a:endParaRPr>
          </a:p>
        </p:txBody>
      </p:sp>
      <p:sp>
        <p:nvSpPr>
          <p:cNvPr id="12" name="Левая фигурная скобка 11"/>
          <p:cNvSpPr/>
          <p:nvPr/>
        </p:nvSpPr>
        <p:spPr>
          <a:xfrm>
            <a:off x="4859338" y="2924175"/>
            <a:ext cx="360362" cy="792163"/>
          </a:xfrm>
          <a:prstGeom prst="leftBrace">
            <a:avLst>
              <a:gd name="adj1" fmla="val 41927"/>
              <a:gd name="adj2" fmla="val 50000"/>
            </a:avLst>
          </a:prstGeom>
          <a:noFill/>
          <a:ln w="38100">
            <a:solidFill>
              <a:srgbClr val="7030A0"/>
            </a:solidFill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 flipV="1">
            <a:off x="3147435" y="2440782"/>
            <a:ext cx="1368425" cy="863600"/>
          </a:xfrm>
          <a:prstGeom prst="straightConnector1">
            <a:avLst/>
          </a:prstGeom>
          <a:noFill/>
          <a:ln w="38100">
            <a:solidFill>
              <a:srgbClr val="7030A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" name="Вертикальный свиток 13"/>
          <p:cNvSpPr/>
          <p:nvPr/>
        </p:nvSpPr>
        <p:spPr>
          <a:xfrm>
            <a:off x="755650" y="1484313"/>
            <a:ext cx="2520950" cy="1728787"/>
          </a:xfrm>
          <a:prstGeom prst="verticalScroll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Белки практически полностью идентичные с исходным</a:t>
            </a:r>
          </a:p>
        </p:txBody>
      </p:sp>
      <p:pic>
        <p:nvPicPr>
          <p:cNvPr id="15" name="Picture 2" descr="http://bonappetit.com.ua/uploads/posts/2011-11/1322051077_image4d51e608dde97-44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248150"/>
            <a:ext cx="365601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250825" y="6402388"/>
            <a:ext cx="25923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1600">
                <a:solidFill>
                  <a:schemeClr val="bg1"/>
                </a:solidFill>
              </a:rPr>
              <a:t>http://bonappetit.com.ua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971550" y="4221163"/>
            <a:ext cx="2016125" cy="7921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0" y="786319"/>
            <a:ext cx="89881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smtClean="0">
                <a:solidFill>
                  <a:srgbClr val="FF0000"/>
                </a:solidFill>
              </a:rPr>
              <a:t>Очень плохая идея: первые </a:t>
            </a:r>
            <a:r>
              <a:rPr lang="en-US" altLang="ru-RU" sz="2800" b="1" i="1" smtClean="0">
                <a:solidFill>
                  <a:srgbClr val="FF0000"/>
                </a:solidFill>
              </a:rPr>
              <a:t>X</a:t>
            </a:r>
            <a:r>
              <a:rPr lang="en-US" altLang="ru-RU" sz="2800" b="1" smtClean="0">
                <a:solidFill>
                  <a:srgbClr val="FF0000"/>
                </a:solidFill>
              </a:rPr>
              <a:t> </a:t>
            </a:r>
            <a:r>
              <a:rPr lang="ru-RU" altLang="ru-RU" sz="2800" b="1" smtClean="0">
                <a:solidFill>
                  <a:srgbClr val="FF0000"/>
                </a:solidFill>
              </a:rPr>
              <a:t>хитов </a:t>
            </a:r>
            <a:r>
              <a:rPr lang="en-US" altLang="ru-RU" sz="2800" b="1" smtClean="0">
                <a:solidFill>
                  <a:srgbClr val="FF0000"/>
                </a:solidFill>
              </a:rPr>
              <a:t>BLAST</a:t>
            </a:r>
            <a:endParaRPr lang="en-US" altLang="ru-RU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98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0" y="96337"/>
            <a:ext cx="9064625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 smtClean="0">
                <a:solidFill>
                  <a:srgbClr val="7030A0"/>
                </a:solidFill>
                <a:latin typeface="Courier New" panose="02070309020205020404" pitchFamily="49" charset="0"/>
                <a:ea typeface="+mj-ea"/>
                <a:cs typeface="+mj-cs"/>
              </a:rPr>
              <a:t>Вариант 1: разные группы организмов</a:t>
            </a:r>
            <a:endParaRPr lang="en-US" sz="3200" b="1">
              <a:solidFill>
                <a:srgbClr val="7030A0"/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rgbClr val="7030A0"/>
                </a:gs>
                <a:gs pos="83000">
                  <a:schemeClr val="accent5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16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2105" name="Полотно 20"/>
          <p:cNvGrpSpPr>
            <a:grpSpLocks/>
          </p:cNvGrpSpPr>
          <p:nvPr/>
        </p:nvGrpSpPr>
        <p:grpSpPr bwMode="auto">
          <a:xfrm>
            <a:off x="0" y="0"/>
            <a:ext cx="3581400" cy="457200"/>
            <a:chOff x="0" y="0"/>
            <a:chExt cx="35814" cy="4572"/>
          </a:xfrm>
        </p:grpSpPr>
      </p:grpSp>
      <p:grpSp>
        <p:nvGrpSpPr>
          <p:cNvPr id="2085" name="Полотно 117"/>
          <p:cNvGrpSpPr>
            <a:grpSpLocks/>
          </p:cNvGrpSpPr>
          <p:nvPr/>
        </p:nvGrpSpPr>
        <p:grpSpPr bwMode="auto">
          <a:xfrm>
            <a:off x="0" y="0"/>
            <a:ext cx="5045075" cy="457200"/>
            <a:chOff x="0" y="0"/>
            <a:chExt cx="50438" cy="4578"/>
          </a:xfrm>
        </p:grpSpPr>
      </p:grpSp>
      <p:grpSp>
        <p:nvGrpSpPr>
          <p:cNvPr id="2066" name="Полотно 80"/>
          <p:cNvGrpSpPr>
            <a:grpSpLocks/>
          </p:cNvGrpSpPr>
          <p:nvPr/>
        </p:nvGrpSpPr>
        <p:grpSpPr bwMode="auto">
          <a:xfrm>
            <a:off x="0" y="0"/>
            <a:ext cx="4165600" cy="457200"/>
            <a:chOff x="0" y="0"/>
            <a:chExt cx="41656" cy="4572"/>
          </a:xfrm>
        </p:grpSpPr>
      </p:grpSp>
      <p:grpSp>
        <p:nvGrpSpPr>
          <p:cNvPr id="2051" name="Полотно 151"/>
          <p:cNvGrpSpPr>
            <a:grpSpLocks/>
          </p:cNvGrpSpPr>
          <p:nvPr/>
        </p:nvGrpSpPr>
        <p:grpSpPr bwMode="auto">
          <a:xfrm>
            <a:off x="0" y="0"/>
            <a:ext cx="4046538" cy="457200"/>
            <a:chOff x="0" y="0"/>
            <a:chExt cx="40462" cy="4572"/>
          </a:xfrm>
        </p:grpSpPr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736" y="1088493"/>
            <a:ext cx="7822250" cy="367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feld 12"/>
          <p:cNvSpPr txBox="1">
            <a:spLocks noChangeArrowheads="1"/>
          </p:cNvSpPr>
          <p:nvPr/>
        </p:nvSpPr>
        <p:spPr bwMode="auto">
          <a:xfrm>
            <a:off x="0" y="6076761"/>
            <a:ext cx="801189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>Woese </a:t>
            </a:r>
            <a:r>
              <a:rPr lang="en-US" altLang="ru-RU" sz="1400">
                <a:latin typeface="Arial" panose="020B0604020202020204" pitchFamily="34" charset="0"/>
                <a:cs typeface="Arial" panose="020B0604020202020204" pitchFamily="34" charset="0"/>
              </a:rPr>
              <a:t>CR, Kandler O, Wheelis ML (</a:t>
            </a:r>
            <a:r>
              <a:rPr lang="en-US" altLang="ru-RU" sz="1400" b="1">
                <a:latin typeface="Arial" panose="020B0604020202020204" pitchFamily="34" charset="0"/>
                <a:cs typeface="Arial" panose="020B0604020202020204" pitchFamily="34" charset="0"/>
              </a:rPr>
              <a:t>1990</a:t>
            </a:r>
            <a:r>
              <a:rPr lang="en-US" altLang="ru-RU" sz="14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altLang="ru-RU" sz="1400">
                <a:latin typeface="Arial" panose="020B0604020202020204" pitchFamily="34" charset="0"/>
                <a:cs typeface="Arial" panose="020B0604020202020204" pitchFamily="34" charset="0"/>
              </a:rPr>
              <a:t>Towards a natural system of organisms: proposal for the domains Archaea, Bacteria, and Eucarya</a:t>
            </a:r>
          </a:p>
          <a:p>
            <a:r>
              <a:rPr lang="en-US" altLang="ru-RU" sz="1400" i="1">
                <a:latin typeface="Arial" panose="020B0604020202020204" pitchFamily="34" charset="0"/>
                <a:cs typeface="Arial" panose="020B0604020202020204" pitchFamily="34" charset="0"/>
              </a:rPr>
              <a:t>Proc Natl Acad Sci U S A</a:t>
            </a:r>
            <a:r>
              <a:rPr lang="en-US" altLang="ru-RU" sz="1400">
                <a:latin typeface="Arial" panose="020B0604020202020204" pitchFamily="34" charset="0"/>
                <a:cs typeface="Arial" panose="020B0604020202020204" pitchFamily="34" charset="0"/>
              </a:rPr>
              <a:t>, 87(12):4576-9</a:t>
            </a:r>
          </a:p>
        </p:txBody>
      </p:sp>
      <p:grpSp>
        <p:nvGrpSpPr>
          <p:cNvPr id="2067" name="Группа 2066"/>
          <p:cNvGrpSpPr/>
          <p:nvPr/>
        </p:nvGrpSpPr>
        <p:grpSpPr>
          <a:xfrm>
            <a:off x="882159" y="1734982"/>
            <a:ext cx="7806088" cy="3891668"/>
            <a:chOff x="882159" y="1734982"/>
            <a:chExt cx="7806088" cy="3891668"/>
          </a:xfrm>
        </p:grpSpPr>
        <p:sp>
          <p:nvSpPr>
            <p:cNvPr id="2" name="Овал 1"/>
            <p:cNvSpPr/>
            <p:nvPr/>
          </p:nvSpPr>
          <p:spPr>
            <a:xfrm>
              <a:off x="882159" y="3052997"/>
              <a:ext cx="342900" cy="328757"/>
            </a:xfrm>
            <a:prstGeom prst="ellipse">
              <a:avLst/>
            </a:prstGeom>
            <a:ln w="25400">
              <a:solidFill>
                <a:srgbClr val="7030A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8345347" y="2596618"/>
              <a:ext cx="342900" cy="328757"/>
            </a:xfrm>
            <a:prstGeom prst="ellipse">
              <a:avLst/>
            </a:prstGeom>
            <a:ln w="25400">
              <a:solidFill>
                <a:srgbClr val="7030A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2906424" y="1734982"/>
              <a:ext cx="342900" cy="328757"/>
            </a:xfrm>
            <a:prstGeom prst="ellipse">
              <a:avLst/>
            </a:prstGeom>
            <a:ln w="25400">
              <a:solidFill>
                <a:srgbClr val="7030A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3903996" y="2574066"/>
              <a:ext cx="342900" cy="328757"/>
            </a:xfrm>
            <a:prstGeom prst="ellipse">
              <a:avLst/>
            </a:prstGeom>
            <a:ln w="25400">
              <a:solidFill>
                <a:srgbClr val="7030A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5391006" y="2100722"/>
              <a:ext cx="342900" cy="328757"/>
            </a:xfrm>
            <a:prstGeom prst="ellipse">
              <a:avLst/>
            </a:prstGeom>
            <a:ln w="25400">
              <a:solidFill>
                <a:srgbClr val="7030A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2077027" y="2402997"/>
              <a:ext cx="342900" cy="328757"/>
            </a:xfrm>
            <a:prstGeom prst="ellipse">
              <a:avLst/>
            </a:prstGeom>
            <a:ln w="25400">
              <a:solidFill>
                <a:srgbClr val="7030A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" name="Прямая со стрелкой 3"/>
            <p:cNvCxnSpPr/>
            <p:nvPr/>
          </p:nvCxnSpPr>
          <p:spPr>
            <a:xfrm>
              <a:off x="1225059" y="3330259"/>
              <a:ext cx="3875945" cy="1406251"/>
            </a:xfrm>
            <a:prstGeom prst="straightConnector1">
              <a:avLst/>
            </a:prstGeom>
            <a:ln w="25400">
              <a:solidFill>
                <a:srgbClr val="7030A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Вертикальный свиток 42"/>
            <p:cNvSpPr/>
            <p:nvPr/>
          </p:nvSpPr>
          <p:spPr>
            <a:xfrm>
              <a:off x="4998040" y="3897863"/>
              <a:ext cx="2520950" cy="1728787"/>
            </a:xfrm>
            <a:prstGeom prst="verticalScroll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Разнообразная выборка белков!</a:t>
              </a:r>
              <a:endPara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7" name="Прямая со стрелкой 46"/>
            <p:cNvCxnSpPr/>
            <p:nvPr/>
          </p:nvCxnSpPr>
          <p:spPr>
            <a:xfrm>
              <a:off x="2419350" y="2662244"/>
              <a:ext cx="2696615" cy="1812936"/>
            </a:xfrm>
            <a:prstGeom prst="straightConnector1">
              <a:avLst/>
            </a:prstGeom>
            <a:ln w="25400">
              <a:solidFill>
                <a:srgbClr val="7030A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 стрелкой 48"/>
            <p:cNvCxnSpPr/>
            <p:nvPr/>
          </p:nvCxnSpPr>
          <p:spPr>
            <a:xfrm>
              <a:off x="3130839" y="2057660"/>
              <a:ext cx="1968489" cy="2113501"/>
            </a:xfrm>
            <a:prstGeom prst="straightConnector1">
              <a:avLst/>
            </a:prstGeom>
            <a:ln w="25400">
              <a:solidFill>
                <a:srgbClr val="7030A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 стрелкой 52"/>
            <p:cNvCxnSpPr/>
            <p:nvPr/>
          </p:nvCxnSpPr>
          <p:spPr>
            <a:xfrm>
              <a:off x="4172488" y="2863317"/>
              <a:ext cx="1012838" cy="990506"/>
            </a:xfrm>
            <a:prstGeom prst="straightConnector1">
              <a:avLst/>
            </a:prstGeom>
            <a:ln w="25400">
              <a:solidFill>
                <a:srgbClr val="7030A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 стрелкой 55"/>
            <p:cNvCxnSpPr/>
            <p:nvPr/>
          </p:nvCxnSpPr>
          <p:spPr>
            <a:xfrm>
              <a:off x="5656971" y="2413206"/>
              <a:ext cx="137089" cy="1392195"/>
            </a:xfrm>
            <a:prstGeom prst="straightConnector1">
              <a:avLst/>
            </a:prstGeom>
            <a:ln w="25400">
              <a:solidFill>
                <a:srgbClr val="7030A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 стрелкой 57"/>
            <p:cNvCxnSpPr/>
            <p:nvPr/>
          </p:nvCxnSpPr>
          <p:spPr>
            <a:xfrm flipH="1">
              <a:off x="7190800" y="2941007"/>
              <a:ext cx="1342084" cy="864394"/>
            </a:xfrm>
            <a:prstGeom prst="straightConnector1">
              <a:avLst/>
            </a:prstGeom>
            <a:ln w="25400">
              <a:solidFill>
                <a:srgbClr val="7030A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Овал 65"/>
            <p:cNvSpPr/>
            <p:nvPr/>
          </p:nvSpPr>
          <p:spPr>
            <a:xfrm>
              <a:off x="7190800" y="2084449"/>
              <a:ext cx="342900" cy="328757"/>
            </a:xfrm>
            <a:prstGeom prst="ellipse">
              <a:avLst/>
            </a:prstGeom>
            <a:ln w="25400">
              <a:solidFill>
                <a:srgbClr val="7030A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7" name="Прямая со стрелкой 66"/>
            <p:cNvCxnSpPr/>
            <p:nvPr/>
          </p:nvCxnSpPr>
          <p:spPr>
            <a:xfrm flipH="1">
              <a:off x="6556064" y="2428838"/>
              <a:ext cx="809979" cy="1422794"/>
            </a:xfrm>
            <a:prstGeom prst="straightConnector1">
              <a:avLst/>
            </a:prstGeom>
            <a:ln w="25400">
              <a:solidFill>
                <a:srgbClr val="7030A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974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0" y="96337"/>
            <a:ext cx="9064625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 smtClean="0">
                <a:solidFill>
                  <a:srgbClr val="7030A0"/>
                </a:solidFill>
                <a:latin typeface="Courier New" panose="02070309020205020404" pitchFamily="49" charset="0"/>
                <a:ea typeface="+mj-ea"/>
                <a:cs typeface="+mj-cs"/>
              </a:rPr>
              <a:t>Вариант 2: кластеризация по сходству</a:t>
            </a:r>
            <a:endParaRPr lang="en-US" sz="3200" b="1">
              <a:solidFill>
                <a:srgbClr val="7030A0"/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rgbClr val="7030A0"/>
                </a:gs>
                <a:gs pos="83000">
                  <a:schemeClr val="accent5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17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2105" name="Полотно 20"/>
          <p:cNvGrpSpPr>
            <a:grpSpLocks/>
          </p:cNvGrpSpPr>
          <p:nvPr/>
        </p:nvGrpSpPr>
        <p:grpSpPr bwMode="auto">
          <a:xfrm>
            <a:off x="0" y="0"/>
            <a:ext cx="3581400" cy="457200"/>
            <a:chOff x="0" y="0"/>
            <a:chExt cx="35814" cy="4572"/>
          </a:xfrm>
        </p:grpSpPr>
      </p:grpSp>
      <p:grpSp>
        <p:nvGrpSpPr>
          <p:cNvPr id="2085" name="Полотно 117"/>
          <p:cNvGrpSpPr>
            <a:grpSpLocks/>
          </p:cNvGrpSpPr>
          <p:nvPr/>
        </p:nvGrpSpPr>
        <p:grpSpPr bwMode="auto">
          <a:xfrm>
            <a:off x="0" y="0"/>
            <a:ext cx="5045075" cy="457200"/>
            <a:chOff x="0" y="0"/>
            <a:chExt cx="50438" cy="4578"/>
          </a:xfrm>
        </p:grpSpPr>
      </p:grpSp>
      <p:grpSp>
        <p:nvGrpSpPr>
          <p:cNvPr id="2066" name="Полотно 80"/>
          <p:cNvGrpSpPr>
            <a:grpSpLocks/>
          </p:cNvGrpSpPr>
          <p:nvPr/>
        </p:nvGrpSpPr>
        <p:grpSpPr bwMode="auto">
          <a:xfrm>
            <a:off x="0" y="0"/>
            <a:ext cx="4165600" cy="457200"/>
            <a:chOff x="0" y="0"/>
            <a:chExt cx="41656" cy="4572"/>
          </a:xfrm>
        </p:grpSpPr>
      </p:grpSp>
      <p:grpSp>
        <p:nvGrpSpPr>
          <p:cNvPr id="2051" name="Полотно 151"/>
          <p:cNvGrpSpPr>
            <a:grpSpLocks/>
          </p:cNvGrpSpPr>
          <p:nvPr/>
        </p:nvGrpSpPr>
        <p:grpSpPr bwMode="auto">
          <a:xfrm>
            <a:off x="0" y="0"/>
            <a:ext cx="4046538" cy="457200"/>
            <a:chOff x="0" y="0"/>
            <a:chExt cx="40462" cy="4572"/>
          </a:xfrm>
        </p:grpSpPr>
      </p:grpSp>
      <p:sp>
        <p:nvSpPr>
          <p:cNvPr id="27" name="TextBox 4"/>
          <p:cNvSpPr txBox="1">
            <a:spLocks noChangeArrowheads="1"/>
          </p:cNvSpPr>
          <p:nvPr/>
        </p:nvSpPr>
        <p:spPr bwMode="auto">
          <a:xfrm>
            <a:off x="4310063" y="2312984"/>
            <a:ext cx="28797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b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MIVGFRTYAA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b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MIVGFRTYRA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AAVGRR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342900" y="2919409"/>
            <a:ext cx="33115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342900" y="3135309"/>
            <a:ext cx="33115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42900" y="3351209"/>
            <a:ext cx="302418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342900" y="3567109"/>
            <a:ext cx="302418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342900" y="3784596"/>
            <a:ext cx="302418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42900" y="4000496"/>
            <a:ext cx="280828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342900" y="4216396"/>
            <a:ext cx="259238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42900" y="4432296"/>
            <a:ext cx="20161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342900" y="4648196"/>
            <a:ext cx="18002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342900" y="4864096"/>
            <a:ext cx="15113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342900" y="5079996"/>
            <a:ext cx="14033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342900" y="5295896"/>
            <a:ext cx="11525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342900" y="5511796"/>
            <a:ext cx="11525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2"/>
          <p:cNvSpPr>
            <a:spLocks noChangeArrowheads="1"/>
          </p:cNvSpPr>
          <p:nvPr/>
        </p:nvSpPr>
        <p:spPr bwMode="auto">
          <a:xfrm>
            <a:off x="7721" y="2042077"/>
            <a:ext cx="42481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Последовательности сортируются по убыванию длины</a:t>
            </a:r>
            <a:endParaRPr lang="ru-RU" altLang="ru-RU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 16386"/>
          <p:cNvSpPr>
            <a:spLocks noChangeArrowheads="1"/>
          </p:cNvSpPr>
          <p:nvPr/>
        </p:nvSpPr>
        <p:spPr bwMode="auto">
          <a:xfrm>
            <a:off x="198438" y="2847971"/>
            <a:ext cx="3636962" cy="576263"/>
          </a:xfrm>
          <a:prstGeom prst="rect">
            <a:avLst/>
          </a:prstGeom>
          <a:noFill/>
          <a:ln w="31750">
            <a:solidFill>
              <a:srgbClr val="80008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52" name="Прямоугольник 50"/>
          <p:cNvSpPr>
            <a:spLocks noChangeArrowheads="1"/>
          </p:cNvSpPr>
          <p:nvPr/>
        </p:nvSpPr>
        <p:spPr bwMode="auto">
          <a:xfrm>
            <a:off x="4284663" y="2341559"/>
            <a:ext cx="3689350" cy="1389062"/>
          </a:xfrm>
          <a:prstGeom prst="rect">
            <a:avLst/>
          </a:prstGeom>
          <a:noFill/>
          <a:ln w="31750">
            <a:solidFill>
              <a:srgbClr val="80008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grpSp>
        <p:nvGrpSpPr>
          <p:cNvPr id="54" name="Группа 16400"/>
          <p:cNvGrpSpPr>
            <a:grpSpLocks/>
          </p:cNvGrpSpPr>
          <p:nvPr/>
        </p:nvGrpSpPr>
        <p:grpSpPr bwMode="auto">
          <a:xfrm>
            <a:off x="3240087" y="3920327"/>
            <a:ext cx="2663825" cy="2319337"/>
            <a:chOff x="3361864" y="4278962"/>
            <a:chExt cx="2664296" cy="2318389"/>
          </a:xfrm>
        </p:grpSpPr>
        <p:sp>
          <p:nvSpPr>
            <p:cNvPr id="55" name="Прямоугольник 16388"/>
            <p:cNvSpPr>
              <a:spLocks noChangeArrowheads="1"/>
            </p:cNvSpPr>
            <p:nvPr/>
          </p:nvSpPr>
          <p:spPr bwMode="auto">
            <a:xfrm>
              <a:off x="3361864" y="4278962"/>
              <a:ext cx="2592288" cy="2318389"/>
            </a:xfrm>
            <a:prstGeom prst="rect">
              <a:avLst/>
            </a:prstGeom>
            <a:solidFill>
              <a:srgbClr val="E267FF">
                <a:alpha val="20000"/>
              </a:srgbClr>
            </a:solidFill>
            <a:ln w="31750">
              <a:solidFill>
                <a:srgbClr val="800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57" name="TextBox 4"/>
            <p:cNvSpPr txBox="1">
              <a:spLocks noChangeArrowheads="1"/>
            </p:cNvSpPr>
            <p:nvPr/>
          </p:nvSpPr>
          <p:spPr bwMode="auto">
            <a:xfrm>
              <a:off x="3361864" y="4740338"/>
              <a:ext cx="266429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b="1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MIVGFRTYAA</a:t>
              </a:r>
            </a:p>
          </p:txBody>
        </p:sp>
        <p:sp>
          <p:nvSpPr>
            <p:cNvPr id="59" name="Прямоугольник 51"/>
            <p:cNvSpPr>
              <a:spLocks noChangeArrowheads="1"/>
            </p:cNvSpPr>
            <p:nvPr/>
          </p:nvSpPr>
          <p:spPr bwMode="auto">
            <a:xfrm>
              <a:off x="3597190" y="4307710"/>
              <a:ext cx="2135952" cy="46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2400" b="1" u="sng" smtClean="0">
                  <a:latin typeface="Arial" panose="020B0604020202020204" pitchFamily="34" charset="0"/>
                  <a:cs typeface="Arial" panose="020B0604020202020204" pitchFamily="34" charset="0"/>
                </a:rPr>
                <a:t>Кластер</a:t>
              </a:r>
              <a:r>
                <a:rPr lang="en-US" altLang="ru-RU" sz="2400" b="1" u="sng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altLang="ru-RU" sz="2400" b="1" u="sng">
                  <a:latin typeface="Arial" panose="020B0604020202020204" pitchFamily="34" charset="0"/>
                  <a:cs typeface="Arial" panose="020B0604020202020204" pitchFamily="34" charset="0"/>
                </a:rPr>
                <a:t>№</a:t>
              </a:r>
              <a:r>
                <a:rPr lang="en-US" altLang="ru-RU" sz="2400" b="1" u="sng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altLang="ru-RU" sz="2400" b="1" u="sng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0" name="TextBox 4"/>
          <p:cNvSpPr txBox="1">
            <a:spLocks noChangeArrowheads="1"/>
          </p:cNvSpPr>
          <p:nvPr/>
        </p:nvSpPr>
        <p:spPr bwMode="auto">
          <a:xfrm>
            <a:off x="3227387" y="4766464"/>
            <a:ext cx="26638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b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MIVGFRTYRA</a:t>
            </a:r>
          </a:p>
        </p:txBody>
      </p:sp>
      <p:sp>
        <p:nvSpPr>
          <p:cNvPr id="61" name="Прямоугольник 60"/>
          <p:cNvSpPr>
            <a:spLocks noChangeArrowheads="1"/>
          </p:cNvSpPr>
          <p:nvPr/>
        </p:nvSpPr>
        <p:spPr bwMode="auto">
          <a:xfrm>
            <a:off x="3583557" y="5266289"/>
            <a:ext cx="2440035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700" b="1" smtClean="0">
                <a:latin typeface="Arial" panose="020B0604020202020204" pitchFamily="34" charset="0"/>
                <a:cs typeface="Arial" panose="020B0604020202020204" pitchFamily="34" charset="0"/>
              </a:rPr>
              <a:t>Идентичность</a:t>
            </a:r>
            <a:r>
              <a:rPr lang="en-US" altLang="ru-RU" sz="1700" b="1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ru-RU" sz="1700" b="1">
                <a:latin typeface="Arial" panose="020B0604020202020204" pitchFamily="34" charset="0"/>
                <a:cs typeface="Arial" panose="020B0604020202020204" pitchFamily="34" charset="0"/>
              </a:rPr>
              <a:t>90%</a:t>
            </a:r>
            <a:endParaRPr lang="ru-RU" altLang="ru-RU" sz="17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Улыбающееся лицо 61"/>
          <p:cNvSpPr>
            <a:spLocks noChangeArrowheads="1"/>
          </p:cNvSpPr>
          <p:nvPr/>
        </p:nvSpPr>
        <p:spPr bwMode="auto">
          <a:xfrm>
            <a:off x="3326533" y="5687214"/>
            <a:ext cx="241300" cy="261938"/>
          </a:xfrm>
          <a:prstGeom prst="smileyFace">
            <a:avLst>
              <a:gd name="adj" fmla="val 4653"/>
            </a:avLst>
          </a:prstGeom>
          <a:solidFill>
            <a:srgbClr val="92D050"/>
          </a:solidFill>
          <a:ln w="3175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63" name="Прямоугольник 72"/>
          <p:cNvSpPr>
            <a:spLocks noChangeArrowheads="1"/>
          </p:cNvSpPr>
          <p:nvPr/>
        </p:nvSpPr>
        <p:spPr bwMode="auto">
          <a:xfrm>
            <a:off x="550720" y="836609"/>
            <a:ext cx="80819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2800">
                <a:latin typeface="Arial" panose="020B0604020202020204" pitchFamily="34" charset="0"/>
                <a:cs typeface="Arial" panose="020B0604020202020204" pitchFamily="34" charset="0"/>
              </a:rPr>
              <a:t>UniRef </a:t>
            </a:r>
            <a:r>
              <a:rPr lang="en-US" altLang="ru-RU" sz="2800">
                <a:latin typeface="Arial" panose="020B0604020202020204" pitchFamily="34" charset="0"/>
                <a:cs typeface="Arial" panose="020B0604020202020204" pitchFamily="34" charset="0"/>
              </a:rPr>
              <a:t>Clusters </a:t>
            </a:r>
            <a:r>
              <a:rPr lang="ru-RU" alt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alt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800">
                <a:latin typeface="Arial" panose="020B0604020202020204" pitchFamily="34" charset="0"/>
                <a:cs typeface="Arial" panose="020B0604020202020204" pitchFamily="34" charset="0"/>
              </a:rPr>
              <a:t>100, </a:t>
            </a:r>
            <a:r>
              <a:rPr lang="en-US" altLang="ru-RU" sz="2800">
                <a:latin typeface="Arial" panose="020B0604020202020204" pitchFamily="34" charset="0"/>
                <a:cs typeface="Arial" panose="020B0604020202020204" pitchFamily="34" charset="0"/>
              </a:rPr>
              <a:t>90 </a:t>
            </a:r>
            <a:r>
              <a:rPr lang="ru-RU" alt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alt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50% </a:t>
            </a:r>
            <a:r>
              <a:rPr lang="ru-RU" alt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идентичности</a:t>
            </a:r>
            <a:endParaRPr lang="ru-RU" altLang="ru-RU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Прямоугольник 73"/>
          <p:cNvSpPr>
            <a:spLocks noChangeArrowheads="1"/>
          </p:cNvSpPr>
          <p:nvPr/>
        </p:nvSpPr>
        <p:spPr bwMode="auto">
          <a:xfrm>
            <a:off x="2505075" y="1281109"/>
            <a:ext cx="39893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1800">
                <a:latin typeface="Arial" panose="020B0604020202020204" pitchFamily="34" charset="0"/>
                <a:cs typeface="Arial" panose="020B0604020202020204" pitchFamily="34" charset="0"/>
              </a:rPr>
              <a:t>(Suzek </a:t>
            </a:r>
            <a:r>
              <a:rPr lang="en-US" altLang="ru-RU" sz="1800" i="1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en-US" altLang="ru-RU" sz="18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sz="1800" i="1">
                <a:latin typeface="Arial" panose="020B0604020202020204" pitchFamily="34" charset="0"/>
                <a:cs typeface="Arial" panose="020B0604020202020204" pitchFamily="34" charset="0"/>
              </a:rPr>
              <a:t>Bioinformatics</a:t>
            </a:r>
            <a:r>
              <a:rPr lang="en-US" altLang="ru-RU" sz="18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sz="1800" b="1">
                <a:latin typeface="Arial" panose="020B0604020202020204" pitchFamily="34" charset="0"/>
                <a:cs typeface="Arial" panose="020B0604020202020204" pitchFamily="34" charset="0"/>
              </a:rPr>
              <a:t>2007</a:t>
            </a:r>
            <a:r>
              <a:rPr lang="en-US" altLang="ru-RU" sz="18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1800">
                <a:latin typeface="Arial" panose="020B0604020202020204" pitchFamily="34" charset="0"/>
                <a:cs typeface="Arial" panose="020B0604020202020204" pitchFamily="34" charset="0"/>
              </a:rPr>
              <a:t>(Li </a:t>
            </a:r>
            <a:r>
              <a:rPr lang="en-US" altLang="ru-RU" sz="1800" i="1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en-US" altLang="ru-RU" sz="18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sz="1800" i="1">
                <a:latin typeface="Arial" panose="020B0604020202020204" pitchFamily="34" charset="0"/>
                <a:cs typeface="Arial" panose="020B0604020202020204" pitchFamily="34" charset="0"/>
              </a:rPr>
              <a:t>Bioinformatics</a:t>
            </a:r>
            <a:r>
              <a:rPr lang="en-US" altLang="ru-RU" sz="18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sz="1800" b="1">
                <a:latin typeface="Arial" panose="020B0604020202020204" pitchFamily="34" charset="0"/>
                <a:cs typeface="Arial" panose="020B0604020202020204" pitchFamily="34" charset="0"/>
              </a:rPr>
              <a:t>2006</a:t>
            </a:r>
            <a:r>
              <a:rPr lang="en-US" altLang="ru-RU" sz="18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5" name="Группа 16401"/>
          <p:cNvGrpSpPr>
            <a:grpSpLocks/>
          </p:cNvGrpSpPr>
          <p:nvPr/>
        </p:nvGrpSpPr>
        <p:grpSpPr bwMode="auto">
          <a:xfrm>
            <a:off x="5843587" y="3920327"/>
            <a:ext cx="3046413" cy="2347912"/>
            <a:chOff x="5965959" y="4278963"/>
            <a:chExt cx="3046657" cy="2347135"/>
          </a:xfrm>
        </p:grpSpPr>
        <p:sp>
          <p:nvSpPr>
            <p:cNvPr id="68" name="Прямоугольник 65"/>
            <p:cNvSpPr>
              <a:spLocks noChangeArrowheads="1"/>
            </p:cNvSpPr>
            <p:nvPr/>
          </p:nvSpPr>
          <p:spPr bwMode="auto">
            <a:xfrm>
              <a:off x="6350196" y="4278963"/>
              <a:ext cx="2592288" cy="2318388"/>
            </a:xfrm>
            <a:prstGeom prst="rect">
              <a:avLst/>
            </a:prstGeom>
            <a:solidFill>
              <a:srgbClr val="E267FF">
                <a:alpha val="20000"/>
              </a:srgbClr>
            </a:solidFill>
            <a:ln w="31750">
              <a:solidFill>
                <a:srgbClr val="800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69" name="TextBox 4"/>
            <p:cNvSpPr txBox="1">
              <a:spLocks noChangeArrowheads="1"/>
            </p:cNvSpPr>
            <p:nvPr/>
          </p:nvSpPr>
          <p:spPr bwMode="auto">
            <a:xfrm>
              <a:off x="6348320" y="4746116"/>
              <a:ext cx="266429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b="1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MIVGFRTYAA</a:t>
              </a:r>
            </a:p>
          </p:txBody>
        </p:sp>
        <p:sp>
          <p:nvSpPr>
            <p:cNvPr id="70" name="TextBox 4"/>
            <p:cNvSpPr txBox="1">
              <a:spLocks noChangeArrowheads="1"/>
            </p:cNvSpPr>
            <p:nvPr/>
          </p:nvSpPr>
          <p:spPr bwMode="auto">
            <a:xfrm>
              <a:off x="6347486" y="6041323"/>
              <a:ext cx="266429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b="1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MIVGFRTYRA</a:t>
              </a:r>
            </a:p>
          </p:txBody>
        </p:sp>
        <p:sp>
          <p:nvSpPr>
            <p:cNvPr id="71" name="Прямоугольник 67"/>
            <p:cNvSpPr>
              <a:spLocks noChangeArrowheads="1"/>
            </p:cNvSpPr>
            <p:nvPr/>
          </p:nvSpPr>
          <p:spPr bwMode="auto">
            <a:xfrm>
              <a:off x="6616887" y="4307710"/>
              <a:ext cx="2016142" cy="46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2400" b="1" u="sng" smtClean="0">
                  <a:latin typeface="Arial" panose="020B0604020202020204" pitchFamily="34" charset="0"/>
                  <a:cs typeface="Arial" panose="020B0604020202020204" pitchFamily="34" charset="0"/>
                </a:rPr>
                <a:t>Кластер</a:t>
              </a:r>
              <a:r>
                <a:rPr lang="en-US" altLang="ru-RU" sz="2400" b="1" u="sng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altLang="ru-RU" sz="2400" b="1" u="sng" smtClean="0">
                  <a:latin typeface="Arial" panose="020B0604020202020204" pitchFamily="34" charset="0"/>
                  <a:cs typeface="Arial" panose="020B0604020202020204" pitchFamily="34" charset="0"/>
                </a:rPr>
                <a:t>№</a:t>
              </a:r>
              <a:r>
                <a:rPr lang="en-US" altLang="ru-RU" sz="2400" b="1" u="sng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altLang="ru-RU" sz="2400" b="1" u="sng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Стрелка вправо 16392"/>
            <p:cNvSpPr>
              <a:spLocks noChangeArrowheads="1"/>
            </p:cNvSpPr>
            <p:nvPr/>
          </p:nvSpPr>
          <p:spPr bwMode="auto">
            <a:xfrm>
              <a:off x="5965959" y="5023403"/>
              <a:ext cx="360040" cy="43204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E267FF"/>
            </a:solidFill>
            <a:ln w="31750">
              <a:solidFill>
                <a:srgbClr val="800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</p:grpSp>
      <p:sp>
        <p:nvSpPr>
          <p:cNvPr id="73" name="Прямоугольник 72"/>
          <p:cNvSpPr>
            <a:spLocks noChangeArrowheads="1"/>
          </p:cNvSpPr>
          <p:nvPr/>
        </p:nvSpPr>
        <p:spPr bwMode="auto">
          <a:xfrm>
            <a:off x="3580533" y="5651635"/>
            <a:ext cx="2151062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700" b="1" smtClean="0">
                <a:latin typeface="Arial" panose="020B0604020202020204" pitchFamily="34" charset="0"/>
                <a:cs typeface="Arial" panose="020B0604020202020204" pitchFamily="34" charset="0"/>
              </a:rPr>
              <a:t>Покрытие</a:t>
            </a:r>
            <a:r>
              <a:rPr lang="en-US" altLang="ru-RU" sz="1700" b="1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ru-RU" sz="1700" b="1"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endParaRPr lang="ru-RU" altLang="ru-RU" sz="17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Улыбающееся лицо 73"/>
          <p:cNvSpPr>
            <a:spLocks noChangeArrowheads="1"/>
          </p:cNvSpPr>
          <p:nvPr/>
        </p:nvSpPr>
        <p:spPr bwMode="auto">
          <a:xfrm>
            <a:off x="3329708" y="5322089"/>
            <a:ext cx="241300" cy="261938"/>
          </a:xfrm>
          <a:prstGeom prst="smileyFace">
            <a:avLst>
              <a:gd name="adj" fmla="val 4653"/>
            </a:avLst>
          </a:prstGeom>
          <a:solidFill>
            <a:srgbClr val="92D050"/>
          </a:solidFill>
          <a:ln w="3175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cxnSp>
        <p:nvCxnSpPr>
          <p:cNvPr id="75" name="Прямая со стрелкой 74"/>
          <p:cNvCxnSpPr/>
          <p:nvPr/>
        </p:nvCxnSpPr>
        <p:spPr>
          <a:xfrm flipV="1">
            <a:off x="3884613" y="3128959"/>
            <a:ext cx="382587" cy="6350"/>
          </a:xfrm>
          <a:prstGeom prst="straightConnector1">
            <a:avLst/>
          </a:prstGeom>
          <a:ln w="508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Прямоугольник 16398"/>
          <p:cNvSpPr>
            <a:spLocks noChangeArrowheads="1"/>
          </p:cNvSpPr>
          <p:nvPr/>
        </p:nvSpPr>
        <p:spPr bwMode="auto">
          <a:xfrm>
            <a:off x="4500563" y="893759"/>
            <a:ext cx="563562" cy="411162"/>
          </a:xfrm>
          <a:prstGeom prst="rect">
            <a:avLst/>
          </a:prstGeom>
          <a:solidFill>
            <a:srgbClr val="FF00FF">
              <a:alpha val="20000"/>
            </a:srgbClr>
          </a:solidFill>
          <a:ln w="317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</p:spTree>
    <p:extLst>
      <p:ext uri="{BB962C8B-B14F-4D97-AF65-F5344CB8AC3E}">
        <p14:creationId xmlns:p14="http://schemas.microsoft.com/office/powerpoint/2010/main" val="224497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 animBg="1"/>
      <p:bldP spid="73" grpId="0"/>
      <p:bldP spid="7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72"/>
          <p:cNvSpPr>
            <a:spLocks noChangeArrowheads="1"/>
          </p:cNvSpPr>
          <p:nvPr/>
        </p:nvSpPr>
        <p:spPr bwMode="auto">
          <a:xfrm>
            <a:off x="777875" y="971550"/>
            <a:ext cx="81438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Идентичность считается по </a:t>
            </a:r>
            <a:r>
              <a:rPr lang="ru-RU" altLang="ru-RU" sz="2800" b="1" smtClean="0">
                <a:latin typeface="Arial" panose="020B0604020202020204" pitchFamily="34" charset="0"/>
                <a:cs typeface="Arial" panose="020B0604020202020204" pitchFamily="34" charset="0"/>
              </a:rPr>
              <a:t>локальному</a:t>
            </a:r>
            <a:r>
              <a:rPr lang="ru-RU" alt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 выравниванию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22250" y="976313"/>
            <a:ext cx="555625" cy="554037"/>
          </a:xfrm>
          <a:prstGeom prst="ellipse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41" name="Прямоугольник 24"/>
          <p:cNvSpPr>
            <a:spLocks noChangeArrowheads="1"/>
          </p:cNvSpPr>
          <p:nvPr/>
        </p:nvSpPr>
        <p:spPr bwMode="auto">
          <a:xfrm>
            <a:off x="169863" y="2535238"/>
            <a:ext cx="86058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200">
                <a:latin typeface="Courier New" panose="02070309020205020404" pitchFamily="49" charset="0"/>
                <a:cs typeface="Courier New" panose="02070309020205020404" pitchFamily="49" charset="0"/>
              </a:rPr>
              <a:t>seq1 MLGTTKRPFMWLFFLMHIHIHHCDPSFKLDIKMDIGKKMEMLQME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200">
                <a:latin typeface="Courier New" panose="02070309020205020404" pitchFamily="49" charset="0"/>
                <a:cs typeface="Courier New" panose="02070309020205020404" pitchFamily="49" charset="0"/>
              </a:rPr>
              <a:t>     .||  .       || | |||   || |  . .. | | | |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200">
                <a:latin typeface="Courier New" panose="02070309020205020404" pitchFamily="49" charset="0"/>
                <a:cs typeface="Courier New" panose="02070309020205020404" pitchFamily="49" charset="0"/>
              </a:rPr>
              <a:t>seq2 VLGKPQTDPTLEWFLSHCHIHKY-PS-KSTL-IHQGEKAETLYY-</a:t>
            </a:r>
          </a:p>
        </p:txBody>
      </p:sp>
      <p:sp>
        <p:nvSpPr>
          <p:cNvPr id="14342" name="Прямоугольник 26"/>
          <p:cNvSpPr>
            <a:spLocks noChangeArrowheads="1"/>
          </p:cNvSpPr>
          <p:nvPr/>
        </p:nvSpPr>
        <p:spPr bwMode="auto">
          <a:xfrm>
            <a:off x="777875" y="1989138"/>
            <a:ext cx="78985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 smtClean="0">
                <a:latin typeface="Arial" panose="020B0604020202020204" pitchFamily="34" charset="0"/>
                <a:cs typeface="Arial" panose="020B0604020202020204" pitchFamily="34" charset="0"/>
              </a:rPr>
              <a:t>Глобальное выравнивание</a:t>
            </a:r>
            <a:r>
              <a:rPr lang="en-US" altLang="ru-RU" sz="2400" b="1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ru-RU" sz="2400">
                <a:latin typeface="Arial" panose="020B0604020202020204" pitchFamily="34" charset="0"/>
                <a:cs typeface="Arial" panose="020B0604020202020204" pitchFamily="34" charset="0"/>
              </a:rPr>
              <a:t>identity = 15/45 = </a:t>
            </a:r>
            <a:r>
              <a:rPr lang="en-US" altLang="ru-RU" sz="2400" b="1" u="sng">
                <a:latin typeface="Arial" panose="020B0604020202020204" pitchFamily="34" charset="0"/>
                <a:cs typeface="Arial" panose="020B0604020202020204" pitchFamily="34" charset="0"/>
              </a:rPr>
              <a:t>33%</a:t>
            </a:r>
          </a:p>
        </p:txBody>
      </p:sp>
      <p:sp>
        <p:nvSpPr>
          <p:cNvPr id="14343" name="Прямоугольник 27"/>
          <p:cNvSpPr>
            <a:spLocks noChangeArrowheads="1"/>
          </p:cNvSpPr>
          <p:nvPr/>
        </p:nvSpPr>
        <p:spPr bwMode="auto">
          <a:xfrm>
            <a:off x="169863" y="4365625"/>
            <a:ext cx="59531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200">
                <a:latin typeface="Courier New" panose="02070309020205020404" pitchFamily="49" charset="0"/>
                <a:cs typeface="Courier New" panose="02070309020205020404" pitchFamily="49" charset="0"/>
              </a:rPr>
              <a:t>seq1 FLMHIHIHHCDPSFKLDIKMDIGKKMEML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200">
                <a:latin typeface="Courier New" panose="02070309020205020404" pitchFamily="49" charset="0"/>
                <a:cs typeface="Courier New" panose="02070309020205020404" pitchFamily="49" charset="0"/>
              </a:rPr>
              <a:t>     || | |||   || |  . .. | | | |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200">
                <a:latin typeface="Courier New" panose="02070309020205020404" pitchFamily="49" charset="0"/>
                <a:cs typeface="Courier New" panose="02070309020205020404" pitchFamily="49" charset="0"/>
              </a:rPr>
              <a:t>seq2 FLSHCHIHKY-PS-KSTL-IHQGEKAETL</a:t>
            </a:r>
          </a:p>
        </p:txBody>
      </p:sp>
      <p:sp>
        <p:nvSpPr>
          <p:cNvPr id="14344" name="Прямоугольник 29"/>
          <p:cNvSpPr>
            <a:spLocks noChangeArrowheads="1"/>
          </p:cNvSpPr>
          <p:nvPr/>
        </p:nvSpPr>
        <p:spPr bwMode="auto">
          <a:xfrm>
            <a:off x="5792066" y="4365625"/>
            <a:ext cx="31051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smtClean="0">
                <a:latin typeface="Arial" panose="020B0604020202020204" pitchFamily="34" charset="0"/>
                <a:cs typeface="Arial" panose="020B0604020202020204" pitchFamily="34" charset="0"/>
              </a:rPr>
              <a:t>Локальное выравнивание</a:t>
            </a:r>
            <a:r>
              <a:rPr lang="en-US" altLang="ru-RU" sz="2400" b="1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ru-RU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2400">
                <a:latin typeface="Arial" panose="020B0604020202020204" pitchFamily="34" charset="0"/>
                <a:cs typeface="Arial" panose="020B0604020202020204" pitchFamily="34" charset="0"/>
              </a:rPr>
              <a:t>identity = 13/29 = </a:t>
            </a:r>
            <a:r>
              <a:rPr lang="en-US" altLang="ru-RU" sz="2400" b="1" u="sng">
                <a:latin typeface="Arial" panose="020B0604020202020204" pitchFamily="34" charset="0"/>
                <a:cs typeface="Arial" panose="020B0604020202020204" pitchFamily="34" charset="0"/>
              </a:rPr>
              <a:t>45%</a:t>
            </a:r>
          </a:p>
        </p:txBody>
      </p:sp>
      <p:sp>
        <p:nvSpPr>
          <p:cNvPr id="14345" name="Прямоугольник 1"/>
          <p:cNvSpPr>
            <a:spLocks noChangeArrowheads="1"/>
          </p:cNvSpPr>
          <p:nvPr/>
        </p:nvSpPr>
        <p:spPr bwMode="auto">
          <a:xfrm>
            <a:off x="3276600" y="2535238"/>
            <a:ext cx="4895850" cy="1108075"/>
          </a:xfrm>
          <a:prstGeom prst="rect">
            <a:avLst/>
          </a:prstGeom>
          <a:solidFill>
            <a:srgbClr val="E267FF">
              <a:alpha val="20000"/>
            </a:srgbClr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4716463" y="3727450"/>
            <a:ext cx="863600" cy="565150"/>
          </a:xfrm>
          <a:prstGeom prst="straightConnector1">
            <a:avLst/>
          </a:prstGeom>
          <a:ln w="508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"/>
          <p:cNvSpPr txBox="1">
            <a:spLocks noChangeArrowheads="1"/>
          </p:cNvSpPr>
          <p:nvPr/>
        </p:nvSpPr>
        <p:spPr bwMode="auto">
          <a:xfrm>
            <a:off x="0" y="96337"/>
            <a:ext cx="9064625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 smtClean="0">
                <a:solidFill>
                  <a:srgbClr val="7030A0"/>
                </a:solidFill>
                <a:latin typeface="Courier New" panose="02070309020205020404" pitchFamily="49" charset="0"/>
                <a:ea typeface="+mj-ea"/>
                <a:cs typeface="+mj-cs"/>
              </a:rPr>
              <a:t>Кластеры </a:t>
            </a:r>
            <a:r>
              <a:rPr lang="en-US" sz="3200" b="1" smtClean="0">
                <a:solidFill>
                  <a:srgbClr val="7030A0"/>
                </a:solidFill>
                <a:latin typeface="Courier New" panose="02070309020205020404" pitchFamily="49" charset="0"/>
                <a:ea typeface="+mj-ea"/>
                <a:cs typeface="+mj-cs"/>
              </a:rPr>
              <a:t>UniRef</a:t>
            </a:r>
            <a:endParaRPr lang="en-US" sz="3200" b="1">
              <a:solidFill>
                <a:srgbClr val="7030A0"/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rgbClr val="7030A0"/>
                </a:gs>
                <a:gs pos="83000">
                  <a:schemeClr val="accent5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Полотно 20"/>
          <p:cNvGrpSpPr>
            <a:grpSpLocks/>
          </p:cNvGrpSpPr>
          <p:nvPr/>
        </p:nvGrpSpPr>
        <p:grpSpPr bwMode="auto">
          <a:xfrm>
            <a:off x="0" y="0"/>
            <a:ext cx="3581400" cy="457200"/>
            <a:chOff x="0" y="0"/>
            <a:chExt cx="35814" cy="4572"/>
          </a:xfrm>
        </p:grpSpPr>
      </p:grpSp>
      <p:grpSp>
        <p:nvGrpSpPr>
          <p:cNvPr id="14" name="Полотно 117"/>
          <p:cNvGrpSpPr>
            <a:grpSpLocks/>
          </p:cNvGrpSpPr>
          <p:nvPr/>
        </p:nvGrpSpPr>
        <p:grpSpPr bwMode="auto">
          <a:xfrm>
            <a:off x="0" y="0"/>
            <a:ext cx="5045075" cy="457200"/>
            <a:chOff x="0" y="0"/>
            <a:chExt cx="50438" cy="4578"/>
          </a:xfrm>
        </p:grpSpPr>
      </p:grpSp>
      <p:grpSp>
        <p:nvGrpSpPr>
          <p:cNvPr id="15" name="Полотно 80"/>
          <p:cNvGrpSpPr>
            <a:grpSpLocks/>
          </p:cNvGrpSpPr>
          <p:nvPr/>
        </p:nvGrpSpPr>
        <p:grpSpPr bwMode="auto">
          <a:xfrm>
            <a:off x="0" y="0"/>
            <a:ext cx="4165600" cy="457200"/>
            <a:chOff x="0" y="0"/>
            <a:chExt cx="41656" cy="4572"/>
          </a:xfrm>
        </p:grpSpPr>
      </p:grpSp>
      <p:grpSp>
        <p:nvGrpSpPr>
          <p:cNvPr id="16" name="Полотно 151"/>
          <p:cNvGrpSpPr>
            <a:grpSpLocks/>
          </p:cNvGrpSpPr>
          <p:nvPr/>
        </p:nvGrpSpPr>
        <p:grpSpPr bwMode="auto">
          <a:xfrm>
            <a:off x="0" y="0"/>
            <a:ext cx="4046538" cy="457200"/>
            <a:chOff x="0" y="0"/>
            <a:chExt cx="40462" cy="4572"/>
          </a:xfrm>
        </p:grpSpPr>
      </p:grp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18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1141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1" y="96337"/>
            <a:ext cx="9064624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2800" b="1" smtClean="0">
                <a:solidFill>
                  <a:srgbClr val="7030A0"/>
                </a:solidFill>
                <a:latin typeface="Courier New" panose="02070309020205020404" pitchFamily="49" charset="0"/>
                <a:ea typeface="+mj-ea"/>
                <a:cs typeface="+mj-cs"/>
              </a:rPr>
              <a:t>АТФ-синтаза: части в мембране и в воде</a:t>
            </a:r>
            <a:endParaRPr lang="ru-RU" sz="2800" b="1">
              <a:solidFill>
                <a:srgbClr val="7030A0"/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rgbClr val="7030A0"/>
                </a:gs>
                <a:gs pos="83000">
                  <a:schemeClr val="accent5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2105" name="Полотно 20"/>
          <p:cNvGrpSpPr>
            <a:grpSpLocks/>
          </p:cNvGrpSpPr>
          <p:nvPr/>
        </p:nvGrpSpPr>
        <p:grpSpPr bwMode="auto">
          <a:xfrm>
            <a:off x="0" y="0"/>
            <a:ext cx="3581400" cy="457200"/>
            <a:chOff x="0" y="0"/>
            <a:chExt cx="35814" cy="4572"/>
          </a:xfrm>
        </p:grpSpPr>
      </p:grpSp>
      <p:grpSp>
        <p:nvGrpSpPr>
          <p:cNvPr id="2085" name="Полотно 117"/>
          <p:cNvGrpSpPr>
            <a:grpSpLocks/>
          </p:cNvGrpSpPr>
          <p:nvPr/>
        </p:nvGrpSpPr>
        <p:grpSpPr bwMode="auto">
          <a:xfrm>
            <a:off x="0" y="0"/>
            <a:ext cx="5045075" cy="457200"/>
            <a:chOff x="0" y="0"/>
            <a:chExt cx="50438" cy="4578"/>
          </a:xfrm>
        </p:grpSpPr>
      </p:grpSp>
      <p:grpSp>
        <p:nvGrpSpPr>
          <p:cNvPr id="2066" name="Полотно 80"/>
          <p:cNvGrpSpPr>
            <a:grpSpLocks/>
          </p:cNvGrpSpPr>
          <p:nvPr/>
        </p:nvGrpSpPr>
        <p:grpSpPr bwMode="auto">
          <a:xfrm>
            <a:off x="0" y="0"/>
            <a:ext cx="4165600" cy="457200"/>
            <a:chOff x="0" y="0"/>
            <a:chExt cx="41656" cy="4572"/>
          </a:xfrm>
        </p:grpSpPr>
      </p:grpSp>
      <p:grpSp>
        <p:nvGrpSpPr>
          <p:cNvPr id="2051" name="Полотно 151"/>
          <p:cNvGrpSpPr>
            <a:grpSpLocks/>
          </p:cNvGrpSpPr>
          <p:nvPr/>
        </p:nvGrpSpPr>
        <p:grpSpPr bwMode="auto">
          <a:xfrm>
            <a:off x="0" y="0"/>
            <a:ext cx="4046538" cy="457200"/>
            <a:chOff x="0" y="0"/>
            <a:chExt cx="40462" cy="4572"/>
          </a:xfrm>
        </p:grpSpPr>
      </p:grpSp>
      <p:pic>
        <p:nvPicPr>
          <p:cNvPr id="9" name="Picture 3" descr="F:\FBB\Jmol\Figures\atpsynani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504" y="1413685"/>
            <a:ext cx="20383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2046784" y="4688110"/>
            <a:ext cx="538271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2400" b="1" smtClean="0"/>
              <a:t>Желтый цвет</a:t>
            </a:r>
            <a:r>
              <a:rPr lang="ru-RU" altLang="ru-RU" sz="2400" smtClean="0"/>
              <a:t>:</a:t>
            </a:r>
            <a:endParaRPr lang="ru-RU" altLang="ru-RU" sz="2400"/>
          </a:p>
          <a:p>
            <a:pPr eaLnBrk="1" hangingPunct="1"/>
            <a:r>
              <a:rPr lang="ru-RU" altLang="ru-RU" sz="2400" smtClean="0"/>
              <a:t>	гидрофобные кластеры</a:t>
            </a:r>
          </a:p>
          <a:p>
            <a:pPr eaLnBrk="1" hangingPunct="1"/>
            <a:r>
              <a:rPr lang="ru-RU" altLang="ru-RU" sz="2400"/>
              <a:t>	</a:t>
            </a:r>
            <a:r>
              <a:rPr lang="ru-RU" altLang="ru-RU" sz="2400" smtClean="0"/>
              <a:t>(программа </a:t>
            </a:r>
            <a:r>
              <a:rPr lang="en-US" altLang="ru-RU" sz="2400" b="1" smtClean="0">
                <a:solidFill>
                  <a:srgbClr val="7030A0"/>
                </a:solidFill>
              </a:rPr>
              <a:t>CluD</a:t>
            </a:r>
            <a:r>
              <a:rPr lang="en-US" altLang="ru-RU" sz="2400" smtClean="0"/>
              <a:t>)</a:t>
            </a:r>
            <a:endParaRPr lang="ru-RU" altLang="ru-RU" sz="2400" smtClean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2400" b="1" smtClean="0"/>
              <a:t>Белый полупрозрачный цвет</a:t>
            </a:r>
            <a:r>
              <a:rPr lang="ru-RU" altLang="ru-RU" sz="2400" smtClean="0"/>
              <a:t>:</a:t>
            </a:r>
            <a:endParaRPr lang="ru-RU" altLang="ru-RU" sz="2400"/>
          </a:p>
          <a:p>
            <a:pPr eaLnBrk="1" hangingPunct="1"/>
            <a:r>
              <a:rPr lang="ru-RU" altLang="ru-RU" sz="2400" smtClean="0"/>
              <a:t>	все </a:t>
            </a:r>
            <a:r>
              <a:rPr lang="ru-RU" altLang="ru-RU" sz="2400"/>
              <a:t>остальные атомы белка</a:t>
            </a:r>
          </a:p>
        </p:txBody>
      </p:sp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44" y="932028"/>
            <a:ext cx="2019300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348" y="1632552"/>
            <a:ext cx="2274887" cy="280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 стрелкой 10"/>
          <p:cNvCxnSpPr/>
          <p:nvPr/>
        </p:nvCxnSpPr>
        <p:spPr>
          <a:xfrm flipH="1">
            <a:off x="2659244" y="1937281"/>
            <a:ext cx="1883551" cy="322118"/>
          </a:xfrm>
          <a:prstGeom prst="straightConnector1">
            <a:avLst/>
          </a:prstGeom>
          <a:noFill/>
          <a:ln w="38100">
            <a:solidFill>
              <a:srgbClr val="7030A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4542796" y="2872463"/>
            <a:ext cx="1883552" cy="322117"/>
          </a:xfrm>
          <a:prstGeom prst="straightConnector1">
            <a:avLst/>
          </a:prstGeom>
          <a:noFill/>
          <a:ln w="38100">
            <a:solidFill>
              <a:srgbClr val="7030A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127533" y="6269954"/>
            <a:ext cx="25317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smtClean="0"/>
              <a:t>Источник анимации:</a:t>
            </a:r>
            <a:endParaRPr lang="en-US" altLang="ru-RU" sz="1200" smtClean="0"/>
          </a:p>
          <a:p>
            <a:pPr eaLnBrk="1" hangingPunct="1"/>
            <a:r>
              <a:rPr lang="en-US" altLang="ru-RU" sz="1200" smtClean="0">
                <a:hlinkClick r:id="rId5"/>
              </a:rPr>
              <a:t>http</a:t>
            </a:r>
            <a:r>
              <a:rPr lang="en-US" altLang="ru-RU" sz="1200">
                <a:hlinkClick r:id="rId5"/>
              </a:rPr>
              <a:t>://www.mrc-mbu.cam.ac.uk</a:t>
            </a:r>
            <a:r>
              <a:rPr lang="en-US" altLang="ru-RU" sz="1200" smtClean="0">
                <a:hlinkClick r:id="rId5"/>
              </a:rPr>
              <a:t>/</a:t>
            </a:r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122311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65"/>
          <p:cNvSpPr>
            <a:spLocks noChangeArrowheads="1"/>
          </p:cNvSpPr>
          <p:nvPr/>
        </p:nvSpPr>
        <p:spPr bwMode="auto">
          <a:xfrm>
            <a:off x="215900" y="3111500"/>
            <a:ext cx="2592388" cy="2984500"/>
          </a:xfrm>
          <a:prstGeom prst="rect">
            <a:avLst/>
          </a:prstGeom>
          <a:solidFill>
            <a:srgbClr val="E267FF">
              <a:alpha val="20000"/>
            </a:srgbClr>
          </a:solidFill>
          <a:ln w="317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201613" y="3978275"/>
            <a:ext cx="26781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AAVGRR----</a:t>
            </a:r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215900" y="3573463"/>
            <a:ext cx="2663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b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MIVGFRTYAA</a:t>
            </a:r>
          </a:p>
        </p:txBody>
      </p:sp>
      <p:sp>
        <p:nvSpPr>
          <p:cNvPr id="15366" name="Прямоугольник 67"/>
          <p:cNvSpPr>
            <a:spLocks noChangeArrowheads="1"/>
          </p:cNvSpPr>
          <p:nvPr/>
        </p:nvSpPr>
        <p:spPr bwMode="auto">
          <a:xfrm>
            <a:off x="576263" y="3141663"/>
            <a:ext cx="1692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2400" b="1" u="sng">
                <a:latin typeface="Arial" panose="020B0604020202020204" pitchFamily="34" charset="0"/>
                <a:cs typeface="Arial" panose="020B0604020202020204" pitchFamily="34" charset="0"/>
              </a:rPr>
              <a:t>Cluster #1</a:t>
            </a:r>
            <a:endParaRPr lang="ru-RU" altLang="ru-RU" sz="2400" b="1" u="sn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7" name="TextBox 4"/>
          <p:cNvSpPr txBox="1">
            <a:spLocks noChangeArrowheads="1"/>
          </p:cNvSpPr>
          <p:nvPr/>
        </p:nvSpPr>
        <p:spPr bwMode="auto">
          <a:xfrm>
            <a:off x="215900" y="5462588"/>
            <a:ext cx="2663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b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MIVGFRTYR</a:t>
            </a:r>
          </a:p>
        </p:txBody>
      </p:sp>
      <p:sp>
        <p:nvSpPr>
          <p:cNvPr id="15368" name="Прямоугольник 72"/>
          <p:cNvSpPr>
            <a:spLocks noChangeArrowheads="1"/>
          </p:cNvSpPr>
          <p:nvPr/>
        </p:nvSpPr>
        <p:spPr bwMode="auto">
          <a:xfrm>
            <a:off x="777875" y="982663"/>
            <a:ext cx="8143875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Не только % идентичности важен, но и % покрытия</a:t>
            </a:r>
            <a:r>
              <a:rPr lang="en-US" alt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 seed sequence: </a:t>
            </a:r>
            <a:r>
              <a:rPr lang="ru-RU" alt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порог</a:t>
            </a:r>
            <a:r>
              <a:rPr lang="en-US" alt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800">
                <a:latin typeface="Arial" panose="020B0604020202020204" pitchFamily="34" charset="0"/>
                <a:cs typeface="Arial" panose="020B0604020202020204" pitchFamily="34" charset="0"/>
              </a:rPr>
              <a:t>80%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1800">
                <a:latin typeface="Arial" panose="020B0604020202020204" pitchFamily="34" charset="0"/>
                <a:cs typeface="Arial" panose="020B0604020202020204" pitchFamily="34" charset="0"/>
              </a:rPr>
              <a:t>(since 2013, </a:t>
            </a:r>
            <a:r>
              <a:rPr lang="en-US" altLang="ru-RU" sz="1800" u="sng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http://www.uniprot.org/help/uniref</a:t>
            </a:r>
            <a:r>
              <a:rPr lang="en-US" altLang="ru-RU" sz="18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Умножение 44"/>
          <p:cNvSpPr/>
          <p:nvPr/>
        </p:nvSpPr>
        <p:spPr bwMode="auto">
          <a:xfrm>
            <a:off x="282575" y="4800600"/>
            <a:ext cx="366713" cy="366713"/>
          </a:xfrm>
          <a:prstGeom prst="mathMultiply">
            <a:avLst/>
          </a:prstGeom>
          <a:solidFill>
            <a:srgbClr val="FF7C80"/>
          </a:solidFill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2" name="Группа 4"/>
          <p:cNvGrpSpPr>
            <a:grpSpLocks/>
          </p:cNvGrpSpPr>
          <p:nvPr/>
        </p:nvGrpSpPr>
        <p:grpSpPr bwMode="auto">
          <a:xfrm>
            <a:off x="6326188" y="3295650"/>
            <a:ext cx="2593975" cy="2319338"/>
            <a:chOff x="6326142" y="3296382"/>
            <a:chExt cx="2594164" cy="2318388"/>
          </a:xfrm>
        </p:grpSpPr>
        <p:sp>
          <p:nvSpPr>
            <p:cNvPr id="15382" name="Прямоугольник 46"/>
            <p:cNvSpPr>
              <a:spLocks noChangeArrowheads="1"/>
            </p:cNvSpPr>
            <p:nvPr/>
          </p:nvSpPr>
          <p:spPr bwMode="auto">
            <a:xfrm>
              <a:off x="6328018" y="3296382"/>
              <a:ext cx="2592288" cy="2318388"/>
            </a:xfrm>
            <a:prstGeom prst="rect">
              <a:avLst/>
            </a:prstGeom>
            <a:solidFill>
              <a:srgbClr val="E267FF">
                <a:alpha val="20000"/>
              </a:srgbClr>
            </a:solidFill>
            <a:ln w="31750">
              <a:solidFill>
                <a:srgbClr val="7030A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15383" name="TextBox 4"/>
            <p:cNvSpPr txBox="1">
              <a:spLocks noChangeArrowheads="1"/>
            </p:cNvSpPr>
            <p:nvPr/>
          </p:nvSpPr>
          <p:spPr bwMode="auto">
            <a:xfrm>
              <a:off x="6326142" y="3763535"/>
              <a:ext cx="191826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b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AAVGRR</a:t>
              </a:r>
              <a:endParaRPr lang="en-US" altLang="ru-RU" b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5384" name="Прямоугольник 53"/>
            <p:cNvSpPr>
              <a:spLocks noChangeArrowheads="1"/>
            </p:cNvSpPr>
            <p:nvPr/>
          </p:nvSpPr>
          <p:spPr bwMode="auto">
            <a:xfrm>
              <a:off x="6688058" y="3325129"/>
              <a:ext cx="16921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ru-RU" sz="2400" b="1" u="sng">
                  <a:latin typeface="Arial" panose="020B0604020202020204" pitchFamily="34" charset="0"/>
                  <a:cs typeface="Arial" panose="020B0604020202020204" pitchFamily="34" charset="0"/>
                </a:rPr>
                <a:t>Cluster #2</a:t>
              </a:r>
              <a:endParaRPr lang="ru-RU" altLang="ru-RU" sz="2400" b="1" u="sng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Группа 5"/>
          <p:cNvGrpSpPr>
            <a:grpSpLocks/>
          </p:cNvGrpSpPr>
          <p:nvPr/>
        </p:nvGrpSpPr>
        <p:grpSpPr bwMode="auto">
          <a:xfrm>
            <a:off x="3498850" y="3295650"/>
            <a:ext cx="2665413" cy="2347913"/>
            <a:chOff x="3498961" y="3296382"/>
            <a:chExt cx="2665130" cy="2347135"/>
          </a:xfrm>
        </p:grpSpPr>
        <p:sp>
          <p:nvSpPr>
            <p:cNvPr id="15378" name="Прямоугольник 58"/>
            <p:cNvSpPr>
              <a:spLocks noChangeArrowheads="1"/>
            </p:cNvSpPr>
            <p:nvPr/>
          </p:nvSpPr>
          <p:spPr bwMode="auto">
            <a:xfrm>
              <a:off x="3501671" y="3296382"/>
              <a:ext cx="2592288" cy="2318388"/>
            </a:xfrm>
            <a:prstGeom prst="rect">
              <a:avLst/>
            </a:prstGeom>
            <a:solidFill>
              <a:srgbClr val="E267FF">
                <a:alpha val="20000"/>
              </a:srgbClr>
            </a:solidFill>
            <a:ln w="31750">
              <a:solidFill>
                <a:srgbClr val="7030A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15379" name="TextBox 4"/>
            <p:cNvSpPr txBox="1">
              <a:spLocks noChangeArrowheads="1"/>
            </p:cNvSpPr>
            <p:nvPr/>
          </p:nvSpPr>
          <p:spPr bwMode="auto">
            <a:xfrm>
              <a:off x="3499795" y="3763535"/>
              <a:ext cx="266429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b="1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MIVGFRTYAA</a:t>
              </a:r>
            </a:p>
          </p:txBody>
        </p:sp>
        <p:sp>
          <p:nvSpPr>
            <p:cNvPr id="15380" name="TextBox 4"/>
            <p:cNvSpPr txBox="1">
              <a:spLocks noChangeArrowheads="1"/>
            </p:cNvSpPr>
            <p:nvPr/>
          </p:nvSpPr>
          <p:spPr bwMode="auto">
            <a:xfrm>
              <a:off x="3498961" y="5058742"/>
              <a:ext cx="266429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b="1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MIVGFRTYRA</a:t>
              </a:r>
            </a:p>
          </p:txBody>
        </p:sp>
        <p:sp>
          <p:nvSpPr>
            <p:cNvPr id="15381" name="Прямоугольник 61"/>
            <p:cNvSpPr>
              <a:spLocks noChangeArrowheads="1"/>
            </p:cNvSpPr>
            <p:nvPr/>
          </p:nvSpPr>
          <p:spPr bwMode="auto">
            <a:xfrm>
              <a:off x="3861711" y="3325129"/>
              <a:ext cx="16921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ru-RU" sz="2400" b="1" u="sng">
                  <a:latin typeface="Arial" panose="020B0604020202020204" pitchFamily="34" charset="0"/>
                  <a:cs typeface="Arial" panose="020B0604020202020204" pitchFamily="34" charset="0"/>
                </a:rPr>
                <a:t>Cluster #1</a:t>
              </a:r>
              <a:endParaRPr lang="ru-RU" altLang="ru-RU" sz="2400" b="1" u="sng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3" name="Стрелка вправо 62"/>
          <p:cNvSpPr>
            <a:spLocks noChangeArrowheads="1"/>
          </p:cNvSpPr>
          <p:nvPr/>
        </p:nvSpPr>
        <p:spPr bwMode="auto">
          <a:xfrm>
            <a:off x="2952750" y="4010025"/>
            <a:ext cx="360363" cy="431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267FF"/>
          </a:solidFill>
          <a:ln w="317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64" name="Овал 63"/>
          <p:cNvSpPr/>
          <p:nvPr/>
        </p:nvSpPr>
        <p:spPr>
          <a:xfrm>
            <a:off x="222250" y="976313"/>
            <a:ext cx="555625" cy="554037"/>
          </a:xfrm>
          <a:prstGeom prst="ellipse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Улыбающееся лицо 64"/>
          <p:cNvSpPr>
            <a:spLocks noChangeArrowheads="1"/>
          </p:cNvSpPr>
          <p:nvPr/>
        </p:nvSpPr>
        <p:spPr bwMode="auto">
          <a:xfrm>
            <a:off x="342900" y="4498975"/>
            <a:ext cx="242888" cy="261938"/>
          </a:xfrm>
          <a:prstGeom prst="smileyFace">
            <a:avLst>
              <a:gd name="adj" fmla="val 4653"/>
            </a:avLst>
          </a:prstGeom>
          <a:solidFill>
            <a:srgbClr val="92D050"/>
          </a:solidFill>
          <a:ln w="3175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70" name="Прямоугольник 69"/>
          <p:cNvSpPr>
            <a:spLocks noChangeArrowheads="1"/>
          </p:cNvSpPr>
          <p:nvPr/>
        </p:nvSpPr>
        <p:spPr bwMode="auto">
          <a:xfrm>
            <a:off x="765175" y="3652838"/>
            <a:ext cx="998538" cy="800100"/>
          </a:xfrm>
          <a:prstGeom prst="rect">
            <a:avLst/>
          </a:prstGeom>
          <a:solidFill>
            <a:srgbClr val="E267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25" name="Rectangle 1"/>
          <p:cNvSpPr txBox="1">
            <a:spLocks noChangeArrowheads="1"/>
          </p:cNvSpPr>
          <p:nvPr/>
        </p:nvSpPr>
        <p:spPr bwMode="auto">
          <a:xfrm>
            <a:off x="0" y="96337"/>
            <a:ext cx="9064625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 smtClean="0">
                <a:solidFill>
                  <a:srgbClr val="7030A0"/>
                </a:solidFill>
                <a:latin typeface="Courier New" panose="02070309020205020404" pitchFamily="49" charset="0"/>
                <a:ea typeface="+mj-ea"/>
                <a:cs typeface="+mj-cs"/>
              </a:rPr>
              <a:t>Кластеры </a:t>
            </a:r>
            <a:r>
              <a:rPr lang="en-US" sz="3200" b="1" smtClean="0">
                <a:solidFill>
                  <a:srgbClr val="7030A0"/>
                </a:solidFill>
                <a:latin typeface="Courier New" panose="02070309020205020404" pitchFamily="49" charset="0"/>
                <a:ea typeface="+mj-ea"/>
                <a:cs typeface="+mj-cs"/>
              </a:rPr>
              <a:t>UniRef</a:t>
            </a:r>
            <a:endParaRPr lang="en-US" sz="3200" b="1">
              <a:solidFill>
                <a:srgbClr val="7030A0"/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rgbClr val="7030A0"/>
                </a:gs>
                <a:gs pos="83000">
                  <a:schemeClr val="accent5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Полотно 20"/>
          <p:cNvGrpSpPr>
            <a:grpSpLocks/>
          </p:cNvGrpSpPr>
          <p:nvPr/>
        </p:nvGrpSpPr>
        <p:grpSpPr bwMode="auto">
          <a:xfrm>
            <a:off x="0" y="0"/>
            <a:ext cx="3581400" cy="457200"/>
            <a:chOff x="0" y="0"/>
            <a:chExt cx="35814" cy="4572"/>
          </a:xfrm>
        </p:grpSpPr>
      </p:grpSp>
      <p:grpSp>
        <p:nvGrpSpPr>
          <p:cNvPr id="28" name="Полотно 117"/>
          <p:cNvGrpSpPr>
            <a:grpSpLocks/>
          </p:cNvGrpSpPr>
          <p:nvPr/>
        </p:nvGrpSpPr>
        <p:grpSpPr bwMode="auto">
          <a:xfrm>
            <a:off x="0" y="0"/>
            <a:ext cx="5045075" cy="457200"/>
            <a:chOff x="0" y="0"/>
            <a:chExt cx="50438" cy="4578"/>
          </a:xfrm>
        </p:grpSpPr>
      </p:grpSp>
      <p:grpSp>
        <p:nvGrpSpPr>
          <p:cNvPr id="29" name="Полотно 80"/>
          <p:cNvGrpSpPr>
            <a:grpSpLocks/>
          </p:cNvGrpSpPr>
          <p:nvPr/>
        </p:nvGrpSpPr>
        <p:grpSpPr bwMode="auto">
          <a:xfrm>
            <a:off x="0" y="0"/>
            <a:ext cx="4165600" cy="457200"/>
            <a:chOff x="0" y="0"/>
            <a:chExt cx="41656" cy="4572"/>
          </a:xfrm>
        </p:grpSpPr>
      </p:grpSp>
      <p:grpSp>
        <p:nvGrpSpPr>
          <p:cNvPr id="30" name="Полотно 151"/>
          <p:cNvGrpSpPr>
            <a:grpSpLocks/>
          </p:cNvGrpSpPr>
          <p:nvPr/>
        </p:nvGrpSpPr>
        <p:grpSpPr bwMode="auto">
          <a:xfrm>
            <a:off x="0" y="0"/>
            <a:ext cx="4046538" cy="457200"/>
            <a:chOff x="0" y="0"/>
            <a:chExt cx="40462" cy="4572"/>
          </a:xfrm>
        </p:grpSpPr>
      </p:grp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19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32" name="Прямоугольник 31"/>
          <p:cNvSpPr>
            <a:spLocks noChangeArrowheads="1"/>
          </p:cNvSpPr>
          <p:nvPr/>
        </p:nvSpPr>
        <p:spPr bwMode="auto">
          <a:xfrm>
            <a:off x="576263" y="4452938"/>
            <a:ext cx="2440035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700" b="1" smtClean="0">
                <a:latin typeface="Arial" panose="020B0604020202020204" pitchFamily="34" charset="0"/>
                <a:cs typeface="Arial" panose="020B0604020202020204" pitchFamily="34" charset="0"/>
              </a:rPr>
              <a:t>Идентичность</a:t>
            </a:r>
            <a:r>
              <a:rPr lang="en-US" altLang="ru-RU" sz="1700" b="1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ru-RU" sz="1700" b="1">
                <a:latin typeface="Arial" panose="020B0604020202020204" pitchFamily="34" charset="0"/>
                <a:cs typeface="Arial" panose="020B0604020202020204" pitchFamily="34" charset="0"/>
              </a:rPr>
              <a:t>90%</a:t>
            </a:r>
            <a:endParaRPr lang="ru-RU" altLang="ru-RU" sz="17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>
            <a:spLocks noChangeArrowheads="1"/>
          </p:cNvSpPr>
          <p:nvPr/>
        </p:nvSpPr>
        <p:spPr bwMode="auto">
          <a:xfrm>
            <a:off x="573239" y="4838284"/>
            <a:ext cx="2151062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700" b="1" smtClean="0">
                <a:latin typeface="Arial" panose="020B0604020202020204" pitchFamily="34" charset="0"/>
                <a:cs typeface="Arial" panose="020B0604020202020204" pitchFamily="34" charset="0"/>
              </a:rPr>
              <a:t>Покрытие</a:t>
            </a:r>
            <a:r>
              <a:rPr lang="en-US" altLang="ru-RU" sz="1700" b="1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1700" b="1" smtClean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en-US" altLang="ru-RU" sz="1700" b="1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altLang="ru-RU" sz="17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06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63" grpId="0" animBg="1"/>
      <p:bldP spid="65" grpId="0" animBg="1"/>
      <p:bldP spid="70" grpId="0" animBg="1"/>
      <p:bldP spid="32" grpId="0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Прямоугольник 58"/>
          <p:cNvSpPr>
            <a:spLocks noChangeArrowheads="1"/>
          </p:cNvSpPr>
          <p:nvPr/>
        </p:nvSpPr>
        <p:spPr bwMode="auto">
          <a:xfrm>
            <a:off x="447675" y="1125538"/>
            <a:ext cx="2592388" cy="2317750"/>
          </a:xfrm>
          <a:prstGeom prst="rect">
            <a:avLst/>
          </a:prstGeom>
          <a:solidFill>
            <a:srgbClr val="E267FF">
              <a:alpha val="20000"/>
            </a:srgbClr>
          </a:solidFill>
          <a:ln w="317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446088" y="1592263"/>
            <a:ext cx="2663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b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MIVGFRTYAA</a:t>
            </a:r>
          </a:p>
        </p:txBody>
      </p:sp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446088" y="1992313"/>
            <a:ext cx="2663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b="1">
                <a:latin typeface="Courier New" panose="02070309020205020404" pitchFamily="49" charset="0"/>
                <a:cs typeface="Courier New" panose="02070309020205020404" pitchFamily="49" charset="0"/>
              </a:rPr>
              <a:t>MIVGFRTYRA</a:t>
            </a:r>
          </a:p>
        </p:txBody>
      </p:sp>
      <p:sp>
        <p:nvSpPr>
          <p:cNvPr id="16390" name="Прямоугольник 61"/>
          <p:cNvSpPr>
            <a:spLocks noChangeArrowheads="1"/>
          </p:cNvSpPr>
          <p:nvPr/>
        </p:nvSpPr>
        <p:spPr bwMode="auto">
          <a:xfrm>
            <a:off x="568960" y="1130300"/>
            <a:ext cx="218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u="sng" smtClean="0">
                <a:latin typeface="Arial" panose="020B0604020202020204" pitchFamily="34" charset="0"/>
                <a:cs typeface="Arial" panose="020B0604020202020204" pitchFamily="34" charset="0"/>
              </a:rPr>
              <a:t>Кластер</a:t>
            </a:r>
            <a:r>
              <a:rPr lang="en-US" altLang="ru-RU" sz="2400" b="1" u="sng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1" u="sng" smtClean="0"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en-US" altLang="ru-RU" sz="2400" b="1" i="1" u="sng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ru-RU" altLang="ru-RU" sz="2400" b="1" i="1" u="sn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91" name="TextBox 4"/>
          <p:cNvSpPr txBox="1">
            <a:spLocks noChangeArrowheads="1"/>
          </p:cNvSpPr>
          <p:nvPr/>
        </p:nvSpPr>
        <p:spPr bwMode="auto">
          <a:xfrm>
            <a:off x="425450" y="2390775"/>
            <a:ext cx="266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b="1">
                <a:latin typeface="Courier New" panose="02070309020205020404" pitchFamily="49" charset="0"/>
                <a:cs typeface="Courier New" panose="02070309020205020404" pitchFamily="49" charset="0"/>
              </a:rPr>
              <a:t>MIVGFRTYA</a:t>
            </a:r>
          </a:p>
        </p:txBody>
      </p:sp>
      <p:sp>
        <p:nvSpPr>
          <p:cNvPr id="16392" name="TextBox 4"/>
          <p:cNvSpPr txBox="1">
            <a:spLocks noChangeArrowheads="1"/>
          </p:cNvSpPr>
          <p:nvPr/>
        </p:nvSpPr>
        <p:spPr bwMode="auto">
          <a:xfrm>
            <a:off x="414338" y="2814638"/>
            <a:ext cx="2663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b="1">
                <a:latin typeface="Courier New" panose="02070309020205020404" pitchFamily="49" charset="0"/>
                <a:cs typeface="Courier New" panose="02070309020205020404" pitchFamily="49" charset="0"/>
              </a:rPr>
              <a:t>MIVGFTTY</a:t>
            </a:r>
          </a:p>
        </p:txBody>
      </p:sp>
      <p:sp>
        <p:nvSpPr>
          <p:cNvPr id="16393" name="Прямоугольник 25"/>
          <p:cNvSpPr>
            <a:spLocks noChangeArrowheads="1"/>
          </p:cNvSpPr>
          <p:nvPr/>
        </p:nvSpPr>
        <p:spPr bwMode="auto">
          <a:xfrm>
            <a:off x="3132137" y="1052513"/>
            <a:ext cx="5932487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ru-RU" sz="2800" b="1">
                <a:latin typeface="Arial" panose="020B0604020202020204" pitchFamily="34" charset="0"/>
                <a:cs typeface="Arial" panose="020B0604020202020204" pitchFamily="34" charset="0"/>
              </a:rPr>
              <a:t>Seed</a:t>
            </a:r>
            <a:r>
              <a:rPr lang="en-US" altLang="ru-RU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800" b="1">
                <a:latin typeface="Arial" panose="020B0604020202020204" pitchFamily="34" charset="0"/>
                <a:cs typeface="Arial" panose="020B0604020202020204" pitchFamily="34" charset="0"/>
              </a:rPr>
              <a:t>sequence</a:t>
            </a:r>
            <a:r>
              <a:rPr lang="en-US" altLang="ru-RU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80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alt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последовательность в кластере </a:t>
            </a:r>
            <a:r>
              <a:rPr lang="ru-RU" altLang="ru-RU" sz="2800" b="1" smtClean="0">
                <a:latin typeface="Arial" panose="020B0604020202020204" pitchFamily="34" charset="0"/>
                <a:cs typeface="Arial" panose="020B0604020202020204" pitchFamily="34" charset="0"/>
              </a:rPr>
              <a:t>наибольшей длины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ru-RU" alt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При создании кластера с ней сравниваются кандидаты</a:t>
            </a:r>
            <a:endParaRPr lang="en-US" altLang="ru-RU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ru-RU" alt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Случайный выбор из нескольких с одной длиной</a:t>
            </a:r>
            <a:endParaRPr lang="en-US" altLang="ru-RU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94" name="Прямоугольник 29"/>
          <p:cNvSpPr>
            <a:spLocks noChangeArrowheads="1"/>
          </p:cNvSpPr>
          <p:nvPr/>
        </p:nvSpPr>
        <p:spPr bwMode="auto">
          <a:xfrm>
            <a:off x="1778000" y="4293652"/>
            <a:ext cx="615863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</a:t>
            </a:r>
            <a:r>
              <a:rPr lang="ru-RU" alt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действительно ли кластер представляется такой последовательностью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 smtClean="0">
                <a:latin typeface="Arial" panose="020B0604020202020204" pitchFamily="34" charset="0"/>
                <a:cs typeface="Arial" panose="020B0604020202020204" pitchFamily="34" charset="0"/>
              </a:rPr>
              <a:t>с биологической точки зрения</a:t>
            </a:r>
            <a:r>
              <a:rPr lang="ru-RU" alt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ru-RU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"/>
          <p:cNvSpPr txBox="1">
            <a:spLocks noChangeArrowheads="1"/>
          </p:cNvSpPr>
          <p:nvPr/>
        </p:nvSpPr>
        <p:spPr bwMode="auto">
          <a:xfrm>
            <a:off x="0" y="96337"/>
            <a:ext cx="9064625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 smtClean="0">
                <a:solidFill>
                  <a:srgbClr val="7030A0"/>
                </a:solidFill>
                <a:latin typeface="Courier New" panose="02070309020205020404" pitchFamily="49" charset="0"/>
                <a:ea typeface="+mj-ea"/>
                <a:cs typeface="+mj-cs"/>
              </a:rPr>
              <a:t>«Последовательность-семя»?!</a:t>
            </a:r>
            <a:endParaRPr lang="en-US" sz="3200" b="1">
              <a:solidFill>
                <a:srgbClr val="7030A0"/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rgbClr val="7030A0"/>
                </a:gs>
                <a:gs pos="83000">
                  <a:schemeClr val="accent5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Полотно 20"/>
          <p:cNvGrpSpPr>
            <a:grpSpLocks/>
          </p:cNvGrpSpPr>
          <p:nvPr/>
        </p:nvGrpSpPr>
        <p:grpSpPr bwMode="auto">
          <a:xfrm>
            <a:off x="0" y="0"/>
            <a:ext cx="3581400" cy="457200"/>
            <a:chOff x="0" y="0"/>
            <a:chExt cx="35814" cy="4572"/>
          </a:xfrm>
        </p:grpSpPr>
      </p:grpSp>
      <p:grpSp>
        <p:nvGrpSpPr>
          <p:cNvPr id="14" name="Полотно 117"/>
          <p:cNvGrpSpPr>
            <a:grpSpLocks/>
          </p:cNvGrpSpPr>
          <p:nvPr/>
        </p:nvGrpSpPr>
        <p:grpSpPr bwMode="auto">
          <a:xfrm>
            <a:off x="0" y="0"/>
            <a:ext cx="5045075" cy="457200"/>
            <a:chOff x="0" y="0"/>
            <a:chExt cx="50438" cy="4578"/>
          </a:xfrm>
        </p:grpSpPr>
      </p:grpSp>
      <p:grpSp>
        <p:nvGrpSpPr>
          <p:cNvPr id="15" name="Полотно 80"/>
          <p:cNvGrpSpPr>
            <a:grpSpLocks/>
          </p:cNvGrpSpPr>
          <p:nvPr/>
        </p:nvGrpSpPr>
        <p:grpSpPr bwMode="auto">
          <a:xfrm>
            <a:off x="0" y="0"/>
            <a:ext cx="4165600" cy="457200"/>
            <a:chOff x="0" y="0"/>
            <a:chExt cx="41656" cy="4572"/>
          </a:xfrm>
        </p:grpSpPr>
      </p:grpSp>
      <p:grpSp>
        <p:nvGrpSpPr>
          <p:cNvPr id="16" name="Полотно 151"/>
          <p:cNvGrpSpPr>
            <a:grpSpLocks/>
          </p:cNvGrpSpPr>
          <p:nvPr/>
        </p:nvGrpSpPr>
        <p:grpSpPr bwMode="auto">
          <a:xfrm>
            <a:off x="0" y="0"/>
            <a:ext cx="4046538" cy="457200"/>
            <a:chOff x="0" y="0"/>
            <a:chExt cx="40462" cy="4572"/>
          </a:xfrm>
        </p:grpSpPr>
      </p:grp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20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4494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Прямоугольник 25"/>
          <p:cNvSpPr>
            <a:spLocks noChangeArrowheads="1"/>
          </p:cNvSpPr>
          <p:nvPr/>
        </p:nvSpPr>
        <p:spPr bwMode="auto">
          <a:xfrm>
            <a:off x="4667250" y="879592"/>
            <a:ext cx="4276725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31813" indent="-531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Репрезентативная последовательность – </a:t>
            </a:r>
            <a:r>
              <a:rPr lang="ru-RU" altLang="ru-RU" sz="2800" b="1" smtClean="0">
                <a:latin typeface="Arial" panose="020B0604020202020204" pitchFamily="34" charset="0"/>
                <a:cs typeface="Arial" panose="020B0604020202020204" pitchFamily="34" charset="0"/>
              </a:rPr>
              <a:t>наиболее изученная </a:t>
            </a:r>
            <a:r>
              <a:rPr lang="ru-RU" alt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из кластера</a:t>
            </a:r>
            <a:r>
              <a:rPr lang="en-US" alt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ru-RU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2400" b="1" smtClean="0">
                <a:latin typeface="Arial" panose="020B0604020202020204" pitchFamily="34" charset="0"/>
                <a:cs typeface="Arial" panose="020B0604020202020204" pitchFamily="34" charset="0"/>
              </a:rPr>
              <a:t>Качество аннотации </a:t>
            </a:r>
            <a:r>
              <a:rPr lang="ru-RU" altLang="ru-RU" sz="2400" smtClean="0">
                <a:latin typeface="Arial" panose="020B0604020202020204" pitchFamily="34" charset="0"/>
                <a:cs typeface="Arial" panose="020B0604020202020204" pitchFamily="34" charset="0"/>
              </a:rPr>
              <a:t>записи</a:t>
            </a:r>
            <a:endParaRPr lang="en-US" altLang="ru-RU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2400" smtClean="0">
                <a:latin typeface="Arial" panose="020B0604020202020204" pitchFamily="34" charset="0"/>
                <a:cs typeface="Arial" panose="020B0604020202020204" pitchFamily="34" charset="0"/>
              </a:rPr>
              <a:t>Разумное </a:t>
            </a:r>
            <a:r>
              <a:rPr lang="ru-RU" altLang="ru-RU" sz="2400" b="1" smtClean="0">
                <a:latin typeface="Arial" panose="020B0604020202020204" pitchFamily="34" charset="0"/>
                <a:cs typeface="Arial" panose="020B0604020202020204" pitchFamily="34" charset="0"/>
              </a:rPr>
              <a:t>имя</a:t>
            </a:r>
            <a:endParaRPr lang="en-US" altLang="ru-RU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2400" smtClean="0">
                <a:latin typeface="Arial" panose="020B0604020202020204" pitchFamily="34" charset="0"/>
                <a:cs typeface="Arial" panose="020B0604020202020204" pitchFamily="34" charset="0"/>
              </a:rPr>
              <a:t>Организм: белки из </a:t>
            </a:r>
            <a:r>
              <a:rPr lang="ru-RU" altLang="ru-RU" sz="2400" b="1" smtClean="0">
                <a:latin typeface="Arial" panose="020B0604020202020204" pitchFamily="34" charset="0"/>
                <a:cs typeface="Arial" panose="020B0604020202020204" pitchFamily="34" charset="0"/>
              </a:rPr>
              <a:t>модельных организмов </a:t>
            </a:r>
            <a:r>
              <a:rPr lang="ru-RU" altLang="ru-RU" sz="2400" smtClean="0">
                <a:latin typeface="Arial" panose="020B0604020202020204" pitchFamily="34" charset="0"/>
                <a:cs typeface="Arial" panose="020B0604020202020204" pitchFamily="34" charset="0"/>
              </a:rPr>
              <a:t>предпочтительнее</a:t>
            </a:r>
            <a:endParaRPr lang="en-US" altLang="ru-RU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2400" b="1" smtClean="0">
                <a:latin typeface="Arial" panose="020B0604020202020204" pitchFamily="34" charset="0"/>
                <a:cs typeface="Arial" panose="020B0604020202020204" pitchFamily="34" charset="0"/>
              </a:rPr>
              <a:t>Длина</a:t>
            </a:r>
            <a:r>
              <a:rPr lang="ru-RU" altLang="ru-RU" sz="2400" smtClean="0">
                <a:latin typeface="Arial" panose="020B0604020202020204" pitchFamily="34" charset="0"/>
                <a:cs typeface="Arial" panose="020B0604020202020204" pitchFamily="34" charset="0"/>
              </a:rPr>
              <a:t>: более длинная последовательность лучше</a:t>
            </a:r>
            <a:endParaRPr lang="en-US" altLang="ru-RU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2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1341438"/>
            <a:ext cx="4546600" cy="45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Овал 3"/>
          <p:cNvSpPr>
            <a:spLocks noChangeArrowheads="1"/>
          </p:cNvSpPr>
          <p:nvPr/>
        </p:nvSpPr>
        <p:spPr bwMode="auto">
          <a:xfrm>
            <a:off x="1187450" y="1268413"/>
            <a:ext cx="431800" cy="360362"/>
          </a:xfrm>
          <a:prstGeom prst="ellipse">
            <a:avLst/>
          </a:prstGeom>
          <a:solidFill>
            <a:srgbClr val="00B050">
              <a:alpha val="25098"/>
            </a:srgbClr>
          </a:solidFill>
          <a:ln w="3175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17414" name="Овал 13"/>
          <p:cNvSpPr>
            <a:spLocks noChangeArrowheads="1"/>
          </p:cNvSpPr>
          <p:nvPr/>
        </p:nvSpPr>
        <p:spPr bwMode="auto">
          <a:xfrm>
            <a:off x="1751013" y="2565400"/>
            <a:ext cx="2676525" cy="358775"/>
          </a:xfrm>
          <a:prstGeom prst="ellipse">
            <a:avLst/>
          </a:prstGeom>
          <a:solidFill>
            <a:srgbClr val="00B050">
              <a:alpha val="25098"/>
            </a:srgbClr>
          </a:solidFill>
          <a:ln w="3175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17415" name="Овал 14"/>
          <p:cNvSpPr>
            <a:spLocks noChangeArrowheads="1"/>
          </p:cNvSpPr>
          <p:nvPr/>
        </p:nvSpPr>
        <p:spPr bwMode="auto">
          <a:xfrm>
            <a:off x="1606550" y="4043363"/>
            <a:ext cx="2389188" cy="249237"/>
          </a:xfrm>
          <a:prstGeom prst="ellipse">
            <a:avLst/>
          </a:prstGeom>
          <a:solidFill>
            <a:srgbClr val="00B050">
              <a:alpha val="25098"/>
            </a:srgbClr>
          </a:solidFill>
          <a:ln w="3175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17416" name="Овал 15"/>
          <p:cNvSpPr>
            <a:spLocks noChangeArrowheads="1"/>
          </p:cNvSpPr>
          <p:nvPr/>
        </p:nvSpPr>
        <p:spPr bwMode="auto">
          <a:xfrm>
            <a:off x="1619250" y="4916488"/>
            <a:ext cx="649288" cy="423862"/>
          </a:xfrm>
          <a:prstGeom prst="ellipse">
            <a:avLst/>
          </a:prstGeom>
          <a:solidFill>
            <a:srgbClr val="00B050">
              <a:alpha val="25098"/>
            </a:srgbClr>
          </a:solidFill>
          <a:ln w="3175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0" y="96337"/>
            <a:ext cx="9064625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 smtClean="0">
                <a:solidFill>
                  <a:srgbClr val="7030A0"/>
                </a:solidFill>
                <a:latin typeface="Courier New" panose="02070309020205020404" pitchFamily="49" charset="0"/>
                <a:ea typeface="+mj-ea"/>
                <a:cs typeface="+mj-cs"/>
              </a:rPr>
              <a:t>Репрезентатичная последовательность</a:t>
            </a:r>
            <a:endParaRPr lang="en-US" sz="3200" b="1">
              <a:solidFill>
                <a:srgbClr val="7030A0"/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rgbClr val="7030A0"/>
                </a:gs>
                <a:gs pos="83000">
                  <a:schemeClr val="accent5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Полотно 20"/>
          <p:cNvGrpSpPr>
            <a:grpSpLocks/>
          </p:cNvGrpSpPr>
          <p:nvPr/>
        </p:nvGrpSpPr>
        <p:grpSpPr bwMode="auto">
          <a:xfrm>
            <a:off x="0" y="0"/>
            <a:ext cx="3581400" cy="457200"/>
            <a:chOff x="0" y="0"/>
            <a:chExt cx="35814" cy="4572"/>
          </a:xfrm>
        </p:grpSpPr>
      </p:grpSp>
      <p:grpSp>
        <p:nvGrpSpPr>
          <p:cNvPr id="12" name="Полотно 117"/>
          <p:cNvGrpSpPr>
            <a:grpSpLocks/>
          </p:cNvGrpSpPr>
          <p:nvPr/>
        </p:nvGrpSpPr>
        <p:grpSpPr bwMode="auto">
          <a:xfrm>
            <a:off x="0" y="0"/>
            <a:ext cx="5045075" cy="457200"/>
            <a:chOff x="0" y="0"/>
            <a:chExt cx="50438" cy="4578"/>
          </a:xfrm>
        </p:grpSpPr>
      </p:grpSp>
      <p:grpSp>
        <p:nvGrpSpPr>
          <p:cNvPr id="13" name="Полотно 80"/>
          <p:cNvGrpSpPr>
            <a:grpSpLocks/>
          </p:cNvGrpSpPr>
          <p:nvPr/>
        </p:nvGrpSpPr>
        <p:grpSpPr bwMode="auto">
          <a:xfrm>
            <a:off x="0" y="0"/>
            <a:ext cx="4165600" cy="457200"/>
            <a:chOff x="0" y="0"/>
            <a:chExt cx="41656" cy="4572"/>
          </a:xfrm>
        </p:grpSpPr>
      </p:grpSp>
      <p:grpSp>
        <p:nvGrpSpPr>
          <p:cNvPr id="14" name="Полотно 151"/>
          <p:cNvGrpSpPr>
            <a:grpSpLocks/>
          </p:cNvGrpSpPr>
          <p:nvPr/>
        </p:nvGrpSpPr>
        <p:grpSpPr bwMode="auto">
          <a:xfrm>
            <a:off x="0" y="0"/>
            <a:ext cx="4046538" cy="457200"/>
            <a:chOff x="0" y="0"/>
            <a:chExt cx="40462" cy="4572"/>
          </a:xfrm>
        </p:grpSpPr>
      </p:grp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21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8512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4572000" y="1125538"/>
            <a:ext cx="0" cy="5399087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6" name="Прямоугольник 12"/>
          <p:cNvSpPr>
            <a:spLocks noChangeArrowheads="1"/>
          </p:cNvSpPr>
          <p:nvPr/>
        </p:nvSpPr>
        <p:spPr bwMode="auto">
          <a:xfrm>
            <a:off x="195264" y="1187450"/>
            <a:ext cx="424814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ru-RU" altLang="ru-RU" sz="2400" smtClean="0">
                <a:latin typeface="Arial" panose="020B0604020202020204" pitchFamily="34" charset="0"/>
                <a:cs typeface="Arial" panose="020B0604020202020204" pitchFamily="34" charset="0"/>
              </a:rPr>
              <a:t>Отбор белков вручую: уменьшение числа белков из наиболее крупных бактериальных филумов: </a:t>
            </a:r>
            <a:r>
              <a:rPr lang="en-US" altLang="ru-RU" sz="2400" smtClean="0">
                <a:latin typeface="Arial" panose="020B0604020202020204" pitchFamily="34" charset="0"/>
                <a:cs typeface="Arial" panose="020B0604020202020204" pitchFamily="34" charset="0"/>
              </a:rPr>
              <a:t>Proteobacteria</a:t>
            </a:r>
            <a:r>
              <a:rPr lang="en-US" altLang="ru-RU" sz="24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sz="2400">
                <a:latin typeface="Arial" panose="020B0604020202020204" pitchFamily="34" charset="0"/>
                <a:cs typeface="Arial" panose="020B0604020202020204" pitchFamily="34" charset="0"/>
              </a:rPr>
              <a:t>Firmicutes </a:t>
            </a:r>
            <a:r>
              <a:rPr lang="ru-RU" altLang="ru-RU" sz="240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altLang="ru-RU" sz="2400" smtClean="0">
                <a:latin typeface="Arial" panose="020B0604020202020204" pitchFamily="34" charset="0"/>
                <a:cs typeface="Arial" panose="020B0604020202020204" pitchFamily="34" charset="0"/>
              </a:rPr>
              <a:t>Actinobacteria</a:t>
            </a:r>
            <a:endParaRPr lang="en-US" altLang="ru-RU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7" name="Прямоугольник 13"/>
          <p:cNvSpPr>
            <a:spLocks noChangeArrowheads="1"/>
          </p:cNvSpPr>
          <p:nvPr/>
        </p:nvSpPr>
        <p:spPr bwMode="auto">
          <a:xfrm>
            <a:off x="220981" y="4921250"/>
            <a:ext cx="413512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2400" b="1">
                <a:latin typeface="Arial" panose="020B0604020202020204" pitchFamily="34" charset="0"/>
                <a:cs typeface="Arial" panose="020B0604020202020204" pitchFamily="34" charset="0"/>
              </a:rPr>
              <a:t>BLAST </a:t>
            </a:r>
            <a:r>
              <a:rPr lang="ru-RU" altLang="ru-RU" sz="2400" b="1" smtClean="0">
                <a:latin typeface="Arial" panose="020B0604020202020204" pitchFamily="34" charset="0"/>
                <a:cs typeface="Arial" panose="020B0604020202020204" pitchFamily="34" charset="0"/>
              </a:rPr>
              <a:t>на сервере</a:t>
            </a:r>
            <a:endParaRPr lang="en-US" altLang="ru-RU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2400" b="1" smtClean="0">
                <a:latin typeface="Arial" panose="020B0604020202020204" pitchFamily="34" charset="0"/>
                <a:cs typeface="Arial" panose="020B0604020202020204" pitchFamily="34" charset="0"/>
              </a:rPr>
              <a:t>NCBI</a:t>
            </a:r>
            <a:endParaRPr lang="en-US" altLang="ru-RU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2400" u="sng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http://blast.ncbi.nlm.nih.gov/</a:t>
            </a:r>
          </a:p>
        </p:txBody>
      </p:sp>
      <p:sp>
        <p:nvSpPr>
          <p:cNvPr id="18438" name="Прямоугольник 14"/>
          <p:cNvSpPr>
            <a:spLocks noChangeArrowheads="1"/>
          </p:cNvSpPr>
          <p:nvPr/>
        </p:nvSpPr>
        <p:spPr bwMode="auto">
          <a:xfrm>
            <a:off x="5148263" y="4921250"/>
            <a:ext cx="30956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2400" b="1">
                <a:latin typeface="Arial" panose="020B0604020202020204" pitchFamily="34" charset="0"/>
                <a:cs typeface="Arial" panose="020B0604020202020204" pitchFamily="34" charset="0"/>
              </a:rPr>
              <a:t>BLAST </a:t>
            </a:r>
            <a:r>
              <a:rPr lang="ru-RU" altLang="ru-RU" sz="2400" b="1" smtClean="0">
                <a:latin typeface="Arial" panose="020B0604020202020204" pitchFamily="34" charset="0"/>
                <a:cs typeface="Arial" panose="020B0604020202020204" pitchFamily="34" charset="0"/>
              </a:rPr>
              <a:t>на сервере </a:t>
            </a:r>
            <a:r>
              <a:rPr lang="en-US" altLang="ru-RU" sz="2400" b="1" smtClean="0">
                <a:latin typeface="Arial" panose="020B0604020202020204" pitchFamily="34" charset="0"/>
                <a:cs typeface="Arial" panose="020B0604020202020204" pitchFamily="34" charset="0"/>
              </a:rPr>
              <a:t>EMBL EBI</a:t>
            </a:r>
            <a:endParaRPr lang="en-US" altLang="ru-RU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2400" u="sng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http://www.ebi.ac.uk/Tools/sss/ncbiblast/</a:t>
            </a:r>
          </a:p>
        </p:txBody>
      </p:sp>
      <p:sp>
        <p:nvSpPr>
          <p:cNvPr id="18439" name="Прямоугольник 15"/>
          <p:cNvSpPr>
            <a:spLocks noChangeArrowheads="1"/>
          </p:cNvSpPr>
          <p:nvPr/>
        </p:nvSpPr>
        <p:spPr bwMode="auto">
          <a:xfrm>
            <a:off x="4787900" y="1187450"/>
            <a:ext cx="41608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ru-RU" altLang="ru-RU" sz="2400" smtClean="0">
                <a:latin typeface="Arial" panose="020B0604020202020204" pitchFamily="34" charset="0"/>
                <a:cs typeface="Arial" panose="020B0604020202020204" pitchFamily="34" charset="0"/>
              </a:rPr>
              <a:t>Поиск в кластерах </a:t>
            </a:r>
            <a:r>
              <a:rPr lang="en-US" altLang="ru-RU" sz="2400" smtClean="0">
                <a:latin typeface="Arial" panose="020B0604020202020204" pitchFamily="34" charset="0"/>
                <a:cs typeface="Arial" panose="020B0604020202020204" pitchFamily="34" charset="0"/>
              </a:rPr>
              <a:t>UniRef </a:t>
            </a:r>
            <a:r>
              <a:rPr lang="ru-RU" altLang="ru-RU" sz="2400" smtClean="0">
                <a:latin typeface="Arial" panose="020B0604020202020204" pitchFamily="34" charset="0"/>
                <a:cs typeface="Arial" panose="020B0604020202020204" pitchFamily="34" charset="0"/>
              </a:rPr>
              <a:t>на нужном уровне идентичности</a:t>
            </a:r>
            <a:endParaRPr lang="en-US" altLang="ru-RU" sz="24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1"/>
          <p:cNvSpPr txBox="1">
            <a:spLocks noChangeArrowheads="1"/>
          </p:cNvSpPr>
          <p:nvPr/>
        </p:nvSpPr>
        <p:spPr bwMode="auto">
          <a:xfrm>
            <a:off x="0" y="96337"/>
            <a:ext cx="9064625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 smtClean="0">
                <a:solidFill>
                  <a:srgbClr val="7030A0"/>
                </a:solidFill>
                <a:latin typeface="Courier New" panose="02070309020205020404" pitchFamily="49" charset="0"/>
                <a:ea typeface="+mj-ea"/>
                <a:cs typeface="+mj-cs"/>
              </a:rPr>
              <a:t>Два варианта запуска </a:t>
            </a:r>
            <a:r>
              <a:rPr lang="en-US" sz="3200" b="1" smtClean="0">
                <a:solidFill>
                  <a:srgbClr val="7030A0"/>
                </a:solidFill>
                <a:latin typeface="Courier New" panose="02070309020205020404" pitchFamily="49" charset="0"/>
                <a:ea typeface="+mj-ea"/>
                <a:cs typeface="+mj-cs"/>
              </a:rPr>
              <a:t>BLAST</a:t>
            </a:r>
            <a:endParaRPr lang="en-US" sz="3200" b="1">
              <a:solidFill>
                <a:srgbClr val="7030A0"/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rgbClr val="7030A0"/>
                </a:gs>
                <a:gs pos="83000">
                  <a:schemeClr val="accent5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Полотно 20"/>
          <p:cNvGrpSpPr>
            <a:grpSpLocks/>
          </p:cNvGrpSpPr>
          <p:nvPr/>
        </p:nvGrpSpPr>
        <p:grpSpPr bwMode="auto">
          <a:xfrm>
            <a:off x="0" y="0"/>
            <a:ext cx="3581400" cy="457200"/>
            <a:chOff x="0" y="0"/>
            <a:chExt cx="35814" cy="4572"/>
          </a:xfrm>
        </p:grpSpPr>
      </p:grpSp>
      <p:grpSp>
        <p:nvGrpSpPr>
          <p:cNvPr id="13" name="Полотно 117"/>
          <p:cNvGrpSpPr>
            <a:grpSpLocks/>
          </p:cNvGrpSpPr>
          <p:nvPr/>
        </p:nvGrpSpPr>
        <p:grpSpPr bwMode="auto">
          <a:xfrm>
            <a:off x="0" y="0"/>
            <a:ext cx="5045075" cy="457200"/>
            <a:chOff x="0" y="0"/>
            <a:chExt cx="50438" cy="4578"/>
          </a:xfrm>
        </p:grpSpPr>
      </p:grpSp>
      <p:grpSp>
        <p:nvGrpSpPr>
          <p:cNvPr id="14" name="Полотно 80"/>
          <p:cNvGrpSpPr>
            <a:grpSpLocks/>
          </p:cNvGrpSpPr>
          <p:nvPr/>
        </p:nvGrpSpPr>
        <p:grpSpPr bwMode="auto">
          <a:xfrm>
            <a:off x="0" y="0"/>
            <a:ext cx="4165600" cy="457200"/>
            <a:chOff x="0" y="0"/>
            <a:chExt cx="41656" cy="4572"/>
          </a:xfrm>
        </p:grpSpPr>
      </p:grpSp>
      <p:grpSp>
        <p:nvGrpSpPr>
          <p:cNvPr id="15" name="Полотно 151"/>
          <p:cNvGrpSpPr>
            <a:grpSpLocks/>
          </p:cNvGrpSpPr>
          <p:nvPr/>
        </p:nvGrpSpPr>
        <p:grpSpPr bwMode="auto">
          <a:xfrm>
            <a:off x="0" y="0"/>
            <a:ext cx="4046538" cy="457200"/>
            <a:chOff x="0" y="0"/>
            <a:chExt cx="40462" cy="4572"/>
          </a:xfrm>
        </p:grpSpPr>
      </p:grpSp>
      <p:cxnSp>
        <p:nvCxnSpPr>
          <p:cNvPr id="16" name="Прямая со стрелкой 15"/>
          <p:cNvCxnSpPr/>
          <p:nvPr/>
        </p:nvCxnSpPr>
        <p:spPr>
          <a:xfrm>
            <a:off x="6696075" y="2468880"/>
            <a:ext cx="0" cy="2296160"/>
          </a:xfrm>
          <a:prstGeom prst="straightConnector1">
            <a:avLst/>
          </a:prstGeom>
          <a:ln w="1016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282031" y="3576320"/>
            <a:ext cx="0" cy="1188720"/>
          </a:xfrm>
          <a:prstGeom prst="straightConnector1">
            <a:avLst/>
          </a:prstGeom>
          <a:ln w="1016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22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1725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0" y="96337"/>
            <a:ext cx="914400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2800" b="1" smtClean="0">
                <a:solidFill>
                  <a:srgbClr val="7030A0"/>
                </a:solidFill>
                <a:latin typeface="Courier New" panose="02070309020205020404" pitchFamily="49" charset="0"/>
                <a:ea typeface="+mj-ea"/>
                <a:cs typeface="+mj-cs"/>
              </a:rPr>
              <a:t>Мембранная часть отличается по сиквенсам</a:t>
            </a:r>
            <a:endParaRPr lang="ru-RU" sz="2800" b="1">
              <a:solidFill>
                <a:srgbClr val="7030A0"/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rgbClr val="7030A0"/>
                </a:gs>
                <a:gs pos="83000">
                  <a:schemeClr val="accent5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2105" name="Полотно 20"/>
          <p:cNvGrpSpPr>
            <a:grpSpLocks/>
          </p:cNvGrpSpPr>
          <p:nvPr/>
        </p:nvGrpSpPr>
        <p:grpSpPr bwMode="auto">
          <a:xfrm>
            <a:off x="0" y="0"/>
            <a:ext cx="3581400" cy="457200"/>
            <a:chOff x="0" y="0"/>
            <a:chExt cx="35814" cy="4572"/>
          </a:xfrm>
        </p:grpSpPr>
      </p:grpSp>
      <p:grpSp>
        <p:nvGrpSpPr>
          <p:cNvPr id="2085" name="Полотно 117"/>
          <p:cNvGrpSpPr>
            <a:grpSpLocks/>
          </p:cNvGrpSpPr>
          <p:nvPr/>
        </p:nvGrpSpPr>
        <p:grpSpPr bwMode="auto">
          <a:xfrm>
            <a:off x="0" y="0"/>
            <a:ext cx="5045075" cy="457200"/>
            <a:chOff x="0" y="0"/>
            <a:chExt cx="50438" cy="4578"/>
          </a:xfrm>
        </p:grpSpPr>
      </p:grpSp>
      <p:grpSp>
        <p:nvGrpSpPr>
          <p:cNvPr id="2066" name="Полотно 80"/>
          <p:cNvGrpSpPr>
            <a:grpSpLocks/>
          </p:cNvGrpSpPr>
          <p:nvPr/>
        </p:nvGrpSpPr>
        <p:grpSpPr bwMode="auto">
          <a:xfrm>
            <a:off x="0" y="0"/>
            <a:ext cx="4165600" cy="457200"/>
            <a:chOff x="0" y="0"/>
            <a:chExt cx="41656" cy="4572"/>
          </a:xfrm>
        </p:grpSpPr>
      </p:grpSp>
      <p:grpSp>
        <p:nvGrpSpPr>
          <p:cNvPr id="2051" name="Полотно 151"/>
          <p:cNvGrpSpPr>
            <a:grpSpLocks/>
          </p:cNvGrpSpPr>
          <p:nvPr/>
        </p:nvGrpSpPr>
        <p:grpSpPr bwMode="auto">
          <a:xfrm>
            <a:off x="0" y="0"/>
            <a:ext cx="4046538" cy="457200"/>
            <a:chOff x="0" y="0"/>
            <a:chExt cx="40462" cy="4572"/>
          </a:xfrm>
        </p:grpSpPr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1261195"/>
            <a:ext cx="6419850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929188" y="3975820"/>
            <a:ext cx="1643062" cy="2214562"/>
          </a:xfrm>
          <a:prstGeom prst="rect">
            <a:avLst/>
          </a:prstGeom>
          <a:solidFill>
            <a:schemeClr val="bg1">
              <a:alpha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501063" y="3975820"/>
            <a:ext cx="500062" cy="2214562"/>
          </a:xfrm>
          <a:prstGeom prst="rect">
            <a:avLst/>
          </a:prstGeom>
          <a:solidFill>
            <a:schemeClr val="bg1">
              <a:alpha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71750" y="3975820"/>
            <a:ext cx="357188" cy="2214562"/>
          </a:xfrm>
          <a:prstGeom prst="rect">
            <a:avLst/>
          </a:prstGeom>
          <a:solidFill>
            <a:schemeClr val="bg1">
              <a:alpha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3" name="Picture 3" descr="F:\FBB\Jmol\Figures\atpsynanim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89882"/>
            <a:ext cx="20383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Прямая со стрелкой 13"/>
          <p:cNvCxnSpPr/>
          <p:nvPr/>
        </p:nvCxnSpPr>
        <p:spPr>
          <a:xfrm flipV="1">
            <a:off x="1500188" y="2332757"/>
            <a:ext cx="1000125" cy="500063"/>
          </a:xfrm>
          <a:prstGeom prst="straightConnector1">
            <a:avLst/>
          </a:prstGeom>
          <a:noFill/>
          <a:ln w="38100">
            <a:solidFill>
              <a:srgbClr val="7030A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6200000" flipH="1">
            <a:off x="1178719" y="3940101"/>
            <a:ext cx="1357312" cy="1143000"/>
          </a:xfrm>
          <a:prstGeom prst="straightConnector1">
            <a:avLst/>
          </a:prstGeom>
          <a:noFill/>
          <a:ln w="38100">
            <a:solidFill>
              <a:srgbClr val="7030A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127533" y="6269954"/>
            <a:ext cx="25317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smtClean="0"/>
              <a:t>Источник анимации:</a:t>
            </a:r>
            <a:endParaRPr lang="en-US" altLang="ru-RU" sz="1200" smtClean="0"/>
          </a:p>
          <a:p>
            <a:pPr eaLnBrk="1" hangingPunct="1"/>
            <a:r>
              <a:rPr lang="en-US" altLang="ru-RU" sz="1200" smtClean="0">
                <a:hlinkClick r:id="rId4"/>
              </a:rPr>
              <a:t>http</a:t>
            </a:r>
            <a:r>
              <a:rPr lang="en-US" altLang="ru-RU" sz="1200">
                <a:hlinkClick r:id="rId4"/>
              </a:rPr>
              <a:t>://www.mrc-mbu.cam.ac.uk</a:t>
            </a:r>
            <a:r>
              <a:rPr lang="en-US" altLang="ru-RU" sz="1200" smtClean="0">
                <a:hlinkClick r:id="rId4"/>
              </a:rPr>
              <a:t>/</a:t>
            </a:r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137862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473075" y="96337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 smtClean="0">
                <a:solidFill>
                  <a:srgbClr val="7030A0"/>
                </a:solidFill>
                <a:latin typeface="Courier New" panose="02070309020205020404" pitchFamily="49" charset="0"/>
                <a:ea typeface="+mj-ea"/>
                <a:cs typeface="+mj-cs"/>
              </a:rPr>
              <a:t>Строение клеточной мембраны</a:t>
            </a:r>
            <a:endParaRPr lang="ru-RU" sz="3200" b="1">
              <a:solidFill>
                <a:srgbClr val="7030A0"/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2105" name="Полотно 20"/>
          <p:cNvGrpSpPr>
            <a:grpSpLocks/>
          </p:cNvGrpSpPr>
          <p:nvPr/>
        </p:nvGrpSpPr>
        <p:grpSpPr bwMode="auto">
          <a:xfrm>
            <a:off x="0" y="0"/>
            <a:ext cx="3581400" cy="457200"/>
            <a:chOff x="0" y="0"/>
            <a:chExt cx="35814" cy="4572"/>
          </a:xfrm>
        </p:grpSpPr>
      </p:grpSp>
      <p:grpSp>
        <p:nvGrpSpPr>
          <p:cNvPr id="2085" name="Полотно 117"/>
          <p:cNvGrpSpPr>
            <a:grpSpLocks/>
          </p:cNvGrpSpPr>
          <p:nvPr/>
        </p:nvGrpSpPr>
        <p:grpSpPr bwMode="auto">
          <a:xfrm>
            <a:off x="0" y="0"/>
            <a:ext cx="5045075" cy="457200"/>
            <a:chOff x="0" y="0"/>
            <a:chExt cx="50438" cy="4578"/>
          </a:xfrm>
        </p:grpSpPr>
      </p:grpSp>
      <p:grpSp>
        <p:nvGrpSpPr>
          <p:cNvPr id="2066" name="Полотно 80"/>
          <p:cNvGrpSpPr>
            <a:grpSpLocks/>
          </p:cNvGrpSpPr>
          <p:nvPr/>
        </p:nvGrpSpPr>
        <p:grpSpPr bwMode="auto">
          <a:xfrm>
            <a:off x="0" y="0"/>
            <a:ext cx="4165600" cy="457200"/>
            <a:chOff x="0" y="0"/>
            <a:chExt cx="41656" cy="4572"/>
          </a:xfrm>
        </p:grpSpPr>
      </p:grpSp>
      <p:grpSp>
        <p:nvGrpSpPr>
          <p:cNvPr id="2051" name="Полотно 151"/>
          <p:cNvGrpSpPr>
            <a:grpSpLocks/>
          </p:cNvGrpSpPr>
          <p:nvPr/>
        </p:nvGrpSpPr>
        <p:grpSpPr bwMode="auto">
          <a:xfrm>
            <a:off x="0" y="0"/>
            <a:ext cx="4046538" cy="457200"/>
            <a:chOff x="0" y="0"/>
            <a:chExt cx="40462" cy="4572"/>
          </a:xfrm>
        </p:grpSpPr>
      </p:grp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5975352" y="2278338"/>
            <a:ext cx="298161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/>
              <a:t>Гидрофобные «хвосты»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28525" y="4318016"/>
            <a:ext cx="232483" cy="5818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169441" y="3968650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flipV="1">
            <a:off x="4228525" y="5133631"/>
            <a:ext cx="232483" cy="5818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 flipV="1">
            <a:off x="4169441" y="5715478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877876" y="4318016"/>
            <a:ext cx="233767" cy="5818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820076" y="3968650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 flipV="1">
            <a:off x="3877876" y="5133631"/>
            <a:ext cx="233767" cy="5818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 flipV="1">
            <a:off x="3820076" y="5715478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927256" y="4318016"/>
            <a:ext cx="232483" cy="5818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869457" y="3968650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 flipV="1">
            <a:off x="4927256" y="5133631"/>
            <a:ext cx="232483" cy="5818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 flipV="1">
            <a:off x="4869457" y="5715478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577891" y="4318016"/>
            <a:ext cx="232483" cy="5818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4518807" y="3968650"/>
            <a:ext cx="350650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4577891" y="5133631"/>
            <a:ext cx="232483" cy="5818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 flipV="1">
            <a:off x="4518807" y="5715478"/>
            <a:ext cx="350650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625987" y="4318016"/>
            <a:ext cx="233767" cy="5818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568188" y="3968650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 flipV="1">
            <a:off x="5625987" y="5133631"/>
            <a:ext cx="233767" cy="5818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 flipV="1">
            <a:off x="5568188" y="5715478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276622" y="4318016"/>
            <a:ext cx="233767" cy="5818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5218823" y="3968650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276622" y="5133631"/>
            <a:ext cx="233767" cy="5818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 flipV="1">
            <a:off x="5218823" y="5715478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TextBox 4"/>
          <p:cNvSpPr txBox="1">
            <a:spLocks noChangeArrowheads="1"/>
          </p:cNvSpPr>
          <p:nvPr/>
        </p:nvSpPr>
        <p:spPr bwMode="auto">
          <a:xfrm>
            <a:off x="6266919" y="4201133"/>
            <a:ext cx="243431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/>
              <a:t>Липидный </a:t>
            </a:r>
          </a:p>
          <a:p>
            <a:pPr algn="ctr" eaLnBrk="1" hangingPunct="1"/>
            <a:r>
              <a:rPr lang="ru-RU" altLang="ru-RU" sz="3600"/>
              <a:t>бислой</a:t>
            </a:r>
          </a:p>
          <a:p>
            <a:pPr algn="ctr" eaLnBrk="1" hangingPunct="1"/>
            <a:r>
              <a:rPr lang="en-US" altLang="ru-RU" sz="3600"/>
              <a:t>~ 40Å</a:t>
            </a:r>
            <a:endParaRPr lang="ru-RU" altLang="ru-RU" sz="2800"/>
          </a:p>
        </p:txBody>
      </p:sp>
      <p:grpSp>
        <p:nvGrpSpPr>
          <p:cNvPr id="35" name="Группа 41"/>
          <p:cNvGrpSpPr>
            <a:grpSpLocks/>
          </p:cNvGrpSpPr>
          <p:nvPr/>
        </p:nvGrpSpPr>
        <p:grpSpPr bwMode="auto">
          <a:xfrm>
            <a:off x="4461008" y="996475"/>
            <a:ext cx="990297" cy="2640792"/>
            <a:chOff x="1043608" y="1268760"/>
            <a:chExt cx="432048" cy="1152128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1115896" y="1700808"/>
              <a:ext cx="288032" cy="72008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7" name="Овал 36"/>
            <p:cNvSpPr/>
            <p:nvPr/>
          </p:nvSpPr>
          <p:spPr>
            <a:xfrm>
              <a:off x="1043608" y="1268760"/>
              <a:ext cx="432048" cy="432048"/>
            </a:xfrm>
            <a:prstGeom prst="ellipse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8" name="TextBox 4"/>
          <p:cNvSpPr txBox="1">
            <a:spLocks noChangeArrowheads="1"/>
          </p:cNvSpPr>
          <p:nvPr/>
        </p:nvSpPr>
        <p:spPr bwMode="auto">
          <a:xfrm>
            <a:off x="5713329" y="996475"/>
            <a:ext cx="3087774" cy="87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/>
              <a:t>Полярная «головка»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228525" y="902712"/>
            <a:ext cx="1514346" cy="288997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762277" y="3909567"/>
            <a:ext cx="466248" cy="110718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Стрелка углом 40"/>
          <p:cNvSpPr/>
          <p:nvPr/>
        </p:nvSpPr>
        <p:spPr>
          <a:xfrm>
            <a:off x="3762277" y="1871173"/>
            <a:ext cx="466248" cy="2038393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69709"/>
            </a:avLst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6150035" y="3968650"/>
            <a:ext cx="0" cy="2038394"/>
          </a:xfrm>
          <a:prstGeom prst="straightConnector1">
            <a:avLst/>
          </a:prstGeom>
          <a:ln w="3810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"/>
          <p:cNvSpPr txBox="1">
            <a:spLocks noChangeArrowheads="1"/>
          </p:cNvSpPr>
          <p:nvPr/>
        </p:nvSpPr>
        <p:spPr bwMode="auto">
          <a:xfrm>
            <a:off x="1" y="879592"/>
            <a:ext cx="3703192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/>
              <a:t>(1)</a:t>
            </a:r>
          </a:p>
          <a:p>
            <a:pPr algn="ctr" eaLnBrk="1" hangingPunct="1"/>
            <a:r>
              <a:rPr lang="ru-RU" altLang="ru-RU" sz="2000"/>
              <a:t>Клеточная мембрана предоставляет </a:t>
            </a:r>
            <a:r>
              <a:rPr lang="ru-RU" altLang="ru-RU" sz="2000" b="1"/>
              <a:t>гидрофобное окружение </a:t>
            </a:r>
            <a:r>
              <a:rPr lang="ru-RU" altLang="ru-RU" sz="2000"/>
              <a:t>молекулам, погруженным в нее (внутри не содержит групп, которые способны образовывать водородные связи)</a:t>
            </a:r>
          </a:p>
        </p:txBody>
      </p:sp>
      <p:sp>
        <p:nvSpPr>
          <p:cNvPr id="44" name="TextBox 4"/>
          <p:cNvSpPr txBox="1">
            <a:spLocks noChangeArrowheads="1"/>
          </p:cNvSpPr>
          <p:nvPr/>
        </p:nvSpPr>
        <p:spPr bwMode="auto">
          <a:xfrm>
            <a:off x="164844" y="4252718"/>
            <a:ext cx="335866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/>
              <a:t>(2)</a:t>
            </a:r>
            <a:endParaRPr lang="ru-RU" altLang="ru-RU" sz="2800"/>
          </a:p>
          <a:p>
            <a:pPr algn="ctr" eaLnBrk="1" hangingPunct="1"/>
            <a:r>
              <a:rPr lang="ru-RU" altLang="ru-RU" sz="2000"/>
              <a:t>Клеточная мембрана всегда </a:t>
            </a:r>
            <a:r>
              <a:rPr lang="ru-RU" altLang="ru-RU" sz="2000" b="1"/>
              <a:t>ориентирована</a:t>
            </a:r>
            <a:r>
              <a:rPr lang="ru-RU" altLang="ru-RU" sz="2000"/>
              <a:t>, т.е. ее две стороны качественно различаются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169013" y="4201134"/>
            <a:ext cx="3354492" cy="1939894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rgbClr val="7030A0"/>
                </a:gs>
                <a:gs pos="83000">
                  <a:schemeClr val="accent5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5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473075" y="96337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 smtClean="0">
                <a:solidFill>
                  <a:srgbClr val="7030A0"/>
                </a:solidFill>
                <a:latin typeface="Courier New" panose="02070309020205020404" pitchFamily="49" charset="0"/>
                <a:ea typeface="+mj-ea"/>
                <a:cs typeface="+mj-cs"/>
              </a:rPr>
              <a:t>Внутри мембраны нет воды</a:t>
            </a:r>
            <a:endParaRPr lang="ru-RU" sz="3200" b="1">
              <a:solidFill>
                <a:srgbClr val="7030A0"/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rgbClr val="7030A0"/>
                </a:gs>
                <a:gs pos="83000">
                  <a:schemeClr val="accent5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4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2105" name="Полотно 20"/>
          <p:cNvGrpSpPr>
            <a:grpSpLocks/>
          </p:cNvGrpSpPr>
          <p:nvPr/>
        </p:nvGrpSpPr>
        <p:grpSpPr bwMode="auto">
          <a:xfrm>
            <a:off x="0" y="0"/>
            <a:ext cx="3581400" cy="457200"/>
            <a:chOff x="0" y="0"/>
            <a:chExt cx="35814" cy="4572"/>
          </a:xfrm>
        </p:grpSpPr>
      </p:grpSp>
      <p:grpSp>
        <p:nvGrpSpPr>
          <p:cNvPr id="2085" name="Полотно 117"/>
          <p:cNvGrpSpPr>
            <a:grpSpLocks/>
          </p:cNvGrpSpPr>
          <p:nvPr/>
        </p:nvGrpSpPr>
        <p:grpSpPr bwMode="auto">
          <a:xfrm>
            <a:off x="0" y="0"/>
            <a:ext cx="5045075" cy="457200"/>
            <a:chOff x="0" y="0"/>
            <a:chExt cx="50438" cy="4578"/>
          </a:xfrm>
        </p:grpSpPr>
      </p:grpSp>
      <p:grpSp>
        <p:nvGrpSpPr>
          <p:cNvPr id="2066" name="Полотно 80"/>
          <p:cNvGrpSpPr>
            <a:grpSpLocks/>
          </p:cNvGrpSpPr>
          <p:nvPr/>
        </p:nvGrpSpPr>
        <p:grpSpPr bwMode="auto">
          <a:xfrm>
            <a:off x="0" y="0"/>
            <a:ext cx="4165600" cy="457200"/>
            <a:chOff x="0" y="0"/>
            <a:chExt cx="41656" cy="4572"/>
          </a:xfrm>
        </p:grpSpPr>
      </p:grpSp>
      <p:grpSp>
        <p:nvGrpSpPr>
          <p:cNvPr id="2051" name="Полотно 151"/>
          <p:cNvGrpSpPr>
            <a:grpSpLocks/>
          </p:cNvGrpSpPr>
          <p:nvPr/>
        </p:nvGrpSpPr>
        <p:grpSpPr bwMode="auto">
          <a:xfrm>
            <a:off x="0" y="0"/>
            <a:ext cx="4046538" cy="457200"/>
            <a:chOff x="0" y="0"/>
            <a:chExt cx="40462" cy="4572"/>
          </a:xfrm>
        </p:grpSpPr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00" y="973956"/>
            <a:ext cx="4331904" cy="4204338"/>
          </a:xfrm>
          <a:prstGeom prst="rect">
            <a:avLst/>
          </a:prstGeom>
        </p:spPr>
      </p:pic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555587" y="5063349"/>
            <a:ext cx="36344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smtClean="0"/>
              <a:t>Цитохром </a:t>
            </a:r>
            <a:r>
              <a:rPr lang="ru-RU" altLang="ru-RU" sz="2800" i="1" smtClean="0"/>
              <a:t>с</a:t>
            </a:r>
            <a:r>
              <a:rPr lang="ru-RU" altLang="ru-RU" sz="2800" smtClean="0"/>
              <a:t> лошади</a:t>
            </a:r>
            <a:endParaRPr lang="en-US" altLang="ru-RU" sz="2800" smtClean="0"/>
          </a:p>
          <a:p>
            <a:pPr algn="ctr" eaLnBrk="1" hangingPunct="1"/>
            <a:r>
              <a:rPr lang="ru-RU" altLang="ru-RU" sz="2800" smtClean="0"/>
              <a:t>(</a:t>
            </a:r>
            <a:r>
              <a:rPr lang="en-US" altLang="ru-RU" sz="2800" smtClean="0"/>
              <a:t>1HRC)</a:t>
            </a:r>
            <a:endParaRPr lang="ru-RU" altLang="ru-RU" sz="2800"/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4433104" y="1107824"/>
            <a:ext cx="4631521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2400"/>
              <a:t>С</a:t>
            </a:r>
            <a:r>
              <a:rPr lang="ru-RU" altLang="ru-RU" sz="2400" smtClean="0"/>
              <a:t>пособные </a:t>
            </a:r>
            <a:r>
              <a:rPr lang="ru-RU" altLang="ru-RU" sz="2400"/>
              <a:t>к образованию водородных связей </a:t>
            </a:r>
            <a:r>
              <a:rPr lang="ru-RU" altLang="ru-RU" sz="2400" smtClean="0"/>
              <a:t>группы белка </a:t>
            </a:r>
            <a:r>
              <a:rPr lang="ru-RU" altLang="ru-RU" sz="2400" b="1" smtClean="0"/>
              <a:t>в воде </a:t>
            </a:r>
            <a:r>
              <a:rPr lang="ru-RU" altLang="ru-RU" sz="2400"/>
              <a:t>могут быть свободно экспонированы наружу:</a:t>
            </a:r>
          </a:p>
          <a:p>
            <a:pPr lvl="1" eaLnBrk="1" hangingPunct="1">
              <a:buFontTx/>
              <a:buChar char="-"/>
            </a:pPr>
            <a:r>
              <a:rPr lang="ru-RU" altLang="ru-RU" sz="2400" smtClean="0"/>
              <a:t>пептидная </a:t>
            </a:r>
            <a:r>
              <a:rPr lang="ru-RU" altLang="ru-RU" sz="2400"/>
              <a:t>связь в петлях;</a:t>
            </a:r>
          </a:p>
          <a:p>
            <a:pPr lvl="1" eaLnBrk="1" hangingPunct="1">
              <a:buFontTx/>
              <a:buChar char="-"/>
            </a:pPr>
            <a:r>
              <a:rPr lang="ru-RU" altLang="ru-RU" sz="2400" smtClean="0"/>
              <a:t>полярные </a:t>
            </a:r>
            <a:r>
              <a:rPr lang="ru-RU" altLang="ru-RU" sz="2400"/>
              <a:t>остатки.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2400" smtClean="0">
                <a:solidFill>
                  <a:srgbClr val="FF0000"/>
                </a:solidFill>
              </a:rPr>
              <a:t>Внутри </a:t>
            </a:r>
            <a:r>
              <a:rPr lang="ru-RU" altLang="ru-RU" sz="2400">
                <a:solidFill>
                  <a:srgbClr val="FF0000"/>
                </a:solidFill>
              </a:rPr>
              <a:t>мембраны это энергетически невыгодно: этим группам не с кем образовать связь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ru-RU" altLang="ru-RU" sz="2400"/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1549522" y="6363570"/>
            <a:ext cx="14352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400" smtClean="0">
                <a:solidFill>
                  <a:srgbClr val="FF0000"/>
                </a:solidFill>
              </a:rPr>
              <a:t>Asp, Glu</a:t>
            </a:r>
            <a:endParaRPr lang="ru-RU" altLang="ru-RU" sz="2400">
              <a:solidFill>
                <a:srgbClr val="FF0000"/>
              </a:solidFill>
            </a:endParaRP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-22938" y="5976092"/>
            <a:ext cx="21790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400" smtClean="0">
                <a:solidFill>
                  <a:srgbClr val="00B0F0"/>
                </a:solidFill>
              </a:rPr>
              <a:t>Lys, Arg, His</a:t>
            </a:r>
            <a:endParaRPr lang="ru-RU" altLang="ru-RU" sz="2400">
              <a:solidFill>
                <a:srgbClr val="00B0F0"/>
              </a:solidFill>
            </a:endParaRP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2530189" y="5979647"/>
            <a:ext cx="21790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400" smtClean="0">
                <a:solidFill>
                  <a:schemeClr val="accent2">
                    <a:lumMod val="75000"/>
                  </a:schemeClr>
                </a:solidFill>
              </a:rPr>
              <a:t>Asn, Gln, Ser, Thr</a:t>
            </a:r>
            <a:endParaRPr lang="ru-RU" altLang="ru-RU" sz="240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98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473075" y="96337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>
                <a:solidFill>
                  <a:srgbClr val="7030A0"/>
                </a:solidFill>
                <a:latin typeface="Courier New" panose="02070309020205020404" pitchFamily="49" charset="0"/>
                <a:ea typeface="+mj-ea"/>
                <a:cs typeface="+mj-cs"/>
              </a:rPr>
              <a:t>Как поместить белок в мембрану</a:t>
            </a:r>
            <a:r>
              <a:rPr lang="ru-RU" sz="3200" b="1" smtClean="0">
                <a:solidFill>
                  <a:srgbClr val="7030A0"/>
                </a:solidFill>
                <a:latin typeface="Courier New" panose="02070309020205020404" pitchFamily="49" charset="0"/>
                <a:ea typeface="+mj-ea"/>
                <a:cs typeface="+mj-cs"/>
              </a:rPr>
              <a:t>?</a:t>
            </a:r>
            <a:endParaRPr lang="ru-RU" sz="3200" b="1">
              <a:solidFill>
                <a:srgbClr val="7030A0"/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rgbClr val="7030A0"/>
                </a:gs>
                <a:gs pos="83000">
                  <a:schemeClr val="accent5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5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2105" name="Полотно 20"/>
          <p:cNvGrpSpPr>
            <a:grpSpLocks/>
          </p:cNvGrpSpPr>
          <p:nvPr/>
        </p:nvGrpSpPr>
        <p:grpSpPr bwMode="auto">
          <a:xfrm>
            <a:off x="0" y="0"/>
            <a:ext cx="3581400" cy="457200"/>
            <a:chOff x="0" y="0"/>
            <a:chExt cx="35814" cy="4572"/>
          </a:xfrm>
        </p:grpSpPr>
      </p:grpSp>
      <p:grpSp>
        <p:nvGrpSpPr>
          <p:cNvPr id="2085" name="Полотно 117"/>
          <p:cNvGrpSpPr>
            <a:grpSpLocks/>
          </p:cNvGrpSpPr>
          <p:nvPr/>
        </p:nvGrpSpPr>
        <p:grpSpPr bwMode="auto">
          <a:xfrm>
            <a:off x="0" y="0"/>
            <a:ext cx="5045075" cy="457200"/>
            <a:chOff x="0" y="0"/>
            <a:chExt cx="50438" cy="4578"/>
          </a:xfrm>
        </p:grpSpPr>
      </p:grpSp>
      <p:grpSp>
        <p:nvGrpSpPr>
          <p:cNvPr id="2066" name="Полотно 80"/>
          <p:cNvGrpSpPr>
            <a:grpSpLocks/>
          </p:cNvGrpSpPr>
          <p:nvPr/>
        </p:nvGrpSpPr>
        <p:grpSpPr bwMode="auto">
          <a:xfrm>
            <a:off x="0" y="0"/>
            <a:ext cx="4165600" cy="457200"/>
            <a:chOff x="0" y="0"/>
            <a:chExt cx="41656" cy="4572"/>
          </a:xfrm>
        </p:grpSpPr>
      </p:grpSp>
      <p:grpSp>
        <p:nvGrpSpPr>
          <p:cNvPr id="2051" name="Полотно 151"/>
          <p:cNvGrpSpPr>
            <a:grpSpLocks/>
          </p:cNvGrpSpPr>
          <p:nvPr/>
        </p:nvGrpSpPr>
        <p:grpSpPr bwMode="auto">
          <a:xfrm>
            <a:off x="0" y="0"/>
            <a:ext cx="4046538" cy="457200"/>
            <a:chOff x="0" y="0"/>
            <a:chExt cx="40462" cy="4572"/>
          </a:xfrm>
        </p:grpSpPr>
      </p:grp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900113" y="836613"/>
            <a:ext cx="73437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rgbClr val="FF0000"/>
                </a:solidFill>
              </a:rPr>
              <a:t>Требование</a:t>
            </a:r>
            <a:r>
              <a:rPr lang="ru-RU" altLang="ru-RU" sz="2800"/>
              <a:t>: </a:t>
            </a:r>
          </a:p>
          <a:p>
            <a:pPr algn="ctr" eaLnBrk="1" hangingPunct="1"/>
            <a:r>
              <a:rPr lang="ru-RU" altLang="ru-RU" sz="2800"/>
              <a:t>все способные образовывать водородные и ионные связи остатки должны быть задействованы</a:t>
            </a:r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250825" y="2708275"/>
            <a:ext cx="4249738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rgbClr val="00B050"/>
                </a:solidFill>
              </a:rPr>
              <a:t>Решение, 1 часть:</a:t>
            </a:r>
          </a:p>
          <a:p>
            <a:pPr algn="ctr" eaLnBrk="1" hangingPunct="1"/>
            <a:r>
              <a:rPr lang="ru-RU" altLang="ru-RU" sz="2000"/>
              <a:t>Убрать из мембраны способные образовывать водородные связи </a:t>
            </a:r>
            <a:endParaRPr lang="en-US" altLang="ru-RU" sz="2000"/>
          </a:p>
          <a:p>
            <a:pPr algn="ctr" eaLnBrk="1" hangingPunct="1"/>
            <a:r>
              <a:rPr lang="ru-RU" altLang="ru-RU" sz="2000"/>
              <a:t>(</a:t>
            </a:r>
            <a:r>
              <a:rPr lang="en-US" altLang="ru-RU" sz="2000"/>
              <a:t>Ser, Thr, Asn, Gln, Cys)</a:t>
            </a:r>
            <a:r>
              <a:rPr lang="ru-RU" altLang="ru-RU" sz="2000"/>
              <a:t> и особенно заряженные</a:t>
            </a:r>
            <a:r>
              <a:rPr lang="en-US" altLang="ru-RU" sz="2000"/>
              <a:t> </a:t>
            </a:r>
          </a:p>
          <a:p>
            <a:pPr algn="ctr" eaLnBrk="1" hangingPunct="1"/>
            <a:r>
              <a:rPr lang="en-US" altLang="ru-RU" sz="2000"/>
              <a:t>(Arg, Lys, Asp, Glu, His)</a:t>
            </a:r>
            <a:r>
              <a:rPr lang="ru-RU" altLang="ru-RU" sz="2000"/>
              <a:t> остатки</a:t>
            </a:r>
          </a:p>
          <a:p>
            <a:pPr algn="ctr" eaLnBrk="1" hangingPunct="1"/>
            <a:endParaRPr lang="en-US" altLang="ru-RU" sz="2000"/>
          </a:p>
          <a:p>
            <a:pPr algn="ctr" eaLnBrk="1" hangingPunct="1"/>
            <a:r>
              <a:rPr lang="ru-RU" altLang="ru-RU" sz="2000" b="1">
                <a:solidFill>
                  <a:srgbClr val="FF0000"/>
                </a:solidFill>
              </a:rPr>
              <a:t>! </a:t>
            </a:r>
            <a:r>
              <a:rPr lang="ru-RU" altLang="ru-RU" sz="2000"/>
              <a:t>Если такие остатки встречаются посредине мембраны – они должны взаимодействовать с другими молекулами (например, образовывать олигомерный комплекс, координировать гем)</a:t>
            </a:r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4572000" y="2708275"/>
            <a:ext cx="424815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rgbClr val="00B050"/>
                </a:solidFill>
              </a:rPr>
              <a:t>Решение, 2 часть:</a:t>
            </a:r>
          </a:p>
          <a:p>
            <a:pPr algn="ctr" eaLnBrk="1" hangingPunct="1"/>
            <a:r>
              <a:rPr lang="ru-RU" altLang="ru-RU" sz="2000"/>
              <a:t>Упаковать главную цепь белка в структуру, где все возможные водородные связи уже образованы</a:t>
            </a:r>
          </a:p>
          <a:p>
            <a:pPr algn="ctr" eaLnBrk="1" hangingPunct="1"/>
            <a:endParaRPr lang="ru-RU" altLang="ru-RU" sz="2000"/>
          </a:p>
          <a:p>
            <a:pPr algn="ctr" eaLnBrk="1" hangingPunct="1"/>
            <a:r>
              <a:rPr lang="ru-RU" altLang="ru-RU" sz="2000" b="1"/>
              <a:t>2а) </a:t>
            </a:r>
            <a:r>
              <a:rPr lang="ru-RU" altLang="ru-RU" sz="2000"/>
              <a:t>Одна или несколько </a:t>
            </a:r>
            <a:r>
              <a:rPr lang="ru-RU" altLang="ru-RU" sz="2000">
                <a:sym typeface="Symbol" panose="05050102010706020507" pitchFamily="18" charset="2"/>
              </a:rPr>
              <a:t>-спиралей, пронизывающих мембрану</a:t>
            </a:r>
          </a:p>
          <a:p>
            <a:pPr algn="ctr" eaLnBrk="1" hangingPunct="1"/>
            <a:r>
              <a:rPr lang="ru-RU" altLang="ru-RU" sz="2000" b="1">
                <a:sym typeface="Symbol" panose="05050102010706020507" pitchFamily="18" charset="2"/>
              </a:rPr>
              <a:t>(чаще всего)</a:t>
            </a:r>
          </a:p>
          <a:p>
            <a:pPr algn="ctr" eaLnBrk="1" hangingPunct="1"/>
            <a:endParaRPr lang="ru-RU" altLang="ru-RU" sz="2000">
              <a:sym typeface="Symbol" panose="05050102010706020507" pitchFamily="18" charset="2"/>
            </a:endParaRPr>
          </a:p>
          <a:p>
            <a:pPr algn="ctr" eaLnBrk="1" hangingPunct="1"/>
            <a:r>
              <a:rPr lang="ru-RU" altLang="ru-RU" sz="2000" b="1">
                <a:sym typeface="Symbol" panose="05050102010706020507" pitchFamily="18" charset="2"/>
              </a:rPr>
              <a:t>2б) </a:t>
            </a:r>
            <a:r>
              <a:rPr lang="ru-RU" altLang="ru-RU" sz="2000">
                <a:sym typeface="Symbol" panose="05050102010706020507" pitchFamily="18" charset="2"/>
              </a:rPr>
              <a:t>Циклический -лист </a:t>
            </a:r>
            <a:endParaRPr lang="ru-RU" altLang="ru-RU" sz="2000"/>
          </a:p>
        </p:txBody>
      </p:sp>
    </p:spTree>
    <p:extLst>
      <p:ext uri="{BB962C8B-B14F-4D97-AF65-F5344CB8AC3E}">
        <p14:creationId xmlns:p14="http://schemas.microsoft.com/office/powerpoint/2010/main" val="137288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60"/>
          <p:cNvGrpSpPr>
            <a:grpSpLocks/>
          </p:cNvGrpSpPr>
          <p:nvPr/>
        </p:nvGrpSpPr>
        <p:grpSpPr bwMode="auto">
          <a:xfrm>
            <a:off x="128156" y="3944502"/>
            <a:ext cx="7066430" cy="2865960"/>
            <a:chOff x="52388" y="-4059832"/>
            <a:chExt cx="9091612" cy="3686175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88" y="-4059832"/>
              <a:ext cx="9091612" cy="3686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1" name="Прямая соединительная линия 20"/>
            <p:cNvCxnSpPr/>
            <p:nvPr/>
          </p:nvCxnSpPr>
          <p:spPr>
            <a:xfrm flipV="1">
              <a:off x="5857556" y="-3059838"/>
              <a:ext cx="571062" cy="143666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V="1">
              <a:off x="6428618" y="-2488954"/>
              <a:ext cx="572954" cy="357275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6358654" y="-1417128"/>
              <a:ext cx="642918" cy="1891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flipV="1">
              <a:off x="7001572" y="-3488947"/>
              <a:ext cx="784737" cy="143666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V="1">
              <a:off x="7572634" y="-2774397"/>
              <a:ext cx="571062" cy="285443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7428923" y="-1702570"/>
              <a:ext cx="642918" cy="189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0" name="Группа 59"/>
          <p:cNvGrpSpPr>
            <a:grpSpLocks/>
          </p:cNvGrpSpPr>
          <p:nvPr/>
        </p:nvGrpSpPr>
        <p:grpSpPr bwMode="auto">
          <a:xfrm>
            <a:off x="128156" y="791955"/>
            <a:ext cx="5032334" cy="3187830"/>
            <a:chOff x="1571625" y="1528763"/>
            <a:chExt cx="6000750" cy="3800475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625" y="1528763"/>
              <a:ext cx="6000750" cy="3800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5835647" y="2320717"/>
              <a:ext cx="499370" cy="285667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16200000" flipV="1">
              <a:off x="5620959" y="2749125"/>
              <a:ext cx="501123" cy="285667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6200000" flipV="1">
              <a:off x="5370343" y="3141636"/>
              <a:ext cx="501123" cy="71855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rot="16200000" flipV="1">
              <a:off x="5836530" y="3248519"/>
              <a:ext cx="571210" cy="71855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192292" y="3392173"/>
              <a:ext cx="501123" cy="285667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16200000" flipV="1">
              <a:off x="5835647" y="3820581"/>
              <a:ext cx="499370" cy="285667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16200000" flipV="1">
              <a:off x="5764668" y="4177165"/>
              <a:ext cx="499371" cy="14371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473075" y="96337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 smtClean="0">
                <a:solidFill>
                  <a:srgbClr val="7030A0"/>
                </a:solidFill>
                <a:latin typeface="Courier New" panose="02070309020205020404" pitchFamily="49" charset="0"/>
                <a:ea typeface="+mj-ea"/>
                <a:cs typeface="+mj-cs"/>
              </a:rPr>
              <a:t>Элементы вторичной структуры</a:t>
            </a:r>
            <a:endParaRPr lang="ru-RU" sz="3200" b="1">
              <a:solidFill>
                <a:srgbClr val="7030A0"/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rgbClr val="7030A0"/>
                </a:gs>
                <a:gs pos="83000">
                  <a:schemeClr val="accent5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6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2105" name="Полотно 20"/>
          <p:cNvGrpSpPr>
            <a:grpSpLocks/>
          </p:cNvGrpSpPr>
          <p:nvPr/>
        </p:nvGrpSpPr>
        <p:grpSpPr bwMode="auto">
          <a:xfrm>
            <a:off x="0" y="0"/>
            <a:ext cx="3581400" cy="457200"/>
            <a:chOff x="0" y="0"/>
            <a:chExt cx="35814" cy="4572"/>
          </a:xfrm>
        </p:grpSpPr>
      </p:grpSp>
      <p:grpSp>
        <p:nvGrpSpPr>
          <p:cNvPr id="2085" name="Полотно 117"/>
          <p:cNvGrpSpPr>
            <a:grpSpLocks/>
          </p:cNvGrpSpPr>
          <p:nvPr/>
        </p:nvGrpSpPr>
        <p:grpSpPr bwMode="auto">
          <a:xfrm>
            <a:off x="0" y="0"/>
            <a:ext cx="5045075" cy="457200"/>
            <a:chOff x="0" y="0"/>
            <a:chExt cx="50438" cy="4578"/>
          </a:xfrm>
        </p:grpSpPr>
      </p:grpSp>
      <p:grpSp>
        <p:nvGrpSpPr>
          <p:cNvPr id="2066" name="Полотно 80"/>
          <p:cNvGrpSpPr>
            <a:grpSpLocks/>
          </p:cNvGrpSpPr>
          <p:nvPr/>
        </p:nvGrpSpPr>
        <p:grpSpPr bwMode="auto">
          <a:xfrm>
            <a:off x="0" y="0"/>
            <a:ext cx="4165600" cy="457200"/>
            <a:chOff x="0" y="0"/>
            <a:chExt cx="41656" cy="4572"/>
          </a:xfrm>
        </p:grpSpPr>
      </p:grpSp>
      <p:grpSp>
        <p:nvGrpSpPr>
          <p:cNvPr id="2051" name="Полотно 151"/>
          <p:cNvGrpSpPr>
            <a:grpSpLocks/>
          </p:cNvGrpSpPr>
          <p:nvPr/>
        </p:nvGrpSpPr>
        <p:grpSpPr bwMode="auto">
          <a:xfrm>
            <a:off x="0" y="0"/>
            <a:ext cx="4046538" cy="457200"/>
            <a:chOff x="0" y="0"/>
            <a:chExt cx="40462" cy="4572"/>
          </a:xfrm>
        </p:grpSpPr>
      </p:grpSp>
      <p:sp>
        <p:nvSpPr>
          <p:cNvPr id="27" name="TextBox 4"/>
          <p:cNvSpPr txBox="1">
            <a:spLocks noChangeArrowheads="1"/>
          </p:cNvSpPr>
          <p:nvPr/>
        </p:nvSpPr>
        <p:spPr bwMode="auto">
          <a:xfrm>
            <a:off x="6023402" y="1992380"/>
            <a:ext cx="28813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400" b="1"/>
              <a:t>&lt; 3</a:t>
            </a:r>
            <a:r>
              <a:rPr lang="ru-RU" altLang="ru-RU" sz="2400" b="1"/>
              <a:t> </a:t>
            </a:r>
            <a:r>
              <a:rPr lang="en-US" altLang="ru-RU" sz="2400" b="1"/>
              <a:t>Å (</a:t>
            </a:r>
            <a:r>
              <a:rPr lang="ru-RU" altLang="ru-RU" sz="2400" b="1"/>
              <a:t>водородные связи)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5988477" y="2208280"/>
            <a:ext cx="857250" cy="1588"/>
          </a:xfrm>
          <a:prstGeom prst="line">
            <a:avLst/>
          </a:prstGeom>
          <a:noFill/>
          <a:ln w="38100">
            <a:solidFill>
              <a:srgbClr val="00CC00"/>
            </a:solidFill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0" name="TextBox 4"/>
          <p:cNvSpPr txBox="1">
            <a:spLocks noChangeArrowheads="1"/>
          </p:cNvSpPr>
          <p:nvPr/>
        </p:nvSpPr>
        <p:spPr bwMode="auto">
          <a:xfrm>
            <a:off x="4859743" y="879397"/>
            <a:ext cx="25033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 smtClean="0">
                <a:sym typeface="Symbol" panose="05050102010706020507" pitchFamily="18" charset="2"/>
              </a:rPr>
              <a:t>-спираль</a:t>
            </a:r>
            <a:endParaRPr lang="ru-RU" altLang="ru-RU" sz="3200" b="1"/>
          </a:p>
        </p:txBody>
      </p:sp>
      <p:sp>
        <p:nvSpPr>
          <p:cNvPr id="31" name="TextBox 4"/>
          <p:cNvSpPr txBox="1">
            <a:spLocks noChangeArrowheads="1"/>
          </p:cNvSpPr>
          <p:nvPr/>
        </p:nvSpPr>
        <p:spPr bwMode="auto">
          <a:xfrm>
            <a:off x="6839030" y="4095971"/>
            <a:ext cx="20541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 smtClean="0">
                <a:sym typeface="Symbol" panose="05050102010706020507" pitchFamily="18" charset="2"/>
              </a:rPr>
              <a:t>-лист</a:t>
            </a:r>
            <a:endParaRPr lang="ru-RU" altLang="ru-RU" sz="3200" b="1"/>
          </a:p>
        </p:txBody>
      </p:sp>
    </p:spTree>
    <p:extLst>
      <p:ext uri="{BB962C8B-B14F-4D97-AF65-F5344CB8AC3E}">
        <p14:creationId xmlns:p14="http://schemas.microsoft.com/office/powerpoint/2010/main" val="72206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473075" y="96337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 smtClean="0">
                <a:solidFill>
                  <a:srgbClr val="7030A0"/>
                </a:solidFill>
                <a:latin typeface="Courier New" panose="02070309020205020404" pitchFamily="49" charset="0"/>
                <a:ea typeface="+mj-ea"/>
                <a:cs typeface="+mj-cs"/>
              </a:rPr>
              <a:t>Строение клеточной мембраны</a:t>
            </a:r>
            <a:endParaRPr lang="ru-RU" sz="3200" b="1">
              <a:solidFill>
                <a:srgbClr val="7030A0"/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ru-RU" sz="2800" b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7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2105" name="Полотно 20"/>
          <p:cNvGrpSpPr>
            <a:grpSpLocks/>
          </p:cNvGrpSpPr>
          <p:nvPr/>
        </p:nvGrpSpPr>
        <p:grpSpPr bwMode="auto">
          <a:xfrm>
            <a:off x="0" y="0"/>
            <a:ext cx="3581400" cy="457200"/>
            <a:chOff x="0" y="0"/>
            <a:chExt cx="35814" cy="4572"/>
          </a:xfrm>
        </p:grpSpPr>
      </p:grpSp>
      <p:grpSp>
        <p:nvGrpSpPr>
          <p:cNvPr id="2085" name="Полотно 117"/>
          <p:cNvGrpSpPr>
            <a:grpSpLocks/>
          </p:cNvGrpSpPr>
          <p:nvPr/>
        </p:nvGrpSpPr>
        <p:grpSpPr bwMode="auto">
          <a:xfrm>
            <a:off x="0" y="0"/>
            <a:ext cx="5045075" cy="457200"/>
            <a:chOff x="0" y="0"/>
            <a:chExt cx="50438" cy="4578"/>
          </a:xfrm>
        </p:grpSpPr>
      </p:grpSp>
      <p:grpSp>
        <p:nvGrpSpPr>
          <p:cNvPr id="2066" name="Полотно 80"/>
          <p:cNvGrpSpPr>
            <a:grpSpLocks/>
          </p:cNvGrpSpPr>
          <p:nvPr/>
        </p:nvGrpSpPr>
        <p:grpSpPr bwMode="auto">
          <a:xfrm>
            <a:off x="0" y="0"/>
            <a:ext cx="4165600" cy="457200"/>
            <a:chOff x="0" y="0"/>
            <a:chExt cx="41656" cy="4572"/>
          </a:xfrm>
        </p:grpSpPr>
      </p:grpSp>
      <p:grpSp>
        <p:nvGrpSpPr>
          <p:cNvPr id="2051" name="Полотно 151"/>
          <p:cNvGrpSpPr>
            <a:grpSpLocks/>
          </p:cNvGrpSpPr>
          <p:nvPr/>
        </p:nvGrpSpPr>
        <p:grpSpPr bwMode="auto">
          <a:xfrm>
            <a:off x="0" y="0"/>
            <a:ext cx="4046538" cy="457200"/>
            <a:chOff x="0" y="0"/>
            <a:chExt cx="40462" cy="4572"/>
          </a:xfrm>
        </p:grpSpPr>
      </p:grp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5975352" y="2278338"/>
            <a:ext cx="298161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/>
              <a:t>Гидрофобные «хвосты»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28525" y="4318016"/>
            <a:ext cx="232483" cy="5818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169441" y="3968650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flipV="1">
            <a:off x="4228525" y="5133631"/>
            <a:ext cx="232483" cy="5818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 flipV="1">
            <a:off x="4169441" y="5715478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877876" y="4318016"/>
            <a:ext cx="233767" cy="5818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820076" y="3968650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 flipV="1">
            <a:off x="3877876" y="5133631"/>
            <a:ext cx="233767" cy="5818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 flipV="1">
            <a:off x="3820076" y="5715478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927256" y="4318016"/>
            <a:ext cx="232483" cy="5818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869457" y="3968650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 flipV="1">
            <a:off x="4927256" y="5133631"/>
            <a:ext cx="232483" cy="5818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 flipV="1">
            <a:off x="4869457" y="5715478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577891" y="4318016"/>
            <a:ext cx="232483" cy="5818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4518807" y="3968650"/>
            <a:ext cx="350650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4577891" y="5133631"/>
            <a:ext cx="232483" cy="5818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 flipV="1">
            <a:off x="4518807" y="5715478"/>
            <a:ext cx="350650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625987" y="4318016"/>
            <a:ext cx="233767" cy="5818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568188" y="3968650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 flipV="1">
            <a:off x="5625987" y="5133631"/>
            <a:ext cx="233767" cy="5818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 flipV="1">
            <a:off x="5568188" y="5715478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276622" y="4318016"/>
            <a:ext cx="233767" cy="5818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5218823" y="3968650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276622" y="5133631"/>
            <a:ext cx="233767" cy="5818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 flipV="1">
            <a:off x="5218823" y="5715478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TextBox 4"/>
          <p:cNvSpPr txBox="1">
            <a:spLocks noChangeArrowheads="1"/>
          </p:cNvSpPr>
          <p:nvPr/>
        </p:nvSpPr>
        <p:spPr bwMode="auto">
          <a:xfrm>
            <a:off x="6266919" y="4201133"/>
            <a:ext cx="243431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/>
              <a:t>Липидный </a:t>
            </a:r>
          </a:p>
          <a:p>
            <a:pPr algn="ctr" eaLnBrk="1" hangingPunct="1"/>
            <a:r>
              <a:rPr lang="ru-RU" altLang="ru-RU" sz="3600"/>
              <a:t>бислой</a:t>
            </a:r>
          </a:p>
          <a:p>
            <a:pPr algn="ctr" eaLnBrk="1" hangingPunct="1"/>
            <a:r>
              <a:rPr lang="en-US" altLang="ru-RU" sz="3600"/>
              <a:t>~ 40Å</a:t>
            </a:r>
            <a:endParaRPr lang="ru-RU" altLang="ru-RU" sz="2800"/>
          </a:p>
        </p:txBody>
      </p:sp>
      <p:grpSp>
        <p:nvGrpSpPr>
          <p:cNvPr id="35" name="Группа 41"/>
          <p:cNvGrpSpPr>
            <a:grpSpLocks/>
          </p:cNvGrpSpPr>
          <p:nvPr/>
        </p:nvGrpSpPr>
        <p:grpSpPr bwMode="auto">
          <a:xfrm>
            <a:off x="4461008" y="996475"/>
            <a:ext cx="990297" cy="2640792"/>
            <a:chOff x="1043608" y="1268760"/>
            <a:chExt cx="432048" cy="1152128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1115896" y="1700808"/>
              <a:ext cx="288032" cy="72008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7" name="Овал 36"/>
            <p:cNvSpPr/>
            <p:nvPr/>
          </p:nvSpPr>
          <p:spPr>
            <a:xfrm>
              <a:off x="1043608" y="1268760"/>
              <a:ext cx="432048" cy="432048"/>
            </a:xfrm>
            <a:prstGeom prst="ellipse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8" name="TextBox 4"/>
          <p:cNvSpPr txBox="1">
            <a:spLocks noChangeArrowheads="1"/>
          </p:cNvSpPr>
          <p:nvPr/>
        </p:nvSpPr>
        <p:spPr bwMode="auto">
          <a:xfrm>
            <a:off x="5713329" y="996475"/>
            <a:ext cx="3087774" cy="87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/>
              <a:t>Полярная «головка»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228525" y="902712"/>
            <a:ext cx="1514346" cy="288997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762277" y="3909567"/>
            <a:ext cx="466248" cy="110718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Стрелка углом 40"/>
          <p:cNvSpPr/>
          <p:nvPr/>
        </p:nvSpPr>
        <p:spPr>
          <a:xfrm>
            <a:off x="3762277" y="1871173"/>
            <a:ext cx="466248" cy="2038393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69709"/>
            </a:avLst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6150035" y="3968650"/>
            <a:ext cx="0" cy="2038394"/>
          </a:xfrm>
          <a:prstGeom prst="straightConnector1">
            <a:avLst/>
          </a:prstGeom>
          <a:ln w="3810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"/>
          <p:cNvSpPr txBox="1">
            <a:spLocks noChangeArrowheads="1"/>
          </p:cNvSpPr>
          <p:nvPr/>
        </p:nvSpPr>
        <p:spPr bwMode="auto">
          <a:xfrm>
            <a:off x="1" y="879592"/>
            <a:ext cx="3703192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/>
              <a:t>(1)</a:t>
            </a:r>
          </a:p>
          <a:p>
            <a:pPr algn="ctr" eaLnBrk="1" hangingPunct="1"/>
            <a:r>
              <a:rPr lang="ru-RU" altLang="ru-RU" sz="2000"/>
              <a:t>Клеточная мембрана предоставляет </a:t>
            </a:r>
            <a:r>
              <a:rPr lang="ru-RU" altLang="ru-RU" sz="2000" b="1"/>
              <a:t>гидрофобное окружение </a:t>
            </a:r>
            <a:r>
              <a:rPr lang="ru-RU" altLang="ru-RU" sz="2000"/>
              <a:t>молекулам, погруженным в нее (внутри не содержит групп, которые способны образовывать водородные связи)</a:t>
            </a:r>
          </a:p>
        </p:txBody>
      </p:sp>
      <p:sp>
        <p:nvSpPr>
          <p:cNvPr id="44" name="TextBox 4"/>
          <p:cNvSpPr txBox="1">
            <a:spLocks noChangeArrowheads="1"/>
          </p:cNvSpPr>
          <p:nvPr/>
        </p:nvSpPr>
        <p:spPr bwMode="auto">
          <a:xfrm>
            <a:off x="164844" y="4252718"/>
            <a:ext cx="335866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/>
              <a:t>(2)</a:t>
            </a:r>
            <a:endParaRPr lang="ru-RU" altLang="ru-RU" sz="2800"/>
          </a:p>
          <a:p>
            <a:pPr algn="ctr" eaLnBrk="1" hangingPunct="1"/>
            <a:r>
              <a:rPr lang="ru-RU" altLang="ru-RU" sz="2000"/>
              <a:t>Клеточная мембрана всегда </a:t>
            </a:r>
            <a:r>
              <a:rPr lang="ru-RU" altLang="ru-RU" sz="2000" b="1"/>
              <a:t>ориентирована</a:t>
            </a:r>
            <a:r>
              <a:rPr lang="ru-RU" altLang="ru-RU" sz="2000"/>
              <a:t>, т.е. ее две стороны качественно различаются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116218" y="879592"/>
            <a:ext cx="3471375" cy="3089058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rgbClr val="7030A0"/>
                </a:gs>
                <a:gs pos="83000">
                  <a:schemeClr val="accent5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936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473075" y="96337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 smtClean="0">
                <a:solidFill>
                  <a:srgbClr val="7030A0"/>
                </a:solidFill>
                <a:latin typeface="Courier New" panose="02070309020205020404" pitchFamily="49" charset="0"/>
                <a:ea typeface="+mj-ea"/>
                <a:cs typeface="+mj-cs"/>
              </a:rPr>
              <a:t>Разные трансмембранные белки</a:t>
            </a:r>
            <a:endParaRPr lang="ru-RU" sz="3200" b="1">
              <a:solidFill>
                <a:srgbClr val="7030A0"/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rgbClr val="7030A0"/>
                </a:gs>
                <a:gs pos="83000">
                  <a:schemeClr val="accent5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8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2105" name="Полотно 20"/>
          <p:cNvGrpSpPr>
            <a:grpSpLocks/>
          </p:cNvGrpSpPr>
          <p:nvPr/>
        </p:nvGrpSpPr>
        <p:grpSpPr bwMode="auto">
          <a:xfrm>
            <a:off x="0" y="0"/>
            <a:ext cx="3581400" cy="457200"/>
            <a:chOff x="0" y="0"/>
            <a:chExt cx="35814" cy="4572"/>
          </a:xfrm>
        </p:grpSpPr>
      </p:grpSp>
      <p:grpSp>
        <p:nvGrpSpPr>
          <p:cNvPr id="2085" name="Полотно 117"/>
          <p:cNvGrpSpPr>
            <a:grpSpLocks/>
          </p:cNvGrpSpPr>
          <p:nvPr/>
        </p:nvGrpSpPr>
        <p:grpSpPr bwMode="auto">
          <a:xfrm>
            <a:off x="0" y="0"/>
            <a:ext cx="5045075" cy="457200"/>
            <a:chOff x="0" y="0"/>
            <a:chExt cx="50438" cy="4578"/>
          </a:xfrm>
        </p:grpSpPr>
      </p:grpSp>
      <p:grpSp>
        <p:nvGrpSpPr>
          <p:cNvPr id="2066" name="Полотно 80"/>
          <p:cNvGrpSpPr>
            <a:grpSpLocks/>
          </p:cNvGrpSpPr>
          <p:nvPr/>
        </p:nvGrpSpPr>
        <p:grpSpPr bwMode="auto">
          <a:xfrm>
            <a:off x="0" y="0"/>
            <a:ext cx="4165600" cy="457200"/>
            <a:chOff x="0" y="0"/>
            <a:chExt cx="41656" cy="4572"/>
          </a:xfrm>
        </p:grpSpPr>
      </p:grpSp>
      <p:grpSp>
        <p:nvGrpSpPr>
          <p:cNvPr id="2051" name="Полотно 151"/>
          <p:cNvGrpSpPr>
            <a:grpSpLocks/>
          </p:cNvGrpSpPr>
          <p:nvPr/>
        </p:nvGrpSpPr>
        <p:grpSpPr bwMode="auto">
          <a:xfrm>
            <a:off x="0" y="0"/>
            <a:ext cx="4046538" cy="457200"/>
            <a:chOff x="0" y="0"/>
            <a:chExt cx="40462" cy="4572"/>
          </a:xfrm>
        </p:grpSpPr>
      </p:grpSp>
      <p:sp>
        <p:nvSpPr>
          <p:cNvPr id="9" name="Прямоугольник 8"/>
          <p:cNvSpPr/>
          <p:nvPr/>
        </p:nvSpPr>
        <p:spPr>
          <a:xfrm>
            <a:off x="2035026" y="3128699"/>
            <a:ext cx="250684" cy="632219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973045" y="2749089"/>
            <a:ext cx="374648" cy="379610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2035026" y="4014922"/>
            <a:ext cx="250684" cy="632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 flipV="1">
            <a:off x="1973045" y="4647140"/>
            <a:ext cx="374648" cy="381006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47661" y="3128699"/>
            <a:ext cx="249307" cy="632219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784302" y="2749089"/>
            <a:ext cx="376026" cy="379610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22309" y="3128699"/>
            <a:ext cx="249307" cy="632219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160328" y="2749089"/>
            <a:ext cx="374648" cy="379610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 flipV="1">
            <a:off x="3847661" y="4014922"/>
            <a:ext cx="249307" cy="632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 flipV="1">
            <a:off x="3784302" y="4647140"/>
            <a:ext cx="376026" cy="381006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 flipV="1">
            <a:off x="4222309" y="4014922"/>
            <a:ext cx="249307" cy="632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 flipV="1">
            <a:off x="4160328" y="4647140"/>
            <a:ext cx="374648" cy="381006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411052" y="2684890"/>
            <a:ext cx="1311268" cy="2406058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876505" y="3128699"/>
            <a:ext cx="250684" cy="632219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7814522" y="2749089"/>
            <a:ext cx="374648" cy="379610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49101" y="3128699"/>
            <a:ext cx="249306" cy="632219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785741" y="2749089"/>
            <a:ext cx="374648" cy="379610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7876505" y="4014922"/>
            <a:ext cx="250684" cy="632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 flipV="1">
            <a:off x="7814522" y="4647140"/>
            <a:ext cx="374648" cy="381006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 flipV="1">
            <a:off x="849101" y="4014922"/>
            <a:ext cx="249306" cy="632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 flipV="1">
            <a:off x="785741" y="4647140"/>
            <a:ext cx="374648" cy="381006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223749" y="2684890"/>
            <a:ext cx="311288" cy="2406058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598417" y="1166450"/>
            <a:ext cx="2155603" cy="1518441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660378" y="3128699"/>
            <a:ext cx="250684" cy="632219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1598397" y="2749089"/>
            <a:ext cx="374648" cy="379610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 flipV="1">
            <a:off x="1660378" y="4014922"/>
            <a:ext cx="250684" cy="632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 flipV="1">
            <a:off x="1598397" y="4647140"/>
            <a:ext cx="374648" cy="381006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033567" y="3128699"/>
            <a:ext cx="250684" cy="632219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5971585" y="2749089"/>
            <a:ext cx="374648" cy="379610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 flipV="1">
            <a:off x="6033567" y="4014922"/>
            <a:ext cx="250684" cy="632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 flipV="1">
            <a:off x="5971585" y="4647140"/>
            <a:ext cx="374648" cy="381006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408215" y="2684890"/>
            <a:ext cx="1312645" cy="2406058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6003265" y="5090948"/>
            <a:ext cx="2155603" cy="1519837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TextBox 4"/>
          <p:cNvSpPr txBox="1">
            <a:spLocks noChangeArrowheads="1"/>
          </p:cNvSpPr>
          <p:nvPr/>
        </p:nvSpPr>
        <p:spPr bwMode="auto">
          <a:xfrm>
            <a:off x="1098407" y="5533362"/>
            <a:ext cx="23594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FF0000"/>
                </a:solidFill>
              </a:rPr>
              <a:t>Внешняя среда</a:t>
            </a:r>
          </a:p>
        </p:txBody>
      </p:sp>
      <p:sp>
        <p:nvSpPr>
          <p:cNvPr id="43" name="TextBox 4"/>
          <p:cNvSpPr txBox="1">
            <a:spLocks noChangeArrowheads="1"/>
          </p:cNvSpPr>
          <p:nvPr/>
        </p:nvSpPr>
        <p:spPr bwMode="auto">
          <a:xfrm>
            <a:off x="5533577" y="849643"/>
            <a:ext cx="30432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FF0000"/>
                </a:solidFill>
              </a:rPr>
              <a:t>Цитоплазма</a:t>
            </a:r>
          </a:p>
        </p:txBody>
      </p:sp>
      <p:sp>
        <p:nvSpPr>
          <p:cNvPr id="44" name="TextBox 4"/>
          <p:cNvSpPr txBox="1">
            <a:spLocks noChangeArrowheads="1"/>
          </p:cNvSpPr>
          <p:nvPr/>
        </p:nvSpPr>
        <p:spPr bwMode="auto">
          <a:xfrm>
            <a:off x="473075" y="1575368"/>
            <a:ext cx="2374607" cy="72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/>
              <a:t>«Заякоренный» белок</a:t>
            </a:r>
          </a:p>
        </p:txBody>
      </p:sp>
      <p:sp>
        <p:nvSpPr>
          <p:cNvPr id="45" name="TextBox 4"/>
          <p:cNvSpPr txBox="1">
            <a:spLocks noChangeArrowheads="1"/>
          </p:cNvSpPr>
          <p:nvPr/>
        </p:nvSpPr>
        <p:spPr bwMode="auto">
          <a:xfrm>
            <a:off x="2442731" y="3530569"/>
            <a:ext cx="1311268" cy="731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/>
              <a:t>Транс-портер</a:t>
            </a:r>
          </a:p>
        </p:txBody>
      </p:sp>
      <p:sp>
        <p:nvSpPr>
          <p:cNvPr id="46" name="TextBox 4"/>
          <p:cNvSpPr txBox="1">
            <a:spLocks noChangeArrowheads="1"/>
          </p:cNvSpPr>
          <p:nvPr/>
        </p:nvSpPr>
        <p:spPr bwMode="auto">
          <a:xfrm>
            <a:off x="6346232" y="3684855"/>
            <a:ext cx="1437987" cy="406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/>
              <a:t>Рецептор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4596957" y="2684890"/>
            <a:ext cx="1312646" cy="2406058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4722299" y="1419058"/>
            <a:ext cx="1123944" cy="1265832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9" name="TextBox 4"/>
          <p:cNvSpPr txBox="1">
            <a:spLocks noChangeArrowheads="1"/>
          </p:cNvSpPr>
          <p:nvPr/>
        </p:nvSpPr>
        <p:spPr bwMode="auto">
          <a:xfrm>
            <a:off x="4534975" y="3254305"/>
            <a:ext cx="143660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/>
              <a:t>«Энерге-тический»</a:t>
            </a:r>
          </a:p>
          <a:p>
            <a:pPr algn="ctr" eaLnBrk="1" hangingPunct="1"/>
            <a:r>
              <a:rPr lang="ru-RU" altLang="ru-RU" sz="2000"/>
              <a:t>белок</a:t>
            </a:r>
          </a:p>
        </p:txBody>
      </p:sp>
      <p:sp>
        <p:nvSpPr>
          <p:cNvPr id="50" name="TextBox 4"/>
          <p:cNvSpPr txBox="1">
            <a:spLocks noChangeArrowheads="1"/>
          </p:cNvSpPr>
          <p:nvPr/>
        </p:nvSpPr>
        <p:spPr bwMode="auto">
          <a:xfrm>
            <a:off x="3409654" y="5153752"/>
            <a:ext cx="25619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800" b="1" i="1"/>
              <a:t>p</a:t>
            </a:r>
            <a:r>
              <a:rPr lang="en-US" altLang="ru-RU" sz="2800" b="1"/>
              <a:t>-</a:t>
            </a:r>
            <a:r>
              <a:rPr lang="ru-RU" altLang="ru-RU" sz="2800" b="1"/>
              <a:t>сторона</a:t>
            </a:r>
          </a:p>
        </p:txBody>
      </p:sp>
      <p:sp>
        <p:nvSpPr>
          <p:cNvPr id="51" name="TextBox 4"/>
          <p:cNvSpPr txBox="1">
            <a:spLocks noChangeArrowheads="1"/>
          </p:cNvSpPr>
          <p:nvPr/>
        </p:nvSpPr>
        <p:spPr bwMode="auto">
          <a:xfrm>
            <a:off x="2598376" y="2115475"/>
            <a:ext cx="21542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800" b="1" i="1"/>
              <a:t>n</a:t>
            </a:r>
            <a:r>
              <a:rPr lang="en-US" altLang="ru-RU" sz="2800" b="1"/>
              <a:t>-</a:t>
            </a:r>
            <a:r>
              <a:rPr lang="ru-RU" altLang="ru-RU" sz="2800" b="1"/>
              <a:t>сторона</a:t>
            </a:r>
          </a:p>
        </p:txBody>
      </p:sp>
      <p:sp>
        <p:nvSpPr>
          <p:cNvPr id="52" name="Овал 51"/>
          <p:cNvSpPr/>
          <p:nvPr/>
        </p:nvSpPr>
        <p:spPr>
          <a:xfrm>
            <a:off x="3347672" y="1292056"/>
            <a:ext cx="749296" cy="76061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chemeClr val="tx1"/>
                </a:solidFill>
              </a:rPr>
              <a:t>-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4347652" y="5660364"/>
            <a:ext cx="749296" cy="75922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chemeClr val="tx1"/>
                </a:solidFill>
              </a:rPr>
              <a:t>+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6533557" y="2178278"/>
            <a:ext cx="1125322" cy="506612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0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76200">
          <a:solidFill>
            <a:schemeClr val="accent2">
              <a:lumMod val="75000"/>
            </a:schemeClr>
          </a:solidFill>
          <a:tailEnd type="none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76200">
          <a:solidFill>
            <a:schemeClr val="accent2">
              <a:lumMod val="75000"/>
            </a:schemeClr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2299</TotalTime>
  <Words>1041</Words>
  <Application>Microsoft Office PowerPoint</Application>
  <PresentationFormat>Экран (4:3)</PresentationFormat>
  <Paragraphs>253</Paragraphs>
  <Slides>23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Courier New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DDibrova</dc:creator>
  <cp:lastModifiedBy>DDibrova</cp:lastModifiedBy>
  <cp:revision>206</cp:revision>
  <dcterms:created xsi:type="dcterms:W3CDTF">2015-02-12T07:48:46Z</dcterms:created>
  <dcterms:modified xsi:type="dcterms:W3CDTF">2016-03-16T13:26:47Z</dcterms:modified>
</cp:coreProperties>
</file>