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2" r:id="rId4"/>
    <p:sldId id="265" r:id="rId5"/>
    <p:sldId id="261" r:id="rId6"/>
    <p:sldId id="263" r:id="rId7"/>
    <p:sldId id="260" r:id="rId8"/>
    <p:sldId id="266" r:id="rId9"/>
    <p:sldId id="267" r:id="rId10"/>
    <p:sldId id="25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CC33"/>
    <a:srgbClr val="FF99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955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412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5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809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346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262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813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2119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21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53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65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4539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76116-BDCF-4331-B338-8C597CCCB910}" type="datetimeFigureOut">
              <a:rPr lang="ru-RU" smtClean="0"/>
              <a:t>30.03.2016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A1071-C99A-4EF4-8357-3D86AA431FA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739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geneontology.org/page/ontology-relations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http://geneontology.org/page/ontology-relat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neontology.org/page/ontology-relations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hyperlink" Target="http://geneontology.org/page/ontology-relation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geneontology.org/page/current-go-statistic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stemagazine.com/articles/2015/11/the-100-greatest-movie-robots-of-all-time.html" TargetMode="External"/><Relationship Id="rId2" Type="http://schemas.openxmlformats.org/officeDocument/2006/relationships/hyperlink" Target="http://geneontology.org/page/guide-go-evidence-cod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 txBox="1">
            <a:spLocks noChangeArrowheads="1"/>
          </p:cNvSpPr>
          <p:nvPr/>
        </p:nvSpPr>
        <p:spPr>
          <a:xfrm>
            <a:off x="0" y="1805651"/>
            <a:ext cx="9144000" cy="156786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altLang="ru-RU" sz="4000" b="1" smtClean="0">
                <a:solidFill>
                  <a:srgbClr val="0070C0"/>
                </a:solidFill>
                <a:latin typeface="Courier New" panose="02070309020205020404" pitchFamily="49" charset="0"/>
              </a:rPr>
              <a:t>Gene Ontology (GO): </a:t>
            </a:r>
            <a:r>
              <a:rPr lang="ru-RU" altLang="ru-RU" sz="4000" b="1" smtClean="0">
                <a:solidFill>
                  <a:srgbClr val="0070C0"/>
                </a:solidFill>
                <a:latin typeface="Courier New" panose="02070309020205020404" pitchFamily="49" charset="0"/>
              </a:rPr>
              <a:t>попытка описать вселенную биологических терминов</a:t>
            </a:r>
            <a:endParaRPr lang="ru-RU" altLang="ru-RU" sz="4000" b="1">
              <a:solidFill>
                <a:srgbClr val="0070C0"/>
              </a:solidFill>
              <a:latin typeface="Courier New" panose="02070309020205020404" pitchFamily="49" charset="0"/>
            </a:endParaRPr>
          </a:p>
        </p:txBody>
      </p:sp>
      <p:pic>
        <p:nvPicPr>
          <p:cNvPr id="3" name="Picture 6" descr="C:\Downloads\fbb_gold_r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76" y="94563"/>
            <a:ext cx="1484313" cy="148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38930" y="5138758"/>
            <a:ext cx="8466137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/>
              <a:t>Факультет биоинженерии и биоинформатики </a:t>
            </a:r>
            <a:endParaRPr lang="ru-RU" altLang="ru-RU" sz="2800" smtClean="0"/>
          </a:p>
          <a:p>
            <a:pPr algn="ctr" eaLnBrk="1" hangingPunct="1"/>
            <a:r>
              <a:rPr lang="ru-RU" altLang="ru-RU" sz="2800" smtClean="0"/>
              <a:t>МГУ </a:t>
            </a:r>
            <a:r>
              <a:rPr lang="ru-RU" altLang="ru-RU" sz="2800"/>
              <a:t>имени М.В.Ломоносова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355834" y="6197018"/>
            <a:ext cx="26638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smtClean="0"/>
              <a:t>201</a:t>
            </a:r>
            <a:r>
              <a:rPr lang="en-US" altLang="ru-RU" sz="2800" smtClean="0"/>
              <a:t>6</a:t>
            </a:r>
            <a:r>
              <a:rPr lang="ru-RU" altLang="ru-RU" sz="2800" smtClean="0"/>
              <a:t> </a:t>
            </a:r>
            <a:r>
              <a:rPr lang="ru-RU" altLang="ru-RU" sz="2800"/>
              <a:t>год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40085" y="4271750"/>
            <a:ext cx="26638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3600" b="1" smtClean="0"/>
              <a:t>IV </a:t>
            </a:r>
            <a:r>
              <a:rPr lang="ru-RU" altLang="ru-RU" sz="3600" b="1" smtClean="0"/>
              <a:t>семестр</a:t>
            </a:r>
            <a:endParaRPr lang="ru-RU" altLang="ru-RU" sz="36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631440" y="3573333"/>
            <a:ext cx="36779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600" b="1" smtClean="0"/>
              <a:t>Практикум </a:t>
            </a:r>
            <a:r>
              <a:rPr lang="ru-RU" altLang="ru-RU" sz="3600" b="1" smtClean="0"/>
              <a:t>№8</a:t>
            </a:r>
            <a:endParaRPr lang="ru-RU" altLang="ru-RU" sz="3600" b="1"/>
          </a:p>
        </p:txBody>
      </p:sp>
    </p:spTree>
    <p:extLst>
      <p:ext uri="{BB962C8B-B14F-4D97-AF65-F5344CB8AC3E}">
        <p14:creationId xmlns:p14="http://schemas.microsoft.com/office/powerpoint/2010/main" val="241263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907" y="862249"/>
            <a:ext cx="8277320" cy="5995751"/>
          </a:xfrm>
          <a:prstGeom prst="rect">
            <a:avLst/>
          </a:prstGeom>
        </p:spPr>
      </p:pic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Пример: АДФ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/</a:t>
            </a: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АТФ-антипортер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9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3" name="Прямоугольник 2"/>
          <p:cNvSpPr/>
          <p:nvPr/>
        </p:nvSpPr>
        <p:spPr>
          <a:xfrm>
            <a:off x="475488" y="2357120"/>
            <a:ext cx="865632" cy="589280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83792" y="2357120"/>
            <a:ext cx="682752" cy="58928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261104" y="3210560"/>
            <a:ext cx="865632" cy="3604768"/>
          </a:xfrm>
          <a:prstGeom prst="rect">
            <a:avLst/>
          </a:prstGeom>
          <a:noFill/>
          <a:ln w="381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5711912" y="3210560"/>
            <a:ext cx="1042455" cy="360476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87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Самые верхние термины 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GO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1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grpSp>
        <p:nvGrpSpPr>
          <p:cNvPr id="19" name="Группа 18"/>
          <p:cNvGrpSpPr/>
          <p:nvPr/>
        </p:nvGrpSpPr>
        <p:grpSpPr>
          <a:xfrm>
            <a:off x="432039" y="2488839"/>
            <a:ext cx="5780225" cy="4049397"/>
            <a:chOff x="1393573" y="2496812"/>
            <a:chExt cx="5780225" cy="4049397"/>
          </a:xfrm>
        </p:grpSpPr>
        <p:sp>
          <p:nvSpPr>
            <p:cNvPr id="12" name="TextBox 4"/>
            <p:cNvSpPr txBox="1">
              <a:spLocks noChangeArrowheads="1"/>
            </p:cNvSpPr>
            <p:nvPr/>
          </p:nvSpPr>
          <p:spPr bwMode="auto">
            <a:xfrm>
              <a:off x="2888999" y="3560776"/>
              <a:ext cx="4284799" cy="2985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ts val="1200"/>
                </a:spcAft>
              </a:pPr>
              <a:r>
                <a:rPr lang="ru-RU" altLang="ru-RU" sz="2800" smtClean="0"/>
                <a:t>Биологический процесс (</a:t>
              </a:r>
              <a:r>
                <a:rPr lang="en-US" altLang="ru-RU" sz="2800" b="1" smtClean="0"/>
                <a:t>Biological process</a:t>
              </a:r>
              <a:r>
                <a:rPr lang="ru-RU" altLang="ru-RU" sz="2800" smtClean="0"/>
                <a:t>)</a:t>
              </a:r>
              <a:endParaRPr lang="en-US" altLang="ru-RU" sz="2800"/>
            </a:p>
            <a:p>
              <a:pPr eaLnBrk="1" hangingPunct="1"/>
              <a:r>
                <a:rPr lang="ru-RU" altLang="ru-RU" sz="2800" smtClean="0"/>
                <a:t>Часть клетки</a:t>
              </a:r>
            </a:p>
            <a:p>
              <a:pPr eaLnBrk="1" hangingPunct="1">
                <a:spcAft>
                  <a:spcPts val="1200"/>
                </a:spcAft>
              </a:pPr>
              <a:r>
                <a:rPr lang="ru-RU" altLang="ru-RU" sz="2800" smtClean="0"/>
                <a:t>(</a:t>
              </a:r>
              <a:r>
                <a:rPr lang="en-US" altLang="ru-RU" sz="2800" b="1" smtClean="0"/>
                <a:t>Cellular component</a:t>
              </a:r>
              <a:r>
                <a:rPr lang="ru-RU" altLang="ru-RU" sz="2800" smtClean="0"/>
                <a:t>)</a:t>
              </a:r>
              <a:endParaRPr lang="en-US" altLang="ru-RU" sz="2800"/>
            </a:p>
            <a:p>
              <a:pPr eaLnBrk="1" hangingPunct="1">
                <a:spcAft>
                  <a:spcPts val="1200"/>
                </a:spcAft>
              </a:pPr>
              <a:r>
                <a:rPr lang="ru-RU" altLang="ru-RU" sz="2800" smtClean="0"/>
                <a:t>Молекулярная функция (</a:t>
              </a:r>
              <a:r>
                <a:rPr lang="en-US" altLang="ru-RU" sz="2800" b="1" smtClean="0"/>
                <a:t>Molecular function</a:t>
              </a:r>
              <a:r>
                <a:rPr lang="ru-RU" altLang="ru-RU" sz="2800" smtClean="0"/>
                <a:t>)</a:t>
              </a:r>
              <a:endParaRPr lang="ru-RU" altLang="ru-RU" sz="2800"/>
            </a:p>
          </p:txBody>
        </p:sp>
        <p:sp>
          <p:nvSpPr>
            <p:cNvPr id="17" name="TextBox 4"/>
            <p:cNvSpPr txBox="1">
              <a:spLocks noChangeArrowheads="1"/>
            </p:cNvSpPr>
            <p:nvPr/>
          </p:nvSpPr>
          <p:spPr bwMode="auto">
            <a:xfrm>
              <a:off x="1393573" y="2496812"/>
              <a:ext cx="3389653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r>
                <a:rPr lang="ru-RU" altLang="ru-RU" sz="4000">
                  <a:solidFill>
                    <a:srgbClr val="0070C0"/>
                  </a:solidFill>
                </a:rPr>
                <a:t>«</a:t>
              </a:r>
              <a:r>
                <a:rPr lang="ru-RU" altLang="ru-RU" sz="4000" smtClean="0">
                  <a:solidFill>
                    <a:srgbClr val="0070C0"/>
                  </a:solidFill>
                </a:rPr>
                <a:t>Все бытие» </a:t>
              </a:r>
              <a:endParaRPr lang="ru-RU" altLang="ru-RU" sz="4000">
                <a:solidFill>
                  <a:srgbClr val="0070C0"/>
                </a:solidFill>
              </a:endParaRPr>
            </a:p>
          </p:txBody>
        </p:sp>
        <p:cxnSp>
          <p:nvCxnSpPr>
            <p:cNvPr id="4" name="Прямая соединительная линия 3"/>
            <p:cNvCxnSpPr/>
            <p:nvPr/>
          </p:nvCxnSpPr>
          <p:spPr>
            <a:xfrm>
              <a:off x="1907946" y="3204698"/>
              <a:ext cx="0" cy="2622689"/>
            </a:xfrm>
            <a:prstGeom prst="line">
              <a:avLst/>
            </a:prstGeom>
            <a:noFill/>
            <a:ln w="63500">
              <a:solidFill>
                <a:srgbClr val="0070C0"/>
              </a:solidFill>
              <a:tailEnd type="non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10" name="Прямая со стрелкой 9"/>
            <p:cNvCxnSpPr/>
            <p:nvPr/>
          </p:nvCxnSpPr>
          <p:spPr>
            <a:xfrm>
              <a:off x="1907946" y="3837808"/>
              <a:ext cx="981053" cy="0"/>
            </a:xfrm>
            <a:prstGeom prst="straightConnector1">
              <a:avLst/>
            </a:prstGeom>
            <a:noFill/>
            <a:ln w="63500">
              <a:solidFill>
                <a:srgbClr val="0070C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>
              <a:off x="1907946" y="4809479"/>
              <a:ext cx="981053" cy="0"/>
            </a:xfrm>
            <a:prstGeom prst="straightConnector1">
              <a:avLst/>
            </a:prstGeom>
            <a:noFill/>
            <a:ln w="63500">
              <a:solidFill>
                <a:srgbClr val="0070C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cxnSp>
          <p:nvCxnSpPr>
            <p:cNvPr id="25" name="Прямая со стрелкой 24"/>
            <p:cNvCxnSpPr/>
            <p:nvPr/>
          </p:nvCxnSpPr>
          <p:spPr>
            <a:xfrm>
              <a:off x="1907946" y="5827387"/>
              <a:ext cx="981053" cy="0"/>
            </a:xfrm>
            <a:prstGeom prst="straightConnector1">
              <a:avLst/>
            </a:prstGeom>
            <a:noFill/>
            <a:ln w="63500">
              <a:solidFill>
                <a:srgbClr val="0070C0"/>
              </a:solidFill>
              <a:tailEnd type="triangle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9304" y="928771"/>
            <a:ext cx="8763611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smtClean="0"/>
              <a:t>База данных </a:t>
            </a:r>
            <a:r>
              <a:rPr lang="en-US" altLang="ru-RU" sz="2800" smtClean="0"/>
              <a:t>GO </a:t>
            </a:r>
            <a:r>
              <a:rPr lang="ru-RU" altLang="ru-RU" sz="2800" smtClean="0"/>
              <a:t>представляет собой граф</a:t>
            </a:r>
            <a:r>
              <a:rPr lang="en-US" altLang="ru-RU" sz="2800"/>
              <a:t> </a:t>
            </a:r>
            <a:r>
              <a:rPr lang="ru-RU" altLang="ru-RU" sz="2800" smtClean="0"/>
              <a:t>биологических</a:t>
            </a:r>
            <a:r>
              <a:rPr lang="ru-RU" altLang="ru-RU" sz="2800" b="1" smtClean="0"/>
              <a:t> </a:t>
            </a:r>
            <a:r>
              <a:rPr lang="ru-RU" altLang="ru-RU" sz="2800" b="1" smtClean="0">
                <a:solidFill>
                  <a:srgbClr val="0070C0"/>
                </a:solidFill>
              </a:rPr>
              <a:t>терминов</a:t>
            </a:r>
            <a:r>
              <a:rPr lang="ru-RU" altLang="ru-RU" sz="2800" smtClean="0">
                <a:solidFill>
                  <a:srgbClr val="0070C0"/>
                </a:solidFill>
              </a:rPr>
              <a:t> </a:t>
            </a:r>
            <a:r>
              <a:rPr lang="ru-RU" altLang="ru-RU" sz="2800" smtClean="0"/>
              <a:t>(</a:t>
            </a:r>
            <a:r>
              <a:rPr lang="en-US" altLang="ru-RU" sz="2800" smtClean="0"/>
              <a:t>GO terms)</a:t>
            </a:r>
            <a:r>
              <a:rPr lang="ru-RU" altLang="ru-RU" sz="2800" smtClean="0"/>
              <a:t>, соединенных различными </a:t>
            </a:r>
            <a:r>
              <a:rPr lang="ru-RU" altLang="ru-RU" sz="2800" b="1" smtClean="0">
                <a:solidFill>
                  <a:srgbClr val="0070C0"/>
                </a:solidFill>
              </a:rPr>
              <a:t>отношениями</a:t>
            </a:r>
            <a:r>
              <a:rPr lang="en-US" altLang="ru-RU" sz="2800" b="1" smtClean="0">
                <a:solidFill>
                  <a:srgbClr val="0070C0"/>
                </a:solidFill>
              </a:rPr>
              <a:t> </a:t>
            </a:r>
            <a:r>
              <a:rPr lang="en-US" altLang="ru-RU" sz="2800" smtClean="0"/>
              <a:t>(relations)</a:t>
            </a:r>
            <a:endParaRPr lang="ru-RU" altLang="ru-RU" sz="2800"/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6003132" y="3568225"/>
            <a:ext cx="255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smtClean="0">
                <a:solidFill>
                  <a:schemeClr val="bg1">
                    <a:lumMod val="50000"/>
                  </a:schemeClr>
                </a:solidFill>
              </a:rPr>
              <a:t>GO:0008150</a:t>
            </a:r>
            <a:endParaRPr lang="ru-RU" altLang="ru-RU" sz="2800" smtClean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>
            <a:off x="6003132" y="5557804"/>
            <a:ext cx="255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smtClean="0">
                <a:solidFill>
                  <a:schemeClr val="bg1">
                    <a:lumMod val="50000"/>
                  </a:schemeClr>
                </a:solidFill>
              </a:rPr>
              <a:t>GO:0003674</a:t>
            </a:r>
            <a:endParaRPr lang="ru-RU" altLang="ru-RU" sz="28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>
            <a:off x="6003132" y="4533919"/>
            <a:ext cx="255134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ru-RU" sz="2800" smtClean="0">
                <a:solidFill>
                  <a:schemeClr val="bg1">
                    <a:lumMod val="50000"/>
                  </a:schemeClr>
                </a:solidFill>
              </a:rPr>
              <a:t>GO:0005575</a:t>
            </a:r>
            <a:endParaRPr lang="ru-RU" altLang="ru-RU" sz="2800" smtClean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55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Базовый принцип устройства графа 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GO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2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449693" y="1007609"/>
            <a:ext cx="8614932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800"/>
              <a:t>Т</a:t>
            </a:r>
            <a:r>
              <a:rPr lang="ru-RU" altLang="ru-RU" sz="2800" smtClean="0"/>
              <a:t>ермин </a:t>
            </a:r>
            <a:r>
              <a:rPr lang="en-US" altLang="ru-RU" sz="2800"/>
              <a:t>GO </a:t>
            </a:r>
            <a:r>
              <a:rPr lang="ru-RU" altLang="ru-RU" sz="2800" smtClean="0"/>
              <a:t>(</a:t>
            </a:r>
            <a:r>
              <a:rPr lang="ru-RU" altLang="ru-RU" sz="2800" smtClean="0">
                <a:solidFill>
                  <a:srgbClr val="0070C0"/>
                </a:solidFill>
              </a:rPr>
              <a:t>узел графа</a:t>
            </a:r>
            <a:r>
              <a:rPr lang="en-US" altLang="ru-RU" sz="2800" smtClean="0"/>
              <a:t>) </a:t>
            </a:r>
            <a:r>
              <a:rPr lang="ru-RU" altLang="ru-RU" sz="2800" smtClean="0"/>
              <a:t>может иметь любое количество связей с любыми другими узлами</a:t>
            </a:r>
          </a:p>
          <a:p>
            <a:pPr marL="457200" indent="-457200" eaLnBrk="1" hangingPunct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altLang="ru-RU" sz="2800" smtClean="0"/>
              <a:t>Отношения между узлами (</a:t>
            </a:r>
            <a:r>
              <a:rPr lang="ru-RU" altLang="ru-RU" sz="2800" smtClean="0">
                <a:solidFill>
                  <a:srgbClr val="0070C0"/>
                </a:solidFill>
              </a:rPr>
              <a:t>ребра графа</a:t>
            </a:r>
            <a:r>
              <a:rPr lang="ru-RU" altLang="ru-RU" sz="2800" smtClean="0"/>
              <a:t>) бывают разного типа</a:t>
            </a:r>
            <a:endParaRPr lang="ru-RU" altLang="ru-RU" sz="2800"/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34981" y="6149120"/>
            <a:ext cx="4397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Источник рисунка (там же см. подробное объяснение):</a:t>
            </a:r>
          </a:p>
          <a:p>
            <a:pPr eaLnBrk="1" hangingPunct="1"/>
            <a:r>
              <a:rPr lang="en-US" altLang="ru-RU" sz="1200">
                <a:hlinkClick r:id="rId2"/>
              </a:rPr>
              <a:t>http</a:t>
            </a:r>
            <a:r>
              <a:rPr lang="en-US" altLang="ru-RU" sz="1200">
                <a:hlinkClick r:id="rId2"/>
              </a:rPr>
              <a:t>://</a:t>
            </a:r>
            <a:r>
              <a:rPr lang="en-US" altLang="ru-RU" sz="1200" smtClean="0">
                <a:hlinkClick r:id="rId2"/>
              </a:rPr>
              <a:t>geneontology.org/page/ontology-relations</a:t>
            </a:r>
            <a:endParaRPr lang="ru-RU" altLang="ru-RU" sz="1200"/>
          </a:p>
        </p:txBody>
      </p:sp>
      <p:pic>
        <p:nvPicPr>
          <p:cNvPr id="1026" name="Picture 2" descr="diag-dag-examp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97" y="3162319"/>
            <a:ext cx="5784985" cy="272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40914" y="3330653"/>
            <a:ext cx="2912383" cy="224676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800" b="1" smtClean="0">
                <a:solidFill>
                  <a:srgbClr val="FF0000"/>
                </a:solidFill>
              </a:rPr>
              <a:t>Пример</a:t>
            </a:r>
            <a:r>
              <a:rPr lang="ru-RU" altLang="ru-RU" sz="2800" smtClean="0"/>
              <a:t>:</a:t>
            </a:r>
            <a:r>
              <a:rPr lang="ru-RU" altLang="ru-RU" sz="2800" b="1" smtClean="0"/>
              <a:t> </a:t>
            </a:r>
            <a:r>
              <a:rPr lang="ru-RU" altLang="ru-RU" sz="2800" smtClean="0"/>
              <a:t>несколько родителей и разные типы отношений</a:t>
            </a:r>
            <a:endParaRPr lang="ru-RU" altLang="ru-RU" sz="2800"/>
          </a:p>
        </p:txBody>
      </p:sp>
    </p:spTree>
    <p:extLst>
      <p:ext uri="{BB962C8B-B14F-4D97-AF65-F5344CB8AC3E}">
        <p14:creationId xmlns:p14="http://schemas.microsoft.com/office/powerpoint/2010/main" val="358946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Отношения 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“is a” </a:t>
            </a: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и 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“part of”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3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34981" y="6149120"/>
            <a:ext cx="4397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Источник рисунка (там же см. подробное объяснение):</a:t>
            </a:r>
          </a:p>
          <a:p>
            <a:pPr eaLnBrk="1" hangingPunct="1"/>
            <a:r>
              <a:rPr lang="en-US" altLang="ru-RU" sz="1200">
                <a:hlinkClick r:id="rId2"/>
              </a:rPr>
              <a:t>http</a:t>
            </a:r>
            <a:r>
              <a:rPr lang="en-US" altLang="ru-RU" sz="1200">
                <a:hlinkClick r:id="rId2"/>
              </a:rPr>
              <a:t>://</a:t>
            </a:r>
            <a:r>
              <a:rPr lang="en-US" altLang="ru-RU" sz="1200" smtClean="0">
                <a:hlinkClick r:id="rId2"/>
              </a:rPr>
              <a:t>geneontology.org/page/ontology-relations</a:t>
            </a:r>
            <a:endParaRPr lang="ru-RU" altLang="ru-RU" sz="120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64350" y="805794"/>
            <a:ext cx="8735926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altLang="ru-RU" sz="2400" smtClean="0"/>
              <a:t>Отношения типа </a:t>
            </a:r>
            <a:r>
              <a:rPr lang="en-US" altLang="ru-RU" sz="2400" b="1" smtClean="0">
                <a:solidFill>
                  <a:srgbClr val="0070C0"/>
                </a:solidFill>
              </a:rPr>
              <a:t>is a</a:t>
            </a:r>
            <a:r>
              <a:rPr lang="en-US" altLang="ru-RU" sz="2400"/>
              <a:t> </a:t>
            </a:r>
            <a:r>
              <a:rPr lang="en-US" altLang="ru-RU" sz="2400" smtClean="0"/>
              <a:t>(</a:t>
            </a:r>
            <a:r>
              <a:rPr lang="ru-RU" altLang="ru-RU" sz="2400" i="1" smtClean="0"/>
              <a:t>базовые отношения</a:t>
            </a:r>
            <a:r>
              <a:rPr lang="ru-RU" altLang="ru-RU" sz="2400" smtClean="0"/>
              <a:t>):</a:t>
            </a:r>
            <a:endParaRPr lang="ru-RU" altLang="ru-RU" sz="2400" smtClean="0"/>
          </a:p>
          <a:p>
            <a:pPr marL="358775" eaLnBrk="1" hangingPunct="1"/>
            <a:r>
              <a:rPr lang="en-US" altLang="ru-RU" sz="2400" b="1" smtClean="0"/>
              <a:t>A</a:t>
            </a:r>
            <a:r>
              <a:rPr lang="en-US" altLang="ru-RU" sz="2400" smtClean="0"/>
              <a:t> </a:t>
            </a:r>
            <a:r>
              <a:rPr lang="en-US" altLang="ru-RU" sz="2400" smtClean="0">
                <a:solidFill>
                  <a:srgbClr val="0070C0"/>
                </a:solidFill>
              </a:rPr>
              <a:t>is a</a:t>
            </a:r>
            <a:r>
              <a:rPr lang="en-US" altLang="ru-RU" sz="2400" smtClean="0"/>
              <a:t> </a:t>
            </a:r>
            <a:r>
              <a:rPr lang="en-US" altLang="ru-RU" sz="2400" b="1" smtClean="0"/>
              <a:t>B</a:t>
            </a:r>
            <a:r>
              <a:rPr lang="en-US" altLang="ru-RU" sz="2400" smtClean="0"/>
              <a:t> </a:t>
            </a:r>
            <a:r>
              <a:rPr lang="ru-RU" altLang="ru-RU" sz="2400" smtClean="0"/>
              <a:t>означает, что </a:t>
            </a:r>
            <a:r>
              <a:rPr lang="en-US" altLang="ru-RU" sz="2400" b="1" smtClean="0"/>
              <a:t>A</a:t>
            </a:r>
            <a:r>
              <a:rPr lang="en-US" altLang="ru-RU" sz="2400" smtClean="0"/>
              <a:t> </a:t>
            </a:r>
            <a:r>
              <a:rPr lang="ru-RU" altLang="ru-RU" sz="2400" smtClean="0"/>
              <a:t>является разновидностью </a:t>
            </a:r>
            <a:r>
              <a:rPr lang="en-US" altLang="ru-RU" sz="2400" b="1" smtClean="0"/>
              <a:t>B</a:t>
            </a:r>
            <a:endParaRPr lang="ru-RU" altLang="ru-RU" sz="2400" b="1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endParaRPr lang="en-US" altLang="ru-RU" sz="2400" smtClean="0"/>
          </a:p>
          <a:p>
            <a:pPr marL="342900" indent="-342900" eaLnBrk="1" hangingPunct="1">
              <a:buFont typeface="Arial" panose="020B0604020202020204" pitchFamily="34" charset="0"/>
              <a:buChar char="•"/>
            </a:pPr>
            <a:r>
              <a:rPr lang="ru-RU" altLang="ru-RU" sz="2400" smtClean="0"/>
              <a:t>Отношения </a:t>
            </a:r>
            <a:r>
              <a:rPr lang="ru-RU" altLang="ru-RU" sz="2400"/>
              <a:t>типа </a:t>
            </a:r>
            <a:r>
              <a:rPr lang="en-US" altLang="ru-RU" sz="2400" b="1" smtClean="0">
                <a:solidFill>
                  <a:srgbClr val="0070C0"/>
                </a:solidFill>
              </a:rPr>
              <a:t>part of</a:t>
            </a:r>
            <a:r>
              <a:rPr lang="ru-RU" altLang="ru-RU" sz="2400" smtClean="0"/>
              <a:t>:</a:t>
            </a:r>
            <a:endParaRPr lang="ru-RU" altLang="ru-RU" sz="2400"/>
          </a:p>
          <a:p>
            <a:pPr marL="358775" eaLnBrk="1" hangingPunct="1"/>
            <a:r>
              <a:rPr lang="en-US" altLang="ru-RU" sz="2400" b="1"/>
              <a:t>A</a:t>
            </a:r>
            <a:r>
              <a:rPr lang="en-US" altLang="ru-RU" sz="2400"/>
              <a:t> </a:t>
            </a:r>
            <a:r>
              <a:rPr lang="en-US" altLang="ru-RU" sz="2400" smtClean="0">
                <a:solidFill>
                  <a:srgbClr val="0070C0"/>
                </a:solidFill>
              </a:rPr>
              <a:t>part of </a:t>
            </a:r>
            <a:r>
              <a:rPr lang="en-US" altLang="ru-RU" sz="2400" b="1"/>
              <a:t>B</a:t>
            </a:r>
            <a:r>
              <a:rPr lang="en-US" altLang="ru-RU" sz="2400"/>
              <a:t> </a:t>
            </a:r>
            <a:r>
              <a:rPr lang="ru-RU" altLang="ru-RU" sz="2400"/>
              <a:t>означает, </a:t>
            </a:r>
            <a:r>
              <a:rPr lang="ru-RU" altLang="ru-RU" sz="2400"/>
              <a:t>что </a:t>
            </a:r>
            <a:r>
              <a:rPr lang="ru-RU" altLang="ru-RU" sz="2400" smtClean="0"/>
              <a:t>если есть </a:t>
            </a:r>
            <a:r>
              <a:rPr lang="en-US" altLang="ru-RU" sz="2400" b="1" smtClean="0"/>
              <a:t>A</a:t>
            </a:r>
            <a:r>
              <a:rPr lang="ru-RU" altLang="ru-RU" sz="2400" smtClean="0"/>
              <a:t>, то есть и </a:t>
            </a:r>
            <a:r>
              <a:rPr lang="en-US" altLang="ru-RU" sz="2400" b="1" smtClean="0"/>
              <a:t>B</a:t>
            </a:r>
            <a:r>
              <a:rPr lang="ru-RU" altLang="ru-RU" sz="2400" smtClean="0"/>
              <a:t>, но наличие </a:t>
            </a:r>
            <a:r>
              <a:rPr lang="en-US" altLang="ru-RU" sz="2400" b="1" smtClean="0"/>
              <a:t>B</a:t>
            </a:r>
            <a:r>
              <a:rPr lang="en-US" altLang="ru-RU" sz="2400" smtClean="0"/>
              <a:t> </a:t>
            </a:r>
            <a:r>
              <a:rPr lang="ru-RU" altLang="ru-RU" sz="2400" smtClean="0"/>
              <a:t>не означет, что существует </a:t>
            </a:r>
            <a:r>
              <a:rPr lang="en-US" altLang="ru-RU" sz="2400" b="1" smtClean="0"/>
              <a:t>A</a:t>
            </a:r>
            <a:endParaRPr lang="ru-RU" altLang="ru-RU" sz="2400" b="1"/>
          </a:p>
        </p:txBody>
      </p:sp>
      <p:pic>
        <p:nvPicPr>
          <p:cNvPr id="7172" name="Picture 4" descr="diag-allsome-partof-e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96" y="4125475"/>
            <a:ext cx="44958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diag-dag-example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297" y="3162319"/>
            <a:ext cx="5784985" cy="2720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214054" y="5504276"/>
            <a:ext cx="2239186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smtClean="0"/>
              <a:t>НЕКОТОРЫЕ имеют часть</a:t>
            </a:r>
            <a:endParaRPr lang="ru-RU" altLang="ru-RU" sz="1600" b="1"/>
          </a:p>
        </p:txBody>
      </p:sp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366923" y="4029735"/>
            <a:ext cx="1745962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smtClean="0"/>
              <a:t>ВСЕ являются частью</a:t>
            </a:r>
            <a:endParaRPr lang="ru-RU" altLang="ru-RU" sz="1600" b="1"/>
          </a:p>
        </p:txBody>
      </p:sp>
    </p:spTree>
    <p:extLst>
      <p:ext uri="{BB962C8B-B14F-4D97-AF65-F5344CB8AC3E}">
        <p14:creationId xmlns:p14="http://schemas.microsoft.com/office/powerpoint/2010/main" val="180413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Логически вытекающие (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inferred</a:t>
            </a: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) отношения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4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pic>
        <p:nvPicPr>
          <p:cNvPr id="3074" name="Picture 2" descr="diag-graph-exa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6" y="3691322"/>
            <a:ext cx="7326948" cy="1601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34981" y="6149120"/>
            <a:ext cx="4397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Источник рисунка (там же см. подробное объяснение):</a:t>
            </a:r>
          </a:p>
          <a:p>
            <a:pPr eaLnBrk="1" hangingPunct="1"/>
            <a:r>
              <a:rPr lang="en-US" altLang="ru-RU" sz="1200">
                <a:hlinkClick r:id="rId3"/>
              </a:rPr>
              <a:t>http</a:t>
            </a:r>
            <a:r>
              <a:rPr lang="en-US" altLang="ru-RU" sz="1200">
                <a:hlinkClick r:id="rId3"/>
              </a:rPr>
              <a:t>://</a:t>
            </a:r>
            <a:r>
              <a:rPr lang="en-US" altLang="ru-RU" sz="1200" smtClean="0">
                <a:hlinkClick r:id="rId3"/>
              </a:rPr>
              <a:t>geneontology.org/page/ontology-relations</a:t>
            </a:r>
            <a:endParaRPr lang="ru-RU" altLang="ru-RU" sz="1200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591097" y="1299825"/>
            <a:ext cx="53827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sz="3200"/>
              <a:t>A</a:t>
            </a:r>
            <a:r>
              <a:rPr lang="en-US" sz="3200"/>
              <a:t> </a:t>
            </a:r>
            <a:r>
              <a:rPr lang="en-US" sz="3200" i="1" smtClean="0">
                <a:solidFill>
                  <a:srgbClr val="0070C0"/>
                </a:solidFill>
              </a:rPr>
              <a:t>is a</a:t>
            </a:r>
            <a:r>
              <a:rPr lang="en-US" sz="3200"/>
              <a:t> B</a:t>
            </a:r>
          </a:p>
          <a:p>
            <a:r>
              <a:rPr lang="en-US" sz="3200" smtClean="0"/>
              <a:t>B</a:t>
            </a:r>
            <a:r>
              <a:rPr lang="en-US" sz="3200"/>
              <a:t> </a:t>
            </a:r>
            <a:r>
              <a:rPr lang="en-US" sz="3200" i="1">
                <a:solidFill>
                  <a:srgbClr val="FF9900"/>
                </a:solidFill>
              </a:rPr>
              <a:t>part of</a:t>
            </a:r>
            <a:r>
              <a:rPr lang="en-US" sz="3200"/>
              <a:t> C</a:t>
            </a:r>
          </a:p>
          <a:p>
            <a:r>
              <a:rPr lang="ru-RU" sz="3200" smtClean="0"/>
              <a:t>Значит,</a:t>
            </a:r>
            <a:r>
              <a:rPr lang="en-US" sz="3200" smtClean="0"/>
              <a:t> </a:t>
            </a:r>
            <a:r>
              <a:rPr lang="en-US" sz="3200"/>
              <a:t>A </a:t>
            </a:r>
            <a:r>
              <a:rPr lang="en-US" sz="3200" i="1" smtClean="0">
                <a:solidFill>
                  <a:srgbClr val="FF9900"/>
                </a:solidFill>
              </a:rPr>
              <a:t>part </a:t>
            </a:r>
            <a:r>
              <a:rPr lang="en-US" sz="3200" i="1">
                <a:solidFill>
                  <a:srgbClr val="FF9900"/>
                </a:solidFill>
              </a:rPr>
              <a:t>of</a:t>
            </a:r>
            <a:r>
              <a:rPr lang="en-US" sz="3200"/>
              <a:t> C</a:t>
            </a:r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4381550" y="1618378"/>
            <a:ext cx="980387" cy="0"/>
          </a:xfrm>
          <a:prstGeom prst="straightConnector1">
            <a:avLst/>
          </a:prstGeom>
          <a:noFill/>
          <a:ln w="38100">
            <a:solidFill>
              <a:srgbClr val="0000FF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381550" y="2112776"/>
            <a:ext cx="980387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4381550" y="2618376"/>
            <a:ext cx="980387" cy="0"/>
          </a:xfrm>
          <a:prstGeom prst="straightConnector1">
            <a:avLst/>
          </a:prstGeom>
          <a:noFill/>
          <a:ln w="38100">
            <a:solidFill>
              <a:srgbClr val="FF9900"/>
            </a:solidFill>
            <a:prstDash val="sysDash"/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8" name="Правая круглая скобка 7"/>
          <p:cNvSpPr/>
          <p:nvPr/>
        </p:nvSpPr>
        <p:spPr>
          <a:xfrm>
            <a:off x="5465631" y="1512875"/>
            <a:ext cx="159399" cy="688870"/>
          </a:xfrm>
          <a:prstGeom prst="rightBracket">
            <a:avLst/>
          </a:prstGeom>
          <a:noFill/>
          <a:ln w="38100">
            <a:solidFill>
              <a:srgbClr val="0070C0"/>
            </a:solidFill>
            <a:tail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>
            <a:off x="5672469" y="1436378"/>
            <a:ext cx="314285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smtClean="0"/>
              <a:t>Указанные непосредственно</a:t>
            </a:r>
            <a:endParaRPr lang="ru-RU" altLang="ru-RU" sz="2400"/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5361937" y="2370412"/>
            <a:ext cx="35586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smtClean="0"/>
              <a:t>Логически вытекающее</a:t>
            </a:r>
            <a:endParaRPr lang="ru-RU" altLang="ru-RU" sz="2400"/>
          </a:p>
        </p:txBody>
      </p:sp>
    </p:spTree>
    <p:extLst>
      <p:ext uri="{BB962C8B-B14F-4D97-AF65-F5344CB8AC3E}">
        <p14:creationId xmlns:p14="http://schemas.microsoft.com/office/powerpoint/2010/main" val="3736304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Отношение 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“regulates”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5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34981" y="6149120"/>
            <a:ext cx="43973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Источник рисунка (там же см. подробное объяснение):</a:t>
            </a:r>
          </a:p>
          <a:p>
            <a:pPr eaLnBrk="1" hangingPunct="1"/>
            <a:r>
              <a:rPr lang="en-US" altLang="ru-RU" sz="1200">
                <a:hlinkClick r:id="rId2"/>
              </a:rPr>
              <a:t>http</a:t>
            </a:r>
            <a:r>
              <a:rPr lang="en-US" altLang="ru-RU" sz="1200">
                <a:hlinkClick r:id="rId2"/>
              </a:rPr>
              <a:t>://</a:t>
            </a:r>
            <a:r>
              <a:rPr lang="en-US" altLang="ru-RU" sz="1200" smtClean="0">
                <a:hlinkClick r:id="rId2"/>
              </a:rPr>
              <a:t>geneontology.org/page/ontology-relations</a:t>
            </a:r>
            <a:endParaRPr lang="ru-RU" altLang="ru-RU" sz="1200"/>
          </a:p>
        </p:txBody>
      </p:sp>
      <p:pic>
        <p:nvPicPr>
          <p:cNvPr id="2050" name="Picture 2" descr="diag-regulates-pos-neg-eg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434" y="3640667"/>
            <a:ext cx="7951319" cy="2508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diag-allsome-regs-eg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069" y="1172603"/>
            <a:ext cx="5614048" cy="2140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3476529" y="1120303"/>
            <a:ext cx="2111568" cy="338554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smtClean="0"/>
              <a:t>ВСЕ регулируют</a:t>
            </a:r>
            <a:endParaRPr lang="ru-RU" altLang="ru-RU" sz="1600" b="1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3402309" y="2922024"/>
            <a:ext cx="2111568" cy="58477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600" b="1" smtClean="0"/>
              <a:t>НЕКОТОРЫЕ регулируются</a:t>
            </a:r>
            <a:endParaRPr lang="ru-RU" altLang="ru-RU" sz="1600" b="1"/>
          </a:p>
        </p:txBody>
      </p:sp>
    </p:spTree>
    <p:extLst>
      <p:ext uri="{BB962C8B-B14F-4D97-AF65-F5344CB8AC3E}">
        <p14:creationId xmlns:p14="http://schemas.microsoft.com/office/powerpoint/2010/main" val="4289873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Пример описания термина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 “lipid particle”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6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13304" y="892380"/>
            <a:ext cx="442943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b="1" smtClean="0">
                <a:solidFill>
                  <a:srgbClr val="0070C0"/>
                </a:solidFill>
              </a:rPr>
              <a:t>Accession</a:t>
            </a:r>
            <a:r>
              <a:rPr lang="en-US" altLang="ru-RU" sz="2000" smtClean="0"/>
              <a:t>: GO:0005811</a:t>
            </a:r>
            <a:endParaRPr lang="en-US" altLang="ru-RU" sz="2000"/>
          </a:p>
          <a:p>
            <a:pPr eaLnBrk="1" hangingPunct="1"/>
            <a:r>
              <a:rPr lang="en-US" altLang="ru-RU" sz="2000" b="1" smtClean="0">
                <a:solidFill>
                  <a:srgbClr val="0070C0"/>
                </a:solidFill>
              </a:rPr>
              <a:t>Ontology</a:t>
            </a:r>
            <a:r>
              <a:rPr lang="en-US" altLang="ru-RU" sz="2000" smtClean="0"/>
              <a:t>: Cellular </a:t>
            </a:r>
            <a:r>
              <a:rPr lang="en-US" altLang="ru-RU" sz="2000"/>
              <a:t>Component</a:t>
            </a:r>
          </a:p>
          <a:p>
            <a:pPr eaLnBrk="1" hangingPunct="1"/>
            <a:r>
              <a:rPr lang="en-US" altLang="ru-RU" sz="2000" b="1" smtClean="0">
                <a:solidFill>
                  <a:srgbClr val="0070C0"/>
                </a:solidFill>
              </a:rPr>
              <a:t>Synonyms</a:t>
            </a:r>
            <a:r>
              <a:rPr lang="en-US" altLang="ru-RU" sz="2000" smtClean="0"/>
              <a:t>:</a:t>
            </a:r>
            <a:endParaRPr lang="en-US" altLang="ru-RU" sz="2000"/>
          </a:p>
          <a:p>
            <a:pPr marL="715963" eaLnBrk="1" hangingPunct="1"/>
            <a:r>
              <a:rPr lang="en-US" altLang="ru-RU" sz="2000"/>
              <a:t>exact: adiposome</a:t>
            </a:r>
          </a:p>
          <a:p>
            <a:pPr marL="715963" eaLnBrk="1" hangingPunct="1"/>
            <a:r>
              <a:rPr lang="en-US" altLang="ru-RU" sz="2000"/>
              <a:t>exact: lipid body</a:t>
            </a:r>
          </a:p>
          <a:p>
            <a:pPr marL="715963" eaLnBrk="1" hangingPunct="1"/>
            <a:r>
              <a:rPr lang="en-US" altLang="ru-RU" sz="2000"/>
              <a:t>exact: lipid droplet</a:t>
            </a:r>
          </a:p>
          <a:p>
            <a:pPr eaLnBrk="1" hangingPunct="1"/>
            <a:r>
              <a:rPr lang="en-US" altLang="ru-RU" sz="2000" b="1" smtClean="0">
                <a:solidFill>
                  <a:srgbClr val="0070C0"/>
                </a:solidFill>
              </a:rPr>
              <a:t>Definition</a:t>
            </a:r>
            <a:r>
              <a:rPr lang="en-US" altLang="ru-RU" sz="2000" smtClean="0"/>
              <a:t>: An </a:t>
            </a:r>
            <a:r>
              <a:rPr lang="en-US" altLang="ru-RU" sz="2000"/>
              <a:t>intracellular non-membrane-bounded organelle comprising a matrix of coalesced lipids surrounded by a phospholipid monolayer. May include associated proteins. </a:t>
            </a:r>
          </a:p>
          <a:p>
            <a:pPr eaLnBrk="1" hangingPunct="1"/>
            <a:r>
              <a:rPr lang="en-US" altLang="ru-RU" sz="2000" b="1">
                <a:solidFill>
                  <a:srgbClr val="0070C0"/>
                </a:solidFill>
              </a:rPr>
              <a:t>Source</a:t>
            </a:r>
            <a:r>
              <a:rPr lang="en-US" altLang="ru-RU" sz="2000"/>
              <a:t>: GOC:mah, GOC:tb</a:t>
            </a:r>
          </a:p>
          <a:p>
            <a:pPr eaLnBrk="1" hangingPunct="1"/>
            <a:r>
              <a:rPr lang="en-US" altLang="ru-RU" sz="2000" b="1" smtClean="0">
                <a:solidFill>
                  <a:srgbClr val="0070C0"/>
                </a:solidFill>
              </a:rPr>
              <a:t>Comment</a:t>
            </a:r>
            <a:r>
              <a:rPr lang="en-US" altLang="ru-RU" sz="2000" smtClean="0"/>
              <a:t>: Note </a:t>
            </a:r>
            <a:r>
              <a:rPr lang="en-US" altLang="ru-RU" sz="2000"/>
              <a:t>that this term does not refer to vesicles, but instead to structures in which lipids do not necessarily form bilayers.</a:t>
            </a:r>
            <a:endParaRPr lang="ru-RU" altLang="ru-RU" sz="2000"/>
          </a:p>
        </p:txBody>
      </p:sp>
      <p:pic>
        <p:nvPicPr>
          <p:cNvPr id="1030" name="Picture 6" descr="Graph of GO:0005811 from Quick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2734" y="953203"/>
            <a:ext cx="4352925" cy="5543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9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Аннотация генов и их</a:t>
            </a:r>
            <a:r>
              <a:rPr lang="en-US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 </a:t>
            </a: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продуктов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7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593015" y="935056"/>
            <a:ext cx="47002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smtClean="0"/>
              <a:t>Статистика БД </a:t>
            </a:r>
            <a:r>
              <a:rPr lang="en-US" altLang="ru-RU" sz="2400" smtClean="0"/>
              <a:t>GO, 30.03.2016</a:t>
            </a:r>
            <a:endParaRPr lang="ru-RU" altLang="ru-RU" sz="2400"/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127533" y="6269954"/>
            <a:ext cx="390713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Источник рисунка:</a:t>
            </a:r>
          </a:p>
          <a:p>
            <a:pPr eaLnBrk="1" hangingPunct="1"/>
            <a:r>
              <a:rPr lang="en-US" altLang="ru-RU" sz="1200">
                <a:hlinkClick r:id="rId2"/>
              </a:rPr>
              <a:t>http</a:t>
            </a:r>
            <a:r>
              <a:rPr lang="en-US" altLang="ru-RU" sz="1200">
                <a:hlinkClick r:id="rId2"/>
              </a:rPr>
              <a:t>://</a:t>
            </a:r>
            <a:r>
              <a:rPr lang="en-US" altLang="ru-RU" sz="1200" smtClean="0">
                <a:hlinkClick r:id="rId2"/>
              </a:rPr>
              <a:t>geneontology.org/page/current-go-statistics</a:t>
            </a:r>
            <a:endParaRPr lang="ru-RU" altLang="ru-RU" sz="1200"/>
          </a:p>
        </p:txBody>
      </p:sp>
      <p:pic>
        <p:nvPicPr>
          <p:cNvPr id="8194" name="Picture 2" descr="https://s3.amazonaws.com/go-public/static/ann-lan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268" y="1640752"/>
            <a:ext cx="8615417" cy="369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2815958" y="1506884"/>
            <a:ext cx="4177259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b="1" smtClean="0"/>
              <a:t>Аннотация по организмам</a:t>
            </a:r>
            <a:endParaRPr lang="ru-RU" altLang="ru-RU" sz="2400"/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6033044" y="2202793"/>
            <a:ext cx="241704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mtClean="0"/>
              <a:t>Экспериментальное</a:t>
            </a:r>
            <a:endParaRPr lang="ru-RU" altLang="ru-RU"/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6013951" y="2561816"/>
            <a:ext cx="2687452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mtClean="0"/>
              <a:t>Не экспериментальное</a:t>
            </a:r>
            <a:endParaRPr lang="ru-RU" alt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298976" y="2292209"/>
            <a:ext cx="708660" cy="190500"/>
          </a:xfrm>
          <a:prstGeom prst="rect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5298976" y="2664216"/>
            <a:ext cx="708660" cy="190500"/>
          </a:xfrm>
          <a:prstGeom prst="rect">
            <a:avLst/>
          </a:prstGeom>
          <a:solidFill>
            <a:srgbClr val="006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224877" y="4432607"/>
            <a:ext cx="7566660" cy="9004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 rot="16200000">
            <a:off x="-870460" y="2977824"/>
            <a:ext cx="2509455" cy="40011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b="1" smtClean="0"/>
              <a:t>Число аннотаций</a:t>
            </a:r>
            <a:endParaRPr lang="ru-RU" altLang="ru-RU" sz="2000"/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 rot="2962936">
            <a:off x="1335391" y="4639518"/>
            <a:ext cx="951169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Крыса</a:t>
            </a:r>
            <a:endParaRPr lang="ru-RU" altLang="ru-RU" sz="2000"/>
          </a:p>
        </p:txBody>
      </p:sp>
      <p:sp>
        <p:nvSpPr>
          <p:cNvPr id="23" name="TextBox 4"/>
          <p:cNvSpPr txBox="1">
            <a:spLocks noChangeArrowheads="1"/>
          </p:cNvSpPr>
          <p:nvPr/>
        </p:nvSpPr>
        <p:spPr bwMode="auto">
          <a:xfrm rot="2962936">
            <a:off x="1752799" y="4716044"/>
            <a:ext cx="118893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Человек</a:t>
            </a:r>
            <a:endParaRPr lang="ru-RU" altLang="ru-RU" sz="2000"/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 rot="2962936">
            <a:off x="2342267" y="4632661"/>
            <a:ext cx="969232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Мышь</a:t>
            </a:r>
            <a:endParaRPr lang="ru-RU" altLang="ru-RU" sz="2000"/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 rot="2962936">
            <a:off x="2698953" y="4951232"/>
            <a:ext cx="1851177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Арабидопсис</a:t>
            </a:r>
            <a:endParaRPr lang="ru-RU" altLang="ru-RU" sz="2000"/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 rot="2962936">
            <a:off x="3271971" y="4971754"/>
            <a:ext cx="1829928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Рыбка </a:t>
            </a:r>
            <a:r>
              <a:rPr lang="en-US" altLang="ru-RU" sz="2000" i="1" smtClean="0"/>
              <a:t>D.reiro</a:t>
            </a:r>
            <a:endParaRPr lang="ru-RU" altLang="ru-RU" sz="2000" i="1"/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 rot="2962936">
            <a:off x="3942658" y="4667184"/>
            <a:ext cx="1060194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Курица</a:t>
            </a:r>
            <a:endParaRPr lang="ru-RU" altLang="ru-RU" sz="2000"/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 rot="2962936">
            <a:off x="4338148" y="4748539"/>
            <a:ext cx="1397874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000" i="1" smtClean="0"/>
              <a:t>C.elegans</a:t>
            </a:r>
            <a:endParaRPr lang="ru-RU" altLang="ru-RU" sz="2000" i="1"/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 rot="2962936">
            <a:off x="4857520" y="4827647"/>
            <a:ext cx="1551398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Дрозофила</a:t>
            </a:r>
            <a:endParaRPr lang="ru-RU" altLang="ru-RU" sz="2000"/>
          </a:p>
        </p:txBody>
      </p:sp>
      <p:sp>
        <p:nvSpPr>
          <p:cNvPr id="31" name="TextBox 4"/>
          <p:cNvSpPr txBox="1">
            <a:spLocks noChangeArrowheads="1"/>
          </p:cNvSpPr>
          <p:nvPr/>
        </p:nvSpPr>
        <p:spPr bwMode="auto">
          <a:xfrm rot="2962936">
            <a:off x="5467421" y="4769204"/>
            <a:ext cx="1188931" cy="4001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000" smtClean="0"/>
              <a:t>Дрожжи</a:t>
            </a:r>
            <a:endParaRPr lang="ru-RU" altLang="ru-RU" sz="2000"/>
          </a:p>
        </p:txBody>
      </p:sp>
      <p:sp>
        <p:nvSpPr>
          <p:cNvPr id="32" name="TextBox 4"/>
          <p:cNvSpPr txBox="1">
            <a:spLocks noChangeArrowheads="1"/>
          </p:cNvSpPr>
          <p:nvPr/>
        </p:nvSpPr>
        <p:spPr bwMode="auto">
          <a:xfrm rot="2962936">
            <a:off x="5833972" y="4951360"/>
            <a:ext cx="1798719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i="1"/>
              <a:t>Candida albicans</a:t>
            </a:r>
          </a:p>
        </p:txBody>
      </p:sp>
      <p:sp>
        <p:nvSpPr>
          <p:cNvPr id="33" name="TextBox 4"/>
          <p:cNvSpPr txBox="1">
            <a:spLocks noChangeArrowheads="1"/>
          </p:cNvSpPr>
          <p:nvPr/>
        </p:nvSpPr>
        <p:spPr bwMode="auto">
          <a:xfrm rot="2962936">
            <a:off x="6344916" y="4997195"/>
            <a:ext cx="1896786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i="1" smtClean="0"/>
              <a:t>Aspergillus </a:t>
            </a:r>
            <a:r>
              <a:rPr lang="en-US" altLang="ru-RU" sz="1600" i="1"/>
              <a:t>oryzae</a:t>
            </a:r>
          </a:p>
        </p:txBody>
      </p:sp>
      <p:sp>
        <p:nvSpPr>
          <p:cNvPr id="34" name="TextBox 4"/>
          <p:cNvSpPr txBox="1">
            <a:spLocks noChangeArrowheads="1"/>
          </p:cNvSpPr>
          <p:nvPr/>
        </p:nvSpPr>
        <p:spPr bwMode="auto">
          <a:xfrm rot="2962936">
            <a:off x="6900223" y="4917972"/>
            <a:ext cx="1649961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/>
              <a:t>Диктиостелиум</a:t>
            </a:r>
            <a:endParaRPr lang="en-US" altLang="ru-RU" sz="1600"/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 rot="2962936">
            <a:off x="7558357" y="4614668"/>
            <a:ext cx="834030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i="1" smtClean="0"/>
              <a:t>E. coli</a:t>
            </a:r>
            <a:endParaRPr lang="en-US" altLang="ru-RU" sz="1600" i="1"/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 rot="2962936">
            <a:off x="8022729" y="4738801"/>
            <a:ext cx="1140663" cy="338554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1600" i="1" smtClean="0"/>
              <a:t>S. pombe</a:t>
            </a:r>
            <a:endParaRPr lang="en-US" altLang="ru-RU" sz="1600" i="1"/>
          </a:p>
        </p:txBody>
      </p:sp>
    </p:spTree>
    <p:extLst>
      <p:ext uri="{BB962C8B-B14F-4D97-AF65-F5344CB8AC3E}">
        <p14:creationId xmlns:p14="http://schemas.microsoft.com/office/powerpoint/2010/main" val="355515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1" y="96337"/>
            <a:ext cx="9064624" cy="51552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35202" rIns="0" bIns="0" anchor="ctr"/>
          <a:lstStyle/>
          <a:p>
            <a:pPr algn="ctr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sz="2800" b="1" smtClean="0">
                <a:solidFill>
                  <a:srgbClr val="0070C0"/>
                </a:solidFill>
                <a:latin typeface="Courier New" panose="02070309020205020404" pitchFamily="49" charset="0"/>
                <a:ea typeface="+mj-ea"/>
                <a:cs typeface="+mj-cs"/>
              </a:rPr>
              <a:t>Некоторые важные типы достоверности</a:t>
            </a:r>
            <a:endParaRPr lang="ru-RU" sz="2800" b="1">
              <a:solidFill>
                <a:srgbClr val="0070C0"/>
              </a:solidFill>
              <a:latin typeface="Courier New" panose="02070309020205020404" pitchFamily="49" charset="0"/>
              <a:ea typeface="+mj-ea"/>
              <a:cs typeface="+mj-cs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1" y="745724"/>
            <a:ext cx="9143999" cy="0"/>
          </a:xfrm>
          <a:prstGeom prst="line">
            <a:avLst/>
          </a:prstGeom>
          <a:ln w="60325">
            <a:gradFill flip="none" rotWithShape="1">
              <a:gsLst>
                <a:gs pos="0">
                  <a:srgbClr val="0070C0"/>
                </a:gs>
                <a:gs pos="83000">
                  <a:schemeClr val="accent5">
                    <a:lumMod val="40000"/>
                    <a:lumOff val="60000"/>
                  </a:schemeClr>
                </a:gs>
                <a:gs pos="100000">
                  <a:schemeClr val="bg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345347" y="6363570"/>
            <a:ext cx="719278" cy="494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lang="ru-RU" altLang="ru-RU" sz="2800" b="1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8</a:t>
            </a:r>
            <a:endParaRPr lang="en-US" altLang="ru-RU" sz="2800" b="1"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grpSp>
        <p:nvGrpSpPr>
          <p:cNvPr id="2105" name="Полотно 20"/>
          <p:cNvGrpSpPr>
            <a:grpSpLocks/>
          </p:cNvGrpSpPr>
          <p:nvPr/>
        </p:nvGrpSpPr>
        <p:grpSpPr bwMode="auto">
          <a:xfrm>
            <a:off x="0" y="0"/>
            <a:ext cx="3581400" cy="457200"/>
            <a:chOff x="0" y="0"/>
            <a:chExt cx="35814" cy="4572"/>
          </a:xfrm>
        </p:grpSpPr>
      </p:grpSp>
      <p:grpSp>
        <p:nvGrpSpPr>
          <p:cNvPr id="2085" name="Полотно 117"/>
          <p:cNvGrpSpPr>
            <a:grpSpLocks/>
          </p:cNvGrpSpPr>
          <p:nvPr/>
        </p:nvGrpSpPr>
        <p:grpSpPr bwMode="auto">
          <a:xfrm>
            <a:off x="0" y="0"/>
            <a:ext cx="5045075" cy="457200"/>
            <a:chOff x="0" y="0"/>
            <a:chExt cx="50438" cy="4578"/>
          </a:xfrm>
        </p:grpSpPr>
      </p:grpSp>
      <p:grpSp>
        <p:nvGrpSpPr>
          <p:cNvPr id="2066" name="Полотно 80"/>
          <p:cNvGrpSpPr>
            <a:grpSpLocks/>
          </p:cNvGrpSpPr>
          <p:nvPr/>
        </p:nvGrpSpPr>
        <p:grpSpPr bwMode="auto">
          <a:xfrm>
            <a:off x="0" y="0"/>
            <a:ext cx="4165600" cy="457200"/>
            <a:chOff x="0" y="0"/>
            <a:chExt cx="41656" cy="4572"/>
          </a:xfrm>
        </p:grpSpPr>
      </p:grpSp>
      <p:grpSp>
        <p:nvGrpSpPr>
          <p:cNvPr id="2051" name="Полотно 151"/>
          <p:cNvGrpSpPr>
            <a:grpSpLocks/>
          </p:cNvGrpSpPr>
          <p:nvPr/>
        </p:nvGrpSpPr>
        <p:grpSpPr bwMode="auto">
          <a:xfrm>
            <a:off x="0" y="0"/>
            <a:ext cx="4046538" cy="457200"/>
            <a:chOff x="0" y="0"/>
            <a:chExt cx="40462" cy="4572"/>
          </a:xfrm>
        </p:grpSpPr>
      </p:grp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27533" y="934032"/>
            <a:ext cx="632968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solidFill>
                  <a:srgbClr val="FF0000"/>
                </a:solidFill>
              </a:rPr>
              <a:t>Inferred from Electronic Annotation (</a:t>
            </a:r>
            <a:r>
              <a:rPr lang="en-US" altLang="ru-RU" sz="2400" b="1">
                <a:solidFill>
                  <a:srgbClr val="FF0000"/>
                </a:solidFill>
              </a:rPr>
              <a:t>IEA</a:t>
            </a:r>
            <a:r>
              <a:rPr lang="en-US" altLang="ru-RU" sz="2400">
                <a:solidFill>
                  <a:srgbClr val="FF0000"/>
                </a:solidFill>
              </a:rPr>
              <a:t>)</a:t>
            </a:r>
            <a:endParaRPr lang="ru-RU" altLang="ru-RU" sz="2400">
              <a:solidFill>
                <a:srgbClr val="FF0000"/>
              </a:solidFill>
            </a:endParaRPr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27533" y="1437479"/>
            <a:ext cx="762412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solidFill>
                  <a:srgbClr val="00B050"/>
                </a:solidFill>
              </a:rPr>
              <a:t>Inferred from Sequence or structural Similarity (</a:t>
            </a:r>
            <a:r>
              <a:rPr lang="en-US" altLang="ru-RU" sz="2400" b="1">
                <a:solidFill>
                  <a:srgbClr val="00B050"/>
                </a:solidFill>
              </a:rPr>
              <a:t>ISS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marL="630238" indent="-274638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Inferred from Sequence Orthology (</a:t>
            </a:r>
            <a:r>
              <a:rPr lang="en-US" altLang="ru-RU" sz="2400" b="1">
                <a:solidFill>
                  <a:schemeClr val="accent4">
                    <a:lumMod val="75000"/>
                  </a:schemeClr>
                </a:solidFill>
              </a:rPr>
              <a:t>ISO</a:t>
            </a: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630238" indent="-274638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Inferred from Sequence Alignment (</a:t>
            </a:r>
            <a:r>
              <a:rPr lang="en-US" altLang="ru-RU" sz="2400" b="1">
                <a:solidFill>
                  <a:schemeClr val="accent4">
                    <a:lumMod val="75000"/>
                  </a:schemeClr>
                </a:solidFill>
              </a:rPr>
              <a:t>ISA</a:t>
            </a: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630238" indent="-274638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Inferred from Sequence Model (</a:t>
            </a:r>
            <a:r>
              <a:rPr lang="en-US" altLang="ru-RU" sz="2400" b="1">
                <a:solidFill>
                  <a:schemeClr val="accent4">
                    <a:lumMod val="75000"/>
                  </a:schemeClr>
                </a:solidFill>
              </a:rPr>
              <a:t>ISM</a:t>
            </a:r>
            <a:r>
              <a:rPr lang="en-US" altLang="ru-RU" sz="2400" smtClean="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altLang="ru-RU" sz="24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127533" y="3007139"/>
            <a:ext cx="63296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Inferred from Experiment (</a:t>
            </a:r>
            <a:r>
              <a:rPr lang="en-US" altLang="ru-RU" sz="2400" b="1">
                <a:solidFill>
                  <a:schemeClr val="accent4">
                    <a:lumMod val="75000"/>
                  </a:schemeClr>
                </a:solidFill>
              </a:rPr>
              <a:t>EXP</a:t>
            </a: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)</a:t>
            </a:r>
          </a:p>
          <a:p>
            <a:pPr marL="720725" indent="-365125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rgbClr val="00B050"/>
                </a:solidFill>
              </a:rPr>
              <a:t>Inferred from Direct Assay (</a:t>
            </a:r>
            <a:r>
              <a:rPr lang="en-US" altLang="ru-RU" sz="2400" b="1">
                <a:solidFill>
                  <a:srgbClr val="00B050"/>
                </a:solidFill>
              </a:rPr>
              <a:t>IDA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marL="720725" indent="-365125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rgbClr val="00B050"/>
                </a:solidFill>
              </a:rPr>
              <a:t>Inferred from Physical Interaction (</a:t>
            </a:r>
            <a:r>
              <a:rPr lang="en-US" altLang="ru-RU" sz="2400" b="1">
                <a:solidFill>
                  <a:srgbClr val="00B050"/>
                </a:solidFill>
              </a:rPr>
              <a:t>IPI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marL="720725" indent="-365125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rgbClr val="00B050"/>
                </a:solidFill>
              </a:rPr>
              <a:t>Inferred from Mutant Phenotype (</a:t>
            </a:r>
            <a:r>
              <a:rPr lang="en-US" altLang="ru-RU" sz="2400" b="1">
                <a:solidFill>
                  <a:srgbClr val="00B050"/>
                </a:solidFill>
              </a:rPr>
              <a:t>IMP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marL="720725" indent="-365125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rgbClr val="00B050"/>
                </a:solidFill>
              </a:rPr>
              <a:t>Inferred from Genetic Interaction (</a:t>
            </a:r>
            <a:r>
              <a:rPr lang="en-US" altLang="ru-RU" sz="2400" b="1">
                <a:solidFill>
                  <a:srgbClr val="00B050"/>
                </a:solidFill>
              </a:rPr>
              <a:t>IGI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marL="720725" indent="-365125" eaLnBrk="1" hangingPunct="1">
              <a:buFont typeface="Arial" panose="020B0604020202020204" pitchFamily="34" charset="0"/>
              <a:buChar char="•"/>
            </a:pPr>
            <a:r>
              <a:rPr lang="en-US" altLang="ru-RU" sz="2400">
                <a:solidFill>
                  <a:srgbClr val="00B050"/>
                </a:solidFill>
              </a:rPr>
              <a:t>Inferred from Expression Pattern (</a:t>
            </a:r>
            <a:r>
              <a:rPr lang="en-US" altLang="ru-RU" sz="2400" b="1">
                <a:solidFill>
                  <a:srgbClr val="00B050"/>
                </a:solidFill>
              </a:rPr>
              <a:t>IEP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  <a:endParaRPr lang="ru-RU" altLang="ru-RU" sz="2400">
              <a:solidFill>
                <a:srgbClr val="00B050"/>
              </a:solidFill>
            </a:endParaRP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127533" y="6130419"/>
            <a:ext cx="794002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200" smtClean="0"/>
              <a:t>Более подробно о типах достоверности: </a:t>
            </a:r>
            <a:r>
              <a:rPr lang="en-US" altLang="ru-RU" sz="1200">
                <a:hlinkClick r:id="rId2"/>
              </a:rPr>
              <a:t>http</a:t>
            </a:r>
            <a:r>
              <a:rPr lang="en-US" altLang="ru-RU" sz="1200">
                <a:hlinkClick r:id="rId2"/>
              </a:rPr>
              <a:t>://</a:t>
            </a:r>
            <a:r>
              <a:rPr lang="en-US" altLang="ru-RU" sz="1200" smtClean="0">
                <a:hlinkClick r:id="rId2"/>
              </a:rPr>
              <a:t>geneontology.org/page/guide-go-evidence-codes</a:t>
            </a:r>
            <a:endParaRPr lang="en-US" altLang="ru-RU" sz="1200" smtClean="0"/>
          </a:p>
          <a:p>
            <a:pPr eaLnBrk="1" hangingPunct="1"/>
            <a:r>
              <a:rPr lang="ru-RU" altLang="ru-RU" sz="1200" smtClean="0"/>
              <a:t>Источник рисунка: </a:t>
            </a:r>
            <a:r>
              <a:rPr lang="en-US" altLang="ru-RU" sz="1200">
                <a:hlinkClick r:id="rId3"/>
              </a:rPr>
              <a:t>http</a:t>
            </a:r>
            <a:r>
              <a:rPr lang="en-US" altLang="ru-RU" sz="1200">
                <a:hlinkClick r:id="rId3"/>
              </a:rPr>
              <a:t>://</a:t>
            </a:r>
            <a:r>
              <a:rPr lang="en-US" altLang="ru-RU" sz="1200" smtClean="0">
                <a:hlinkClick r:id="rId3"/>
              </a:rPr>
              <a:t>www.pastemagazine.com/articles/2015/11/the-100-greatest-movie-robots-of-all-time.html</a:t>
            </a:r>
            <a:endParaRPr lang="ru-RU" altLang="ru-RU" sz="1200"/>
          </a:p>
        </p:txBody>
      </p:sp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127533" y="5315463"/>
            <a:ext cx="569372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400">
                <a:solidFill>
                  <a:srgbClr val="00B050"/>
                </a:solidFill>
              </a:rPr>
              <a:t>Traceable Author Statement (</a:t>
            </a:r>
            <a:r>
              <a:rPr lang="en-US" altLang="ru-RU" sz="2400" b="1">
                <a:solidFill>
                  <a:srgbClr val="00B050"/>
                </a:solidFill>
              </a:rPr>
              <a:t>TAS</a:t>
            </a:r>
            <a:r>
              <a:rPr lang="en-US" altLang="ru-RU" sz="2400">
                <a:solidFill>
                  <a:srgbClr val="00B050"/>
                </a:solidFill>
              </a:rPr>
              <a:t>)</a:t>
            </a:r>
          </a:p>
          <a:p>
            <a:pPr eaLnBrk="1" hangingPunct="1"/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Non-traceable Author Statement (</a:t>
            </a:r>
            <a:r>
              <a:rPr lang="en-US" altLang="ru-RU" sz="2400" b="1">
                <a:solidFill>
                  <a:schemeClr val="accent4">
                    <a:lumMod val="75000"/>
                  </a:schemeClr>
                </a:solidFill>
              </a:rPr>
              <a:t>NAS</a:t>
            </a:r>
            <a:r>
              <a:rPr lang="en-US" altLang="ru-RU" sz="2400">
                <a:solidFill>
                  <a:schemeClr val="accent4">
                    <a:lumMod val="75000"/>
                  </a:schemeClr>
                </a:solidFill>
              </a:rPr>
              <a:t>)</a:t>
            </a:r>
            <a:endParaRPr lang="ru-RU" altLang="ru-RU" sz="240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834709" y="4047431"/>
            <a:ext cx="457199" cy="520747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6834709" y="4568178"/>
            <a:ext cx="457199" cy="520747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6834708" y="5088925"/>
            <a:ext cx="457199" cy="520747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7291907" y="4047431"/>
            <a:ext cx="121505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smtClean="0"/>
              <a:t>Плохо</a:t>
            </a:r>
            <a:endParaRPr lang="ru-RU" altLang="ru-RU" sz="2400"/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7291907" y="5088925"/>
            <a:ext cx="14015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 smtClean="0"/>
              <a:t>Хорошо</a:t>
            </a:r>
            <a:endParaRPr lang="ru-RU" altLang="ru-RU" sz="2400"/>
          </a:p>
        </p:txBody>
      </p:sp>
      <p:sp>
        <p:nvSpPr>
          <p:cNvPr id="3" name="Прямоугольник 2"/>
          <p:cNvSpPr/>
          <p:nvPr/>
        </p:nvSpPr>
        <p:spPr>
          <a:xfrm>
            <a:off x="6610032" y="3858470"/>
            <a:ext cx="2247136" cy="2021469"/>
          </a:xfrm>
          <a:prstGeom prst="rect">
            <a:avLst/>
          </a:prstGeom>
          <a:noFill/>
          <a:ln w="508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87364" y="812081"/>
            <a:ext cx="1677261" cy="1465442"/>
          </a:xfrm>
          <a:prstGeom prst="rect">
            <a:avLst/>
          </a:prstGeom>
        </p:spPr>
      </p:pic>
      <p:cxnSp>
        <p:nvCxnSpPr>
          <p:cNvPr id="9" name="Прямая со стрелкой 8"/>
          <p:cNvCxnSpPr/>
          <p:nvPr/>
        </p:nvCxnSpPr>
        <p:spPr>
          <a:xfrm>
            <a:off x="5821261" y="1169043"/>
            <a:ext cx="1470646" cy="17956"/>
          </a:xfrm>
          <a:prstGeom prst="straightConnector1">
            <a:avLst/>
          </a:prstGeom>
          <a:noFill/>
          <a:ln w="38100">
            <a:solidFill>
              <a:srgbClr val="0070C0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422634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noFill/>
        <a:ln w="38100">
          <a:solidFill>
            <a:srgbClr val="0070C0"/>
          </a:solidFill>
          <a:tailEnd type="arrow"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622</TotalTime>
  <Words>497</Words>
  <Application>Microsoft Office PowerPoint</Application>
  <PresentationFormat>Экран (4:3)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Courier New</vt:lpstr>
      <vt:lpstr>Symbol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DDibrova</dc:creator>
  <cp:lastModifiedBy>DDibrova</cp:lastModifiedBy>
  <cp:revision>17</cp:revision>
  <dcterms:created xsi:type="dcterms:W3CDTF">2016-03-30T13:06:21Z</dcterms:created>
  <dcterms:modified xsi:type="dcterms:W3CDTF">2016-03-30T23:28:35Z</dcterms:modified>
</cp:coreProperties>
</file>