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0"/>
  </p:notesMasterIdLst>
  <p:sldIdLst>
    <p:sldId id="351" r:id="rId2"/>
    <p:sldId id="256" r:id="rId3"/>
    <p:sldId id="264" r:id="rId4"/>
    <p:sldId id="352" r:id="rId5"/>
    <p:sldId id="261" r:id="rId6"/>
    <p:sldId id="324" r:id="rId7"/>
    <p:sldId id="325" r:id="rId8"/>
    <p:sldId id="326" r:id="rId9"/>
    <p:sldId id="327" r:id="rId10"/>
    <p:sldId id="328" r:id="rId11"/>
    <p:sldId id="317" r:id="rId12"/>
    <p:sldId id="318" r:id="rId13"/>
    <p:sldId id="319" r:id="rId14"/>
    <p:sldId id="320" r:id="rId15"/>
    <p:sldId id="321" r:id="rId16"/>
    <p:sldId id="322" r:id="rId17"/>
    <p:sldId id="330" r:id="rId18"/>
    <p:sldId id="278" r:id="rId19"/>
    <p:sldId id="279" r:id="rId20"/>
    <p:sldId id="295" r:id="rId21"/>
    <p:sldId id="293" r:id="rId22"/>
    <p:sldId id="294" r:id="rId23"/>
    <p:sldId id="296" r:id="rId24"/>
    <p:sldId id="281" r:id="rId25"/>
    <p:sldId id="331" r:id="rId26"/>
    <p:sldId id="338" r:id="rId27"/>
    <p:sldId id="339" r:id="rId28"/>
    <p:sldId id="354" r:id="rId29"/>
    <p:sldId id="353" r:id="rId30"/>
    <p:sldId id="355" r:id="rId31"/>
    <p:sldId id="332" r:id="rId32"/>
    <p:sldId id="342" r:id="rId33"/>
    <p:sldId id="333" r:id="rId34"/>
    <p:sldId id="335" r:id="rId35"/>
    <p:sldId id="345" r:id="rId36"/>
    <p:sldId id="350" r:id="rId37"/>
    <p:sldId id="349" r:id="rId38"/>
    <p:sldId id="346" r:id="rId39"/>
    <p:sldId id="340" r:id="rId40"/>
    <p:sldId id="347" r:id="rId41"/>
    <p:sldId id="358" r:id="rId42"/>
    <p:sldId id="359" r:id="rId43"/>
    <p:sldId id="357" r:id="rId44"/>
    <p:sldId id="336" r:id="rId45"/>
    <p:sldId id="337" r:id="rId46"/>
    <p:sldId id="282" r:id="rId47"/>
    <p:sldId id="285" r:id="rId48"/>
    <p:sldId id="283" r:id="rId49"/>
    <p:sldId id="284" r:id="rId50"/>
    <p:sldId id="266" r:id="rId51"/>
    <p:sldId id="287" r:id="rId52"/>
    <p:sldId id="288" r:id="rId53"/>
    <p:sldId id="289" r:id="rId54"/>
    <p:sldId id="290" r:id="rId55"/>
    <p:sldId id="291" r:id="rId56"/>
    <p:sldId id="292" r:id="rId57"/>
    <p:sldId id="363" r:id="rId58"/>
    <p:sldId id="362" r:id="rId5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7C80"/>
    <a:srgbClr val="FF6600"/>
    <a:srgbClr val="FF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06" autoAdjust="0"/>
    <p:restoredTop sz="94660"/>
  </p:normalViewPr>
  <p:slideViewPr>
    <p:cSldViewPr>
      <p:cViewPr varScale="1">
        <p:scale>
          <a:sx n="98" d="100"/>
          <a:sy n="98" d="100"/>
        </p:scale>
        <p:origin x="-3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032376-BD10-4011-B441-C5BF35ACCFF6}" type="datetimeFigureOut">
              <a:rPr lang="ru-RU" smtClean="0"/>
              <a:pPr/>
              <a:t>25.11.2010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E324C6-2793-47B2-84BF-CD9ED7AA1B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324C6-2793-47B2-84BF-CD9ED7AA1BF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324C6-2793-47B2-84BF-CD9ED7AA1BF1}" type="slidenum">
              <a:rPr lang="ru-RU" smtClean="0"/>
              <a:pPr/>
              <a:t>49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324C6-2793-47B2-84BF-CD9ED7AA1BF1}" type="slidenum">
              <a:rPr lang="ru-RU" smtClean="0"/>
              <a:pPr/>
              <a:t>54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324C6-2793-47B2-84BF-CD9ED7AA1BF1}" type="slidenum">
              <a:rPr lang="ru-RU" smtClean="0"/>
              <a:pPr/>
              <a:t>55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324C6-2793-47B2-84BF-CD9ED7AA1BF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324C6-2793-47B2-84BF-CD9ED7AA1BF1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C5F69A-4C2C-447E-848E-C4A8BC92FE0A}" type="slidenum">
              <a:rPr lang="en-US"/>
              <a:pPr/>
              <a:t>26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endParaRPr lang="ru-RU" sz="100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A801B6-D035-458F-B314-BC680D90E88A}" type="slidenum">
              <a:rPr lang="en-US"/>
              <a:pPr/>
              <a:t>27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</p:spPr>
        <p:txBody>
          <a:bodyPr/>
          <a:lstStyle/>
          <a:p>
            <a:endParaRPr lang="ru-RU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B75012-8206-44ED-8A9A-C3AD4CE7890C}" type="slidenum">
              <a:rPr lang="en-US"/>
              <a:pPr/>
              <a:t>32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6762" cy="3432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FC735C-759A-4A9D-A719-39A9FC04458E}" type="slidenum">
              <a:rPr lang="en-US"/>
              <a:pPr/>
              <a:t>35</a:t>
            </a:fld>
            <a:endParaRPr lang="en-US"/>
          </a:p>
        </p:txBody>
      </p:sp>
      <p:sp>
        <p:nvSpPr>
          <p:cNvPr id="1648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1413" y="684213"/>
            <a:ext cx="4576762" cy="3432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843020-1109-41A2-A9CC-534BEA03FF38}" type="slidenum">
              <a:rPr lang="en-US"/>
              <a:pPr/>
              <a:t>38</a:t>
            </a:fld>
            <a:endParaRPr lang="en-US"/>
          </a:p>
        </p:txBody>
      </p:sp>
      <p:sp>
        <p:nvSpPr>
          <p:cNvPr id="1669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1413" y="684213"/>
            <a:ext cx="4576762" cy="3432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324C6-2793-47B2-84BF-CD9ED7AA1BF1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2219B-D5F3-49A1-A1B1-200597644C5F}" type="datetime1">
              <a:rPr lang="ru-RU" smtClean="0"/>
              <a:pPr/>
              <a:t>25.11.2010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6821-89FF-4D14-8201-36E88862BF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86A4D-A092-4D24-BA11-5047E17822D2}" type="datetime1">
              <a:rPr lang="ru-RU" smtClean="0"/>
              <a:pPr/>
              <a:t>25.11.2010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6821-89FF-4D14-8201-36E88862B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31CC9-8074-48A1-AE5A-D6E4950D36F1}" type="datetime1">
              <a:rPr lang="ru-RU" smtClean="0"/>
              <a:pPr/>
              <a:t>25.11.2010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6821-89FF-4D14-8201-36E88862B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0D8E8-9CE5-45A1-9A33-9EE1288B18D3}" type="datetime1">
              <a:rPr lang="ru-RU" smtClean="0"/>
              <a:pPr/>
              <a:t>25.11.2010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6821-89FF-4D14-8201-36E88862B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150DC-2770-48A5-97C1-8CACC57A95E8}" type="datetime1">
              <a:rPr lang="ru-RU" smtClean="0"/>
              <a:pPr/>
              <a:t>25.11.2010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5876821-89FF-4D14-8201-36E88862B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FA39B-CC51-41EF-AD89-28DCB4A42537}" type="datetime1">
              <a:rPr lang="ru-RU" smtClean="0"/>
              <a:pPr/>
              <a:t>25.11.2010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6821-89FF-4D14-8201-36E88862B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7385D-8E57-4E62-91B7-4D4CEFC9AD05}" type="datetime1">
              <a:rPr lang="ru-RU" smtClean="0"/>
              <a:pPr/>
              <a:t>25.11.2010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6821-89FF-4D14-8201-36E88862B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4800-AFEA-4D5F-9A09-24E7237BD58F}" type="datetime1">
              <a:rPr lang="ru-RU" smtClean="0"/>
              <a:pPr/>
              <a:t>25.11.2010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6821-89FF-4D14-8201-36E88862B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5709F-A632-4E13-ACEA-3EB05140EB04}" type="datetime1">
              <a:rPr lang="ru-RU" smtClean="0"/>
              <a:pPr/>
              <a:t>25.11.2010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6821-89FF-4D14-8201-36E88862B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17AC-60CD-49BD-9480-0B776694D0CA}" type="datetime1">
              <a:rPr lang="ru-RU" smtClean="0"/>
              <a:pPr/>
              <a:t>25.11.2010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6821-89FF-4D14-8201-36E88862B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5B89-D471-468D-81A6-8B3C707F1ADB}" type="datetime1">
              <a:rPr lang="ru-RU" smtClean="0"/>
              <a:pPr/>
              <a:t>25.11.2010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6821-89FF-4D14-8201-36E88862B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C74D05-AFC0-4D55-B096-6B46C58C4659}" type="datetime1">
              <a:rPr lang="ru-RU" smtClean="0"/>
              <a:pPr/>
              <a:t>25.11.2010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5876821-89FF-4D14-8201-36E88862B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upload.wikimedia.org/wikipedia/commons/b/bb/Dinornis1387.jpg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\\Pig\common\Education\FBB\Year_08\Term_5\Lectures\FlexibleAlignment\donut2cup.mpg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latimesblogs.latimes.com/culturemonster/images/2008/10/10/picasso_woman_with_a_book_norton_s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44016"/>
            <a:ext cx="4874891" cy="659735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76056" y="5118283"/>
            <a:ext cx="3744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"Le </a:t>
            </a:r>
            <a:r>
              <a:rPr lang="en-US" sz="2400" dirty="0" err="1" smtClean="0"/>
              <a:t>Reve</a:t>
            </a:r>
            <a:r>
              <a:rPr lang="en-US" sz="2400" dirty="0" smtClean="0"/>
              <a:t>“ (The Dream) , Pablo Picasso, 1932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6821-89FF-4D14-8201-36E88862BF8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91264" cy="41044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Гипотеза: </a:t>
            </a:r>
            <a:r>
              <a:rPr lang="ru-RU" dirty="0" err="1" smtClean="0"/>
              <a:t>С-концевой</a:t>
            </a:r>
            <a:r>
              <a:rPr lang="ru-RU" dirty="0" smtClean="0"/>
              <a:t> остаток нужен для регуляции движений </a:t>
            </a:r>
            <a:r>
              <a:rPr lang="en-US" dirty="0" smtClean="0"/>
              <a:t>Thumb</a:t>
            </a:r>
            <a:r>
              <a:rPr lang="ru-RU" dirty="0" smtClean="0"/>
              <a:t> домена относительно остальных</a:t>
            </a:r>
            <a:r>
              <a:rPr lang="en-US" dirty="0" smtClean="0"/>
              <a:t> </a:t>
            </a:r>
            <a:r>
              <a:rPr lang="ru-RU" dirty="0" smtClean="0"/>
              <a:t>во время элонгации.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Он образует </a:t>
            </a:r>
            <a:r>
              <a:rPr lang="en-US" sz="3100" dirty="0" smtClean="0"/>
              <a:t>“</a:t>
            </a:r>
            <a:r>
              <a:rPr lang="ru-RU" sz="3100" dirty="0" smtClean="0"/>
              <a:t>резинку</a:t>
            </a:r>
            <a:r>
              <a:rPr lang="en-US" sz="3100" dirty="0" smtClean="0"/>
              <a:t>”</a:t>
            </a:r>
            <a:r>
              <a:rPr lang="ru-RU" sz="3100" dirty="0" smtClean="0"/>
              <a:t> между доменами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6821-89FF-4D14-8201-36E88862BF8D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4869160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Гипотеза подтверждена мутациями партнеров по взаимодействию из </a:t>
            </a:r>
            <a:r>
              <a:rPr lang="en-US" sz="2800" dirty="0" err="1" smtClean="0"/>
              <a:t>Pulm</a:t>
            </a:r>
            <a:r>
              <a:rPr lang="en-US" sz="2800" dirty="0" smtClean="0"/>
              <a:t> </a:t>
            </a:r>
            <a:r>
              <a:rPr lang="ru-RU" sz="2800" dirty="0" smtClean="0"/>
              <a:t>домена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4400" dirty="0" smtClean="0"/>
              <a:t>2. Эволюция </a:t>
            </a:r>
            <a:r>
              <a:rPr lang="ru-RU" sz="4400" dirty="0" err="1" smtClean="0"/>
              <a:t>конформации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3200" dirty="0" smtClean="0"/>
              <a:t>при сохранении гомологии</a:t>
            </a:r>
            <a:endParaRPr lang="ru-RU" sz="4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6821-89FF-4D14-8201-36E88862BF8D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2132856"/>
            <a:ext cx="4032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Ричард Оуэн с собранным им скелетом птицы </a:t>
            </a:r>
            <a:r>
              <a:rPr lang="ru-RU" sz="2400" b="1" dirty="0" err="1" smtClean="0">
                <a:solidFill>
                  <a:srgbClr val="00B0F0"/>
                </a:solidFill>
              </a:rPr>
              <a:t>моа</a:t>
            </a:r>
            <a:r>
              <a:rPr lang="ru-RU" sz="2400" b="1" dirty="0" smtClean="0"/>
              <a:t> </a:t>
            </a:r>
            <a:r>
              <a:rPr lang="ru-RU" sz="2400" dirty="0" smtClean="0"/>
              <a:t>(</a:t>
            </a:r>
            <a:r>
              <a:rPr lang="ru-RU" sz="2400" i="1" dirty="0" err="1" smtClean="0"/>
              <a:t>Dinornis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giganteus</a:t>
            </a:r>
            <a:r>
              <a:rPr lang="ru-RU" sz="2400" dirty="0" smtClean="0"/>
              <a:t> )</a:t>
            </a:r>
            <a:endParaRPr lang="ru-RU" sz="2400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251520" y="1378792"/>
            <a:ext cx="4286250" cy="5362576"/>
            <a:chOff x="251520" y="1378792"/>
            <a:chExt cx="4286250" cy="5362576"/>
          </a:xfrm>
        </p:grpSpPr>
        <p:pic>
          <p:nvPicPr>
            <p:cNvPr id="2050" name="Picture 2" descr="Файл:Dinornis1387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1378792"/>
              <a:ext cx="4286250" cy="5362576"/>
            </a:xfrm>
            <a:prstGeom prst="rect">
              <a:avLst/>
            </a:prstGeom>
            <a:noFill/>
          </p:spPr>
        </p:pic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1835696" y="2708920"/>
              <a:ext cx="1368152" cy="936104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2123728" y="5805264"/>
              <a:ext cx="1368152" cy="0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5400000" flipH="1" flipV="1">
              <a:off x="1691680" y="1844824"/>
              <a:ext cx="1512168" cy="1368152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Эволюция </a:t>
            </a:r>
            <a:r>
              <a:rPr lang="ru-RU" dirty="0" err="1" smtClean="0"/>
              <a:t>конформации</a:t>
            </a:r>
            <a:r>
              <a:rPr lang="ru-RU" dirty="0" smtClean="0"/>
              <a:t> белков </a:t>
            </a:r>
            <a:br>
              <a:rPr lang="ru-RU" dirty="0" smtClean="0"/>
            </a:br>
            <a:r>
              <a:rPr lang="ru-RU" sz="3100" dirty="0" smtClean="0"/>
              <a:t>при сохранении гомологии остатков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700808"/>
            <a:ext cx="806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+mj-lt"/>
                <a:ea typeface="+mj-ea"/>
                <a:cs typeface="+mj-cs"/>
              </a:rPr>
              <a:t>3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D </a:t>
            </a:r>
            <a:r>
              <a:rPr lang="ru-RU" sz="2800" dirty="0" smtClean="0">
                <a:latin typeface="+mj-lt"/>
                <a:ea typeface="+mj-ea"/>
                <a:cs typeface="+mj-cs"/>
              </a:rPr>
              <a:t>структура белка консервативнее его последовательности, значит, в принципе, позволяет заглянуть глубже в эволюцию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501008"/>
            <a:ext cx="80648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+mj-lt"/>
                <a:ea typeface="+mj-ea"/>
                <a:cs typeface="+mj-cs"/>
              </a:rPr>
              <a:t>Гомология структур требует обоснования – предъявления гомологичных частей.</a:t>
            </a:r>
          </a:p>
          <a:p>
            <a:endParaRPr lang="ru-RU" sz="2800" b="1" dirty="0" smtClean="0">
              <a:latin typeface="+mj-lt"/>
              <a:ea typeface="+mj-ea"/>
              <a:cs typeface="+mj-cs"/>
            </a:endParaRPr>
          </a:p>
          <a:p>
            <a:r>
              <a:rPr lang="ru-RU" sz="2800" dirty="0" smtClean="0">
                <a:latin typeface="+mj-lt"/>
                <a:ea typeface="+mj-ea"/>
                <a:cs typeface="+mj-cs"/>
              </a:rPr>
              <a:t>В структурах можно искать гомологичные фрагменты полипептидной цепи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6821-89FF-4D14-8201-36E88862BF8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Фрагмент белка </a:t>
            </a:r>
            <a:r>
              <a:rPr lang="en-US" sz="3200" dirty="0" smtClean="0"/>
              <a:t>A</a:t>
            </a:r>
            <a:r>
              <a:rPr lang="ru-RU" sz="3200" dirty="0" smtClean="0"/>
              <a:t>,</a:t>
            </a:r>
            <a:r>
              <a:rPr lang="en-US" sz="3200" dirty="0" smtClean="0"/>
              <a:t> </a:t>
            </a:r>
            <a:r>
              <a:rPr lang="ru-RU" sz="3200" dirty="0" smtClean="0"/>
              <a:t>предположительно, </a:t>
            </a:r>
            <a:r>
              <a:rPr lang="ru-RU" sz="3200" dirty="0" err="1" smtClean="0"/>
              <a:t>гомологичен</a:t>
            </a:r>
            <a:r>
              <a:rPr lang="ru-RU" sz="3200" dirty="0" smtClean="0"/>
              <a:t> фрагменту белка </a:t>
            </a:r>
            <a:r>
              <a:rPr lang="en-US" sz="3200" dirty="0" smtClean="0"/>
              <a:t>B </a:t>
            </a:r>
            <a:r>
              <a:rPr lang="ru-RU" sz="3200" dirty="0" smtClean="0"/>
              <a:t>если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3384376"/>
          </a:xfrm>
        </p:spPr>
        <p:txBody>
          <a:bodyPr>
            <a:normAutofit/>
          </a:bodyPr>
          <a:lstStyle/>
          <a:p>
            <a:pPr marL="651510" indent="-514350">
              <a:buFont typeface="+mj-lt"/>
              <a:buAutoNum type="arabicPeriod"/>
            </a:pPr>
            <a:r>
              <a:rPr lang="ru-RU" dirty="0" smtClean="0"/>
              <a:t>фрагменты состоят из одинакового числа остатков</a:t>
            </a:r>
          </a:p>
          <a:p>
            <a:pPr marL="651510" indent="-514350">
              <a:buFont typeface="+mj-lt"/>
              <a:buAutoNum type="arabicPeriod"/>
            </a:pPr>
            <a:r>
              <a:rPr lang="ru-RU" dirty="0" smtClean="0"/>
              <a:t>их полипептидные цепи имеют сходную </a:t>
            </a:r>
            <a:r>
              <a:rPr lang="ru-RU" dirty="0" err="1" smtClean="0"/>
              <a:t>конформацию</a:t>
            </a:r>
            <a:endParaRPr lang="ru-RU" dirty="0" smtClean="0"/>
          </a:p>
          <a:p>
            <a:pPr marL="651510" indent="-514350">
              <a:buFont typeface="+mj-lt"/>
              <a:buAutoNum type="arabicPeriod"/>
            </a:pPr>
            <a:r>
              <a:rPr lang="ru-RU" dirty="0" smtClean="0"/>
              <a:t>их сопоставление согласуется с сопоставлением других частей структур белков </a:t>
            </a:r>
            <a:r>
              <a:rPr lang="en-US" dirty="0" smtClean="0"/>
              <a:t>A </a:t>
            </a:r>
            <a:r>
              <a:rPr lang="ru-RU" dirty="0" smtClean="0"/>
              <a:t>и </a:t>
            </a:r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4941168"/>
            <a:ext cx="884723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 этом случае предполагается также </a:t>
            </a:r>
            <a:r>
              <a:rPr lang="ru-RU" sz="2800" u="sng" dirty="0" err="1" smtClean="0">
                <a:solidFill>
                  <a:srgbClr val="00B0F0"/>
                </a:solidFill>
              </a:rPr>
              <a:t>гомологичность</a:t>
            </a:r>
            <a:r>
              <a:rPr lang="ru-RU" sz="2800" u="sng" dirty="0" smtClean="0">
                <a:solidFill>
                  <a:srgbClr val="00B0F0"/>
                </a:solidFill>
              </a:rPr>
              <a:t> </a:t>
            </a:r>
          </a:p>
          <a:p>
            <a:r>
              <a:rPr lang="ru-RU" sz="2800" u="sng" dirty="0" smtClean="0">
                <a:solidFill>
                  <a:srgbClr val="00B0F0"/>
                </a:solidFill>
              </a:rPr>
              <a:t>остатков, составляющих эти фрагменты</a:t>
            </a:r>
            <a:r>
              <a:rPr lang="ru-RU" sz="2800" dirty="0" smtClean="0">
                <a:solidFill>
                  <a:srgbClr val="00B0F0"/>
                </a:solidFill>
              </a:rPr>
              <a:t> </a:t>
            </a:r>
            <a:r>
              <a:rPr lang="ru-RU" sz="2800" dirty="0" smtClean="0"/>
              <a:t>– независимо от</a:t>
            </a:r>
          </a:p>
          <a:p>
            <a:r>
              <a:rPr lang="ru-RU" sz="2800" dirty="0" smtClean="0"/>
              <a:t>того, похожи последовательности или нет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6821-89FF-4D14-8201-36E88862BF8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Сопоставление разных пар </a:t>
            </a:r>
            <a:r>
              <a:rPr lang="ru-RU" sz="3200" dirty="0" err="1" smtClean="0"/>
              <a:t>альфа-спиралей</a:t>
            </a:r>
            <a:r>
              <a:rPr lang="ru-RU" sz="3200" dirty="0" smtClean="0"/>
              <a:t> из структур 1</a:t>
            </a:r>
            <a:r>
              <a:rPr lang="en-US" sz="3200" dirty="0" err="1" smtClean="0"/>
              <a:t>qwv_A</a:t>
            </a:r>
            <a:r>
              <a:rPr lang="en-US" sz="3200" dirty="0" smtClean="0"/>
              <a:t> </a:t>
            </a:r>
            <a:r>
              <a:rPr lang="ru-RU" sz="3200" dirty="0" smtClean="0"/>
              <a:t>и 1</a:t>
            </a:r>
            <a:r>
              <a:rPr lang="en-US" sz="3200" dirty="0" smtClean="0"/>
              <a:t>r5r_A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en-US" sz="1800" dirty="0" err="1" smtClean="0"/>
              <a:t>Csaba</a:t>
            </a:r>
            <a:r>
              <a:rPr lang="en-US" sz="1800" dirty="0" smtClean="0"/>
              <a:t> et al.</a:t>
            </a:r>
            <a:r>
              <a:rPr lang="ru-RU" sz="1800" dirty="0" smtClean="0"/>
              <a:t>, 2008, </a:t>
            </a:r>
            <a:r>
              <a:rPr lang="en-US" sz="1800" dirty="0" smtClean="0"/>
              <a:t>Bioinformatics </a:t>
            </a:r>
            <a:r>
              <a:rPr lang="nn-NO" sz="2000" i="1" dirty="0" smtClean="0"/>
              <a:t>24, ECCB 2008,  i98–i104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5"/>
            <a:ext cx="2520280" cy="2954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4877" y="1412776"/>
            <a:ext cx="5235233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7504" y="4437112"/>
            <a:ext cx="374441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(a) Aligns the helix correctly</a:t>
            </a:r>
          </a:p>
          <a:p>
            <a:r>
              <a:rPr lang="en-US" sz="1600" dirty="0" smtClean="0"/>
              <a:t>the other five helices are</a:t>
            </a:r>
          </a:p>
          <a:p>
            <a:r>
              <a:rPr lang="en-US" sz="1600" dirty="0" smtClean="0"/>
              <a:t>topologically close in space to their corresponding counterparts.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4437112"/>
            <a:ext cx="53285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(b) and (c) align the terminal helix with a shift error of one and two, respectively.</a:t>
            </a:r>
          </a:p>
          <a:p>
            <a:r>
              <a:rPr lang="en-US" sz="1600" dirty="0" smtClean="0"/>
              <a:t>The effect is that based on the local match the other five helices are distant in space.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5805264"/>
            <a:ext cx="75625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Сопоставление спиралей </a:t>
            </a:r>
            <a:r>
              <a:rPr lang="ru-RU" sz="2400" dirty="0" smtClean="0">
                <a:solidFill>
                  <a:srgbClr val="00B0F0"/>
                </a:solidFill>
              </a:rPr>
              <a:t>согласуется</a:t>
            </a:r>
            <a:r>
              <a:rPr lang="ru-RU" sz="2400" dirty="0" smtClean="0"/>
              <a:t> с сопоставлением </a:t>
            </a:r>
            <a:endParaRPr lang="en-US" sz="2400" dirty="0" smtClean="0"/>
          </a:p>
          <a:p>
            <a:r>
              <a:rPr lang="ru-RU" sz="2400" dirty="0" smtClean="0"/>
              <a:t>других частей </a:t>
            </a:r>
            <a:r>
              <a:rPr lang="ru-RU" sz="2400" dirty="0" smtClean="0">
                <a:solidFill>
                  <a:srgbClr val="00B0F0"/>
                </a:solidFill>
              </a:rPr>
              <a:t>(</a:t>
            </a:r>
            <a:r>
              <a:rPr lang="en-US" sz="2400" dirty="0" smtClean="0">
                <a:solidFill>
                  <a:srgbClr val="00B0F0"/>
                </a:solidFill>
              </a:rPr>
              <a:t>a)</a:t>
            </a:r>
            <a:r>
              <a:rPr lang="en-US" sz="2400" dirty="0" smtClean="0"/>
              <a:t>  </a:t>
            </a:r>
            <a:r>
              <a:rPr lang="ru-RU" sz="2400" dirty="0" smtClean="0"/>
              <a:t>и </a:t>
            </a:r>
            <a:r>
              <a:rPr lang="ru-RU" sz="2400" dirty="0" smtClean="0">
                <a:solidFill>
                  <a:srgbClr val="FF7C80"/>
                </a:solidFill>
              </a:rPr>
              <a:t>не </a:t>
            </a:r>
            <a:r>
              <a:rPr lang="ru-RU" sz="2400" dirty="0" smtClean="0">
                <a:solidFill>
                  <a:srgbClr val="FF9999"/>
                </a:solidFill>
              </a:rPr>
              <a:t>согласуется (</a:t>
            </a:r>
            <a:r>
              <a:rPr lang="en-US" sz="2400" dirty="0" smtClean="0">
                <a:solidFill>
                  <a:srgbClr val="FF9999"/>
                </a:solidFill>
              </a:rPr>
              <a:t>b) </a:t>
            </a:r>
            <a:r>
              <a:rPr lang="ru-RU" sz="2400" dirty="0" smtClean="0">
                <a:solidFill>
                  <a:srgbClr val="FF9999"/>
                </a:solidFill>
              </a:rPr>
              <a:t>и </a:t>
            </a:r>
            <a:r>
              <a:rPr lang="en-US" sz="2400" dirty="0" smtClean="0">
                <a:solidFill>
                  <a:srgbClr val="FF9999"/>
                </a:solidFill>
              </a:rPr>
              <a:t>(c)</a:t>
            </a:r>
            <a:endParaRPr lang="ru-RU" sz="2400" dirty="0">
              <a:solidFill>
                <a:srgbClr val="FF9999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6821-89FF-4D14-8201-36E88862BF8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435280" cy="4162474"/>
          </a:xfrm>
        </p:spPr>
        <p:txBody>
          <a:bodyPr>
            <a:normAutofit/>
          </a:bodyPr>
          <a:lstStyle/>
          <a:p>
            <a:r>
              <a:rPr lang="ru-RU" dirty="0" smtClean="0"/>
              <a:t>Гибкое выравнивание структур позволяет найти гомологичные фрагменты и остатки родственных белков даже при изменении их глобальной структуры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6821-89FF-4D14-8201-36E88862BF8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dirty="0" smtClean="0"/>
              <a:t>Зачем гибкое выравнивание?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36"/>
            <a:ext cx="8507288" cy="4968592"/>
          </a:xfrm>
        </p:spPr>
        <p:txBody>
          <a:bodyPr>
            <a:normAutofit fontScale="77500" lnSpcReduction="20000"/>
          </a:bodyPr>
          <a:lstStyle/>
          <a:p>
            <a:r>
              <a:rPr lang="ru-RU" sz="3100" dirty="0" smtClean="0"/>
              <a:t>Не </a:t>
            </a:r>
            <a:r>
              <a:rPr lang="en-US" sz="3100" dirty="0" smtClean="0">
                <a:solidFill>
                  <a:srgbClr val="FF9999"/>
                </a:solidFill>
              </a:rPr>
              <a:t>“</a:t>
            </a:r>
            <a:r>
              <a:rPr lang="ru-RU" sz="3100" dirty="0" smtClean="0">
                <a:solidFill>
                  <a:srgbClr val="FF9999"/>
                </a:solidFill>
              </a:rPr>
              <a:t>зачем</a:t>
            </a:r>
            <a:r>
              <a:rPr lang="en-US" sz="3100" dirty="0" smtClean="0">
                <a:solidFill>
                  <a:srgbClr val="FF9999"/>
                </a:solidFill>
              </a:rPr>
              <a:t>”</a:t>
            </a:r>
            <a:r>
              <a:rPr lang="ru-RU" sz="3100" dirty="0" smtClean="0"/>
              <a:t>, а </a:t>
            </a:r>
            <a:r>
              <a:rPr lang="en-US" sz="3100" dirty="0" smtClean="0">
                <a:solidFill>
                  <a:srgbClr val="00B0F0"/>
                </a:solidFill>
              </a:rPr>
              <a:t>“</a:t>
            </a:r>
            <a:r>
              <a:rPr lang="ru-RU" sz="3100" dirty="0" smtClean="0">
                <a:solidFill>
                  <a:srgbClr val="00B0F0"/>
                </a:solidFill>
              </a:rPr>
              <a:t>почему</a:t>
            </a:r>
            <a:r>
              <a:rPr lang="en-US" sz="3100" dirty="0" smtClean="0">
                <a:solidFill>
                  <a:srgbClr val="00B0F0"/>
                </a:solidFill>
              </a:rPr>
              <a:t>”</a:t>
            </a:r>
            <a:r>
              <a:rPr lang="en-US" sz="3100" dirty="0" smtClean="0"/>
              <a:t>. </a:t>
            </a:r>
            <a:r>
              <a:rPr lang="ru-RU" sz="3100" dirty="0" smtClean="0"/>
              <a:t>Потому, что наблюдаются:</a:t>
            </a:r>
          </a:p>
          <a:p>
            <a:pPr lvl="1"/>
            <a:r>
              <a:rPr lang="ru-RU" sz="2600" dirty="0" err="1" smtClean="0"/>
              <a:t>конформационная</a:t>
            </a:r>
            <a:r>
              <a:rPr lang="ru-RU" sz="2600" dirty="0" smtClean="0"/>
              <a:t> подвижность белков</a:t>
            </a:r>
          </a:p>
          <a:p>
            <a:pPr lvl="1"/>
            <a:r>
              <a:rPr lang="ru-RU" sz="2600" dirty="0" err="1" smtClean="0"/>
              <a:t>конформационная</a:t>
            </a:r>
            <a:r>
              <a:rPr lang="ru-RU" sz="2600" dirty="0" smtClean="0"/>
              <a:t> изменчивость в эволюции (при сохранении гомологии остатков)</a:t>
            </a:r>
          </a:p>
          <a:p>
            <a:r>
              <a:rPr lang="ru-RU" sz="3100" dirty="0" smtClean="0"/>
              <a:t>Для выявления </a:t>
            </a:r>
            <a:r>
              <a:rPr lang="ru-RU" sz="3100" dirty="0" err="1" smtClean="0"/>
              <a:t>конформационной</a:t>
            </a:r>
            <a:r>
              <a:rPr lang="ru-RU" sz="3100" dirty="0" smtClean="0"/>
              <a:t> подвижности белков</a:t>
            </a:r>
          </a:p>
          <a:p>
            <a:pPr lvl="1"/>
            <a:r>
              <a:rPr lang="en-US" sz="2600" dirty="0" err="1" smtClean="0"/>
              <a:t>RdRP</a:t>
            </a:r>
            <a:r>
              <a:rPr lang="en-US" sz="2600" dirty="0" smtClean="0"/>
              <a:t> </a:t>
            </a:r>
            <a:r>
              <a:rPr lang="ru-RU" sz="2600" dirty="0" smtClean="0"/>
              <a:t> и </a:t>
            </a:r>
            <a:r>
              <a:rPr lang="en-US" sz="2600" dirty="0" err="1" smtClean="0"/>
              <a:t>Calmodulin</a:t>
            </a:r>
            <a:r>
              <a:rPr lang="en-US" sz="2600" dirty="0" smtClean="0"/>
              <a:t> </a:t>
            </a:r>
            <a:r>
              <a:rPr lang="ru-RU" sz="2600" dirty="0" smtClean="0"/>
              <a:t>ниже</a:t>
            </a:r>
          </a:p>
          <a:p>
            <a:r>
              <a:rPr lang="ru-RU" sz="3100" dirty="0" smtClean="0"/>
              <a:t>Для выявления артефактов 3</a:t>
            </a:r>
            <a:r>
              <a:rPr lang="en-US" sz="3100" dirty="0" smtClean="0"/>
              <a:t>D </a:t>
            </a:r>
            <a:r>
              <a:rPr lang="ru-RU" sz="3100" dirty="0" smtClean="0"/>
              <a:t>расшифровок</a:t>
            </a:r>
          </a:p>
          <a:p>
            <a:pPr lvl="1"/>
            <a:r>
              <a:rPr lang="ru-RU" sz="2600" dirty="0" smtClean="0"/>
              <a:t>пример из Б.Буркова ниже</a:t>
            </a:r>
          </a:p>
          <a:p>
            <a:r>
              <a:rPr lang="ru-RU" sz="3100" dirty="0" smtClean="0"/>
              <a:t>Для выявления и изучения  эволюции структуры  белка</a:t>
            </a:r>
          </a:p>
          <a:p>
            <a:pPr lvl="1"/>
            <a:r>
              <a:rPr lang="ru-RU" sz="2600" dirty="0" smtClean="0"/>
              <a:t>пример </a:t>
            </a:r>
            <a:r>
              <a:rPr lang="en-US" sz="2600" dirty="0" smtClean="0"/>
              <a:t>Ye, </a:t>
            </a:r>
            <a:r>
              <a:rPr lang="en-US" sz="2600" dirty="0" err="1" smtClean="0"/>
              <a:t>Godzik</a:t>
            </a:r>
            <a:r>
              <a:rPr lang="en-US" sz="2600" dirty="0" smtClean="0"/>
              <a:t> </a:t>
            </a:r>
            <a:r>
              <a:rPr lang="ru-RU" sz="2600" dirty="0" smtClean="0"/>
              <a:t>ниже</a:t>
            </a:r>
          </a:p>
          <a:p>
            <a:r>
              <a:rPr lang="ru-RU" sz="3600" dirty="0" smtClean="0">
                <a:solidFill>
                  <a:srgbClr val="00B0F0"/>
                </a:solidFill>
              </a:rPr>
              <a:t>Для выравнивания последовательностей по структурным данным</a:t>
            </a:r>
          </a:p>
          <a:p>
            <a:r>
              <a:rPr lang="ru-RU" sz="2100" dirty="0" smtClean="0"/>
              <a:t>Для моделирования по сходству последовательностей </a:t>
            </a:r>
          </a:p>
          <a:p>
            <a:r>
              <a:rPr lang="ru-RU" sz="2100" dirty="0" smtClean="0"/>
              <a:t>Для виртуального подбора ингибиторов </a:t>
            </a:r>
          </a:p>
          <a:p>
            <a:r>
              <a:rPr lang="ru-RU" sz="2100" dirty="0" smtClean="0"/>
              <a:t>….</a:t>
            </a:r>
            <a:br>
              <a:rPr lang="ru-RU" sz="2100" dirty="0" smtClean="0"/>
            </a:br>
            <a:endParaRPr lang="ru-RU" sz="2100" dirty="0" smtClean="0"/>
          </a:p>
          <a:p>
            <a:endParaRPr lang="ru-RU" dirty="0" smtClean="0"/>
          </a:p>
          <a:p>
            <a:pPr lvl="1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-1714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2"/>
            <a:r>
              <a:rPr lang="ru-RU" dirty="0" smtClean="0"/>
              <a:t/>
            </a:r>
            <a:br>
              <a:rPr lang="ru-RU" dirty="0" smtClean="0"/>
            </a:br>
            <a:endParaRPr lang="en-US" dirty="0" smtClean="0"/>
          </a:p>
          <a:p>
            <a:pPr lvl="2"/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6821-89FF-4D14-8201-36E88862BF8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80920" cy="3672408"/>
          </a:xfrm>
        </p:spPr>
        <p:txBody>
          <a:bodyPr/>
          <a:lstStyle/>
          <a:p>
            <a:r>
              <a:rPr lang="ru-RU" dirty="0" smtClean="0"/>
              <a:t>Как работает программа гибкого выравнивания</a:t>
            </a:r>
            <a:br>
              <a:rPr lang="ru-RU" dirty="0" smtClean="0"/>
            </a:br>
            <a:r>
              <a:rPr lang="ru-RU" sz="2800" dirty="0" smtClean="0"/>
              <a:t>на примере сервиса </a:t>
            </a:r>
            <a:r>
              <a:rPr lang="en-US" sz="2800" dirty="0" smtClean="0"/>
              <a:t>FATCAT</a:t>
            </a:r>
            <a:br>
              <a:rPr lang="en-US" sz="2800" dirty="0" smtClean="0"/>
            </a:br>
            <a:r>
              <a:rPr lang="en-US" sz="2400" dirty="0" smtClean="0"/>
              <a:t> </a:t>
            </a:r>
            <a:r>
              <a:rPr lang="en-US" sz="1800" dirty="0" smtClean="0"/>
              <a:t>Ye, </a:t>
            </a:r>
            <a:r>
              <a:rPr lang="en-US" sz="1800" dirty="0" err="1" smtClean="0"/>
              <a:t>Godzik</a:t>
            </a:r>
            <a:r>
              <a:rPr lang="en-US" sz="1800" dirty="0" smtClean="0"/>
              <a:t>, (2003),</a:t>
            </a:r>
            <a:r>
              <a:rPr lang="fr-FR" sz="1800" dirty="0" smtClean="0"/>
              <a:t>19 (Suppl. 2), ii246–ii255 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6821-89FF-4D14-8201-36E88862BF8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63272" cy="1282154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Кальмодулин</a:t>
            </a:r>
            <a:r>
              <a:rPr lang="en-US" dirty="0" smtClean="0"/>
              <a:t>: </a:t>
            </a:r>
            <a:r>
              <a:rPr lang="ru-RU" dirty="0" smtClean="0"/>
              <a:t>две расшифровки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sz="3100" dirty="0" smtClean="0"/>
              <a:t>слева – </a:t>
            </a:r>
            <a:r>
              <a:rPr lang="ru-RU" sz="3100" dirty="0" err="1" smtClean="0"/>
              <a:t>холоформа</a:t>
            </a:r>
            <a:r>
              <a:rPr lang="ru-RU" sz="3100" dirty="0" smtClean="0"/>
              <a:t> человеческого белка,</a:t>
            </a:r>
            <a:br>
              <a:rPr lang="ru-RU" sz="3100" dirty="0" smtClean="0"/>
            </a:br>
            <a:r>
              <a:rPr lang="ru-RU" sz="3100" dirty="0" smtClean="0"/>
              <a:t>справа – </a:t>
            </a:r>
            <a:r>
              <a:rPr lang="ru-RU" sz="3100" dirty="0" err="1" smtClean="0"/>
              <a:t>апоформа</a:t>
            </a:r>
            <a:r>
              <a:rPr lang="ru-RU" sz="3100" dirty="0" smtClean="0"/>
              <a:t> белка кролика </a:t>
            </a:r>
            <a:endParaRPr lang="ru-RU" sz="3100" dirty="0"/>
          </a:p>
        </p:txBody>
      </p:sp>
      <p:pic>
        <p:nvPicPr>
          <p:cNvPr id="4" name="Рисунок 3" descr="1c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700808"/>
            <a:ext cx="4187957" cy="3140968"/>
          </a:xfrm>
          <a:prstGeom prst="rect">
            <a:avLst/>
          </a:prstGeom>
        </p:spPr>
      </p:pic>
      <p:pic>
        <p:nvPicPr>
          <p:cNvPr id="5" name="Рисунок 4" descr="1qx5_chai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700808"/>
            <a:ext cx="4200128" cy="315009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9552" y="5229200"/>
            <a:ext cx="806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/>
              <a:t>“The dance that </a:t>
            </a:r>
            <a:r>
              <a:rPr lang="en-US" sz="2000" b="1" i="1" dirty="0" err="1" smtClean="0"/>
              <a:t>calmodulins</a:t>
            </a:r>
            <a:r>
              <a:rPr lang="en-US" sz="2000" b="1" i="1" dirty="0" smtClean="0"/>
              <a:t> (</a:t>
            </a:r>
            <a:r>
              <a:rPr lang="en-US" sz="2000" b="1" i="1" dirty="0" err="1" smtClean="0"/>
              <a:t>CALcium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MODULated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proteIN</a:t>
            </a:r>
            <a:r>
              <a:rPr lang="en-US" sz="2000" b="1" i="1" dirty="0" smtClean="0"/>
              <a:t>) perform when they change from being bound with calcium (1CLL.pdb, left) to not being bound with calcium (1QX5.pdb, right). “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8592" y="4499828"/>
            <a:ext cx="4411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Human </a:t>
            </a:r>
            <a:r>
              <a:rPr lang="en-US" dirty="0" err="1" smtClean="0"/>
              <a:t>holocalmodulin</a:t>
            </a:r>
            <a:r>
              <a:rPr lang="en-US" dirty="0" smtClean="0"/>
              <a:t>,</a:t>
            </a:r>
            <a:r>
              <a:rPr lang="ru-RU" dirty="0" smtClean="0"/>
              <a:t>1</a:t>
            </a:r>
            <a:r>
              <a:rPr lang="en-US" dirty="0" err="1" smtClean="0"/>
              <a:t>cll</a:t>
            </a:r>
            <a:r>
              <a:rPr lang="en-US" dirty="0" smtClean="0"/>
              <a:t>, 1.7 </a:t>
            </a:r>
            <a:r>
              <a:rPr lang="ru-RU" dirty="0" smtClean="0"/>
              <a:t>ангстрем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44008" y="4499828"/>
            <a:ext cx="4499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Rabbit </a:t>
            </a:r>
            <a:r>
              <a:rPr lang="en-US" dirty="0" err="1" smtClean="0"/>
              <a:t>apocalmodulin</a:t>
            </a:r>
            <a:r>
              <a:rPr lang="en-US" dirty="0" smtClean="0"/>
              <a:t>,</a:t>
            </a:r>
            <a:r>
              <a:rPr lang="ru-RU" dirty="0" smtClean="0"/>
              <a:t>1</a:t>
            </a:r>
            <a:r>
              <a:rPr lang="en-US" dirty="0" smtClean="0"/>
              <a:t>qx5, 2.54 </a:t>
            </a:r>
            <a:r>
              <a:rPr lang="ru-RU" dirty="0" smtClean="0"/>
              <a:t>ангстрем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6821-89FF-4D14-8201-36E88862BF8D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qx5_1cll_FATCA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556792"/>
            <a:ext cx="6696744" cy="5022558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Результат гибкого выравнивания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ru-RU" sz="2700" dirty="0" err="1" smtClean="0"/>
              <a:t>холоформа</a:t>
            </a:r>
            <a:r>
              <a:rPr lang="ru-RU" sz="2700" dirty="0" smtClean="0"/>
              <a:t> успешно совмещена с </a:t>
            </a:r>
            <a:r>
              <a:rPr lang="ru-RU" sz="2700" dirty="0" err="1" smtClean="0"/>
              <a:t>апоформой</a:t>
            </a:r>
            <a:r>
              <a:rPr lang="ru-RU" sz="2700" dirty="0" smtClean="0"/>
              <a:t> путем  изгиба первой с последующим совмещением</a:t>
            </a:r>
            <a:endParaRPr lang="ru-RU" sz="27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6821-89FF-4D14-8201-36E88862BF8D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Гибкое структурное выравнивание</a:t>
            </a:r>
            <a:br>
              <a:rPr lang="ru-RU" dirty="0" smtClean="0"/>
            </a:br>
            <a:r>
              <a:rPr lang="ru-RU" sz="2700" dirty="0" smtClean="0"/>
              <a:t>(</a:t>
            </a:r>
            <a:r>
              <a:rPr lang="en-US" sz="2700" dirty="0" smtClean="0"/>
              <a:t>flexible alignment</a:t>
            </a:r>
            <a:r>
              <a:rPr lang="ru-RU" sz="2700" dirty="0" smtClean="0"/>
              <a:t>)</a:t>
            </a:r>
            <a:br>
              <a:rPr lang="ru-RU" sz="2700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Гибкое структурное выравнивание состоит в совмещении одной структуры с изогнутой другой структурой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Morph clip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6821-89FF-4D14-8201-36E88862BF8D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4" name="donut2cup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47664" y="1556792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сделала программа?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069160"/>
          </a:xfrm>
        </p:spPr>
        <p:txBody>
          <a:bodyPr/>
          <a:lstStyle/>
          <a:p>
            <a:r>
              <a:rPr lang="ru-RU" dirty="0" smtClean="0"/>
              <a:t>Нашла хорошо совмещаемые фрагменты. Они помечены как блоки в парном выравнивании: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Объединила одинаково расположенные блоки (см.</a:t>
            </a:r>
            <a:r>
              <a:rPr lang="en-US" dirty="0" smtClean="0"/>
              <a:t>, </a:t>
            </a:r>
            <a:r>
              <a:rPr lang="ru-RU" dirty="0" smtClean="0"/>
              <a:t>например, зелёный объединенный блок)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852936"/>
            <a:ext cx="9144000" cy="2631490"/>
          </a:xfrm>
          <a:prstGeom prst="rect">
            <a:avLst/>
          </a:prstGeom>
          <a:solidFill>
            <a:schemeClr val="accent1">
              <a:lumMod val="75000"/>
              <a:alpha val="21000"/>
            </a:schemeClr>
          </a:solidFill>
        </p:spPr>
        <p:txBody>
          <a:bodyPr wrap="square">
            <a:spAutoFit/>
          </a:bodyPr>
          <a:lstStyle/>
          <a:p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qx5: TEEQIAEFKEAFSLFDKDGDGTITTKELGTVMRSLGQNPTEAELQDMINEVDADGNGTIDFPEFLTMMAR</a:t>
            </a:r>
          </a:p>
          <a:p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      111111111111111111111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22222222222222222222222222222222222222222222</a:t>
            </a:r>
          </a:p>
          <a:p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1cll: TEEQIAEFKEAFSLFDKDGDGTITTKELGTVMRSLGQNPTEAELQDMINEVDADGNGTIDFPEFLTMMAR</a:t>
            </a:r>
          </a:p>
          <a:p>
            <a:endParaRPr lang="en-US" sz="15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qx5: KMKDTDSEEEIREAFRVFDKDGNGYISAAELRHVMTNLGEKLTDEEVDEMIREADIDGDGQV---NYEEF</a:t>
            </a:r>
          </a:p>
          <a:p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33333333333333333333333333333344444444444444444444444444444   44444</a:t>
            </a:r>
          </a:p>
          <a:p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1cll: KMKDTDSEEEIREAFRVFDKDGNGYISAAELRHVMTNLGEKLTDEEVDEMIREADIDGDGQVNYEEFVQM</a:t>
            </a:r>
          </a:p>
          <a:p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              </a:t>
            </a:r>
          </a:p>
          <a:p>
            <a:r>
              <a:rPr lang="ru-RU" sz="1500" b="1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qx5: VQ</a:t>
            </a:r>
          </a:p>
          <a:p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      44</a:t>
            </a:r>
          </a:p>
          <a:p>
            <a:r>
              <a:rPr lang="en-US" sz="1500" b="1" dirty="0" smtClean="0">
                <a:latin typeface="Courier New" pitchFamily="49" charset="0"/>
                <a:cs typeface="Courier New" pitchFamily="49" charset="0"/>
              </a:rPr>
              <a:t>1cll: MT</a:t>
            </a:r>
            <a:endParaRPr lang="ru-RU" sz="15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3789040"/>
            <a:ext cx="4248472" cy="792088"/>
          </a:xfrm>
          <a:prstGeom prst="rect">
            <a:avLst/>
          </a:prstGeom>
          <a:solidFill>
            <a:srgbClr val="92D050">
              <a:alpha val="48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2852936"/>
            <a:ext cx="2448272" cy="792088"/>
          </a:xfrm>
          <a:prstGeom prst="rect">
            <a:avLst/>
          </a:prstGeom>
          <a:solidFill>
            <a:srgbClr val="FF6600">
              <a:alpha val="23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79912" y="2852936"/>
            <a:ext cx="5040560" cy="792088"/>
          </a:xfrm>
          <a:prstGeom prst="rect">
            <a:avLst/>
          </a:prstGeom>
          <a:solidFill>
            <a:schemeClr val="accent6">
              <a:lumMod val="60000"/>
              <a:lumOff val="40000"/>
              <a:alpha val="4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3789040"/>
            <a:ext cx="3456384" cy="792088"/>
          </a:xfrm>
          <a:prstGeom prst="rect">
            <a:avLst/>
          </a:prstGeom>
          <a:solidFill>
            <a:srgbClr val="FFFF00">
              <a:alpha val="32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4653136"/>
            <a:ext cx="360040" cy="792088"/>
          </a:xfrm>
          <a:prstGeom prst="rect">
            <a:avLst/>
          </a:prstGeom>
          <a:solidFill>
            <a:srgbClr val="92D050">
              <a:alpha val="48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7488324" y="4185084"/>
            <a:ext cx="792088" cy="0"/>
          </a:xfrm>
          <a:prstGeom prst="line">
            <a:avLst/>
          </a:prstGeom>
          <a:ln w="3175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7848364" y="4185084"/>
            <a:ext cx="792088" cy="0"/>
          </a:xfrm>
          <a:prstGeom prst="line">
            <a:avLst/>
          </a:prstGeom>
          <a:ln w="3175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6821-89FF-4D14-8201-36E88862BF8D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1152128"/>
          </a:xfrm>
        </p:spPr>
        <p:txBody>
          <a:bodyPr>
            <a:noAutofit/>
          </a:bodyPr>
          <a:lstStyle/>
          <a:p>
            <a:r>
              <a:rPr lang="ru-RU" dirty="0" smtClean="0"/>
              <a:t>Для каждого блока запомнила движение, которыми фрагмент </a:t>
            </a:r>
            <a:r>
              <a:rPr lang="ru-RU" dirty="0" err="1" smtClean="0"/>
              <a:t>холоформы</a:t>
            </a:r>
            <a:r>
              <a:rPr lang="ru-RU" dirty="0" smtClean="0"/>
              <a:t> совмещается с фрагментом </a:t>
            </a:r>
            <a:r>
              <a:rPr lang="ru-RU" dirty="0" err="1" smtClean="0"/>
              <a:t>апоформы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595021"/>
            <a:ext cx="8352928" cy="5262979"/>
          </a:xfrm>
          <a:prstGeom prst="rect">
            <a:avLst/>
          </a:prstGeom>
          <a:solidFill>
            <a:schemeClr val="accent1">
              <a:lumMod val="75000"/>
              <a:alpha val="18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#The transformation matrix for 4 blocks</a:t>
            </a: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#block 1 </a:t>
            </a:r>
            <a:r>
              <a:rPr lang="en-US" sz="2000" b="1" dirty="0" err="1" smtClean="0">
                <a:solidFill>
                  <a:srgbClr val="FF9999"/>
                </a:solidFill>
                <a:latin typeface="Courier New" pitchFamily="49" charset="0"/>
                <a:cs typeface="Courier New" pitchFamily="49" charset="0"/>
              </a:rPr>
              <a:t>rmsd</a:t>
            </a:r>
            <a:r>
              <a:rPr lang="en-US" sz="2000" b="1" dirty="0" smtClean="0">
                <a:solidFill>
                  <a:srgbClr val="FF9999"/>
                </a:solidFill>
                <a:latin typeface="Courier New" pitchFamily="49" charset="0"/>
                <a:cs typeface="Courier New" pitchFamily="49" charset="0"/>
              </a:rPr>
              <a:t> 1.10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rotate 0.417 -0.177 0.892 </a:t>
            </a:r>
            <a:endParaRPr lang="ru-RU" sz="12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     0.003 -0.981 -0.196 </a:t>
            </a:r>
            <a:endParaRPr lang="ru-RU" sz="12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ru-RU" sz="1200" b="1" dirty="0" smtClean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0.909 0.084 -0.408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translate 16.069 90.267 -3.162</a:t>
            </a:r>
          </a:p>
          <a:p>
            <a:endParaRPr lang="ru-RU" sz="12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#block 2 </a:t>
            </a:r>
            <a:r>
              <a:rPr lang="en-US" sz="2000" b="1" dirty="0" err="1" smtClean="0">
                <a:solidFill>
                  <a:srgbClr val="FF9999"/>
                </a:solidFill>
                <a:latin typeface="Courier New" pitchFamily="49" charset="0"/>
                <a:cs typeface="Courier New" pitchFamily="49" charset="0"/>
              </a:rPr>
              <a:t>rmsd</a:t>
            </a:r>
            <a:r>
              <a:rPr lang="en-US" sz="2000" b="1" dirty="0" smtClean="0">
                <a:solidFill>
                  <a:srgbClr val="FF9999"/>
                </a:solidFill>
                <a:latin typeface="Courier New" pitchFamily="49" charset="0"/>
                <a:cs typeface="Courier New" pitchFamily="49" charset="0"/>
              </a:rPr>
              <a:t> 3.97</a:t>
            </a:r>
            <a:endParaRPr lang="en-US" sz="1600" b="1" dirty="0" smtClean="0">
              <a:solidFill>
                <a:srgbClr val="FF9999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rotate 0.942 -0.277 -0.190 </a:t>
            </a:r>
            <a:endParaRPr lang="ru-RU" sz="12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ru-RU" sz="1200" b="1" dirty="0" smtClean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0.336 0.761 0.555 </a:t>
            </a:r>
            <a:endParaRPr lang="ru-RU" sz="12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ru-RU" sz="1200" b="1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-0.009 -0.587 0.810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translate -12.239 -1.240 -22.940</a:t>
            </a:r>
            <a:endParaRPr lang="ru-RU" sz="1200" b="1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#block 3 </a:t>
            </a:r>
            <a:r>
              <a:rPr lang="en-US" sz="2000" b="1" dirty="0" err="1" smtClean="0">
                <a:solidFill>
                  <a:srgbClr val="FF9999"/>
                </a:solidFill>
                <a:latin typeface="Courier New" pitchFamily="49" charset="0"/>
                <a:cs typeface="Courier New" pitchFamily="49" charset="0"/>
              </a:rPr>
              <a:t>rmsd</a:t>
            </a:r>
            <a:r>
              <a:rPr lang="en-US" sz="2000" b="1" dirty="0" smtClean="0">
                <a:solidFill>
                  <a:srgbClr val="FF9999"/>
                </a:solidFill>
                <a:latin typeface="Courier New" pitchFamily="49" charset="0"/>
                <a:cs typeface="Courier New" pitchFamily="49" charset="0"/>
              </a:rPr>
              <a:t> 2.55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rotate -0.626 0.724 -0.288 </a:t>
            </a:r>
            <a:endParaRPr lang="ru-RU" sz="12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ru-RU" sz="1200" b="1" dirty="0" smtClean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-0.708 -0.374 0.599 </a:t>
            </a:r>
            <a:endParaRPr lang="ru-RU" sz="12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ru-RU" sz="12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0.326 0.580 0.747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translate 83.810 84.671 -48.063</a:t>
            </a:r>
            <a:endParaRPr lang="ru-RU" sz="1200" b="1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#block 4 </a:t>
            </a:r>
            <a:r>
              <a:rPr lang="en-US" sz="2000" b="1" dirty="0" err="1" smtClean="0">
                <a:solidFill>
                  <a:srgbClr val="FF9999"/>
                </a:solidFill>
                <a:latin typeface="Courier New" pitchFamily="49" charset="0"/>
                <a:cs typeface="Courier New" pitchFamily="49" charset="0"/>
              </a:rPr>
              <a:t>rmsd</a:t>
            </a:r>
            <a:r>
              <a:rPr lang="en-US" sz="2000" b="1" dirty="0" smtClean="0">
                <a:solidFill>
                  <a:srgbClr val="FF9999"/>
                </a:solidFill>
                <a:latin typeface="Courier New" pitchFamily="49" charset="0"/>
                <a:cs typeface="Courier New" pitchFamily="49" charset="0"/>
              </a:rPr>
              <a:t> 3.50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rotate 0.150 -0.242 -0.959 </a:t>
            </a:r>
            <a:endParaRPr lang="ru-RU" sz="12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ru-RU" sz="1200" b="1" dirty="0" smtClean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0.296 -0.914 0.277 </a:t>
            </a:r>
            <a:endParaRPr lang="ru-RU" sz="12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ru-RU" sz="1200" b="1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-0.943 -0.325 -0.065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translate 5.374 112.773 13.881</a:t>
            </a:r>
            <a:endParaRPr lang="en-US" sz="1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6821-89FF-4D14-8201-36E88862BF8D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6632"/>
            <a:ext cx="8208912" cy="208823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Построила наложения всех фрагментов </a:t>
            </a:r>
            <a:r>
              <a:rPr lang="ru-RU" dirty="0" err="1" smtClean="0"/>
              <a:t>холоформы</a:t>
            </a:r>
            <a:r>
              <a:rPr lang="ru-RU" dirty="0" smtClean="0"/>
              <a:t> на соответствующие фрагменты </a:t>
            </a:r>
            <a:r>
              <a:rPr lang="ru-RU" dirty="0" err="1" smtClean="0"/>
              <a:t>апоформы</a:t>
            </a:r>
            <a:r>
              <a:rPr lang="ru-RU" dirty="0" smtClean="0"/>
              <a:t>. Участки между фрагментами, входящими в блоки достроила как-нибудь </a:t>
            </a:r>
          </a:p>
          <a:p>
            <a:r>
              <a:rPr lang="ru-RU" dirty="0" smtClean="0"/>
              <a:t>Полученное совмещение  сохранила в формате </a:t>
            </a:r>
            <a:r>
              <a:rPr lang="en-US" dirty="0" smtClean="0"/>
              <a:t>PDB: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1qx5_1cll_FATCA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204864"/>
            <a:ext cx="5237773" cy="44212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52120" y="2444695"/>
            <a:ext cx="3672737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Структура </a:t>
            </a:r>
            <a:r>
              <a:rPr lang="ru-RU" dirty="0" err="1" smtClean="0"/>
              <a:t>апоформы</a:t>
            </a:r>
            <a:r>
              <a:rPr lang="ru-RU" dirty="0" smtClean="0"/>
              <a:t> изображена</a:t>
            </a:r>
          </a:p>
          <a:p>
            <a:r>
              <a:rPr lang="ru-RU" dirty="0" smtClean="0"/>
              <a:t>серой лентой</a:t>
            </a:r>
          </a:p>
          <a:p>
            <a:endParaRPr lang="ru-RU" dirty="0" smtClean="0"/>
          </a:p>
          <a:p>
            <a:r>
              <a:rPr lang="ru-RU" dirty="0" smtClean="0"/>
              <a:t>Фрагменты </a:t>
            </a:r>
            <a:r>
              <a:rPr lang="ru-RU" dirty="0" err="1" smtClean="0"/>
              <a:t>холоформы</a:t>
            </a:r>
            <a:r>
              <a:rPr lang="ru-RU" dirty="0" smtClean="0"/>
              <a:t> , входящие </a:t>
            </a:r>
          </a:p>
          <a:p>
            <a:r>
              <a:rPr lang="ru-RU" dirty="0" smtClean="0"/>
              <a:t>в блоки, покрашены разными </a:t>
            </a:r>
          </a:p>
          <a:p>
            <a:r>
              <a:rPr lang="ru-RU" dirty="0" smtClean="0"/>
              <a:t>цветами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400" dirty="0" smtClean="0"/>
              <a:t>ИТОГ: совмещение </a:t>
            </a:r>
          </a:p>
          <a:p>
            <a:r>
              <a:rPr lang="ru-RU" sz="2400" dirty="0" err="1" smtClean="0"/>
              <a:t>апоформы</a:t>
            </a:r>
            <a:r>
              <a:rPr lang="ru-RU" sz="2400" dirty="0" smtClean="0"/>
              <a:t> с изогнутой  </a:t>
            </a:r>
          </a:p>
          <a:p>
            <a:r>
              <a:rPr lang="ru-RU" sz="2400" dirty="0" err="1" smtClean="0"/>
              <a:t>холоформой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6821-89FF-4D14-8201-36E88862BF8D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fatcat.burnham.org/fatcat/result/45220/1qx5D.1cllA.afp.color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4536504" cy="453650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Выравнивание блоков удобно изображать на карте локального сходства последовательностей.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292080" y="2420888"/>
            <a:ext cx="370402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 данном случае под</a:t>
            </a:r>
          </a:p>
          <a:p>
            <a:r>
              <a:rPr lang="ru-RU" sz="2800" dirty="0" smtClean="0"/>
              <a:t>сходством понимается </a:t>
            </a:r>
          </a:p>
          <a:p>
            <a:r>
              <a:rPr lang="ru-RU" sz="2800" dirty="0" smtClean="0"/>
              <a:t>сходство структур </a:t>
            </a:r>
          </a:p>
          <a:p>
            <a:r>
              <a:rPr lang="ru-RU" sz="2800" dirty="0" smtClean="0"/>
              <a:t>фрагментов </a:t>
            </a:r>
          </a:p>
          <a:p>
            <a:r>
              <a:rPr lang="ru-RU" sz="2800" dirty="0" smtClean="0"/>
              <a:t>полипептидной цепи</a:t>
            </a:r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6821-89FF-4D14-8201-36E88862BF8D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Постановка задачи парного гибкого выравнивания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70912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Вход: 3</a:t>
            </a:r>
            <a:r>
              <a:rPr lang="en-US" dirty="0" smtClean="0"/>
              <a:t>d </a:t>
            </a:r>
            <a:r>
              <a:rPr lang="ru-RU" dirty="0" smtClean="0"/>
              <a:t>структуры двух цепочек белков</a:t>
            </a:r>
          </a:p>
          <a:p>
            <a:r>
              <a:rPr lang="ru-RU" dirty="0" smtClean="0"/>
              <a:t>Результат:</a:t>
            </a:r>
          </a:p>
          <a:p>
            <a:pPr lvl="1"/>
            <a:r>
              <a:rPr lang="ru-RU" dirty="0" smtClean="0"/>
              <a:t>нахождение наилучшей согласованной системы блоков сходных фрагментов (</a:t>
            </a:r>
            <a:r>
              <a:rPr lang="ru-RU" dirty="0" err="1" smtClean="0">
                <a:solidFill>
                  <a:srgbClr val="00B0F0"/>
                </a:solidFill>
              </a:rPr>
              <a:t>плюс-блоков</a:t>
            </a:r>
            <a:r>
              <a:rPr lang="ru-RU" dirty="0" smtClean="0"/>
              <a:t>); </a:t>
            </a:r>
            <a:r>
              <a:rPr lang="ru-RU" i="1" dirty="0" smtClean="0"/>
              <a:t>система блоков определяет  </a:t>
            </a:r>
            <a:r>
              <a:rPr lang="ru-RU" i="1" dirty="0" smtClean="0">
                <a:solidFill>
                  <a:srgbClr val="00B0F0"/>
                </a:solidFill>
              </a:rPr>
              <a:t>выравнивание последовательностей с разметкой</a:t>
            </a:r>
            <a:r>
              <a:rPr lang="ru-RU" i="1" dirty="0" smtClean="0"/>
              <a:t> </a:t>
            </a:r>
          </a:p>
          <a:p>
            <a:pPr lvl="1"/>
            <a:r>
              <a:rPr lang="ru-RU" dirty="0" smtClean="0"/>
              <a:t>для каждого блока нахождение движения, совмещающего фрагмент второй структуры с фрагментом первой</a:t>
            </a:r>
          </a:p>
          <a:p>
            <a:pPr lvl="1"/>
            <a:r>
              <a:rPr lang="ru-RU" dirty="0" smtClean="0"/>
              <a:t>совмещение  </a:t>
            </a:r>
            <a:r>
              <a:rPr lang="en-US" dirty="0" smtClean="0"/>
              <a:t>“</a:t>
            </a:r>
            <a:r>
              <a:rPr lang="ru-RU" dirty="0" smtClean="0"/>
              <a:t>изогнутой</a:t>
            </a:r>
            <a:r>
              <a:rPr lang="en-US" dirty="0" smtClean="0"/>
              <a:t>” </a:t>
            </a:r>
            <a:r>
              <a:rPr lang="ru-RU" dirty="0" smtClean="0"/>
              <a:t>второй структуры с первой</a:t>
            </a:r>
          </a:p>
          <a:p>
            <a:r>
              <a:rPr lang="ru-RU" dirty="0" smtClean="0"/>
              <a:t>Параметры качества гибкого выравнивания   </a:t>
            </a:r>
          </a:p>
          <a:p>
            <a:pPr lvl="1"/>
            <a:r>
              <a:rPr lang="ru-RU" dirty="0" smtClean="0"/>
              <a:t>число изгибов</a:t>
            </a:r>
          </a:p>
          <a:p>
            <a:pPr lvl="1"/>
            <a:r>
              <a:rPr lang="ru-RU" dirty="0" smtClean="0"/>
              <a:t>число пар сопоставленных </a:t>
            </a:r>
            <a:r>
              <a:rPr lang="en-US" dirty="0" err="1" smtClean="0"/>
              <a:t>C_alpha</a:t>
            </a:r>
            <a:r>
              <a:rPr lang="en-US" dirty="0" smtClean="0"/>
              <a:t> </a:t>
            </a:r>
            <a:r>
              <a:rPr lang="ru-RU" dirty="0" smtClean="0"/>
              <a:t>атомов, т.е. длина подтвержденного структурами выравнивания</a:t>
            </a:r>
          </a:p>
          <a:p>
            <a:pPr lvl="1"/>
            <a:r>
              <a:rPr lang="ru-RU" dirty="0" smtClean="0"/>
              <a:t>мера качества совмещения по каждому и по совокупности блоков (обычно, </a:t>
            </a:r>
            <a:r>
              <a:rPr lang="en-US" dirty="0" err="1" smtClean="0"/>
              <a:t>r.m.s.d</a:t>
            </a:r>
            <a:r>
              <a:rPr lang="ru-RU" dirty="0" smtClean="0"/>
              <a:t>)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6821-89FF-4D14-8201-36E88862BF8D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9552" y="6309320"/>
            <a:ext cx="7913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Плюс-блоки</a:t>
            </a:r>
            <a:r>
              <a:rPr lang="ru-RU" dirty="0" smtClean="0"/>
              <a:t> называют по-разному. Например, </a:t>
            </a:r>
            <a:r>
              <a:rPr lang="en-US" dirty="0" smtClean="0">
                <a:solidFill>
                  <a:srgbClr val="00B0F0"/>
                </a:solidFill>
              </a:rPr>
              <a:t>AFPs </a:t>
            </a:r>
            <a:r>
              <a:rPr lang="en-US" dirty="0" smtClean="0"/>
              <a:t>= aligned fragment pairs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685088" cy="957263"/>
          </a:xfrm>
        </p:spPr>
        <p:txBody>
          <a:bodyPr>
            <a:normAutofit fontScale="90000"/>
          </a:bodyPr>
          <a:lstStyle/>
          <a:p>
            <a:r>
              <a:rPr lang="en-US" sz="3600"/>
              <a:t>Rigid vs. flexible structure comparison</a:t>
            </a:r>
            <a:endParaRPr lang="en-US"/>
          </a:p>
        </p:txBody>
      </p:sp>
      <p:sp>
        <p:nvSpPr>
          <p:cNvPr id="27651" name="Line 3"/>
          <p:cNvSpPr>
            <a:spLocks noChangeShapeType="1"/>
          </p:cNvSpPr>
          <p:nvPr/>
        </p:nvSpPr>
        <p:spPr bwMode="auto">
          <a:xfrm flipV="1">
            <a:off x="1798638" y="1844675"/>
            <a:ext cx="427037" cy="304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2179638" y="1844675"/>
            <a:ext cx="549275" cy="1825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2713038" y="1997075"/>
            <a:ext cx="182562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 flipH="1">
            <a:off x="2484438" y="2606675"/>
            <a:ext cx="381000" cy="3651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 rot="21000000">
            <a:off x="838200" y="1295400"/>
            <a:ext cx="2636838" cy="457200"/>
            <a:chOff x="480" y="1056"/>
            <a:chExt cx="1661" cy="288"/>
          </a:xfrm>
        </p:grpSpPr>
        <p:sp>
          <p:nvSpPr>
            <p:cNvPr id="27656" name="Line 8"/>
            <p:cNvSpPr>
              <a:spLocks noChangeShapeType="1"/>
            </p:cNvSpPr>
            <p:nvPr/>
          </p:nvSpPr>
          <p:spPr bwMode="auto">
            <a:xfrm flipV="1">
              <a:off x="739" y="1152"/>
              <a:ext cx="346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57" name="Line 9"/>
            <p:cNvSpPr>
              <a:spLocks noChangeShapeType="1"/>
            </p:cNvSpPr>
            <p:nvPr/>
          </p:nvSpPr>
          <p:spPr bwMode="auto">
            <a:xfrm>
              <a:off x="1085" y="1152"/>
              <a:ext cx="346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58" name="Line 10"/>
            <p:cNvSpPr>
              <a:spLocks noChangeShapeType="1"/>
            </p:cNvSpPr>
            <p:nvPr/>
          </p:nvSpPr>
          <p:spPr bwMode="auto">
            <a:xfrm flipV="1">
              <a:off x="1421" y="1075"/>
              <a:ext cx="346" cy="26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59" name="Line 11"/>
            <p:cNvSpPr>
              <a:spLocks noChangeShapeType="1"/>
            </p:cNvSpPr>
            <p:nvPr/>
          </p:nvSpPr>
          <p:spPr bwMode="auto">
            <a:xfrm>
              <a:off x="1757" y="1056"/>
              <a:ext cx="384" cy="23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60" name="Line 12"/>
            <p:cNvSpPr>
              <a:spLocks noChangeShapeType="1"/>
            </p:cNvSpPr>
            <p:nvPr/>
          </p:nvSpPr>
          <p:spPr bwMode="auto">
            <a:xfrm flipH="1" flipV="1">
              <a:off x="480" y="1152"/>
              <a:ext cx="269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7661" name="Line 13"/>
          <p:cNvSpPr>
            <a:spLocks noChangeShapeType="1"/>
          </p:cNvSpPr>
          <p:nvPr/>
        </p:nvSpPr>
        <p:spPr bwMode="auto">
          <a:xfrm flipH="1" flipV="1">
            <a:off x="1311275" y="2073275"/>
            <a:ext cx="487363" cy="603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 flipV="1">
            <a:off x="1584325" y="3276600"/>
            <a:ext cx="549275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>
            <a:off x="2133600" y="3276600"/>
            <a:ext cx="549275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64" name="Line 16"/>
          <p:cNvSpPr>
            <a:spLocks noChangeShapeType="1"/>
          </p:cNvSpPr>
          <p:nvPr/>
        </p:nvSpPr>
        <p:spPr bwMode="auto">
          <a:xfrm flipV="1">
            <a:off x="2667000" y="3154363"/>
            <a:ext cx="549275" cy="4270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 flipV="1">
            <a:off x="1646238" y="3368675"/>
            <a:ext cx="427037" cy="304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66" name="Line 18"/>
          <p:cNvSpPr>
            <a:spLocks noChangeShapeType="1"/>
          </p:cNvSpPr>
          <p:nvPr/>
        </p:nvSpPr>
        <p:spPr bwMode="auto">
          <a:xfrm>
            <a:off x="2027238" y="3368675"/>
            <a:ext cx="549275" cy="1825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67" name="Line 19"/>
          <p:cNvSpPr>
            <a:spLocks noChangeShapeType="1"/>
          </p:cNvSpPr>
          <p:nvPr/>
        </p:nvSpPr>
        <p:spPr bwMode="auto">
          <a:xfrm>
            <a:off x="2560638" y="3521075"/>
            <a:ext cx="182562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68" name="Line 20"/>
          <p:cNvSpPr>
            <a:spLocks noChangeShapeType="1"/>
          </p:cNvSpPr>
          <p:nvPr/>
        </p:nvSpPr>
        <p:spPr bwMode="auto">
          <a:xfrm flipH="1">
            <a:off x="2332038" y="4130675"/>
            <a:ext cx="381000" cy="3651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69" name="Line 21"/>
          <p:cNvSpPr>
            <a:spLocks noChangeShapeType="1"/>
          </p:cNvSpPr>
          <p:nvPr/>
        </p:nvSpPr>
        <p:spPr bwMode="auto">
          <a:xfrm>
            <a:off x="3200400" y="3124200"/>
            <a:ext cx="609600" cy="3651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70" name="Line 22"/>
          <p:cNvSpPr>
            <a:spLocks noChangeShapeType="1"/>
          </p:cNvSpPr>
          <p:nvPr/>
        </p:nvSpPr>
        <p:spPr bwMode="auto">
          <a:xfrm flipH="1" flipV="1">
            <a:off x="1173163" y="3276600"/>
            <a:ext cx="427037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71" name="Line 23"/>
          <p:cNvSpPr>
            <a:spLocks noChangeShapeType="1"/>
          </p:cNvSpPr>
          <p:nvPr/>
        </p:nvSpPr>
        <p:spPr bwMode="auto">
          <a:xfrm flipH="1" flipV="1">
            <a:off x="1158875" y="3597275"/>
            <a:ext cx="487363" cy="603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72" name="Line 24"/>
          <p:cNvSpPr>
            <a:spLocks noChangeShapeType="1"/>
          </p:cNvSpPr>
          <p:nvPr/>
        </p:nvSpPr>
        <p:spPr bwMode="auto">
          <a:xfrm flipV="1">
            <a:off x="5135563" y="1371600"/>
            <a:ext cx="549275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73" name="Line 25"/>
          <p:cNvSpPr>
            <a:spLocks noChangeShapeType="1"/>
          </p:cNvSpPr>
          <p:nvPr/>
        </p:nvSpPr>
        <p:spPr bwMode="auto">
          <a:xfrm>
            <a:off x="5684838" y="1371600"/>
            <a:ext cx="549275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74" name="Line 26"/>
          <p:cNvSpPr>
            <a:spLocks noChangeShapeType="1"/>
          </p:cNvSpPr>
          <p:nvPr/>
        </p:nvSpPr>
        <p:spPr bwMode="auto">
          <a:xfrm flipV="1">
            <a:off x="6218238" y="1249363"/>
            <a:ext cx="549275" cy="4270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75" name="Line 27"/>
          <p:cNvSpPr>
            <a:spLocks noChangeShapeType="1"/>
          </p:cNvSpPr>
          <p:nvPr/>
        </p:nvSpPr>
        <p:spPr bwMode="auto">
          <a:xfrm flipV="1">
            <a:off x="5380038" y="1905000"/>
            <a:ext cx="427037" cy="304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76" name="Line 28"/>
          <p:cNvSpPr>
            <a:spLocks noChangeShapeType="1"/>
          </p:cNvSpPr>
          <p:nvPr/>
        </p:nvSpPr>
        <p:spPr bwMode="auto">
          <a:xfrm>
            <a:off x="5761038" y="1905000"/>
            <a:ext cx="549275" cy="1825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77" name="Line 29"/>
          <p:cNvSpPr>
            <a:spLocks noChangeShapeType="1"/>
          </p:cNvSpPr>
          <p:nvPr/>
        </p:nvSpPr>
        <p:spPr bwMode="auto">
          <a:xfrm>
            <a:off x="6294438" y="2057400"/>
            <a:ext cx="182562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78" name="Line 30"/>
          <p:cNvSpPr>
            <a:spLocks noChangeShapeType="1"/>
          </p:cNvSpPr>
          <p:nvPr/>
        </p:nvSpPr>
        <p:spPr bwMode="auto">
          <a:xfrm flipH="1">
            <a:off x="6096000" y="2667000"/>
            <a:ext cx="381000" cy="3651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79" name="Line 31"/>
          <p:cNvSpPr>
            <a:spLocks noChangeShapeType="1"/>
          </p:cNvSpPr>
          <p:nvPr/>
        </p:nvSpPr>
        <p:spPr bwMode="auto">
          <a:xfrm>
            <a:off x="6751638" y="1219200"/>
            <a:ext cx="609600" cy="3651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80" name="Line 32"/>
          <p:cNvSpPr>
            <a:spLocks noChangeShapeType="1"/>
          </p:cNvSpPr>
          <p:nvPr/>
        </p:nvSpPr>
        <p:spPr bwMode="auto">
          <a:xfrm flipH="1" flipV="1">
            <a:off x="4724400" y="1371600"/>
            <a:ext cx="427038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81" name="Line 33"/>
          <p:cNvSpPr>
            <a:spLocks noChangeShapeType="1"/>
          </p:cNvSpPr>
          <p:nvPr/>
        </p:nvSpPr>
        <p:spPr bwMode="auto">
          <a:xfrm flipH="1" flipV="1">
            <a:off x="4892675" y="2133600"/>
            <a:ext cx="487363" cy="603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5257800" y="3200400"/>
            <a:ext cx="1600200" cy="1371600"/>
            <a:chOff x="3312" y="2736"/>
            <a:chExt cx="1008" cy="864"/>
          </a:xfrm>
        </p:grpSpPr>
        <p:sp>
          <p:nvSpPr>
            <p:cNvPr id="27683" name="Line 35"/>
            <p:cNvSpPr>
              <a:spLocks noChangeShapeType="1"/>
            </p:cNvSpPr>
            <p:nvPr/>
          </p:nvSpPr>
          <p:spPr bwMode="auto">
            <a:xfrm flipV="1">
              <a:off x="3571" y="2736"/>
              <a:ext cx="346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84" name="Line 36"/>
            <p:cNvSpPr>
              <a:spLocks noChangeShapeType="1"/>
            </p:cNvSpPr>
            <p:nvPr/>
          </p:nvSpPr>
          <p:spPr bwMode="auto">
            <a:xfrm>
              <a:off x="3917" y="2736"/>
              <a:ext cx="346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85" name="Line 37"/>
            <p:cNvSpPr>
              <a:spLocks noChangeShapeType="1"/>
            </p:cNvSpPr>
            <p:nvPr/>
          </p:nvSpPr>
          <p:spPr bwMode="auto">
            <a:xfrm>
              <a:off x="4253" y="2928"/>
              <a:ext cx="67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86" name="Line 38"/>
            <p:cNvSpPr>
              <a:spLocks noChangeShapeType="1"/>
            </p:cNvSpPr>
            <p:nvPr/>
          </p:nvSpPr>
          <p:spPr bwMode="auto">
            <a:xfrm flipH="1">
              <a:off x="4128" y="3312"/>
              <a:ext cx="192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87" name="Line 39"/>
            <p:cNvSpPr>
              <a:spLocks noChangeShapeType="1"/>
            </p:cNvSpPr>
            <p:nvPr/>
          </p:nvSpPr>
          <p:spPr bwMode="auto">
            <a:xfrm flipH="1" flipV="1">
              <a:off x="3312" y="2736"/>
              <a:ext cx="269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5257800" y="3276600"/>
            <a:ext cx="1584325" cy="1127125"/>
            <a:chOff x="3130" y="2976"/>
            <a:chExt cx="998" cy="710"/>
          </a:xfrm>
        </p:grpSpPr>
        <p:sp>
          <p:nvSpPr>
            <p:cNvPr id="27689" name="Line 41"/>
            <p:cNvSpPr>
              <a:spLocks noChangeShapeType="1"/>
            </p:cNvSpPr>
            <p:nvPr/>
          </p:nvSpPr>
          <p:spPr bwMode="auto">
            <a:xfrm flipV="1">
              <a:off x="3437" y="2976"/>
              <a:ext cx="269" cy="192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90" name="Line 42"/>
            <p:cNvSpPr>
              <a:spLocks noChangeShapeType="1"/>
            </p:cNvSpPr>
            <p:nvPr/>
          </p:nvSpPr>
          <p:spPr bwMode="auto">
            <a:xfrm>
              <a:off x="3677" y="2976"/>
              <a:ext cx="346" cy="115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91" name="Line 43"/>
            <p:cNvSpPr>
              <a:spLocks noChangeShapeType="1"/>
            </p:cNvSpPr>
            <p:nvPr/>
          </p:nvSpPr>
          <p:spPr bwMode="auto">
            <a:xfrm>
              <a:off x="4013" y="3072"/>
              <a:ext cx="115" cy="38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92" name="Line 44"/>
            <p:cNvSpPr>
              <a:spLocks noChangeShapeType="1"/>
            </p:cNvSpPr>
            <p:nvPr/>
          </p:nvSpPr>
          <p:spPr bwMode="auto">
            <a:xfrm flipH="1">
              <a:off x="3869" y="3456"/>
              <a:ext cx="240" cy="23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93" name="Line 45"/>
            <p:cNvSpPr>
              <a:spLocks noChangeShapeType="1"/>
            </p:cNvSpPr>
            <p:nvPr/>
          </p:nvSpPr>
          <p:spPr bwMode="auto">
            <a:xfrm flipH="1" flipV="1">
              <a:off x="3130" y="3120"/>
              <a:ext cx="307" cy="38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7694" name="AutoShape 46"/>
          <p:cNvSpPr>
            <a:spLocks noChangeArrowheads="1"/>
          </p:cNvSpPr>
          <p:nvPr/>
        </p:nvSpPr>
        <p:spPr bwMode="auto">
          <a:xfrm>
            <a:off x="6732240" y="1700808"/>
            <a:ext cx="152400" cy="609600"/>
          </a:xfrm>
          <a:prstGeom prst="curvedLeftArrow">
            <a:avLst>
              <a:gd name="adj1" fmla="val 80000"/>
              <a:gd name="adj2" fmla="val 16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95" name="AutoShape 47"/>
          <p:cNvSpPr>
            <a:spLocks noChangeArrowheads="1"/>
          </p:cNvSpPr>
          <p:nvPr/>
        </p:nvSpPr>
        <p:spPr bwMode="auto">
          <a:xfrm>
            <a:off x="1905000" y="27432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96" name="AutoShape 48"/>
          <p:cNvSpPr>
            <a:spLocks noChangeArrowheads="1"/>
          </p:cNvSpPr>
          <p:nvPr/>
        </p:nvSpPr>
        <p:spPr bwMode="auto">
          <a:xfrm>
            <a:off x="5486400" y="2667000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" name="Group 49"/>
          <p:cNvGrpSpPr>
            <a:grpSpLocks/>
          </p:cNvGrpSpPr>
          <p:nvPr/>
        </p:nvGrpSpPr>
        <p:grpSpPr bwMode="auto">
          <a:xfrm>
            <a:off x="6858000" y="2590800"/>
            <a:ext cx="1600200" cy="1371600"/>
            <a:chOff x="3312" y="2736"/>
            <a:chExt cx="1008" cy="864"/>
          </a:xfrm>
        </p:grpSpPr>
        <p:sp>
          <p:nvSpPr>
            <p:cNvPr id="27698" name="Line 50"/>
            <p:cNvSpPr>
              <a:spLocks noChangeShapeType="1"/>
            </p:cNvSpPr>
            <p:nvPr/>
          </p:nvSpPr>
          <p:spPr bwMode="auto">
            <a:xfrm flipV="1">
              <a:off x="3571" y="2736"/>
              <a:ext cx="346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99" name="Line 51"/>
            <p:cNvSpPr>
              <a:spLocks noChangeShapeType="1"/>
            </p:cNvSpPr>
            <p:nvPr/>
          </p:nvSpPr>
          <p:spPr bwMode="auto">
            <a:xfrm>
              <a:off x="3917" y="2736"/>
              <a:ext cx="346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700" name="Line 52"/>
            <p:cNvSpPr>
              <a:spLocks noChangeShapeType="1"/>
            </p:cNvSpPr>
            <p:nvPr/>
          </p:nvSpPr>
          <p:spPr bwMode="auto">
            <a:xfrm>
              <a:off x="4253" y="2928"/>
              <a:ext cx="67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701" name="Line 53"/>
            <p:cNvSpPr>
              <a:spLocks noChangeShapeType="1"/>
            </p:cNvSpPr>
            <p:nvPr/>
          </p:nvSpPr>
          <p:spPr bwMode="auto">
            <a:xfrm flipH="1">
              <a:off x="4128" y="3312"/>
              <a:ext cx="192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702" name="Line 54"/>
            <p:cNvSpPr>
              <a:spLocks noChangeShapeType="1"/>
            </p:cNvSpPr>
            <p:nvPr/>
          </p:nvSpPr>
          <p:spPr bwMode="auto">
            <a:xfrm flipH="1" flipV="1">
              <a:off x="3312" y="2736"/>
              <a:ext cx="269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7703" name="Text Box 55"/>
          <p:cNvSpPr txBox="1">
            <a:spLocks noChangeArrowheads="1"/>
          </p:cNvSpPr>
          <p:nvPr/>
        </p:nvSpPr>
        <p:spPr bwMode="auto">
          <a:xfrm>
            <a:off x="457200" y="12192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A</a:t>
            </a:r>
          </a:p>
        </p:txBody>
      </p:sp>
      <p:sp>
        <p:nvSpPr>
          <p:cNvPr id="27704" name="Text Box 56"/>
          <p:cNvSpPr txBox="1">
            <a:spLocks noChangeArrowheads="1"/>
          </p:cNvSpPr>
          <p:nvPr/>
        </p:nvSpPr>
        <p:spPr bwMode="auto">
          <a:xfrm>
            <a:off x="457200" y="19050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B</a:t>
            </a:r>
          </a:p>
        </p:txBody>
      </p:sp>
      <p:sp>
        <p:nvSpPr>
          <p:cNvPr id="27705" name="Text Box 57"/>
          <p:cNvSpPr txBox="1">
            <a:spLocks noChangeArrowheads="1"/>
          </p:cNvSpPr>
          <p:nvPr/>
        </p:nvSpPr>
        <p:spPr bwMode="auto">
          <a:xfrm>
            <a:off x="4343400" y="11430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A</a:t>
            </a:r>
          </a:p>
        </p:txBody>
      </p:sp>
      <p:sp>
        <p:nvSpPr>
          <p:cNvPr id="27706" name="Text Box 58"/>
          <p:cNvSpPr txBox="1">
            <a:spLocks noChangeArrowheads="1"/>
          </p:cNvSpPr>
          <p:nvPr/>
        </p:nvSpPr>
        <p:spPr bwMode="auto">
          <a:xfrm>
            <a:off x="4419600" y="1828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B</a:t>
            </a:r>
          </a:p>
        </p:txBody>
      </p:sp>
      <p:sp>
        <p:nvSpPr>
          <p:cNvPr id="27707" name="Line 59"/>
          <p:cNvSpPr>
            <a:spLocks noChangeShapeType="1"/>
          </p:cNvSpPr>
          <p:nvPr/>
        </p:nvSpPr>
        <p:spPr bwMode="auto">
          <a:xfrm>
            <a:off x="7391400" y="1828800"/>
            <a:ext cx="609600" cy="6096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708" name="Line 60"/>
          <p:cNvSpPr>
            <a:spLocks noChangeShapeType="1"/>
          </p:cNvSpPr>
          <p:nvPr/>
        </p:nvSpPr>
        <p:spPr bwMode="auto">
          <a:xfrm flipH="1">
            <a:off x="6858000" y="3048000"/>
            <a:ext cx="990600" cy="1066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709" name="Text Box 61"/>
          <p:cNvSpPr txBox="1">
            <a:spLocks noChangeArrowheads="1"/>
          </p:cNvSpPr>
          <p:nvPr/>
        </p:nvSpPr>
        <p:spPr bwMode="auto">
          <a:xfrm>
            <a:off x="457200" y="4800600"/>
            <a:ext cx="3962400" cy="1781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Rigid alignment</a:t>
            </a:r>
            <a:endParaRPr lang="en-US" sz="200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Question</a:t>
            </a:r>
            <a:r>
              <a:rPr lang="en-US">
                <a:latin typeface="Times New Roman" pitchFamily="18" charset="0"/>
              </a:rPr>
              <a:t>: what is the largest common part between these two structures</a:t>
            </a:r>
          </a:p>
          <a:p>
            <a:pPr eaLnBrk="0" hangingPunct="0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Goals</a:t>
            </a:r>
            <a:r>
              <a:rPr lang="en-US">
                <a:latin typeface="Times New Roman" pitchFamily="18" charset="0"/>
              </a:rPr>
              <a:t>: maximum alignment length &amp; minimum structural difference</a:t>
            </a:r>
          </a:p>
        </p:txBody>
      </p:sp>
      <p:sp>
        <p:nvSpPr>
          <p:cNvPr id="27710" name="Text Box 62"/>
          <p:cNvSpPr txBox="1">
            <a:spLocks noChangeArrowheads="1"/>
          </p:cNvSpPr>
          <p:nvPr/>
        </p:nvSpPr>
        <p:spPr bwMode="auto">
          <a:xfrm>
            <a:off x="4499992" y="4527550"/>
            <a:ext cx="3962400" cy="2330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Flexible alignment</a:t>
            </a:r>
            <a:r>
              <a:rPr lang="en-US">
                <a:latin typeface="Times New Roman" pitchFamily="18" charset="0"/>
              </a:rPr>
              <a:t> </a:t>
            </a:r>
          </a:p>
          <a:p>
            <a:pPr eaLnBrk="0" hangingPunct="0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Question</a:t>
            </a:r>
            <a:r>
              <a:rPr lang="en-US">
                <a:latin typeface="Times New Roman" pitchFamily="18" charset="0"/>
              </a:rPr>
              <a:t>: how to rearrange one of the structures to make them most similar</a:t>
            </a:r>
          </a:p>
          <a:p>
            <a:pPr eaLnBrk="0" hangingPunct="0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Goals</a:t>
            </a:r>
            <a:r>
              <a:rPr lang="en-US">
                <a:latin typeface="Times New Roman" pitchFamily="18" charset="0"/>
              </a:rPr>
              <a:t>: maximum alignment length &amp; minimum structural difference &amp; </a:t>
            </a:r>
            <a:r>
              <a:rPr lang="en-US" b="1">
                <a:latin typeface="Times New Roman" pitchFamily="18" charset="0"/>
              </a:rPr>
              <a:t>minimal number </a:t>
            </a:r>
            <a:br>
              <a:rPr lang="en-US" b="1">
                <a:latin typeface="Times New Roman" pitchFamily="18" charset="0"/>
              </a:rPr>
            </a:br>
            <a:r>
              <a:rPr lang="en-US" b="1">
                <a:latin typeface="Times New Roman" pitchFamily="18" charset="0"/>
              </a:rPr>
              <a:t>of twists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3" name="Номер слайда 6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6821-89FF-4D14-8201-36E88862BF8D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7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7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7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7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7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7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7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7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7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7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7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7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7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7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7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7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72" grpId="0" animBg="1"/>
      <p:bldP spid="27673" grpId="0" animBg="1"/>
      <p:bldP spid="27674" grpId="0" animBg="1"/>
      <p:bldP spid="27675" grpId="0" animBg="1"/>
      <p:bldP spid="27676" grpId="0" animBg="1"/>
      <p:bldP spid="27677" grpId="0" animBg="1"/>
      <p:bldP spid="27678" grpId="0" animBg="1"/>
      <p:bldP spid="27679" grpId="0" animBg="1"/>
      <p:bldP spid="27680" grpId="0" animBg="1"/>
      <p:bldP spid="27681" grpId="0" animBg="1"/>
      <p:bldP spid="27694" grpId="0" animBg="1"/>
      <p:bldP spid="27694" grpId="1" animBg="1"/>
      <p:bldP spid="27696" grpId="0" animBg="1"/>
      <p:bldP spid="27705" grpId="0"/>
      <p:bldP spid="27706" grpId="0"/>
      <p:bldP spid="27707" grpId="0" animBg="1"/>
      <p:bldP spid="27708" grpId="0" animBg="1"/>
      <p:bldP spid="277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52425"/>
            <a:ext cx="7772400" cy="836613"/>
          </a:xfrm>
        </p:spPr>
        <p:txBody>
          <a:bodyPr>
            <a:normAutofit fontScale="90000"/>
          </a:bodyPr>
          <a:lstStyle/>
          <a:p>
            <a:r>
              <a:rPr lang="en-US" sz="3200"/>
              <a:t>The nuts and bolts of flexible structural alignment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86000" y="2286000"/>
            <a:ext cx="1854200" cy="1004888"/>
            <a:chOff x="1440" y="1152"/>
            <a:chExt cx="1168" cy="633"/>
          </a:xfrm>
        </p:grpSpPr>
        <p:sp>
          <p:nvSpPr>
            <p:cNvPr id="31748" name="Freeform 4"/>
            <p:cNvSpPr>
              <a:spLocks/>
            </p:cNvSpPr>
            <p:nvPr/>
          </p:nvSpPr>
          <p:spPr bwMode="auto">
            <a:xfrm>
              <a:off x="2504" y="1240"/>
              <a:ext cx="104" cy="152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48" y="8"/>
                </a:cxn>
                <a:cxn ang="0">
                  <a:pos x="96" y="104"/>
                </a:cxn>
                <a:cxn ang="0">
                  <a:pos x="96" y="200"/>
                </a:cxn>
              </a:cxnLst>
              <a:rect l="0" t="0" r="r" b="b"/>
              <a:pathLst>
                <a:path w="104" h="200">
                  <a:moveTo>
                    <a:pt x="0" y="56"/>
                  </a:moveTo>
                  <a:cubicBezTo>
                    <a:pt x="16" y="28"/>
                    <a:pt x="32" y="0"/>
                    <a:pt x="48" y="8"/>
                  </a:cubicBezTo>
                  <a:cubicBezTo>
                    <a:pt x="64" y="16"/>
                    <a:pt x="88" y="72"/>
                    <a:pt x="96" y="104"/>
                  </a:cubicBezTo>
                  <a:cubicBezTo>
                    <a:pt x="104" y="136"/>
                    <a:pt x="100" y="168"/>
                    <a:pt x="96" y="200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49" name="Rectangle 5" descr="Dark downward diagonal"/>
            <p:cNvSpPr>
              <a:spLocks noChangeArrowheads="1"/>
            </p:cNvSpPr>
            <p:nvPr/>
          </p:nvSpPr>
          <p:spPr bwMode="auto">
            <a:xfrm rot="17880000">
              <a:off x="2171" y="1445"/>
              <a:ext cx="441" cy="48"/>
            </a:xfrm>
            <a:prstGeom prst="rect">
              <a:avLst/>
            </a:prstGeom>
            <a:pattFill prst="dkDnDiag">
              <a:fgClr>
                <a:srgbClr val="FF0000"/>
              </a:fgClr>
              <a:bgClr>
                <a:srgbClr val="FFFFFF"/>
              </a:bgClr>
            </a:patt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pPr eaLnBrk="0" hangingPunct="0"/>
              <a:endParaRPr lang="ru-RU" sz="24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31750" name="Rectangle 6"/>
            <p:cNvSpPr>
              <a:spLocks noChangeArrowheads="1"/>
            </p:cNvSpPr>
            <p:nvPr/>
          </p:nvSpPr>
          <p:spPr bwMode="auto">
            <a:xfrm rot="2837182">
              <a:off x="1578" y="1467"/>
              <a:ext cx="475" cy="4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1" name="Rectangle 7"/>
            <p:cNvSpPr>
              <a:spLocks noChangeArrowheads="1"/>
            </p:cNvSpPr>
            <p:nvPr/>
          </p:nvSpPr>
          <p:spPr bwMode="auto">
            <a:xfrm rot="3300000">
              <a:off x="1338" y="1467"/>
              <a:ext cx="475" cy="48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2" name="Freeform 8"/>
            <p:cNvSpPr>
              <a:spLocks/>
            </p:cNvSpPr>
            <p:nvPr/>
          </p:nvSpPr>
          <p:spPr bwMode="auto">
            <a:xfrm>
              <a:off x="1440" y="1152"/>
              <a:ext cx="208" cy="144"/>
            </a:xfrm>
            <a:custGeom>
              <a:avLst/>
              <a:gdLst/>
              <a:ahLst/>
              <a:cxnLst>
                <a:cxn ang="0">
                  <a:pos x="16" y="112"/>
                </a:cxn>
                <a:cxn ang="0">
                  <a:pos x="16" y="16"/>
                </a:cxn>
                <a:cxn ang="0">
                  <a:pos x="112" y="16"/>
                </a:cxn>
                <a:cxn ang="0">
                  <a:pos x="208" y="112"/>
                </a:cxn>
              </a:cxnLst>
              <a:rect l="0" t="0" r="r" b="b"/>
              <a:pathLst>
                <a:path w="208" h="112">
                  <a:moveTo>
                    <a:pt x="16" y="112"/>
                  </a:moveTo>
                  <a:cubicBezTo>
                    <a:pt x="8" y="72"/>
                    <a:pt x="0" y="32"/>
                    <a:pt x="16" y="16"/>
                  </a:cubicBezTo>
                  <a:cubicBezTo>
                    <a:pt x="32" y="0"/>
                    <a:pt x="80" y="0"/>
                    <a:pt x="112" y="16"/>
                  </a:cubicBezTo>
                  <a:cubicBezTo>
                    <a:pt x="144" y="32"/>
                    <a:pt x="176" y="72"/>
                    <a:pt x="208" y="112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53" name="Freeform 9"/>
            <p:cNvSpPr>
              <a:spLocks/>
            </p:cNvSpPr>
            <p:nvPr/>
          </p:nvSpPr>
          <p:spPr bwMode="auto">
            <a:xfrm>
              <a:off x="1984" y="1664"/>
              <a:ext cx="288" cy="1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96"/>
                </a:cxn>
                <a:cxn ang="0">
                  <a:pos x="192" y="96"/>
                </a:cxn>
                <a:cxn ang="0">
                  <a:pos x="288" y="0"/>
                </a:cxn>
              </a:cxnLst>
              <a:rect l="0" t="0" r="r" b="b"/>
              <a:pathLst>
                <a:path w="288" h="112">
                  <a:moveTo>
                    <a:pt x="0" y="0"/>
                  </a:moveTo>
                  <a:cubicBezTo>
                    <a:pt x="32" y="40"/>
                    <a:pt x="64" y="80"/>
                    <a:pt x="96" y="96"/>
                  </a:cubicBezTo>
                  <a:cubicBezTo>
                    <a:pt x="128" y="112"/>
                    <a:pt x="160" y="112"/>
                    <a:pt x="192" y="96"/>
                  </a:cubicBezTo>
                  <a:cubicBezTo>
                    <a:pt x="224" y="80"/>
                    <a:pt x="256" y="40"/>
                    <a:pt x="288" y="0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54" name="Rectangle 10"/>
            <p:cNvSpPr>
              <a:spLocks noChangeArrowheads="1"/>
            </p:cNvSpPr>
            <p:nvPr/>
          </p:nvSpPr>
          <p:spPr bwMode="auto">
            <a:xfrm rot="17880000">
              <a:off x="2267" y="1541"/>
              <a:ext cx="441" cy="4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pPr eaLnBrk="0" hangingPunct="0"/>
              <a:endParaRPr lang="ru-RU" sz="24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410200" y="2362200"/>
            <a:ext cx="1371600" cy="838200"/>
            <a:chOff x="3120" y="1200"/>
            <a:chExt cx="864" cy="528"/>
          </a:xfrm>
        </p:grpSpPr>
        <p:sp>
          <p:nvSpPr>
            <p:cNvPr id="31756" name="Freeform 12"/>
            <p:cNvSpPr>
              <a:spLocks/>
            </p:cNvSpPr>
            <p:nvPr/>
          </p:nvSpPr>
          <p:spPr bwMode="auto">
            <a:xfrm>
              <a:off x="3696" y="1632"/>
              <a:ext cx="168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96"/>
                </a:cxn>
                <a:cxn ang="0">
                  <a:pos x="144" y="0"/>
                </a:cxn>
              </a:cxnLst>
              <a:rect l="0" t="0" r="r" b="b"/>
              <a:pathLst>
                <a:path w="168" h="96">
                  <a:moveTo>
                    <a:pt x="0" y="0"/>
                  </a:moveTo>
                  <a:cubicBezTo>
                    <a:pt x="60" y="48"/>
                    <a:pt x="120" y="96"/>
                    <a:pt x="144" y="96"/>
                  </a:cubicBezTo>
                  <a:cubicBezTo>
                    <a:pt x="168" y="96"/>
                    <a:pt x="156" y="48"/>
                    <a:pt x="144" y="0"/>
                  </a:cubicBezTo>
                </a:path>
              </a:pathLst>
            </a:custGeom>
            <a:noFill/>
            <a:ln w="38100" cmpd="sng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57" name="Freeform 13"/>
            <p:cNvSpPr>
              <a:spLocks/>
            </p:cNvSpPr>
            <p:nvPr/>
          </p:nvSpPr>
          <p:spPr bwMode="auto">
            <a:xfrm>
              <a:off x="3120" y="1240"/>
              <a:ext cx="240" cy="104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96" y="8"/>
                </a:cxn>
                <a:cxn ang="0">
                  <a:pos x="240" y="104"/>
                </a:cxn>
              </a:cxnLst>
              <a:rect l="0" t="0" r="r" b="b"/>
              <a:pathLst>
                <a:path w="240" h="104">
                  <a:moveTo>
                    <a:pt x="0" y="56"/>
                  </a:moveTo>
                  <a:cubicBezTo>
                    <a:pt x="28" y="28"/>
                    <a:pt x="56" y="0"/>
                    <a:pt x="96" y="8"/>
                  </a:cubicBezTo>
                  <a:cubicBezTo>
                    <a:pt x="136" y="16"/>
                    <a:pt x="188" y="60"/>
                    <a:pt x="240" y="104"/>
                  </a:cubicBezTo>
                </a:path>
              </a:pathLst>
            </a:custGeom>
            <a:noFill/>
            <a:ln w="38100" cmpd="sng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58" name="Freeform 14"/>
            <p:cNvSpPr>
              <a:spLocks/>
            </p:cNvSpPr>
            <p:nvPr/>
          </p:nvSpPr>
          <p:spPr bwMode="auto">
            <a:xfrm>
              <a:off x="3696" y="1200"/>
              <a:ext cx="144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48" y="0"/>
                </a:cxn>
                <a:cxn ang="0">
                  <a:pos x="144" y="96"/>
                </a:cxn>
              </a:cxnLst>
              <a:rect l="0" t="0" r="r" b="b"/>
              <a:pathLst>
                <a:path w="144" h="96">
                  <a:moveTo>
                    <a:pt x="0" y="96"/>
                  </a:moveTo>
                  <a:cubicBezTo>
                    <a:pt x="12" y="48"/>
                    <a:pt x="24" y="0"/>
                    <a:pt x="48" y="0"/>
                  </a:cubicBezTo>
                  <a:cubicBezTo>
                    <a:pt x="72" y="0"/>
                    <a:pt x="108" y="48"/>
                    <a:pt x="144" y="96"/>
                  </a:cubicBezTo>
                </a:path>
              </a:pathLst>
            </a:custGeom>
            <a:noFill/>
            <a:ln w="38100" cmpd="sng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59" name="Rectangle 15"/>
            <p:cNvSpPr>
              <a:spLocks noChangeArrowheads="1"/>
            </p:cNvSpPr>
            <p:nvPr/>
          </p:nvSpPr>
          <p:spPr bwMode="auto">
            <a:xfrm rot="2400000">
              <a:off x="3269" y="1467"/>
              <a:ext cx="475" cy="4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0" name="Rectangle 16" descr="Light upward diagonal"/>
            <p:cNvSpPr>
              <a:spLocks noChangeArrowheads="1"/>
            </p:cNvSpPr>
            <p:nvPr/>
          </p:nvSpPr>
          <p:spPr bwMode="auto">
            <a:xfrm rot="3704442">
              <a:off x="3545" y="1443"/>
              <a:ext cx="441" cy="52"/>
            </a:xfrm>
            <a:prstGeom prst="rect">
              <a:avLst/>
            </a:prstGeom>
            <a:pattFill prst="ltUpDiag">
              <a:fgClr>
                <a:schemeClr val="bg2"/>
              </a:fgClr>
              <a:bgClr>
                <a:srgbClr val="FFFFFF"/>
              </a:bgClr>
            </a:pattFill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 rot="10800000" vert="eaVert"/>
            <a:lstStyle/>
            <a:p>
              <a:pPr eaLnBrk="0" hangingPunct="0"/>
              <a:endParaRPr lang="ru-RU" sz="24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31761" name="Rectangle 17"/>
            <p:cNvSpPr>
              <a:spLocks noChangeArrowheads="1"/>
            </p:cNvSpPr>
            <p:nvPr/>
          </p:nvSpPr>
          <p:spPr bwMode="auto">
            <a:xfrm rot="3300000">
              <a:off x="3002" y="1467"/>
              <a:ext cx="475" cy="48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2" name="Rectangle 18"/>
            <p:cNvSpPr>
              <a:spLocks noChangeArrowheads="1"/>
            </p:cNvSpPr>
            <p:nvPr/>
          </p:nvSpPr>
          <p:spPr bwMode="auto">
            <a:xfrm rot="3000000">
              <a:off x="3737" y="1434"/>
              <a:ext cx="441" cy="5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 rot="10800000" vert="eaVert"/>
            <a:lstStyle/>
            <a:p>
              <a:pPr eaLnBrk="0" hangingPunct="0"/>
              <a:endParaRPr lang="ru-RU" sz="24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31763" name="AutoShape 19"/>
          <p:cNvSpPr>
            <a:spLocks noChangeArrowheads="1"/>
          </p:cNvSpPr>
          <p:nvPr/>
        </p:nvSpPr>
        <p:spPr bwMode="auto">
          <a:xfrm>
            <a:off x="7467600" y="4495800"/>
            <a:ext cx="152400" cy="304800"/>
          </a:xfrm>
          <a:prstGeom prst="curvedRightArrow">
            <a:avLst>
              <a:gd name="adj1" fmla="val 40000"/>
              <a:gd name="adj2" fmla="val 80000"/>
              <a:gd name="adj3" fmla="val 33333"/>
            </a:avLst>
          </a:prstGeom>
          <a:solidFill>
            <a:srgbClr val="0000CC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1295400" y="5715000"/>
            <a:ext cx="6781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Alignments can be built up by linking AFPs (like in CE), but we allow for other types of AFP linking</a:t>
            </a:r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1066800" y="3733800"/>
            <a:ext cx="1854200" cy="1004888"/>
            <a:chOff x="1440" y="1152"/>
            <a:chExt cx="1168" cy="633"/>
          </a:xfrm>
        </p:grpSpPr>
        <p:sp>
          <p:nvSpPr>
            <p:cNvPr id="31766" name="Freeform 22"/>
            <p:cNvSpPr>
              <a:spLocks/>
            </p:cNvSpPr>
            <p:nvPr/>
          </p:nvSpPr>
          <p:spPr bwMode="auto">
            <a:xfrm>
              <a:off x="2504" y="1240"/>
              <a:ext cx="104" cy="152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48" y="8"/>
                </a:cxn>
                <a:cxn ang="0">
                  <a:pos x="96" y="104"/>
                </a:cxn>
                <a:cxn ang="0">
                  <a:pos x="96" y="200"/>
                </a:cxn>
              </a:cxnLst>
              <a:rect l="0" t="0" r="r" b="b"/>
              <a:pathLst>
                <a:path w="104" h="200">
                  <a:moveTo>
                    <a:pt x="0" y="56"/>
                  </a:moveTo>
                  <a:cubicBezTo>
                    <a:pt x="16" y="28"/>
                    <a:pt x="32" y="0"/>
                    <a:pt x="48" y="8"/>
                  </a:cubicBezTo>
                  <a:cubicBezTo>
                    <a:pt x="64" y="16"/>
                    <a:pt x="88" y="72"/>
                    <a:pt x="96" y="104"/>
                  </a:cubicBezTo>
                  <a:cubicBezTo>
                    <a:pt x="104" y="136"/>
                    <a:pt x="100" y="168"/>
                    <a:pt x="96" y="200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67" name="Rectangle 23" descr="Dark downward diagonal"/>
            <p:cNvSpPr>
              <a:spLocks noChangeArrowheads="1"/>
            </p:cNvSpPr>
            <p:nvPr/>
          </p:nvSpPr>
          <p:spPr bwMode="auto">
            <a:xfrm rot="17880000">
              <a:off x="2171" y="1445"/>
              <a:ext cx="441" cy="48"/>
            </a:xfrm>
            <a:prstGeom prst="rect">
              <a:avLst/>
            </a:prstGeom>
            <a:pattFill prst="dkDnDiag">
              <a:fgClr>
                <a:srgbClr val="FF0000"/>
              </a:fgClr>
              <a:bgClr>
                <a:srgbClr val="FFFFFF"/>
              </a:bgClr>
            </a:patt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pPr eaLnBrk="0" hangingPunct="0"/>
              <a:endParaRPr lang="ru-RU" sz="24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31768" name="Rectangle 24"/>
            <p:cNvSpPr>
              <a:spLocks noChangeArrowheads="1"/>
            </p:cNvSpPr>
            <p:nvPr/>
          </p:nvSpPr>
          <p:spPr bwMode="auto">
            <a:xfrm rot="2837182">
              <a:off x="1578" y="1467"/>
              <a:ext cx="475" cy="4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9" name="Rectangle 25"/>
            <p:cNvSpPr>
              <a:spLocks noChangeArrowheads="1"/>
            </p:cNvSpPr>
            <p:nvPr/>
          </p:nvSpPr>
          <p:spPr bwMode="auto">
            <a:xfrm rot="3300000">
              <a:off x="1338" y="1467"/>
              <a:ext cx="475" cy="48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70" name="Freeform 26"/>
            <p:cNvSpPr>
              <a:spLocks/>
            </p:cNvSpPr>
            <p:nvPr/>
          </p:nvSpPr>
          <p:spPr bwMode="auto">
            <a:xfrm>
              <a:off x="1440" y="1152"/>
              <a:ext cx="208" cy="144"/>
            </a:xfrm>
            <a:custGeom>
              <a:avLst/>
              <a:gdLst/>
              <a:ahLst/>
              <a:cxnLst>
                <a:cxn ang="0">
                  <a:pos x="16" y="112"/>
                </a:cxn>
                <a:cxn ang="0">
                  <a:pos x="16" y="16"/>
                </a:cxn>
                <a:cxn ang="0">
                  <a:pos x="112" y="16"/>
                </a:cxn>
                <a:cxn ang="0">
                  <a:pos x="208" y="112"/>
                </a:cxn>
              </a:cxnLst>
              <a:rect l="0" t="0" r="r" b="b"/>
              <a:pathLst>
                <a:path w="208" h="112">
                  <a:moveTo>
                    <a:pt x="16" y="112"/>
                  </a:moveTo>
                  <a:cubicBezTo>
                    <a:pt x="8" y="72"/>
                    <a:pt x="0" y="32"/>
                    <a:pt x="16" y="16"/>
                  </a:cubicBezTo>
                  <a:cubicBezTo>
                    <a:pt x="32" y="0"/>
                    <a:pt x="80" y="0"/>
                    <a:pt x="112" y="16"/>
                  </a:cubicBezTo>
                  <a:cubicBezTo>
                    <a:pt x="144" y="32"/>
                    <a:pt x="176" y="72"/>
                    <a:pt x="208" y="112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71" name="Freeform 27"/>
            <p:cNvSpPr>
              <a:spLocks/>
            </p:cNvSpPr>
            <p:nvPr/>
          </p:nvSpPr>
          <p:spPr bwMode="auto">
            <a:xfrm>
              <a:off x="1984" y="1664"/>
              <a:ext cx="288" cy="1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96"/>
                </a:cxn>
                <a:cxn ang="0">
                  <a:pos x="192" y="96"/>
                </a:cxn>
                <a:cxn ang="0">
                  <a:pos x="288" y="0"/>
                </a:cxn>
              </a:cxnLst>
              <a:rect l="0" t="0" r="r" b="b"/>
              <a:pathLst>
                <a:path w="288" h="112">
                  <a:moveTo>
                    <a:pt x="0" y="0"/>
                  </a:moveTo>
                  <a:cubicBezTo>
                    <a:pt x="32" y="40"/>
                    <a:pt x="64" y="80"/>
                    <a:pt x="96" y="96"/>
                  </a:cubicBezTo>
                  <a:cubicBezTo>
                    <a:pt x="128" y="112"/>
                    <a:pt x="160" y="112"/>
                    <a:pt x="192" y="96"/>
                  </a:cubicBezTo>
                  <a:cubicBezTo>
                    <a:pt x="224" y="80"/>
                    <a:pt x="256" y="40"/>
                    <a:pt x="288" y="0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72" name="Rectangle 28"/>
            <p:cNvSpPr>
              <a:spLocks noChangeArrowheads="1"/>
            </p:cNvSpPr>
            <p:nvPr/>
          </p:nvSpPr>
          <p:spPr bwMode="auto">
            <a:xfrm rot="17880000">
              <a:off x="2267" y="1541"/>
              <a:ext cx="441" cy="4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pPr eaLnBrk="0" hangingPunct="0"/>
              <a:endParaRPr lang="ru-RU" sz="24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1066800" y="3810000"/>
            <a:ext cx="1371600" cy="838200"/>
            <a:chOff x="3120" y="1200"/>
            <a:chExt cx="864" cy="528"/>
          </a:xfrm>
        </p:grpSpPr>
        <p:sp>
          <p:nvSpPr>
            <p:cNvPr id="31774" name="Freeform 30"/>
            <p:cNvSpPr>
              <a:spLocks/>
            </p:cNvSpPr>
            <p:nvPr/>
          </p:nvSpPr>
          <p:spPr bwMode="auto">
            <a:xfrm>
              <a:off x="3696" y="1632"/>
              <a:ext cx="168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96"/>
                </a:cxn>
                <a:cxn ang="0">
                  <a:pos x="144" y="0"/>
                </a:cxn>
              </a:cxnLst>
              <a:rect l="0" t="0" r="r" b="b"/>
              <a:pathLst>
                <a:path w="168" h="96">
                  <a:moveTo>
                    <a:pt x="0" y="0"/>
                  </a:moveTo>
                  <a:cubicBezTo>
                    <a:pt x="60" y="48"/>
                    <a:pt x="120" y="96"/>
                    <a:pt x="144" y="96"/>
                  </a:cubicBezTo>
                  <a:cubicBezTo>
                    <a:pt x="168" y="96"/>
                    <a:pt x="156" y="48"/>
                    <a:pt x="144" y="0"/>
                  </a:cubicBezTo>
                </a:path>
              </a:pathLst>
            </a:custGeom>
            <a:noFill/>
            <a:ln w="38100" cmpd="sng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75" name="Freeform 31"/>
            <p:cNvSpPr>
              <a:spLocks/>
            </p:cNvSpPr>
            <p:nvPr/>
          </p:nvSpPr>
          <p:spPr bwMode="auto">
            <a:xfrm>
              <a:off x="3120" y="1240"/>
              <a:ext cx="240" cy="104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96" y="8"/>
                </a:cxn>
                <a:cxn ang="0">
                  <a:pos x="240" y="104"/>
                </a:cxn>
              </a:cxnLst>
              <a:rect l="0" t="0" r="r" b="b"/>
              <a:pathLst>
                <a:path w="240" h="104">
                  <a:moveTo>
                    <a:pt x="0" y="56"/>
                  </a:moveTo>
                  <a:cubicBezTo>
                    <a:pt x="28" y="28"/>
                    <a:pt x="56" y="0"/>
                    <a:pt x="96" y="8"/>
                  </a:cubicBezTo>
                  <a:cubicBezTo>
                    <a:pt x="136" y="16"/>
                    <a:pt x="188" y="60"/>
                    <a:pt x="240" y="104"/>
                  </a:cubicBezTo>
                </a:path>
              </a:pathLst>
            </a:custGeom>
            <a:noFill/>
            <a:ln w="38100" cmpd="sng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76" name="Freeform 32"/>
            <p:cNvSpPr>
              <a:spLocks/>
            </p:cNvSpPr>
            <p:nvPr/>
          </p:nvSpPr>
          <p:spPr bwMode="auto">
            <a:xfrm>
              <a:off x="3696" y="1200"/>
              <a:ext cx="144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48" y="0"/>
                </a:cxn>
                <a:cxn ang="0">
                  <a:pos x="144" y="96"/>
                </a:cxn>
              </a:cxnLst>
              <a:rect l="0" t="0" r="r" b="b"/>
              <a:pathLst>
                <a:path w="144" h="96">
                  <a:moveTo>
                    <a:pt x="0" y="96"/>
                  </a:moveTo>
                  <a:cubicBezTo>
                    <a:pt x="12" y="48"/>
                    <a:pt x="24" y="0"/>
                    <a:pt x="48" y="0"/>
                  </a:cubicBezTo>
                  <a:cubicBezTo>
                    <a:pt x="72" y="0"/>
                    <a:pt x="108" y="48"/>
                    <a:pt x="144" y="96"/>
                  </a:cubicBezTo>
                </a:path>
              </a:pathLst>
            </a:custGeom>
            <a:noFill/>
            <a:ln w="38100" cmpd="sng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77" name="Rectangle 33"/>
            <p:cNvSpPr>
              <a:spLocks noChangeArrowheads="1"/>
            </p:cNvSpPr>
            <p:nvPr/>
          </p:nvSpPr>
          <p:spPr bwMode="auto">
            <a:xfrm rot="2400000">
              <a:off x="3269" y="1467"/>
              <a:ext cx="475" cy="4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78" name="Rectangle 34" descr="Light upward diagonal"/>
            <p:cNvSpPr>
              <a:spLocks noChangeArrowheads="1"/>
            </p:cNvSpPr>
            <p:nvPr/>
          </p:nvSpPr>
          <p:spPr bwMode="auto">
            <a:xfrm rot="3704442">
              <a:off x="3545" y="1443"/>
              <a:ext cx="441" cy="52"/>
            </a:xfrm>
            <a:prstGeom prst="rect">
              <a:avLst/>
            </a:prstGeom>
            <a:pattFill prst="ltUpDiag">
              <a:fgClr>
                <a:schemeClr val="bg2"/>
              </a:fgClr>
              <a:bgClr>
                <a:srgbClr val="FFFFFF"/>
              </a:bgClr>
            </a:pattFill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 rot="10800000" vert="eaVert"/>
            <a:lstStyle/>
            <a:p>
              <a:pPr eaLnBrk="0" hangingPunct="0"/>
              <a:endParaRPr lang="ru-RU" sz="24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31779" name="Rectangle 35"/>
            <p:cNvSpPr>
              <a:spLocks noChangeArrowheads="1"/>
            </p:cNvSpPr>
            <p:nvPr/>
          </p:nvSpPr>
          <p:spPr bwMode="auto">
            <a:xfrm rot="3300000">
              <a:off x="3002" y="1467"/>
              <a:ext cx="475" cy="48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80" name="Rectangle 36"/>
            <p:cNvSpPr>
              <a:spLocks noChangeArrowheads="1"/>
            </p:cNvSpPr>
            <p:nvPr/>
          </p:nvSpPr>
          <p:spPr bwMode="auto">
            <a:xfrm rot="3000000">
              <a:off x="3737" y="1434"/>
              <a:ext cx="441" cy="5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 rot="10800000" vert="eaVert"/>
            <a:lstStyle/>
            <a:p>
              <a:pPr eaLnBrk="0" hangingPunct="0"/>
              <a:endParaRPr lang="ru-RU" sz="24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3886200" y="3810000"/>
            <a:ext cx="1371600" cy="838200"/>
            <a:chOff x="3120" y="1200"/>
            <a:chExt cx="864" cy="528"/>
          </a:xfrm>
        </p:grpSpPr>
        <p:sp>
          <p:nvSpPr>
            <p:cNvPr id="31782" name="Freeform 38"/>
            <p:cNvSpPr>
              <a:spLocks/>
            </p:cNvSpPr>
            <p:nvPr/>
          </p:nvSpPr>
          <p:spPr bwMode="auto">
            <a:xfrm>
              <a:off x="3696" y="1632"/>
              <a:ext cx="168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96"/>
                </a:cxn>
                <a:cxn ang="0">
                  <a:pos x="144" y="0"/>
                </a:cxn>
              </a:cxnLst>
              <a:rect l="0" t="0" r="r" b="b"/>
              <a:pathLst>
                <a:path w="168" h="96">
                  <a:moveTo>
                    <a:pt x="0" y="0"/>
                  </a:moveTo>
                  <a:cubicBezTo>
                    <a:pt x="60" y="48"/>
                    <a:pt x="120" y="96"/>
                    <a:pt x="144" y="96"/>
                  </a:cubicBezTo>
                  <a:cubicBezTo>
                    <a:pt x="168" y="96"/>
                    <a:pt x="156" y="48"/>
                    <a:pt x="144" y="0"/>
                  </a:cubicBezTo>
                </a:path>
              </a:pathLst>
            </a:custGeom>
            <a:noFill/>
            <a:ln w="38100" cmpd="sng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83" name="Freeform 39"/>
            <p:cNvSpPr>
              <a:spLocks/>
            </p:cNvSpPr>
            <p:nvPr/>
          </p:nvSpPr>
          <p:spPr bwMode="auto">
            <a:xfrm>
              <a:off x="3120" y="1240"/>
              <a:ext cx="240" cy="104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96" y="8"/>
                </a:cxn>
                <a:cxn ang="0">
                  <a:pos x="240" y="104"/>
                </a:cxn>
              </a:cxnLst>
              <a:rect l="0" t="0" r="r" b="b"/>
              <a:pathLst>
                <a:path w="240" h="104">
                  <a:moveTo>
                    <a:pt x="0" y="56"/>
                  </a:moveTo>
                  <a:cubicBezTo>
                    <a:pt x="28" y="28"/>
                    <a:pt x="56" y="0"/>
                    <a:pt x="96" y="8"/>
                  </a:cubicBezTo>
                  <a:cubicBezTo>
                    <a:pt x="136" y="16"/>
                    <a:pt x="188" y="60"/>
                    <a:pt x="240" y="104"/>
                  </a:cubicBezTo>
                </a:path>
              </a:pathLst>
            </a:custGeom>
            <a:noFill/>
            <a:ln w="38100" cmpd="sng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84" name="Freeform 40"/>
            <p:cNvSpPr>
              <a:spLocks/>
            </p:cNvSpPr>
            <p:nvPr/>
          </p:nvSpPr>
          <p:spPr bwMode="auto">
            <a:xfrm>
              <a:off x="3696" y="1200"/>
              <a:ext cx="144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48" y="0"/>
                </a:cxn>
                <a:cxn ang="0">
                  <a:pos x="144" y="96"/>
                </a:cxn>
              </a:cxnLst>
              <a:rect l="0" t="0" r="r" b="b"/>
              <a:pathLst>
                <a:path w="144" h="96">
                  <a:moveTo>
                    <a:pt x="0" y="96"/>
                  </a:moveTo>
                  <a:cubicBezTo>
                    <a:pt x="12" y="48"/>
                    <a:pt x="24" y="0"/>
                    <a:pt x="48" y="0"/>
                  </a:cubicBezTo>
                  <a:cubicBezTo>
                    <a:pt x="72" y="0"/>
                    <a:pt x="108" y="48"/>
                    <a:pt x="144" y="96"/>
                  </a:cubicBezTo>
                </a:path>
              </a:pathLst>
            </a:custGeom>
            <a:noFill/>
            <a:ln w="38100" cmpd="sng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85" name="Rectangle 41"/>
            <p:cNvSpPr>
              <a:spLocks noChangeArrowheads="1"/>
            </p:cNvSpPr>
            <p:nvPr/>
          </p:nvSpPr>
          <p:spPr bwMode="auto">
            <a:xfrm rot="2400000">
              <a:off x="3269" y="1467"/>
              <a:ext cx="475" cy="4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86" name="Rectangle 42" descr="Light upward diagonal"/>
            <p:cNvSpPr>
              <a:spLocks noChangeArrowheads="1"/>
            </p:cNvSpPr>
            <p:nvPr/>
          </p:nvSpPr>
          <p:spPr bwMode="auto">
            <a:xfrm rot="3704442">
              <a:off x="3545" y="1443"/>
              <a:ext cx="441" cy="52"/>
            </a:xfrm>
            <a:prstGeom prst="rect">
              <a:avLst/>
            </a:prstGeom>
            <a:pattFill prst="ltUpDiag">
              <a:fgClr>
                <a:schemeClr val="bg2"/>
              </a:fgClr>
              <a:bgClr>
                <a:srgbClr val="FFFFFF"/>
              </a:bgClr>
            </a:pattFill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 rot="10800000" vert="eaVert"/>
            <a:lstStyle/>
            <a:p>
              <a:pPr eaLnBrk="0" hangingPunct="0"/>
              <a:endParaRPr lang="ru-RU" sz="24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31787" name="Rectangle 43"/>
            <p:cNvSpPr>
              <a:spLocks noChangeArrowheads="1"/>
            </p:cNvSpPr>
            <p:nvPr/>
          </p:nvSpPr>
          <p:spPr bwMode="auto">
            <a:xfrm rot="3300000">
              <a:off x="3002" y="1467"/>
              <a:ext cx="475" cy="48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88" name="Rectangle 44"/>
            <p:cNvSpPr>
              <a:spLocks noChangeArrowheads="1"/>
            </p:cNvSpPr>
            <p:nvPr/>
          </p:nvSpPr>
          <p:spPr bwMode="auto">
            <a:xfrm rot="3000000">
              <a:off x="3737" y="1434"/>
              <a:ext cx="441" cy="5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 rot="10800000" vert="eaVert"/>
            <a:lstStyle/>
            <a:p>
              <a:pPr eaLnBrk="0" hangingPunct="0"/>
              <a:endParaRPr lang="ru-RU" sz="24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" name="Group 45"/>
          <p:cNvGrpSpPr>
            <a:grpSpLocks/>
          </p:cNvGrpSpPr>
          <p:nvPr/>
        </p:nvGrpSpPr>
        <p:grpSpPr bwMode="auto">
          <a:xfrm rot="18000000">
            <a:off x="3752057" y="4285456"/>
            <a:ext cx="1854200" cy="1004887"/>
            <a:chOff x="1440" y="1152"/>
            <a:chExt cx="1168" cy="633"/>
          </a:xfrm>
        </p:grpSpPr>
        <p:sp>
          <p:nvSpPr>
            <p:cNvPr id="31790" name="Freeform 46"/>
            <p:cNvSpPr>
              <a:spLocks/>
            </p:cNvSpPr>
            <p:nvPr/>
          </p:nvSpPr>
          <p:spPr bwMode="auto">
            <a:xfrm>
              <a:off x="2504" y="1240"/>
              <a:ext cx="104" cy="152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48" y="8"/>
                </a:cxn>
                <a:cxn ang="0">
                  <a:pos x="96" y="104"/>
                </a:cxn>
                <a:cxn ang="0">
                  <a:pos x="96" y="200"/>
                </a:cxn>
              </a:cxnLst>
              <a:rect l="0" t="0" r="r" b="b"/>
              <a:pathLst>
                <a:path w="104" h="200">
                  <a:moveTo>
                    <a:pt x="0" y="56"/>
                  </a:moveTo>
                  <a:cubicBezTo>
                    <a:pt x="16" y="28"/>
                    <a:pt x="32" y="0"/>
                    <a:pt x="48" y="8"/>
                  </a:cubicBezTo>
                  <a:cubicBezTo>
                    <a:pt x="64" y="16"/>
                    <a:pt x="88" y="72"/>
                    <a:pt x="96" y="104"/>
                  </a:cubicBezTo>
                  <a:cubicBezTo>
                    <a:pt x="104" y="136"/>
                    <a:pt x="100" y="168"/>
                    <a:pt x="96" y="200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91" name="Rectangle 47" descr="Dark downward diagonal"/>
            <p:cNvSpPr>
              <a:spLocks noChangeArrowheads="1"/>
            </p:cNvSpPr>
            <p:nvPr/>
          </p:nvSpPr>
          <p:spPr bwMode="auto">
            <a:xfrm rot="17880000">
              <a:off x="2171" y="1445"/>
              <a:ext cx="441" cy="48"/>
            </a:xfrm>
            <a:prstGeom prst="rect">
              <a:avLst/>
            </a:prstGeom>
            <a:pattFill prst="dkDnDiag">
              <a:fgClr>
                <a:srgbClr val="FF0000"/>
              </a:fgClr>
              <a:bgClr>
                <a:srgbClr val="FFFFFF"/>
              </a:bgClr>
            </a:patt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pPr eaLnBrk="0" hangingPunct="0"/>
              <a:endParaRPr lang="ru-RU" sz="24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31792" name="Rectangle 48"/>
            <p:cNvSpPr>
              <a:spLocks noChangeArrowheads="1"/>
            </p:cNvSpPr>
            <p:nvPr/>
          </p:nvSpPr>
          <p:spPr bwMode="auto">
            <a:xfrm rot="2837182">
              <a:off x="1578" y="1467"/>
              <a:ext cx="475" cy="4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93" name="Rectangle 49"/>
            <p:cNvSpPr>
              <a:spLocks noChangeArrowheads="1"/>
            </p:cNvSpPr>
            <p:nvPr/>
          </p:nvSpPr>
          <p:spPr bwMode="auto">
            <a:xfrm rot="3300000">
              <a:off x="1338" y="1467"/>
              <a:ext cx="475" cy="48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94" name="Freeform 50"/>
            <p:cNvSpPr>
              <a:spLocks/>
            </p:cNvSpPr>
            <p:nvPr/>
          </p:nvSpPr>
          <p:spPr bwMode="auto">
            <a:xfrm>
              <a:off x="1440" y="1152"/>
              <a:ext cx="208" cy="144"/>
            </a:xfrm>
            <a:custGeom>
              <a:avLst/>
              <a:gdLst/>
              <a:ahLst/>
              <a:cxnLst>
                <a:cxn ang="0">
                  <a:pos x="16" y="112"/>
                </a:cxn>
                <a:cxn ang="0">
                  <a:pos x="16" y="16"/>
                </a:cxn>
                <a:cxn ang="0">
                  <a:pos x="112" y="16"/>
                </a:cxn>
                <a:cxn ang="0">
                  <a:pos x="208" y="112"/>
                </a:cxn>
              </a:cxnLst>
              <a:rect l="0" t="0" r="r" b="b"/>
              <a:pathLst>
                <a:path w="208" h="112">
                  <a:moveTo>
                    <a:pt x="16" y="112"/>
                  </a:moveTo>
                  <a:cubicBezTo>
                    <a:pt x="8" y="72"/>
                    <a:pt x="0" y="32"/>
                    <a:pt x="16" y="16"/>
                  </a:cubicBezTo>
                  <a:cubicBezTo>
                    <a:pt x="32" y="0"/>
                    <a:pt x="80" y="0"/>
                    <a:pt x="112" y="16"/>
                  </a:cubicBezTo>
                  <a:cubicBezTo>
                    <a:pt x="144" y="32"/>
                    <a:pt x="176" y="72"/>
                    <a:pt x="208" y="112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95" name="Freeform 51"/>
            <p:cNvSpPr>
              <a:spLocks/>
            </p:cNvSpPr>
            <p:nvPr/>
          </p:nvSpPr>
          <p:spPr bwMode="auto">
            <a:xfrm>
              <a:off x="1984" y="1664"/>
              <a:ext cx="288" cy="1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96"/>
                </a:cxn>
                <a:cxn ang="0">
                  <a:pos x="192" y="96"/>
                </a:cxn>
                <a:cxn ang="0">
                  <a:pos x="288" y="0"/>
                </a:cxn>
              </a:cxnLst>
              <a:rect l="0" t="0" r="r" b="b"/>
              <a:pathLst>
                <a:path w="288" h="112">
                  <a:moveTo>
                    <a:pt x="0" y="0"/>
                  </a:moveTo>
                  <a:cubicBezTo>
                    <a:pt x="32" y="40"/>
                    <a:pt x="64" y="80"/>
                    <a:pt x="96" y="96"/>
                  </a:cubicBezTo>
                  <a:cubicBezTo>
                    <a:pt x="128" y="112"/>
                    <a:pt x="160" y="112"/>
                    <a:pt x="192" y="96"/>
                  </a:cubicBezTo>
                  <a:cubicBezTo>
                    <a:pt x="224" y="80"/>
                    <a:pt x="256" y="40"/>
                    <a:pt x="288" y="0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96" name="Rectangle 52"/>
            <p:cNvSpPr>
              <a:spLocks noChangeArrowheads="1"/>
            </p:cNvSpPr>
            <p:nvPr/>
          </p:nvSpPr>
          <p:spPr bwMode="auto">
            <a:xfrm rot="17880000">
              <a:off x="2267" y="1541"/>
              <a:ext cx="441" cy="4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pPr eaLnBrk="0" hangingPunct="0"/>
              <a:endParaRPr lang="ru-RU" sz="24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8" name="Group 53"/>
          <p:cNvGrpSpPr>
            <a:grpSpLocks/>
          </p:cNvGrpSpPr>
          <p:nvPr/>
        </p:nvGrpSpPr>
        <p:grpSpPr bwMode="auto">
          <a:xfrm>
            <a:off x="6451600" y="3810000"/>
            <a:ext cx="1854200" cy="1004888"/>
            <a:chOff x="1440" y="1152"/>
            <a:chExt cx="1168" cy="633"/>
          </a:xfrm>
        </p:grpSpPr>
        <p:sp>
          <p:nvSpPr>
            <p:cNvPr id="31798" name="Freeform 54"/>
            <p:cNvSpPr>
              <a:spLocks/>
            </p:cNvSpPr>
            <p:nvPr/>
          </p:nvSpPr>
          <p:spPr bwMode="auto">
            <a:xfrm>
              <a:off x="2504" y="1240"/>
              <a:ext cx="104" cy="152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48" y="8"/>
                </a:cxn>
                <a:cxn ang="0">
                  <a:pos x="96" y="104"/>
                </a:cxn>
                <a:cxn ang="0">
                  <a:pos x="96" y="200"/>
                </a:cxn>
              </a:cxnLst>
              <a:rect l="0" t="0" r="r" b="b"/>
              <a:pathLst>
                <a:path w="104" h="200">
                  <a:moveTo>
                    <a:pt x="0" y="56"/>
                  </a:moveTo>
                  <a:cubicBezTo>
                    <a:pt x="16" y="28"/>
                    <a:pt x="32" y="0"/>
                    <a:pt x="48" y="8"/>
                  </a:cubicBezTo>
                  <a:cubicBezTo>
                    <a:pt x="64" y="16"/>
                    <a:pt x="88" y="72"/>
                    <a:pt x="96" y="104"/>
                  </a:cubicBezTo>
                  <a:cubicBezTo>
                    <a:pt x="104" y="136"/>
                    <a:pt x="100" y="168"/>
                    <a:pt x="96" y="200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99" name="Rectangle 55" descr="Dark downward diagonal"/>
            <p:cNvSpPr>
              <a:spLocks noChangeArrowheads="1"/>
            </p:cNvSpPr>
            <p:nvPr/>
          </p:nvSpPr>
          <p:spPr bwMode="auto">
            <a:xfrm rot="17880000">
              <a:off x="2171" y="1445"/>
              <a:ext cx="441" cy="48"/>
            </a:xfrm>
            <a:prstGeom prst="rect">
              <a:avLst/>
            </a:prstGeom>
            <a:pattFill prst="dkDnDiag">
              <a:fgClr>
                <a:srgbClr val="FF0000"/>
              </a:fgClr>
              <a:bgClr>
                <a:srgbClr val="FFFFFF"/>
              </a:bgClr>
            </a:patt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pPr eaLnBrk="0" hangingPunct="0"/>
              <a:endParaRPr lang="ru-RU" sz="24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31800" name="Rectangle 56"/>
            <p:cNvSpPr>
              <a:spLocks noChangeArrowheads="1"/>
            </p:cNvSpPr>
            <p:nvPr/>
          </p:nvSpPr>
          <p:spPr bwMode="auto">
            <a:xfrm rot="2837182">
              <a:off x="1578" y="1467"/>
              <a:ext cx="475" cy="4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01" name="Rectangle 57"/>
            <p:cNvSpPr>
              <a:spLocks noChangeArrowheads="1"/>
            </p:cNvSpPr>
            <p:nvPr/>
          </p:nvSpPr>
          <p:spPr bwMode="auto">
            <a:xfrm rot="3300000">
              <a:off x="1338" y="1467"/>
              <a:ext cx="475" cy="48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02" name="Freeform 58"/>
            <p:cNvSpPr>
              <a:spLocks/>
            </p:cNvSpPr>
            <p:nvPr/>
          </p:nvSpPr>
          <p:spPr bwMode="auto">
            <a:xfrm>
              <a:off x="1440" y="1152"/>
              <a:ext cx="208" cy="144"/>
            </a:xfrm>
            <a:custGeom>
              <a:avLst/>
              <a:gdLst/>
              <a:ahLst/>
              <a:cxnLst>
                <a:cxn ang="0">
                  <a:pos x="16" y="112"/>
                </a:cxn>
                <a:cxn ang="0">
                  <a:pos x="16" y="16"/>
                </a:cxn>
                <a:cxn ang="0">
                  <a:pos x="112" y="16"/>
                </a:cxn>
                <a:cxn ang="0">
                  <a:pos x="208" y="112"/>
                </a:cxn>
              </a:cxnLst>
              <a:rect l="0" t="0" r="r" b="b"/>
              <a:pathLst>
                <a:path w="208" h="112">
                  <a:moveTo>
                    <a:pt x="16" y="112"/>
                  </a:moveTo>
                  <a:cubicBezTo>
                    <a:pt x="8" y="72"/>
                    <a:pt x="0" y="32"/>
                    <a:pt x="16" y="16"/>
                  </a:cubicBezTo>
                  <a:cubicBezTo>
                    <a:pt x="32" y="0"/>
                    <a:pt x="80" y="0"/>
                    <a:pt x="112" y="16"/>
                  </a:cubicBezTo>
                  <a:cubicBezTo>
                    <a:pt x="144" y="32"/>
                    <a:pt x="176" y="72"/>
                    <a:pt x="208" y="112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803" name="Freeform 59"/>
            <p:cNvSpPr>
              <a:spLocks/>
            </p:cNvSpPr>
            <p:nvPr/>
          </p:nvSpPr>
          <p:spPr bwMode="auto">
            <a:xfrm>
              <a:off x="1984" y="1664"/>
              <a:ext cx="288" cy="1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96"/>
                </a:cxn>
                <a:cxn ang="0">
                  <a:pos x="192" y="96"/>
                </a:cxn>
                <a:cxn ang="0">
                  <a:pos x="288" y="0"/>
                </a:cxn>
              </a:cxnLst>
              <a:rect l="0" t="0" r="r" b="b"/>
              <a:pathLst>
                <a:path w="288" h="112">
                  <a:moveTo>
                    <a:pt x="0" y="0"/>
                  </a:moveTo>
                  <a:cubicBezTo>
                    <a:pt x="32" y="40"/>
                    <a:pt x="64" y="80"/>
                    <a:pt x="96" y="96"/>
                  </a:cubicBezTo>
                  <a:cubicBezTo>
                    <a:pt x="128" y="112"/>
                    <a:pt x="160" y="112"/>
                    <a:pt x="192" y="96"/>
                  </a:cubicBezTo>
                  <a:cubicBezTo>
                    <a:pt x="224" y="80"/>
                    <a:pt x="256" y="40"/>
                    <a:pt x="288" y="0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804" name="Rectangle 60"/>
            <p:cNvSpPr>
              <a:spLocks noChangeArrowheads="1"/>
            </p:cNvSpPr>
            <p:nvPr/>
          </p:nvSpPr>
          <p:spPr bwMode="auto">
            <a:xfrm rot="17880000">
              <a:off x="2267" y="1541"/>
              <a:ext cx="441" cy="4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pPr eaLnBrk="0" hangingPunct="0"/>
              <a:endParaRPr lang="ru-RU" sz="24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9" name="Group 61"/>
          <p:cNvGrpSpPr>
            <a:grpSpLocks/>
          </p:cNvGrpSpPr>
          <p:nvPr/>
        </p:nvGrpSpPr>
        <p:grpSpPr bwMode="auto">
          <a:xfrm>
            <a:off x="6477000" y="3976688"/>
            <a:ext cx="990600" cy="774700"/>
            <a:chOff x="4224" y="1768"/>
            <a:chExt cx="624" cy="488"/>
          </a:xfrm>
        </p:grpSpPr>
        <p:sp>
          <p:nvSpPr>
            <p:cNvPr id="31806" name="Freeform 62"/>
            <p:cNvSpPr>
              <a:spLocks/>
            </p:cNvSpPr>
            <p:nvPr/>
          </p:nvSpPr>
          <p:spPr bwMode="auto">
            <a:xfrm>
              <a:off x="4224" y="1768"/>
              <a:ext cx="240" cy="104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96" y="8"/>
                </a:cxn>
                <a:cxn ang="0">
                  <a:pos x="240" y="104"/>
                </a:cxn>
              </a:cxnLst>
              <a:rect l="0" t="0" r="r" b="b"/>
              <a:pathLst>
                <a:path w="240" h="104">
                  <a:moveTo>
                    <a:pt x="0" y="56"/>
                  </a:moveTo>
                  <a:cubicBezTo>
                    <a:pt x="28" y="28"/>
                    <a:pt x="56" y="0"/>
                    <a:pt x="96" y="8"/>
                  </a:cubicBezTo>
                  <a:cubicBezTo>
                    <a:pt x="136" y="16"/>
                    <a:pt x="188" y="60"/>
                    <a:pt x="240" y="104"/>
                  </a:cubicBezTo>
                </a:path>
              </a:pathLst>
            </a:custGeom>
            <a:noFill/>
            <a:ln w="38100" cmpd="sng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807" name="Rectangle 63"/>
            <p:cNvSpPr>
              <a:spLocks noChangeArrowheads="1"/>
            </p:cNvSpPr>
            <p:nvPr/>
          </p:nvSpPr>
          <p:spPr bwMode="auto">
            <a:xfrm rot="2400000">
              <a:off x="4373" y="1995"/>
              <a:ext cx="475" cy="4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08" name="Rectangle 64"/>
            <p:cNvSpPr>
              <a:spLocks noChangeArrowheads="1"/>
            </p:cNvSpPr>
            <p:nvPr/>
          </p:nvSpPr>
          <p:spPr bwMode="auto">
            <a:xfrm rot="3300000">
              <a:off x="4106" y="1995"/>
              <a:ext cx="475" cy="48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" name="Group 65"/>
          <p:cNvGrpSpPr>
            <a:grpSpLocks/>
          </p:cNvGrpSpPr>
          <p:nvPr/>
        </p:nvGrpSpPr>
        <p:grpSpPr bwMode="auto">
          <a:xfrm rot="4200000">
            <a:off x="7841457" y="3969544"/>
            <a:ext cx="457200" cy="776287"/>
            <a:chOff x="4800" y="1728"/>
            <a:chExt cx="288" cy="489"/>
          </a:xfrm>
        </p:grpSpPr>
        <p:sp>
          <p:nvSpPr>
            <p:cNvPr id="31810" name="Freeform 66"/>
            <p:cNvSpPr>
              <a:spLocks/>
            </p:cNvSpPr>
            <p:nvPr/>
          </p:nvSpPr>
          <p:spPr bwMode="auto">
            <a:xfrm>
              <a:off x="4800" y="1728"/>
              <a:ext cx="144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48" y="0"/>
                </a:cxn>
                <a:cxn ang="0">
                  <a:pos x="144" y="96"/>
                </a:cxn>
              </a:cxnLst>
              <a:rect l="0" t="0" r="r" b="b"/>
              <a:pathLst>
                <a:path w="144" h="96">
                  <a:moveTo>
                    <a:pt x="0" y="96"/>
                  </a:moveTo>
                  <a:cubicBezTo>
                    <a:pt x="12" y="48"/>
                    <a:pt x="24" y="0"/>
                    <a:pt x="48" y="0"/>
                  </a:cubicBezTo>
                  <a:cubicBezTo>
                    <a:pt x="72" y="0"/>
                    <a:pt x="108" y="48"/>
                    <a:pt x="144" y="96"/>
                  </a:cubicBezTo>
                </a:path>
              </a:pathLst>
            </a:custGeom>
            <a:noFill/>
            <a:ln w="38100" cmpd="sng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811" name="Rectangle 67" descr="Light upward diagonal"/>
            <p:cNvSpPr>
              <a:spLocks noChangeArrowheads="1"/>
            </p:cNvSpPr>
            <p:nvPr/>
          </p:nvSpPr>
          <p:spPr bwMode="auto">
            <a:xfrm rot="3704442">
              <a:off x="4649" y="1971"/>
              <a:ext cx="441" cy="52"/>
            </a:xfrm>
            <a:prstGeom prst="rect">
              <a:avLst/>
            </a:prstGeom>
            <a:pattFill prst="ltUpDiag">
              <a:fgClr>
                <a:schemeClr val="bg2"/>
              </a:fgClr>
              <a:bgClr>
                <a:srgbClr val="FFFFFF"/>
              </a:bgClr>
            </a:pattFill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 rot="10800000" vert="eaVert"/>
            <a:lstStyle/>
            <a:p>
              <a:pPr eaLnBrk="0" hangingPunct="0"/>
              <a:endParaRPr lang="ru-RU" sz="24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31812" name="Rectangle 68"/>
            <p:cNvSpPr>
              <a:spLocks noChangeArrowheads="1"/>
            </p:cNvSpPr>
            <p:nvPr/>
          </p:nvSpPr>
          <p:spPr bwMode="auto">
            <a:xfrm rot="3000000">
              <a:off x="4841" y="1962"/>
              <a:ext cx="441" cy="5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 rot="10800000" vert="eaVert"/>
            <a:lstStyle/>
            <a:p>
              <a:pPr eaLnBrk="0" hangingPunct="0"/>
              <a:endParaRPr lang="ru-RU" sz="24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31813" name="Freeform 69"/>
          <p:cNvSpPr>
            <a:spLocks/>
          </p:cNvSpPr>
          <p:nvPr/>
        </p:nvSpPr>
        <p:spPr bwMode="auto">
          <a:xfrm>
            <a:off x="7391400" y="4510088"/>
            <a:ext cx="381000" cy="165100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144" y="96"/>
              </a:cxn>
              <a:cxn ang="0">
                <a:pos x="240" y="0"/>
              </a:cxn>
            </a:cxnLst>
            <a:rect l="0" t="0" r="r" b="b"/>
            <a:pathLst>
              <a:path w="240" h="104">
                <a:moveTo>
                  <a:pt x="0" y="48"/>
                </a:moveTo>
                <a:cubicBezTo>
                  <a:pt x="52" y="76"/>
                  <a:pt x="104" y="104"/>
                  <a:pt x="144" y="96"/>
                </a:cubicBezTo>
                <a:cubicBezTo>
                  <a:pt x="184" y="88"/>
                  <a:pt x="212" y="44"/>
                  <a:pt x="240" y="0"/>
                </a:cubicBezTo>
              </a:path>
            </a:pathLst>
          </a:custGeom>
          <a:noFill/>
          <a:ln w="38100" cmpd="sng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814" name="Rectangle 70"/>
          <p:cNvSpPr>
            <a:spLocks noChangeArrowheads="1"/>
          </p:cNvSpPr>
          <p:nvPr/>
        </p:nvSpPr>
        <p:spPr bwMode="auto">
          <a:xfrm rot="19200000">
            <a:off x="1147763" y="3824288"/>
            <a:ext cx="228600" cy="900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815" name="Text Box 71"/>
          <p:cNvSpPr txBox="1">
            <a:spLocks noChangeArrowheads="1"/>
          </p:cNvSpPr>
          <p:nvPr/>
        </p:nvSpPr>
        <p:spPr bwMode="auto">
          <a:xfrm>
            <a:off x="914400" y="41910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  <a:latin typeface="Times New Roman" pitchFamily="18" charset="0"/>
              </a:rPr>
              <a:t>1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1816" name="Text Box 72"/>
          <p:cNvSpPr txBox="1">
            <a:spLocks noChangeArrowheads="1"/>
          </p:cNvSpPr>
          <p:nvPr/>
        </p:nvSpPr>
        <p:spPr bwMode="auto">
          <a:xfrm>
            <a:off x="1524000" y="3900488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  <a:latin typeface="Times New Roman" pitchFamily="18" charset="0"/>
              </a:rPr>
              <a:t>2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1817" name="Text Box 73"/>
          <p:cNvSpPr txBox="1">
            <a:spLocks noChangeArrowheads="1"/>
          </p:cNvSpPr>
          <p:nvPr/>
        </p:nvSpPr>
        <p:spPr bwMode="auto">
          <a:xfrm>
            <a:off x="4572000" y="39624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  <a:latin typeface="Times New Roman" pitchFamily="18" charset="0"/>
              </a:rPr>
              <a:t>3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1818" name="Text Box 74"/>
          <p:cNvSpPr txBox="1">
            <a:spLocks noChangeArrowheads="1"/>
          </p:cNvSpPr>
          <p:nvPr/>
        </p:nvSpPr>
        <p:spPr bwMode="auto">
          <a:xfrm>
            <a:off x="5181600" y="3946525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  <a:latin typeface="Times New Roman" pitchFamily="18" charset="0"/>
              </a:rPr>
              <a:t>4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1819" name="Text Box 75"/>
          <p:cNvSpPr txBox="1">
            <a:spLocks noChangeArrowheads="1"/>
          </p:cNvSpPr>
          <p:nvPr/>
        </p:nvSpPr>
        <p:spPr bwMode="auto">
          <a:xfrm>
            <a:off x="6324600" y="4129088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  <a:latin typeface="Times New Roman" pitchFamily="18" charset="0"/>
              </a:rPr>
              <a:t>1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1820" name="Text Box 76"/>
          <p:cNvSpPr txBox="1">
            <a:spLocks noChangeArrowheads="1"/>
          </p:cNvSpPr>
          <p:nvPr/>
        </p:nvSpPr>
        <p:spPr bwMode="auto">
          <a:xfrm>
            <a:off x="7162800" y="4129088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  <a:latin typeface="Times New Roman" pitchFamily="18" charset="0"/>
              </a:rPr>
              <a:t>2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1821" name="Text Box 77"/>
          <p:cNvSpPr txBox="1">
            <a:spLocks noChangeArrowheads="1"/>
          </p:cNvSpPr>
          <p:nvPr/>
        </p:nvSpPr>
        <p:spPr bwMode="auto">
          <a:xfrm>
            <a:off x="7543800" y="4129088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  <a:latin typeface="Times New Roman" pitchFamily="18" charset="0"/>
              </a:rPr>
              <a:t>3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1822" name="Text Box 78"/>
          <p:cNvSpPr txBox="1">
            <a:spLocks noChangeArrowheads="1"/>
          </p:cNvSpPr>
          <p:nvPr/>
        </p:nvSpPr>
        <p:spPr bwMode="auto">
          <a:xfrm>
            <a:off x="8229600" y="4129088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  <a:latin typeface="Times New Roman" pitchFamily="18" charset="0"/>
              </a:rPr>
              <a:t>4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1823" name="Text Box 79"/>
          <p:cNvSpPr txBox="1">
            <a:spLocks noChangeArrowheads="1"/>
          </p:cNvSpPr>
          <p:nvPr/>
        </p:nvSpPr>
        <p:spPr bwMode="auto">
          <a:xfrm>
            <a:off x="4267200" y="25908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versus</a:t>
            </a:r>
          </a:p>
        </p:txBody>
      </p:sp>
      <p:sp>
        <p:nvSpPr>
          <p:cNvPr id="31824" name="Text Box 80"/>
          <p:cNvSpPr txBox="1">
            <a:spLocks noChangeArrowheads="1"/>
          </p:cNvSpPr>
          <p:nvPr/>
        </p:nvSpPr>
        <p:spPr bwMode="auto">
          <a:xfrm>
            <a:off x="533400" y="1219200"/>
            <a:ext cx="815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Definition: </a:t>
            </a:r>
            <a:r>
              <a:rPr lang="en-US" sz="2000">
                <a:latin typeface="Times New Roman" pitchFamily="18" charset="0"/>
              </a:rPr>
              <a:t>AFP is a pair of segments (any conformation) that have similar structures; each AFP can define a transformation of two structures</a:t>
            </a:r>
          </a:p>
        </p:txBody>
      </p:sp>
      <p:sp>
        <p:nvSpPr>
          <p:cNvPr id="31825" name="Rectangle 81"/>
          <p:cNvSpPr>
            <a:spLocks noChangeArrowheads="1"/>
          </p:cNvSpPr>
          <p:nvPr/>
        </p:nvSpPr>
        <p:spPr bwMode="auto">
          <a:xfrm>
            <a:off x="685800" y="2133600"/>
            <a:ext cx="78486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" name="Номер слайда 8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6821-89FF-4D14-8201-36E88862BF8D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Алгоритмы и программы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6821-89FF-4D14-8201-36E88862BF8D}" type="slidenum">
              <a:rPr lang="ru-RU" smtClean="0"/>
              <a:pPr/>
              <a:t>28</a:t>
            </a:fld>
            <a:endParaRPr lang="ru-RU"/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251520" y="1340768"/>
          <a:ext cx="8229600" cy="488218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371600"/>
                <a:gridCol w="1371600"/>
                <a:gridCol w="713184"/>
                <a:gridCol w="2304256"/>
                <a:gridCol w="1097360"/>
                <a:gridCol w="1371600"/>
              </a:tblGrid>
              <a:tr h="377738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FlexProt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парное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2002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Shatsky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Nussiniv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Wolfson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7738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MultAlign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множественное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Shatsky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Nussiniv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Wolfson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773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FATCAT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парное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2003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Ye, </a:t>
                      </a:r>
                      <a:r>
                        <a:rPr lang="en-US" dirty="0" err="1" smtClean="0"/>
                        <a:t>Godzik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5198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POSA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множественное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Ye, </a:t>
                      </a:r>
                      <a:r>
                        <a:rPr lang="en-US" dirty="0" err="1" smtClean="0"/>
                        <a:t>Godzik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77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PPM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парное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2008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Csaba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Birsele</a:t>
                      </a:r>
                      <a:r>
                        <a:rPr lang="en-US" dirty="0" smtClean="0"/>
                        <a:t>, Zimmer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7738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/>
                        <a:t>FlexSnap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Salem, </a:t>
                      </a:r>
                      <a:r>
                        <a:rPr lang="en-US" dirty="0" err="1" smtClean="0"/>
                        <a:t>Zaki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Bystroff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5331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ALADYN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2010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Potestio, Aleksiev, Pontiggia, Cozzini,  Micheletti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7738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RAPIDO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2008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Mosca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Branetti</a:t>
                      </a:r>
                      <a:r>
                        <a:rPr lang="en-US" dirty="0" smtClean="0"/>
                        <a:t>, Schneider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Чем похожи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Постановка задачи и основные этапы алгоритмов практически совпадают</a:t>
            </a:r>
          </a:p>
          <a:p>
            <a:r>
              <a:rPr lang="ru-RU" dirty="0" smtClean="0"/>
              <a:t>Пропуском объяснений простых вещей в статьях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6821-89FF-4D14-8201-36E88862BF8D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8" y="485800"/>
            <a:ext cx="8964488" cy="1143000"/>
          </a:xfrm>
        </p:spPr>
        <p:txBody>
          <a:bodyPr>
            <a:noAutofit/>
          </a:bodyPr>
          <a:lstStyle/>
          <a:p>
            <a:r>
              <a:rPr lang="ru-RU" sz="4800" dirty="0" smtClean="0"/>
              <a:t>1. </a:t>
            </a:r>
            <a:r>
              <a:rPr lang="ru-RU" sz="4800" dirty="0" err="1" smtClean="0"/>
              <a:t>Конформационная</a:t>
            </a:r>
            <a:r>
              <a:rPr lang="ru-RU" sz="4800" dirty="0" smtClean="0"/>
              <a:t> </a:t>
            </a:r>
            <a:r>
              <a:rPr lang="ru-RU" sz="4400" dirty="0" smtClean="0"/>
              <a:t>подвижность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95536" y="3717032"/>
            <a:ext cx="8229600" cy="2520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Поэтому при сопоставлении пространственных структур белков и людей (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или их голографических снимков, которые в будущем</a:t>
            </a:r>
            <a:r>
              <a:rPr lang="ru-RU" sz="2400" i="1" dirty="0" smtClean="0">
                <a:latin typeface="+mj-lt"/>
                <a:ea typeface="+mj-ea"/>
                <a:cs typeface="+mj-cs"/>
              </a:rPr>
              <a:t> будут вклеивать в 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паспорт </a:t>
            </a:r>
            <a:r>
              <a:rPr kumimoji="0" lang="en-US" sz="24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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)  следует допускать </a:t>
            </a:r>
            <a:r>
              <a:rPr kumimoji="0" lang="ru-RU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конформационную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подвижность</a:t>
            </a:r>
            <a:endParaRPr kumimoji="0" lang="ru-RU" sz="2800" b="0" i="1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844824"/>
            <a:ext cx="80648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+mj-lt"/>
                <a:ea typeface="+mj-ea"/>
                <a:cs typeface="+mj-cs"/>
              </a:rPr>
              <a:t>Белки, как и люди, находятся в постоянном движении и при этом меняют свою </a:t>
            </a:r>
            <a:r>
              <a:rPr lang="ru-RU" sz="2800" dirty="0" err="1" smtClean="0">
                <a:latin typeface="+mj-lt"/>
                <a:ea typeface="+mj-ea"/>
                <a:cs typeface="+mj-cs"/>
              </a:rPr>
              <a:t>конформацию</a:t>
            </a:r>
            <a:r>
              <a:rPr lang="ru-RU" sz="2800" dirty="0" smtClean="0">
                <a:latin typeface="+mj-lt"/>
                <a:ea typeface="+mj-ea"/>
                <a:cs typeface="+mj-cs"/>
              </a:rPr>
              <a:t/>
            </a:r>
            <a:br>
              <a:rPr lang="ru-RU" sz="2800" dirty="0" smtClean="0">
                <a:latin typeface="+mj-lt"/>
                <a:ea typeface="+mj-ea"/>
                <a:cs typeface="+mj-cs"/>
              </a:rPr>
            </a:br>
            <a:endParaRPr lang="ru-RU" sz="280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6821-89FF-4D14-8201-36E88862BF8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Чем отличаются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Терминологией</a:t>
            </a:r>
          </a:p>
          <a:p>
            <a:r>
              <a:rPr lang="ru-RU" dirty="0" smtClean="0"/>
              <a:t>Красотой обоснований биологической значимости (например, </a:t>
            </a:r>
            <a:r>
              <a:rPr lang="en-US" dirty="0" smtClean="0"/>
              <a:t>“</a:t>
            </a:r>
            <a:r>
              <a:rPr lang="en-US" dirty="0" err="1" smtClean="0"/>
              <a:t>phenotipic</a:t>
            </a:r>
            <a:r>
              <a:rPr lang="en-US" dirty="0" smtClean="0"/>
              <a:t> </a:t>
            </a:r>
            <a:r>
              <a:rPr lang="en-US" dirty="0" err="1" smtClean="0"/>
              <a:t>plastisity</a:t>
            </a:r>
            <a:r>
              <a:rPr lang="en-US" dirty="0" smtClean="0"/>
              <a:t>” </a:t>
            </a:r>
            <a:r>
              <a:rPr lang="ru-RU" dirty="0" smtClean="0"/>
              <a:t>в работе про </a:t>
            </a:r>
            <a:r>
              <a:rPr lang="en-US" dirty="0" smtClean="0"/>
              <a:t>PPM)</a:t>
            </a:r>
          </a:p>
          <a:p>
            <a:r>
              <a:rPr lang="en-US" dirty="0" smtClean="0"/>
              <a:t> </a:t>
            </a:r>
            <a:r>
              <a:rPr lang="ru-RU" dirty="0" smtClean="0"/>
              <a:t>Деталями, в которых, как известно, чёрт скрыт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6821-89FF-4D14-8201-36E88862BF8D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Алгоритмы парного гибкого выравнивания</a:t>
            </a:r>
            <a:r>
              <a:rPr lang="en-US" dirty="0" smtClean="0"/>
              <a:t> </a:t>
            </a:r>
            <a:r>
              <a:rPr lang="ru-RU" dirty="0" smtClean="0"/>
              <a:t>включают этапы</a:t>
            </a:r>
            <a:br>
              <a:rPr lang="ru-RU" dirty="0" smtClean="0"/>
            </a:br>
            <a:r>
              <a:rPr lang="ru-RU" sz="2200" dirty="0" smtClean="0"/>
              <a:t>(за основу взят </a:t>
            </a:r>
            <a:r>
              <a:rPr lang="en-US" sz="2200" dirty="0" err="1" smtClean="0"/>
              <a:t>FlexProt</a:t>
            </a:r>
            <a:r>
              <a:rPr lang="en-US" sz="2200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70916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Нахождение</a:t>
            </a:r>
            <a:r>
              <a:rPr lang="en-US" dirty="0" smtClean="0"/>
              <a:t> </a:t>
            </a:r>
            <a:r>
              <a:rPr lang="ru-RU" dirty="0" err="1" smtClean="0"/>
              <a:t>плюс-блоков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>
                <a:solidFill>
                  <a:srgbClr val="00B0F0"/>
                </a:solidFill>
              </a:rPr>
              <a:t>Плюс-блок</a:t>
            </a:r>
            <a:r>
              <a:rPr lang="ru-RU" dirty="0" smtClean="0"/>
              <a:t> </a:t>
            </a:r>
            <a:r>
              <a:rPr lang="ru-RU" sz="2800" i="1" dirty="0" smtClean="0"/>
              <a:t> – нерасширяемая пара фрагментов одинаковой длины </a:t>
            </a:r>
            <a:r>
              <a:rPr lang="en-US" sz="2800" b="1" i="1" dirty="0" smtClean="0"/>
              <a:t>L</a:t>
            </a:r>
            <a:r>
              <a:rPr lang="en-US" sz="2800" i="1" dirty="0" smtClean="0"/>
              <a:t> </a:t>
            </a:r>
            <a:r>
              <a:rPr lang="ru-RU" sz="2800" i="1" dirty="0" smtClean="0"/>
              <a:t>из двух структур, имеющих одинаковую (сходную) </a:t>
            </a:r>
            <a:r>
              <a:rPr lang="ru-RU" sz="2800" i="1" dirty="0" err="1" smtClean="0"/>
              <a:t>конформацию</a:t>
            </a:r>
            <a:r>
              <a:rPr lang="ru-RU" sz="2800" i="1" dirty="0" smtClean="0"/>
              <a:t> полипептидной цепи.</a:t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>
                <a:solidFill>
                  <a:srgbClr val="00B0F0"/>
                </a:solidFill>
              </a:rPr>
              <a:t>Параметры</a:t>
            </a:r>
            <a:r>
              <a:rPr lang="ru-RU" sz="2800" i="1" dirty="0" smtClean="0"/>
              <a:t>: минимально допустимое  значение </a:t>
            </a:r>
            <a:r>
              <a:rPr lang="ru-RU" i="1" dirty="0" smtClean="0"/>
              <a:t>длины </a:t>
            </a:r>
            <a:r>
              <a:rPr lang="ru-RU" dirty="0" smtClean="0"/>
              <a:t>(</a:t>
            </a:r>
            <a:r>
              <a:rPr lang="en-US" sz="2800" dirty="0" err="1" smtClean="0"/>
              <a:t>L</a:t>
            </a:r>
            <a:r>
              <a:rPr lang="en-US" sz="2800" baseline="-25000" dirty="0" err="1" smtClean="0"/>
              <a:t>min</a:t>
            </a:r>
            <a:r>
              <a:rPr lang="ru-RU" sz="2800" dirty="0" smtClean="0"/>
              <a:t>) </a:t>
            </a:r>
            <a:r>
              <a:rPr lang="ru-RU" sz="2800" i="1" dirty="0" smtClean="0"/>
              <a:t>и максимально допустимая мера сходства</a:t>
            </a:r>
            <a:r>
              <a:rPr lang="en-US" sz="2800" i="1" dirty="0" smtClean="0"/>
              <a:t> </a:t>
            </a:r>
            <a:r>
              <a:rPr lang="en-US" sz="2800" dirty="0" smtClean="0"/>
              <a:t>(</a:t>
            </a:r>
            <a:r>
              <a:rPr lang="en-US" sz="2800" dirty="0" err="1" smtClean="0"/>
              <a:t>R</a:t>
            </a:r>
            <a:r>
              <a:rPr lang="en-US" sz="2800" baseline="-25000" dirty="0" err="1" smtClean="0"/>
              <a:t>max</a:t>
            </a:r>
            <a:r>
              <a:rPr lang="ru-RU" sz="2800" dirty="0" smtClean="0"/>
              <a:t> </a:t>
            </a:r>
            <a:r>
              <a:rPr lang="en-US" dirty="0" smtClean="0"/>
              <a:t>); </a:t>
            </a:r>
            <a:r>
              <a:rPr lang="ru-RU" sz="2800" i="1" dirty="0" smtClean="0"/>
              <a:t>за меру сходства можно взять </a:t>
            </a:r>
            <a:r>
              <a:rPr lang="en-US" sz="2800" i="1" dirty="0" err="1" smtClean="0"/>
              <a:t>r.m.s.d</a:t>
            </a:r>
            <a:r>
              <a:rPr lang="en-US" sz="2800" i="1" dirty="0" smtClean="0"/>
              <a:t>. </a:t>
            </a:r>
            <a:r>
              <a:rPr lang="ru-RU" sz="2800" i="1" dirty="0" smtClean="0"/>
              <a:t> </a:t>
            </a:r>
            <a:endParaRPr lang="ru-RU" sz="2800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6821-89FF-4D14-8201-36E88862BF8D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08" name="Rectangle 24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610600" cy="1311275"/>
          </a:xfrm>
          <a:noFill/>
          <a:ln/>
        </p:spPr>
        <p:txBody>
          <a:bodyPr>
            <a:normAutofit/>
          </a:bodyPr>
          <a:lstStyle/>
          <a:p>
            <a:pPr algn="ctr"/>
            <a:r>
              <a:rPr lang="ru-RU" altLang="he-IL" sz="4000" dirty="0" smtClean="0"/>
              <a:t>Плюс-блок</a:t>
            </a:r>
            <a:br>
              <a:rPr lang="ru-RU" altLang="he-IL" sz="4000" dirty="0" smtClean="0"/>
            </a:br>
            <a:r>
              <a:rPr lang="ru-RU" altLang="he-IL" sz="2400" dirty="0" smtClean="0"/>
              <a:t>(обведен голубым контуром)</a:t>
            </a:r>
            <a:endParaRPr lang="en-US" altLang="he-IL" sz="2800" dirty="0"/>
          </a:p>
        </p:txBody>
      </p:sp>
      <p:grpSp>
        <p:nvGrpSpPr>
          <p:cNvPr id="40" name="Группа 39"/>
          <p:cNvGrpSpPr/>
          <p:nvPr/>
        </p:nvGrpSpPr>
        <p:grpSpPr>
          <a:xfrm>
            <a:off x="1187624" y="1700808"/>
            <a:ext cx="6781800" cy="2413000"/>
            <a:chOff x="1295400" y="1473200"/>
            <a:chExt cx="6781800" cy="2413000"/>
          </a:xfrm>
        </p:grpSpPr>
        <p:sp>
          <p:nvSpPr>
            <p:cNvPr id="144386" name="Freeform 2"/>
            <p:cNvSpPr>
              <a:spLocks/>
            </p:cNvSpPr>
            <p:nvPr/>
          </p:nvSpPr>
          <p:spPr bwMode="auto">
            <a:xfrm>
              <a:off x="1905000" y="2286000"/>
              <a:ext cx="6172200" cy="1600200"/>
            </a:xfrm>
            <a:custGeom>
              <a:avLst/>
              <a:gdLst/>
              <a:ahLst/>
              <a:cxnLst>
                <a:cxn ang="0">
                  <a:pos x="0" y="304"/>
                </a:cxn>
                <a:cxn ang="0">
                  <a:pos x="144" y="64"/>
                </a:cxn>
                <a:cxn ang="0">
                  <a:pos x="624" y="160"/>
                </a:cxn>
                <a:cxn ang="0">
                  <a:pos x="1008" y="544"/>
                </a:cxn>
                <a:cxn ang="0">
                  <a:pos x="1488" y="448"/>
                </a:cxn>
                <a:cxn ang="0">
                  <a:pos x="1776" y="64"/>
                </a:cxn>
                <a:cxn ang="0">
                  <a:pos x="2592" y="64"/>
                </a:cxn>
                <a:cxn ang="0">
                  <a:pos x="3168" y="448"/>
                </a:cxn>
                <a:cxn ang="0">
                  <a:pos x="3120" y="880"/>
                </a:cxn>
                <a:cxn ang="0">
                  <a:pos x="2784" y="976"/>
                </a:cxn>
                <a:cxn ang="0">
                  <a:pos x="2496" y="688"/>
                </a:cxn>
                <a:cxn ang="0">
                  <a:pos x="2592" y="208"/>
                </a:cxn>
                <a:cxn ang="0">
                  <a:pos x="3072" y="16"/>
                </a:cxn>
                <a:cxn ang="0">
                  <a:pos x="3888" y="304"/>
                </a:cxn>
              </a:cxnLst>
              <a:rect l="0" t="0" r="r" b="b"/>
              <a:pathLst>
                <a:path w="3888" h="1008">
                  <a:moveTo>
                    <a:pt x="0" y="304"/>
                  </a:moveTo>
                  <a:cubicBezTo>
                    <a:pt x="20" y="196"/>
                    <a:pt x="40" y="88"/>
                    <a:pt x="144" y="64"/>
                  </a:cubicBezTo>
                  <a:cubicBezTo>
                    <a:pt x="248" y="40"/>
                    <a:pt x="480" y="80"/>
                    <a:pt x="624" y="160"/>
                  </a:cubicBezTo>
                  <a:cubicBezTo>
                    <a:pt x="768" y="240"/>
                    <a:pt x="864" y="496"/>
                    <a:pt x="1008" y="544"/>
                  </a:cubicBezTo>
                  <a:cubicBezTo>
                    <a:pt x="1152" y="592"/>
                    <a:pt x="1360" y="528"/>
                    <a:pt x="1488" y="448"/>
                  </a:cubicBezTo>
                  <a:cubicBezTo>
                    <a:pt x="1616" y="368"/>
                    <a:pt x="1592" y="128"/>
                    <a:pt x="1776" y="64"/>
                  </a:cubicBezTo>
                  <a:cubicBezTo>
                    <a:pt x="1960" y="0"/>
                    <a:pt x="2360" y="0"/>
                    <a:pt x="2592" y="64"/>
                  </a:cubicBezTo>
                  <a:cubicBezTo>
                    <a:pt x="2824" y="128"/>
                    <a:pt x="3080" y="312"/>
                    <a:pt x="3168" y="448"/>
                  </a:cubicBezTo>
                  <a:cubicBezTo>
                    <a:pt x="3256" y="584"/>
                    <a:pt x="3184" y="792"/>
                    <a:pt x="3120" y="880"/>
                  </a:cubicBezTo>
                  <a:cubicBezTo>
                    <a:pt x="3056" y="968"/>
                    <a:pt x="2888" y="1008"/>
                    <a:pt x="2784" y="976"/>
                  </a:cubicBezTo>
                  <a:cubicBezTo>
                    <a:pt x="2680" y="944"/>
                    <a:pt x="2528" y="816"/>
                    <a:pt x="2496" y="688"/>
                  </a:cubicBezTo>
                  <a:cubicBezTo>
                    <a:pt x="2464" y="560"/>
                    <a:pt x="2496" y="320"/>
                    <a:pt x="2592" y="208"/>
                  </a:cubicBezTo>
                  <a:cubicBezTo>
                    <a:pt x="2688" y="96"/>
                    <a:pt x="2856" y="0"/>
                    <a:pt x="3072" y="16"/>
                  </a:cubicBezTo>
                  <a:cubicBezTo>
                    <a:pt x="3288" y="32"/>
                    <a:pt x="3752" y="256"/>
                    <a:pt x="3888" y="304"/>
                  </a:cubicBezTo>
                </a:path>
              </a:pathLst>
            </a:custGeom>
            <a:noFill/>
            <a:ln w="34925" cap="flat" cmpd="sng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grpSp>
          <p:nvGrpSpPr>
            <p:cNvPr id="39" name="Группа 38"/>
            <p:cNvGrpSpPr/>
            <p:nvPr/>
          </p:nvGrpSpPr>
          <p:grpSpPr>
            <a:xfrm>
              <a:off x="1295400" y="1473200"/>
              <a:ext cx="5638800" cy="2318886"/>
              <a:chOff x="1295400" y="1473200"/>
              <a:chExt cx="5638800" cy="2318886"/>
            </a:xfrm>
          </p:grpSpPr>
          <p:sp>
            <p:nvSpPr>
              <p:cNvPr id="144387" name="Freeform 3"/>
              <p:cNvSpPr>
                <a:spLocks/>
              </p:cNvSpPr>
              <p:nvPr/>
            </p:nvSpPr>
            <p:spPr bwMode="auto">
              <a:xfrm>
                <a:off x="1295400" y="1473200"/>
                <a:ext cx="5359400" cy="1828800"/>
              </a:xfrm>
              <a:custGeom>
                <a:avLst/>
                <a:gdLst/>
                <a:ahLst/>
                <a:cxnLst>
                  <a:cxn ang="0">
                    <a:pos x="0" y="80"/>
                  </a:cxn>
                  <a:cxn ang="0">
                    <a:pos x="96" y="176"/>
                  </a:cxn>
                  <a:cxn ang="0">
                    <a:pos x="144" y="368"/>
                  </a:cxn>
                  <a:cxn ang="0">
                    <a:pos x="336" y="560"/>
                  </a:cxn>
                  <a:cxn ang="0">
                    <a:pos x="576" y="608"/>
                  </a:cxn>
                  <a:cxn ang="0">
                    <a:pos x="720" y="608"/>
                  </a:cxn>
                  <a:cxn ang="0">
                    <a:pos x="960" y="704"/>
                  </a:cxn>
                  <a:cxn ang="0">
                    <a:pos x="1056" y="800"/>
                  </a:cxn>
                  <a:cxn ang="0">
                    <a:pos x="1152" y="944"/>
                  </a:cxn>
                  <a:cxn ang="0">
                    <a:pos x="1248" y="1040"/>
                  </a:cxn>
                  <a:cxn ang="0">
                    <a:pos x="1392" y="1136"/>
                  </a:cxn>
                  <a:cxn ang="0">
                    <a:pos x="1680" y="1136"/>
                  </a:cxn>
                  <a:cxn ang="0">
                    <a:pos x="1920" y="1040"/>
                  </a:cxn>
                  <a:cxn ang="0">
                    <a:pos x="2064" y="848"/>
                  </a:cxn>
                  <a:cxn ang="0">
                    <a:pos x="2112" y="704"/>
                  </a:cxn>
                  <a:cxn ang="0">
                    <a:pos x="2208" y="608"/>
                  </a:cxn>
                  <a:cxn ang="0">
                    <a:pos x="2496" y="560"/>
                  </a:cxn>
                  <a:cxn ang="0">
                    <a:pos x="2688" y="560"/>
                  </a:cxn>
                  <a:cxn ang="0">
                    <a:pos x="2928" y="608"/>
                  </a:cxn>
                  <a:cxn ang="0">
                    <a:pos x="3264" y="464"/>
                  </a:cxn>
                  <a:cxn ang="0">
                    <a:pos x="3360" y="272"/>
                  </a:cxn>
                  <a:cxn ang="0">
                    <a:pos x="3168" y="32"/>
                  </a:cxn>
                  <a:cxn ang="0">
                    <a:pos x="2784" y="80"/>
                  </a:cxn>
                  <a:cxn ang="0">
                    <a:pos x="2592" y="176"/>
                  </a:cxn>
                  <a:cxn ang="0">
                    <a:pos x="2304" y="176"/>
                  </a:cxn>
                  <a:cxn ang="0">
                    <a:pos x="1998" y="45"/>
                  </a:cxn>
                  <a:cxn ang="0">
                    <a:pos x="1667" y="16"/>
                  </a:cxn>
                  <a:cxn ang="0">
                    <a:pos x="1365" y="92"/>
                  </a:cxn>
                  <a:cxn ang="0">
                    <a:pos x="1082" y="35"/>
                  </a:cxn>
                </a:cxnLst>
                <a:rect l="0" t="0" r="r" b="b"/>
                <a:pathLst>
                  <a:path w="3376" h="1152">
                    <a:moveTo>
                      <a:pt x="0" y="80"/>
                    </a:moveTo>
                    <a:cubicBezTo>
                      <a:pt x="36" y="104"/>
                      <a:pt x="72" y="128"/>
                      <a:pt x="96" y="176"/>
                    </a:cubicBezTo>
                    <a:cubicBezTo>
                      <a:pt x="120" y="224"/>
                      <a:pt x="104" y="304"/>
                      <a:pt x="144" y="368"/>
                    </a:cubicBezTo>
                    <a:cubicBezTo>
                      <a:pt x="184" y="432"/>
                      <a:pt x="264" y="520"/>
                      <a:pt x="336" y="560"/>
                    </a:cubicBezTo>
                    <a:cubicBezTo>
                      <a:pt x="408" y="600"/>
                      <a:pt x="512" y="600"/>
                      <a:pt x="576" y="608"/>
                    </a:cubicBezTo>
                    <a:cubicBezTo>
                      <a:pt x="640" y="616"/>
                      <a:pt x="656" y="592"/>
                      <a:pt x="720" y="608"/>
                    </a:cubicBezTo>
                    <a:cubicBezTo>
                      <a:pt x="784" y="624"/>
                      <a:pt x="904" y="672"/>
                      <a:pt x="960" y="704"/>
                    </a:cubicBezTo>
                    <a:cubicBezTo>
                      <a:pt x="1016" y="736"/>
                      <a:pt x="1024" y="760"/>
                      <a:pt x="1056" y="800"/>
                    </a:cubicBezTo>
                    <a:cubicBezTo>
                      <a:pt x="1088" y="840"/>
                      <a:pt x="1120" y="904"/>
                      <a:pt x="1152" y="944"/>
                    </a:cubicBezTo>
                    <a:cubicBezTo>
                      <a:pt x="1184" y="984"/>
                      <a:pt x="1208" y="1008"/>
                      <a:pt x="1248" y="1040"/>
                    </a:cubicBezTo>
                    <a:cubicBezTo>
                      <a:pt x="1288" y="1072"/>
                      <a:pt x="1320" y="1120"/>
                      <a:pt x="1392" y="1136"/>
                    </a:cubicBezTo>
                    <a:cubicBezTo>
                      <a:pt x="1464" y="1152"/>
                      <a:pt x="1592" y="1152"/>
                      <a:pt x="1680" y="1136"/>
                    </a:cubicBezTo>
                    <a:cubicBezTo>
                      <a:pt x="1768" y="1120"/>
                      <a:pt x="1856" y="1088"/>
                      <a:pt x="1920" y="1040"/>
                    </a:cubicBezTo>
                    <a:cubicBezTo>
                      <a:pt x="1984" y="992"/>
                      <a:pt x="2032" y="904"/>
                      <a:pt x="2064" y="848"/>
                    </a:cubicBezTo>
                    <a:cubicBezTo>
                      <a:pt x="2096" y="792"/>
                      <a:pt x="2088" y="744"/>
                      <a:pt x="2112" y="704"/>
                    </a:cubicBezTo>
                    <a:cubicBezTo>
                      <a:pt x="2136" y="664"/>
                      <a:pt x="2144" y="632"/>
                      <a:pt x="2208" y="608"/>
                    </a:cubicBezTo>
                    <a:cubicBezTo>
                      <a:pt x="2272" y="584"/>
                      <a:pt x="2416" y="568"/>
                      <a:pt x="2496" y="560"/>
                    </a:cubicBezTo>
                    <a:cubicBezTo>
                      <a:pt x="2576" y="552"/>
                      <a:pt x="2616" y="552"/>
                      <a:pt x="2688" y="560"/>
                    </a:cubicBezTo>
                    <a:cubicBezTo>
                      <a:pt x="2760" y="568"/>
                      <a:pt x="2832" y="624"/>
                      <a:pt x="2928" y="608"/>
                    </a:cubicBezTo>
                    <a:cubicBezTo>
                      <a:pt x="3024" y="592"/>
                      <a:pt x="3192" y="520"/>
                      <a:pt x="3264" y="464"/>
                    </a:cubicBezTo>
                    <a:cubicBezTo>
                      <a:pt x="3336" y="408"/>
                      <a:pt x="3376" y="344"/>
                      <a:pt x="3360" y="272"/>
                    </a:cubicBezTo>
                    <a:cubicBezTo>
                      <a:pt x="3344" y="200"/>
                      <a:pt x="3264" y="64"/>
                      <a:pt x="3168" y="32"/>
                    </a:cubicBezTo>
                    <a:cubicBezTo>
                      <a:pt x="3072" y="0"/>
                      <a:pt x="2880" y="56"/>
                      <a:pt x="2784" y="80"/>
                    </a:cubicBezTo>
                    <a:cubicBezTo>
                      <a:pt x="2688" y="104"/>
                      <a:pt x="2672" y="160"/>
                      <a:pt x="2592" y="176"/>
                    </a:cubicBezTo>
                    <a:cubicBezTo>
                      <a:pt x="2512" y="192"/>
                      <a:pt x="2403" y="198"/>
                      <a:pt x="2304" y="176"/>
                    </a:cubicBezTo>
                    <a:cubicBezTo>
                      <a:pt x="2205" y="154"/>
                      <a:pt x="2104" y="72"/>
                      <a:pt x="1998" y="45"/>
                    </a:cubicBezTo>
                    <a:cubicBezTo>
                      <a:pt x="1892" y="18"/>
                      <a:pt x="1772" y="8"/>
                      <a:pt x="1667" y="16"/>
                    </a:cubicBezTo>
                    <a:cubicBezTo>
                      <a:pt x="1562" y="24"/>
                      <a:pt x="1462" y="89"/>
                      <a:pt x="1365" y="92"/>
                    </a:cubicBezTo>
                    <a:cubicBezTo>
                      <a:pt x="1268" y="95"/>
                      <a:pt x="1141" y="47"/>
                      <a:pt x="1082" y="35"/>
                    </a:cubicBezTo>
                  </a:path>
                </a:pathLst>
              </a:custGeom>
              <a:noFill/>
              <a:ln w="34925" cap="flat" cmpd="sng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44388" name="Oval 4"/>
              <p:cNvSpPr>
                <a:spLocks noChangeArrowheads="1"/>
              </p:cNvSpPr>
              <p:nvPr/>
            </p:nvSpPr>
            <p:spPr bwMode="auto">
              <a:xfrm>
                <a:off x="3733800" y="3276600"/>
                <a:ext cx="76200" cy="76200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389" name="Oval 5"/>
              <p:cNvSpPr>
                <a:spLocks noChangeArrowheads="1"/>
              </p:cNvSpPr>
              <p:nvPr/>
            </p:nvSpPr>
            <p:spPr bwMode="auto">
              <a:xfrm>
                <a:off x="3733800" y="3124200"/>
                <a:ext cx="76200" cy="76200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390" name="Text Box 6"/>
              <p:cNvSpPr txBox="1">
                <a:spLocks noChangeArrowheads="1"/>
              </p:cNvSpPr>
              <p:nvPr/>
            </p:nvSpPr>
            <p:spPr bwMode="auto">
              <a:xfrm>
                <a:off x="3491880" y="3284984"/>
                <a:ext cx="62636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l" rtl="0">
                  <a:spcBef>
                    <a:spcPct val="50000"/>
                  </a:spcBef>
                </a:pPr>
                <a:r>
                  <a:rPr lang="en-US" sz="2000" dirty="0" smtClean="0">
                    <a:latin typeface="Tahoma" pitchFamily="34" charset="0"/>
                    <a:cs typeface="Times New Roman" pitchFamily="18" charset="0"/>
                  </a:rPr>
                  <a:t>t+2</a:t>
                </a:r>
                <a:endParaRPr lang="en-US" sz="2000" dirty="0">
                  <a:latin typeface="Tahoma" pitchFamily="34" charset="0"/>
                  <a:cs typeface="Times New Roman" pitchFamily="18" charset="0"/>
                </a:endParaRPr>
              </a:p>
            </p:txBody>
          </p:sp>
          <p:sp>
            <p:nvSpPr>
              <p:cNvPr id="144391" name="Text Box 7"/>
              <p:cNvSpPr txBox="1">
                <a:spLocks noChangeArrowheads="1"/>
              </p:cNvSpPr>
              <p:nvPr/>
            </p:nvSpPr>
            <p:spPr bwMode="auto">
              <a:xfrm>
                <a:off x="3995936" y="2420888"/>
                <a:ext cx="762000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rtl="0">
                  <a:spcBef>
                    <a:spcPct val="50000"/>
                  </a:spcBef>
                </a:pPr>
                <a:r>
                  <a:rPr lang="en-US" sz="2000" dirty="0" smtClean="0">
                    <a:latin typeface="Tahoma" pitchFamily="34" charset="0"/>
                    <a:cs typeface="Times New Roman" pitchFamily="18" charset="0"/>
                  </a:rPr>
                  <a:t>k+3</a:t>
                </a:r>
                <a:endParaRPr lang="en-US" sz="2000" dirty="0">
                  <a:latin typeface="Tahoma" pitchFamily="34" charset="0"/>
                  <a:cs typeface="Times New Roman" pitchFamily="18" charset="0"/>
                </a:endParaRPr>
              </a:p>
            </p:txBody>
          </p:sp>
          <p:sp>
            <p:nvSpPr>
              <p:cNvPr id="144392" name="Text Box 8"/>
              <p:cNvSpPr txBox="1">
                <a:spLocks noChangeArrowheads="1"/>
              </p:cNvSpPr>
              <p:nvPr/>
            </p:nvSpPr>
            <p:spPr bwMode="auto">
              <a:xfrm>
                <a:off x="4343400" y="3124200"/>
                <a:ext cx="762000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rtl="0">
                  <a:spcBef>
                    <a:spcPct val="50000"/>
                  </a:spcBef>
                </a:pPr>
                <a:r>
                  <a:rPr lang="en-US" sz="2000" dirty="0" smtClean="0">
                    <a:latin typeface="Tahoma" pitchFamily="34" charset="0"/>
                    <a:cs typeface="Times New Roman" pitchFamily="18" charset="0"/>
                  </a:rPr>
                  <a:t>t+3</a:t>
                </a:r>
                <a:endParaRPr lang="en-US" sz="2000" dirty="0">
                  <a:latin typeface="Tahoma" pitchFamily="34" charset="0"/>
                  <a:cs typeface="Times New Roman" pitchFamily="18" charset="0"/>
                </a:endParaRPr>
              </a:p>
            </p:txBody>
          </p:sp>
          <p:sp>
            <p:nvSpPr>
              <p:cNvPr id="144393" name="Text Box 9"/>
              <p:cNvSpPr txBox="1">
                <a:spLocks noChangeArrowheads="1"/>
              </p:cNvSpPr>
              <p:nvPr/>
            </p:nvSpPr>
            <p:spPr bwMode="auto">
              <a:xfrm>
                <a:off x="3419872" y="2636912"/>
                <a:ext cx="98640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l" rtl="0">
                  <a:spcBef>
                    <a:spcPct val="50000"/>
                  </a:spcBef>
                </a:pPr>
                <a:r>
                  <a:rPr lang="en-US" sz="2000" dirty="0" smtClean="0">
                    <a:latin typeface="Tahoma" pitchFamily="34" charset="0"/>
                    <a:cs typeface="Times New Roman" pitchFamily="18" charset="0"/>
                  </a:rPr>
                  <a:t>k+2</a:t>
                </a:r>
                <a:endParaRPr lang="en-US" sz="2000" dirty="0">
                  <a:latin typeface="Tahoma" pitchFamily="34" charset="0"/>
                  <a:cs typeface="Times New Roman" pitchFamily="18" charset="0"/>
                </a:endParaRPr>
              </a:p>
            </p:txBody>
          </p:sp>
          <p:sp>
            <p:nvSpPr>
              <p:cNvPr id="144394" name="Oval 10"/>
              <p:cNvSpPr>
                <a:spLocks noChangeArrowheads="1"/>
              </p:cNvSpPr>
              <p:nvPr/>
            </p:nvSpPr>
            <p:spPr bwMode="auto">
              <a:xfrm>
                <a:off x="4267200" y="2895600"/>
                <a:ext cx="76200" cy="76200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395" name="Oval 11"/>
              <p:cNvSpPr>
                <a:spLocks noChangeArrowheads="1"/>
              </p:cNvSpPr>
              <p:nvPr/>
            </p:nvSpPr>
            <p:spPr bwMode="auto">
              <a:xfrm>
                <a:off x="3124200" y="2819400"/>
                <a:ext cx="76200" cy="76200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396" name="Oval 12"/>
              <p:cNvSpPr>
                <a:spLocks noChangeArrowheads="1"/>
              </p:cNvSpPr>
              <p:nvPr/>
            </p:nvSpPr>
            <p:spPr bwMode="auto">
              <a:xfrm>
                <a:off x="4343400" y="3048000"/>
                <a:ext cx="76200" cy="76200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397" name="Text Box 13"/>
              <p:cNvSpPr txBox="1">
                <a:spLocks noChangeArrowheads="1"/>
              </p:cNvSpPr>
              <p:nvPr/>
            </p:nvSpPr>
            <p:spPr bwMode="auto">
              <a:xfrm>
                <a:off x="2743200" y="3048000"/>
                <a:ext cx="838200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rtl="0">
                  <a:spcBef>
                    <a:spcPct val="50000"/>
                  </a:spcBef>
                </a:pPr>
                <a:r>
                  <a:rPr lang="en-US" sz="2000" dirty="0" smtClean="0">
                    <a:latin typeface="Tahoma" pitchFamily="34" charset="0"/>
                    <a:cs typeface="Times New Roman" pitchFamily="18" charset="0"/>
                  </a:rPr>
                  <a:t>t+1</a:t>
                </a:r>
                <a:endParaRPr lang="en-US" sz="2000" dirty="0">
                  <a:latin typeface="Tahoma" pitchFamily="34" charset="0"/>
                  <a:cs typeface="Times New Roman" pitchFamily="18" charset="0"/>
                </a:endParaRPr>
              </a:p>
            </p:txBody>
          </p:sp>
          <p:sp>
            <p:nvSpPr>
              <p:cNvPr id="144398" name="Oval 14"/>
              <p:cNvSpPr>
                <a:spLocks noChangeArrowheads="1"/>
              </p:cNvSpPr>
              <p:nvPr/>
            </p:nvSpPr>
            <p:spPr bwMode="auto">
              <a:xfrm>
                <a:off x="3048000" y="2971800"/>
                <a:ext cx="76200" cy="76200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399" name="Text Box 15"/>
              <p:cNvSpPr txBox="1">
                <a:spLocks noChangeArrowheads="1"/>
              </p:cNvSpPr>
              <p:nvPr/>
            </p:nvSpPr>
            <p:spPr bwMode="auto">
              <a:xfrm>
                <a:off x="2971800" y="2286000"/>
                <a:ext cx="762000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rtl="0">
                  <a:spcBef>
                    <a:spcPct val="50000"/>
                  </a:spcBef>
                </a:pPr>
                <a:r>
                  <a:rPr lang="en-US" sz="2000" dirty="0" smtClean="0">
                    <a:latin typeface="Tahoma" pitchFamily="34" charset="0"/>
                    <a:cs typeface="Times New Roman" pitchFamily="18" charset="0"/>
                  </a:rPr>
                  <a:t>k+1</a:t>
                </a:r>
                <a:endParaRPr lang="en-US" sz="2000" dirty="0">
                  <a:latin typeface="Tahoma" pitchFamily="34" charset="0"/>
                  <a:cs typeface="Times New Roman" pitchFamily="18" charset="0"/>
                </a:endParaRPr>
              </a:p>
            </p:txBody>
          </p:sp>
          <p:grpSp>
            <p:nvGrpSpPr>
              <p:cNvPr id="3" name="Group 25"/>
              <p:cNvGrpSpPr>
                <a:grpSpLocks/>
              </p:cNvGrpSpPr>
              <p:nvPr/>
            </p:nvGrpSpPr>
            <p:grpSpPr bwMode="auto">
              <a:xfrm>
                <a:off x="1752600" y="1981200"/>
                <a:ext cx="762000" cy="1006475"/>
                <a:chOff x="1104" y="1248"/>
                <a:chExt cx="480" cy="634"/>
              </a:xfrm>
            </p:grpSpPr>
            <p:sp>
              <p:nvSpPr>
                <p:cNvPr id="144410" name="Oval 26"/>
                <p:cNvSpPr>
                  <a:spLocks noChangeArrowheads="1"/>
                </p:cNvSpPr>
                <p:nvPr/>
              </p:nvSpPr>
              <p:spPr bwMode="auto">
                <a:xfrm>
                  <a:off x="1248" y="1584"/>
                  <a:ext cx="48" cy="48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4411" name="Oval 27"/>
                <p:cNvSpPr>
                  <a:spLocks noChangeArrowheads="1"/>
                </p:cNvSpPr>
                <p:nvPr/>
              </p:nvSpPr>
              <p:spPr bwMode="auto">
                <a:xfrm>
                  <a:off x="1200" y="1488"/>
                  <a:ext cx="48" cy="48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4412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104" y="1248"/>
                  <a:ext cx="480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 rtl="0">
                    <a:spcBef>
                      <a:spcPct val="50000"/>
                    </a:spcBef>
                  </a:pPr>
                  <a:r>
                    <a:rPr lang="en-US" sz="2000">
                      <a:latin typeface="Tahoma" pitchFamily="34" charset="0"/>
                      <a:cs typeface="Times New Roman" pitchFamily="18" charset="0"/>
                    </a:rPr>
                    <a:t>k</a:t>
                  </a:r>
                </a:p>
              </p:txBody>
            </p:sp>
            <p:sp>
              <p:nvSpPr>
                <p:cNvPr id="144413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1200" y="1632"/>
                  <a:ext cx="240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 rtl="0">
                    <a:spcBef>
                      <a:spcPct val="50000"/>
                    </a:spcBef>
                  </a:pPr>
                  <a:r>
                    <a:rPr lang="en-US" sz="2000">
                      <a:latin typeface="Tahoma" pitchFamily="34" charset="0"/>
                      <a:cs typeface="Times New Roman" pitchFamily="18" charset="0"/>
                    </a:rPr>
                    <a:t>t</a:t>
                  </a:r>
                </a:p>
              </p:txBody>
            </p:sp>
          </p:grpSp>
          <p:grpSp>
            <p:nvGrpSpPr>
              <p:cNvPr id="4" name="Group 30"/>
              <p:cNvGrpSpPr>
                <a:grpSpLocks/>
              </p:cNvGrpSpPr>
              <p:nvPr/>
            </p:nvGrpSpPr>
            <p:grpSpPr bwMode="auto">
              <a:xfrm>
                <a:off x="5486400" y="1905000"/>
                <a:ext cx="1447800" cy="930275"/>
                <a:chOff x="3456" y="1200"/>
                <a:chExt cx="624" cy="586"/>
              </a:xfrm>
            </p:grpSpPr>
            <p:sp>
              <p:nvSpPr>
                <p:cNvPr id="144415" name="Oval 31"/>
                <p:cNvSpPr>
                  <a:spLocks noChangeArrowheads="1"/>
                </p:cNvSpPr>
                <p:nvPr/>
              </p:nvSpPr>
              <p:spPr bwMode="auto">
                <a:xfrm>
                  <a:off x="3744" y="1536"/>
                  <a:ext cx="48" cy="48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4416" name="Oval 32"/>
                <p:cNvSpPr>
                  <a:spLocks noChangeArrowheads="1"/>
                </p:cNvSpPr>
                <p:nvPr/>
              </p:nvSpPr>
              <p:spPr bwMode="auto">
                <a:xfrm>
                  <a:off x="3744" y="1440"/>
                  <a:ext cx="48" cy="48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4417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3600" y="1200"/>
                  <a:ext cx="480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 rtl="0">
                    <a:spcBef>
                      <a:spcPct val="50000"/>
                    </a:spcBef>
                  </a:pPr>
                  <a:r>
                    <a:rPr lang="en-US" sz="2000">
                      <a:latin typeface="Tahoma" pitchFamily="34" charset="0"/>
                      <a:cs typeface="Times New Roman" pitchFamily="18" charset="0"/>
                    </a:rPr>
                    <a:t>k+l-1</a:t>
                  </a:r>
                </a:p>
              </p:txBody>
            </p:sp>
            <p:sp>
              <p:nvSpPr>
                <p:cNvPr id="144418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3456" y="1536"/>
                  <a:ext cx="480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 rtl="0">
                    <a:spcBef>
                      <a:spcPct val="50000"/>
                    </a:spcBef>
                  </a:pPr>
                  <a:r>
                    <a:rPr lang="en-US" sz="2000">
                      <a:latin typeface="Tahoma" pitchFamily="34" charset="0"/>
                      <a:cs typeface="Times New Roman" pitchFamily="18" charset="0"/>
                    </a:rPr>
                    <a:t>t+l-1</a:t>
                  </a:r>
                </a:p>
              </p:txBody>
            </p:sp>
          </p:grpSp>
          <p:sp>
            <p:nvSpPr>
              <p:cNvPr id="38" name="Полилиния 37"/>
              <p:cNvSpPr/>
              <p:nvPr/>
            </p:nvSpPr>
            <p:spPr>
              <a:xfrm>
                <a:off x="1691680" y="1916832"/>
                <a:ext cx="4929601" cy="1875254"/>
              </a:xfrm>
              <a:custGeom>
                <a:avLst/>
                <a:gdLst>
                  <a:gd name="connsiteX0" fmla="*/ 71851 w 4929601"/>
                  <a:gd name="connsiteY0" fmla="*/ 589379 h 1875254"/>
                  <a:gd name="connsiteX1" fmla="*/ 81376 w 4929601"/>
                  <a:gd name="connsiteY1" fmla="*/ 322679 h 1875254"/>
                  <a:gd name="connsiteX2" fmla="*/ 109951 w 4929601"/>
                  <a:gd name="connsiteY2" fmla="*/ 265529 h 1875254"/>
                  <a:gd name="connsiteX3" fmla="*/ 129001 w 4929601"/>
                  <a:gd name="connsiteY3" fmla="*/ 208379 h 1875254"/>
                  <a:gd name="connsiteX4" fmla="*/ 138526 w 4929601"/>
                  <a:gd name="connsiteY4" fmla="*/ 170279 h 1875254"/>
                  <a:gd name="connsiteX5" fmla="*/ 205201 w 4929601"/>
                  <a:gd name="connsiteY5" fmla="*/ 84554 h 1875254"/>
                  <a:gd name="connsiteX6" fmla="*/ 262351 w 4929601"/>
                  <a:gd name="connsiteY6" fmla="*/ 46454 h 1875254"/>
                  <a:gd name="connsiteX7" fmla="*/ 290926 w 4929601"/>
                  <a:gd name="connsiteY7" fmla="*/ 36929 h 1875254"/>
                  <a:gd name="connsiteX8" fmla="*/ 348076 w 4929601"/>
                  <a:gd name="connsiteY8" fmla="*/ 8354 h 1875254"/>
                  <a:gd name="connsiteX9" fmla="*/ 424276 w 4929601"/>
                  <a:gd name="connsiteY9" fmla="*/ 17879 h 1875254"/>
                  <a:gd name="connsiteX10" fmla="*/ 452851 w 4929601"/>
                  <a:gd name="connsiteY10" fmla="*/ 27404 h 1875254"/>
                  <a:gd name="connsiteX11" fmla="*/ 605251 w 4929601"/>
                  <a:gd name="connsiteY11" fmla="*/ 36929 h 1875254"/>
                  <a:gd name="connsiteX12" fmla="*/ 652876 w 4929601"/>
                  <a:gd name="connsiteY12" fmla="*/ 46454 h 1875254"/>
                  <a:gd name="connsiteX13" fmla="*/ 710026 w 4929601"/>
                  <a:gd name="connsiteY13" fmla="*/ 84554 h 1875254"/>
                  <a:gd name="connsiteX14" fmla="*/ 843376 w 4929601"/>
                  <a:gd name="connsiteY14" fmla="*/ 103604 h 1875254"/>
                  <a:gd name="connsiteX15" fmla="*/ 900526 w 4929601"/>
                  <a:gd name="connsiteY15" fmla="*/ 132179 h 1875254"/>
                  <a:gd name="connsiteX16" fmla="*/ 986251 w 4929601"/>
                  <a:gd name="connsiteY16" fmla="*/ 170279 h 1875254"/>
                  <a:gd name="connsiteX17" fmla="*/ 1091026 w 4929601"/>
                  <a:gd name="connsiteY17" fmla="*/ 179804 h 1875254"/>
                  <a:gd name="connsiteX18" fmla="*/ 1233901 w 4929601"/>
                  <a:gd name="connsiteY18" fmla="*/ 227429 h 1875254"/>
                  <a:gd name="connsiteX19" fmla="*/ 1262476 w 4929601"/>
                  <a:gd name="connsiteY19" fmla="*/ 236954 h 1875254"/>
                  <a:gd name="connsiteX20" fmla="*/ 1291051 w 4929601"/>
                  <a:gd name="connsiteY20" fmla="*/ 246479 h 1875254"/>
                  <a:gd name="connsiteX21" fmla="*/ 1338676 w 4929601"/>
                  <a:gd name="connsiteY21" fmla="*/ 256004 h 1875254"/>
                  <a:gd name="connsiteX22" fmla="*/ 1367251 w 4929601"/>
                  <a:gd name="connsiteY22" fmla="*/ 275054 h 1875254"/>
                  <a:gd name="connsiteX23" fmla="*/ 1424401 w 4929601"/>
                  <a:gd name="connsiteY23" fmla="*/ 294104 h 1875254"/>
                  <a:gd name="connsiteX24" fmla="*/ 1452976 w 4929601"/>
                  <a:gd name="connsiteY24" fmla="*/ 313154 h 1875254"/>
                  <a:gd name="connsiteX25" fmla="*/ 1519651 w 4929601"/>
                  <a:gd name="connsiteY25" fmla="*/ 322679 h 1875254"/>
                  <a:gd name="connsiteX26" fmla="*/ 1576801 w 4929601"/>
                  <a:gd name="connsiteY26" fmla="*/ 341729 h 1875254"/>
                  <a:gd name="connsiteX27" fmla="*/ 1605376 w 4929601"/>
                  <a:gd name="connsiteY27" fmla="*/ 360779 h 1875254"/>
                  <a:gd name="connsiteX28" fmla="*/ 1672051 w 4929601"/>
                  <a:gd name="connsiteY28" fmla="*/ 379829 h 1875254"/>
                  <a:gd name="connsiteX29" fmla="*/ 1700626 w 4929601"/>
                  <a:gd name="connsiteY29" fmla="*/ 389354 h 1875254"/>
                  <a:gd name="connsiteX30" fmla="*/ 1738726 w 4929601"/>
                  <a:gd name="connsiteY30" fmla="*/ 446504 h 1875254"/>
                  <a:gd name="connsiteX31" fmla="*/ 1795876 w 4929601"/>
                  <a:gd name="connsiteY31" fmla="*/ 475079 h 1875254"/>
                  <a:gd name="connsiteX32" fmla="*/ 1824451 w 4929601"/>
                  <a:gd name="connsiteY32" fmla="*/ 484604 h 1875254"/>
                  <a:gd name="connsiteX33" fmla="*/ 1853026 w 4929601"/>
                  <a:gd name="connsiteY33" fmla="*/ 503654 h 1875254"/>
                  <a:gd name="connsiteX34" fmla="*/ 1881601 w 4929601"/>
                  <a:gd name="connsiteY34" fmla="*/ 513179 h 1875254"/>
                  <a:gd name="connsiteX35" fmla="*/ 1910176 w 4929601"/>
                  <a:gd name="connsiteY35" fmla="*/ 532229 h 1875254"/>
                  <a:gd name="connsiteX36" fmla="*/ 2014951 w 4929601"/>
                  <a:gd name="connsiteY36" fmla="*/ 551279 h 1875254"/>
                  <a:gd name="connsiteX37" fmla="*/ 2072101 w 4929601"/>
                  <a:gd name="connsiteY37" fmla="*/ 589379 h 1875254"/>
                  <a:gd name="connsiteX38" fmla="*/ 2100676 w 4929601"/>
                  <a:gd name="connsiteY38" fmla="*/ 608429 h 1875254"/>
                  <a:gd name="connsiteX39" fmla="*/ 2243551 w 4929601"/>
                  <a:gd name="connsiteY39" fmla="*/ 598904 h 1875254"/>
                  <a:gd name="connsiteX40" fmla="*/ 2262601 w 4929601"/>
                  <a:gd name="connsiteY40" fmla="*/ 570329 h 1875254"/>
                  <a:gd name="connsiteX41" fmla="*/ 2291176 w 4929601"/>
                  <a:gd name="connsiteY41" fmla="*/ 560804 h 1875254"/>
                  <a:gd name="connsiteX42" fmla="*/ 2348326 w 4929601"/>
                  <a:gd name="connsiteY42" fmla="*/ 522704 h 1875254"/>
                  <a:gd name="connsiteX43" fmla="*/ 2376901 w 4929601"/>
                  <a:gd name="connsiteY43" fmla="*/ 503654 h 1875254"/>
                  <a:gd name="connsiteX44" fmla="*/ 2434051 w 4929601"/>
                  <a:gd name="connsiteY44" fmla="*/ 446504 h 1875254"/>
                  <a:gd name="connsiteX45" fmla="*/ 2491201 w 4929601"/>
                  <a:gd name="connsiteY45" fmla="*/ 389354 h 1875254"/>
                  <a:gd name="connsiteX46" fmla="*/ 2548351 w 4929601"/>
                  <a:gd name="connsiteY46" fmla="*/ 351254 h 1875254"/>
                  <a:gd name="connsiteX47" fmla="*/ 2624551 w 4929601"/>
                  <a:gd name="connsiteY47" fmla="*/ 303629 h 1875254"/>
                  <a:gd name="connsiteX48" fmla="*/ 2653126 w 4929601"/>
                  <a:gd name="connsiteY48" fmla="*/ 284579 h 1875254"/>
                  <a:gd name="connsiteX49" fmla="*/ 2719801 w 4929601"/>
                  <a:gd name="connsiteY49" fmla="*/ 265529 h 1875254"/>
                  <a:gd name="connsiteX50" fmla="*/ 2776951 w 4929601"/>
                  <a:gd name="connsiteY50" fmla="*/ 246479 h 1875254"/>
                  <a:gd name="connsiteX51" fmla="*/ 2834101 w 4929601"/>
                  <a:gd name="connsiteY51" fmla="*/ 227429 h 1875254"/>
                  <a:gd name="connsiteX52" fmla="*/ 2862676 w 4929601"/>
                  <a:gd name="connsiteY52" fmla="*/ 217904 h 1875254"/>
                  <a:gd name="connsiteX53" fmla="*/ 2881726 w 4929601"/>
                  <a:gd name="connsiteY53" fmla="*/ 189329 h 1875254"/>
                  <a:gd name="connsiteX54" fmla="*/ 2919826 w 4929601"/>
                  <a:gd name="connsiteY54" fmla="*/ 179804 h 1875254"/>
                  <a:gd name="connsiteX55" fmla="*/ 2976976 w 4929601"/>
                  <a:gd name="connsiteY55" fmla="*/ 160754 h 1875254"/>
                  <a:gd name="connsiteX56" fmla="*/ 3119851 w 4929601"/>
                  <a:gd name="connsiteY56" fmla="*/ 141704 h 1875254"/>
                  <a:gd name="connsiteX57" fmla="*/ 3291301 w 4929601"/>
                  <a:gd name="connsiteY57" fmla="*/ 132179 h 1875254"/>
                  <a:gd name="connsiteX58" fmla="*/ 3529426 w 4929601"/>
                  <a:gd name="connsiteY58" fmla="*/ 122654 h 1875254"/>
                  <a:gd name="connsiteX59" fmla="*/ 3605626 w 4929601"/>
                  <a:gd name="connsiteY59" fmla="*/ 103604 h 1875254"/>
                  <a:gd name="connsiteX60" fmla="*/ 3643726 w 4929601"/>
                  <a:gd name="connsiteY60" fmla="*/ 94079 h 1875254"/>
                  <a:gd name="connsiteX61" fmla="*/ 3700876 w 4929601"/>
                  <a:gd name="connsiteY61" fmla="*/ 75029 h 1875254"/>
                  <a:gd name="connsiteX62" fmla="*/ 3738976 w 4929601"/>
                  <a:gd name="connsiteY62" fmla="*/ 55979 h 1875254"/>
                  <a:gd name="connsiteX63" fmla="*/ 3805651 w 4929601"/>
                  <a:gd name="connsiteY63" fmla="*/ 46454 h 1875254"/>
                  <a:gd name="connsiteX64" fmla="*/ 4739101 w 4929601"/>
                  <a:gd name="connsiteY64" fmla="*/ 55979 h 1875254"/>
                  <a:gd name="connsiteX65" fmla="*/ 4805776 w 4929601"/>
                  <a:gd name="connsiteY65" fmla="*/ 84554 h 1875254"/>
                  <a:gd name="connsiteX66" fmla="*/ 4843876 w 4929601"/>
                  <a:gd name="connsiteY66" fmla="*/ 94079 h 1875254"/>
                  <a:gd name="connsiteX67" fmla="*/ 4872451 w 4929601"/>
                  <a:gd name="connsiteY67" fmla="*/ 103604 h 1875254"/>
                  <a:gd name="connsiteX68" fmla="*/ 4910551 w 4929601"/>
                  <a:gd name="connsiteY68" fmla="*/ 160754 h 1875254"/>
                  <a:gd name="connsiteX69" fmla="*/ 4929601 w 4929601"/>
                  <a:gd name="connsiteY69" fmla="*/ 189329 h 1875254"/>
                  <a:gd name="connsiteX70" fmla="*/ 4920076 w 4929601"/>
                  <a:gd name="connsiteY70" fmla="*/ 332204 h 1875254"/>
                  <a:gd name="connsiteX71" fmla="*/ 4910551 w 4929601"/>
                  <a:gd name="connsiteY71" fmla="*/ 360779 h 1875254"/>
                  <a:gd name="connsiteX72" fmla="*/ 4872451 w 4929601"/>
                  <a:gd name="connsiteY72" fmla="*/ 417929 h 1875254"/>
                  <a:gd name="connsiteX73" fmla="*/ 4843876 w 4929601"/>
                  <a:gd name="connsiteY73" fmla="*/ 436979 h 1875254"/>
                  <a:gd name="connsiteX74" fmla="*/ 4805776 w 4929601"/>
                  <a:gd name="connsiteY74" fmla="*/ 494129 h 1875254"/>
                  <a:gd name="connsiteX75" fmla="*/ 4796251 w 4929601"/>
                  <a:gd name="connsiteY75" fmla="*/ 522704 h 1875254"/>
                  <a:gd name="connsiteX76" fmla="*/ 4777201 w 4929601"/>
                  <a:gd name="connsiteY76" fmla="*/ 551279 h 1875254"/>
                  <a:gd name="connsiteX77" fmla="*/ 4758151 w 4929601"/>
                  <a:gd name="connsiteY77" fmla="*/ 608429 h 1875254"/>
                  <a:gd name="connsiteX78" fmla="*/ 4748626 w 4929601"/>
                  <a:gd name="connsiteY78" fmla="*/ 637004 h 1875254"/>
                  <a:gd name="connsiteX79" fmla="*/ 4729576 w 4929601"/>
                  <a:gd name="connsiteY79" fmla="*/ 675104 h 1875254"/>
                  <a:gd name="connsiteX80" fmla="*/ 4701001 w 4929601"/>
                  <a:gd name="connsiteY80" fmla="*/ 694154 h 1875254"/>
                  <a:gd name="connsiteX81" fmla="*/ 4681951 w 4929601"/>
                  <a:gd name="connsiteY81" fmla="*/ 751304 h 1875254"/>
                  <a:gd name="connsiteX82" fmla="*/ 4672426 w 4929601"/>
                  <a:gd name="connsiteY82" fmla="*/ 779879 h 1875254"/>
                  <a:gd name="connsiteX83" fmla="*/ 4634326 w 4929601"/>
                  <a:gd name="connsiteY83" fmla="*/ 837029 h 1875254"/>
                  <a:gd name="connsiteX84" fmla="*/ 4615276 w 4929601"/>
                  <a:gd name="connsiteY84" fmla="*/ 875129 h 1875254"/>
                  <a:gd name="connsiteX85" fmla="*/ 4586701 w 4929601"/>
                  <a:gd name="connsiteY85" fmla="*/ 903704 h 1875254"/>
                  <a:gd name="connsiteX86" fmla="*/ 4472401 w 4929601"/>
                  <a:gd name="connsiteY86" fmla="*/ 960854 h 1875254"/>
                  <a:gd name="connsiteX87" fmla="*/ 4434301 w 4929601"/>
                  <a:gd name="connsiteY87" fmla="*/ 970379 h 1875254"/>
                  <a:gd name="connsiteX88" fmla="*/ 4253326 w 4929601"/>
                  <a:gd name="connsiteY88" fmla="*/ 979904 h 1875254"/>
                  <a:gd name="connsiteX89" fmla="*/ 3891376 w 4929601"/>
                  <a:gd name="connsiteY89" fmla="*/ 960854 h 1875254"/>
                  <a:gd name="connsiteX90" fmla="*/ 3853276 w 4929601"/>
                  <a:gd name="connsiteY90" fmla="*/ 951329 h 1875254"/>
                  <a:gd name="connsiteX91" fmla="*/ 3653251 w 4929601"/>
                  <a:gd name="connsiteY91" fmla="*/ 970379 h 1875254"/>
                  <a:gd name="connsiteX92" fmla="*/ 3615151 w 4929601"/>
                  <a:gd name="connsiteY92" fmla="*/ 979904 h 1875254"/>
                  <a:gd name="connsiteX93" fmla="*/ 3577051 w 4929601"/>
                  <a:gd name="connsiteY93" fmla="*/ 1046579 h 1875254"/>
                  <a:gd name="connsiteX94" fmla="*/ 3567526 w 4929601"/>
                  <a:gd name="connsiteY94" fmla="*/ 1084679 h 1875254"/>
                  <a:gd name="connsiteX95" fmla="*/ 3538951 w 4929601"/>
                  <a:gd name="connsiteY95" fmla="*/ 1103729 h 1875254"/>
                  <a:gd name="connsiteX96" fmla="*/ 3491326 w 4929601"/>
                  <a:gd name="connsiteY96" fmla="*/ 1160879 h 1875254"/>
                  <a:gd name="connsiteX97" fmla="*/ 3462751 w 4929601"/>
                  <a:gd name="connsiteY97" fmla="*/ 1189454 h 1875254"/>
                  <a:gd name="connsiteX98" fmla="*/ 3405601 w 4929601"/>
                  <a:gd name="connsiteY98" fmla="*/ 1284704 h 1875254"/>
                  <a:gd name="connsiteX99" fmla="*/ 3386551 w 4929601"/>
                  <a:gd name="connsiteY99" fmla="*/ 1341854 h 1875254"/>
                  <a:gd name="connsiteX100" fmla="*/ 3377026 w 4929601"/>
                  <a:gd name="connsiteY100" fmla="*/ 1379954 h 1875254"/>
                  <a:gd name="connsiteX101" fmla="*/ 3357976 w 4929601"/>
                  <a:gd name="connsiteY101" fmla="*/ 1408529 h 1875254"/>
                  <a:gd name="connsiteX102" fmla="*/ 3348451 w 4929601"/>
                  <a:gd name="connsiteY102" fmla="*/ 1437104 h 1875254"/>
                  <a:gd name="connsiteX103" fmla="*/ 3291301 w 4929601"/>
                  <a:gd name="connsiteY103" fmla="*/ 1532354 h 1875254"/>
                  <a:gd name="connsiteX104" fmla="*/ 3262726 w 4929601"/>
                  <a:gd name="connsiteY104" fmla="*/ 1551404 h 1875254"/>
                  <a:gd name="connsiteX105" fmla="*/ 3224626 w 4929601"/>
                  <a:gd name="connsiteY105" fmla="*/ 1618079 h 1875254"/>
                  <a:gd name="connsiteX106" fmla="*/ 3167476 w 4929601"/>
                  <a:gd name="connsiteY106" fmla="*/ 1675229 h 1875254"/>
                  <a:gd name="connsiteX107" fmla="*/ 3081751 w 4929601"/>
                  <a:gd name="connsiteY107" fmla="*/ 1703804 h 1875254"/>
                  <a:gd name="connsiteX108" fmla="*/ 3053176 w 4929601"/>
                  <a:gd name="connsiteY108" fmla="*/ 1713329 h 1875254"/>
                  <a:gd name="connsiteX109" fmla="*/ 3024601 w 4929601"/>
                  <a:gd name="connsiteY109" fmla="*/ 1722854 h 1875254"/>
                  <a:gd name="connsiteX110" fmla="*/ 2948401 w 4929601"/>
                  <a:gd name="connsiteY110" fmla="*/ 1732379 h 1875254"/>
                  <a:gd name="connsiteX111" fmla="*/ 2776951 w 4929601"/>
                  <a:gd name="connsiteY111" fmla="*/ 1751429 h 1875254"/>
                  <a:gd name="connsiteX112" fmla="*/ 2710276 w 4929601"/>
                  <a:gd name="connsiteY112" fmla="*/ 1760954 h 1875254"/>
                  <a:gd name="connsiteX113" fmla="*/ 2672176 w 4929601"/>
                  <a:gd name="connsiteY113" fmla="*/ 1770479 h 1875254"/>
                  <a:gd name="connsiteX114" fmla="*/ 2519776 w 4929601"/>
                  <a:gd name="connsiteY114" fmla="*/ 1780004 h 1875254"/>
                  <a:gd name="connsiteX115" fmla="*/ 2386426 w 4929601"/>
                  <a:gd name="connsiteY115" fmla="*/ 1799054 h 1875254"/>
                  <a:gd name="connsiteX116" fmla="*/ 2319751 w 4929601"/>
                  <a:gd name="connsiteY116" fmla="*/ 1818104 h 1875254"/>
                  <a:gd name="connsiteX117" fmla="*/ 2291176 w 4929601"/>
                  <a:gd name="connsiteY117" fmla="*/ 1837154 h 1875254"/>
                  <a:gd name="connsiteX118" fmla="*/ 2253076 w 4929601"/>
                  <a:gd name="connsiteY118" fmla="*/ 1856204 h 1875254"/>
                  <a:gd name="connsiteX119" fmla="*/ 2195926 w 4929601"/>
                  <a:gd name="connsiteY119" fmla="*/ 1875254 h 1875254"/>
                  <a:gd name="connsiteX120" fmla="*/ 2014951 w 4929601"/>
                  <a:gd name="connsiteY120" fmla="*/ 1865729 h 1875254"/>
                  <a:gd name="connsiteX121" fmla="*/ 1957801 w 4929601"/>
                  <a:gd name="connsiteY121" fmla="*/ 1846679 h 1875254"/>
                  <a:gd name="connsiteX122" fmla="*/ 1833976 w 4929601"/>
                  <a:gd name="connsiteY122" fmla="*/ 1827629 h 1875254"/>
                  <a:gd name="connsiteX123" fmla="*/ 1757776 w 4929601"/>
                  <a:gd name="connsiteY123" fmla="*/ 1808579 h 1875254"/>
                  <a:gd name="connsiteX124" fmla="*/ 1729201 w 4929601"/>
                  <a:gd name="connsiteY124" fmla="*/ 1799054 h 1875254"/>
                  <a:gd name="connsiteX125" fmla="*/ 1691101 w 4929601"/>
                  <a:gd name="connsiteY125" fmla="*/ 1789529 h 1875254"/>
                  <a:gd name="connsiteX126" fmla="*/ 1614901 w 4929601"/>
                  <a:gd name="connsiteY126" fmla="*/ 1760954 h 1875254"/>
                  <a:gd name="connsiteX127" fmla="*/ 1576801 w 4929601"/>
                  <a:gd name="connsiteY127" fmla="*/ 1751429 h 1875254"/>
                  <a:gd name="connsiteX128" fmla="*/ 1548226 w 4929601"/>
                  <a:gd name="connsiteY128" fmla="*/ 1732379 h 1875254"/>
                  <a:gd name="connsiteX129" fmla="*/ 1462501 w 4929601"/>
                  <a:gd name="connsiteY129" fmla="*/ 1713329 h 1875254"/>
                  <a:gd name="connsiteX130" fmla="*/ 1405351 w 4929601"/>
                  <a:gd name="connsiteY130" fmla="*/ 1694279 h 1875254"/>
                  <a:gd name="connsiteX131" fmla="*/ 1357726 w 4929601"/>
                  <a:gd name="connsiteY131" fmla="*/ 1675229 h 1875254"/>
                  <a:gd name="connsiteX132" fmla="*/ 1291051 w 4929601"/>
                  <a:gd name="connsiteY132" fmla="*/ 1665704 h 1875254"/>
                  <a:gd name="connsiteX133" fmla="*/ 1195801 w 4929601"/>
                  <a:gd name="connsiteY133" fmla="*/ 1637129 h 1875254"/>
                  <a:gd name="connsiteX134" fmla="*/ 1138651 w 4929601"/>
                  <a:gd name="connsiteY134" fmla="*/ 1608554 h 1875254"/>
                  <a:gd name="connsiteX135" fmla="*/ 1062451 w 4929601"/>
                  <a:gd name="connsiteY135" fmla="*/ 1570454 h 1875254"/>
                  <a:gd name="connsiteX136" fmla="*/ 1024351 w 4929601"/>
                  <a:gd name="connsiteY136" fmla="*/ 1551404 h 1875254"/>
                  <a:gd name="connsiteX137" fmla="*/ 986251 w 4929601"/>
                  <a:gd name="connsiteY137" fmla="*/ 1541879 h 1875254"/>
                  <a:gd name="connsiteX138" fmla="*/ 976726 w 4929601"/>
                  <a:gd name="connsiteY138" fmla="*/ 1513304 h 1875254"/>
                  <a:gd name="connsiteX139" fmla="*/ 938626 w 4929601"/>
                  <a:gd name="connsiteY139" fmla="*/ 1484729 h 1875254"/>
                  <a:gd name="connsiteX140" fmla="*/ 814801 w 4929601"/>
                  <a:gd name="connsiteY140" fmla="*/ 1456154 h 1875254"/>
                  <a:gd name="connsiteX141" fmla="*/ 786226 w 4929601"/>
                  <a:gd name="connsiteY141" fmla="*/ 1437104 h 1875254"/>
                  <a:gd name="connsiteX142" fmla="*/ 719551 w 4929601"/>
                  <a:gd name="connsiteY142" fmla="*/ 1418054 h 1875254"/>
                  <a:gd name="connsiteX143" fmla="*/ 700501 w 4929601"/>
                  <a:gd name="connsiteY143" fmla="*/ 1389479 h 1875254"/>
                  <a:gd name="connsiteX144" fmla="*/ 614776 w 4929601"/>
                  <a:gd name="connsiteY144" fmla="*/ 1341854 h 1875254"/>
                  <a:gd name="connsiteX145" fmla="*/ 557626 w 4929601"/>
                  <a:gd name="connsiteY145" fmla="*/ 1303754 h 1875254"/>
                  <a:gd name="connsiteX146" fmla="*/ 538576 w 4929601"/>
                  <a:gd name="connsiteY146" fmla="*/ 1275179 h 1875254"/>
                  <a:gd name="connsiteX147" fmla="*/ 510001 w 4929601"/>
                  <a:gd name="connsiteY147" fmla="*/ 1256129 h 1875254"/>
                  <a:gd name="connsiteX148" fmla="*/ 462376 w 4929601"/>
                  <a:gd name="connsiteY148" fmla="*/ 1218029 h 1875254"/>
                  <a:gd name="connsiteX149" fmla="*/ 414751 w 4929601"/>
                  <a:gd name="connsiteY149" fmla="*/ 1179929 h 1875254"/>
                  <a:gd name="connsiteX150" fmla="*/ 367126 w 4929601"/>
                  <a:gd name="connsiteY150" fmla="*/ 1122779 h 1875254"/>
                  <a:gd name="connsiteX151" fmla="*/ 338551 w 4929601"/>
                  <a:gd name="connsiteY151" fmla="*/ 1113254 h 1875254"/>
                  <a:gd name="connsiteX152" fmla="*/ 290926 w 4929601"/>
                  <a:gd name="connsiteY152" fmla="*/ 1056104 h 1875254"/>
                  <a:gd name="connsiteX153" fmla="*/ 233776 w 4929601"/>
                  <a:gd name="connsiteY153" fmla="*/ 1008479 h 1875254"/>
                  <a:gd name="connsiteX154" fmla="*/ 214726 w 4929601"/>
                  <a:gd name="connsiteY154" fmla="*/ 941804 h 1875254"/>
                  <a:gd name="connsiteX155" fmla="*/ 176626 w 4929601"/>
                  <a:gd name="connsiteY155" fmla="*/ 856079 h 1875254"/>
                  <a:gd name="connsiteX156" fmla="*/ 119476 w 4929601"/>
                  <a:gd name="connsiteY156" fmla="*/ 798929 h 1875254"/>
                  <a:gd name="connsiteX157" fmla="*/ 90901 w 4929601"/>
                  <a:gd name="connsiteY157" fmla="*/ 770354 h 1875254"/>
                  <a:gd name="connsiteX158" fmla="*/ 52801 w 4929601"/>
                  <a:gd name="connsiteY158" fmla="*/ 713204 h 1875254"/>
                  <a:gd name="connsiteX159" fmla="*/ 33751 w 4929601"/>
                  <a:gd name="connsiteY159" fmla="*/ 684629 h 1875254"/>
                  <a:gd name="connsiteX160" fmla="*/ 24226 w 4929601"/>
                  <a:gd name="connsiteY160" fmla="*/ 656054 h 1875254"/>
                  <a:gd name="connsiteX161" fmla="*/ 52801 w 4929601"/>
                  <a:gd name="connsiteY161" fmla="*/ 494129 h 1875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</a:cxnLst>
                <a:rect l="l" t="t" r="r" b="b"/>
                <a:pathLst>
                  <a:path w="4929601" h="1875254">
                    <a:moveTo>
                      <a:pt x="71851" y="589379"/>
                    </a:moveTo>
                    <a:cubicBezTo>
                      <a:pt x="75026" y="500479"/>
                      <a:pt x="75649" y="411451"/>
                      <a:pt x="81376" y="322679"/>
                    </a:cubicBezTo>
                    <a:cubicBezTo>
                      <a:pt x="83342" y="292202"/>
                      <a:pt x="98077" y="292244"/>
                      <a:pt x="109951" y="265529"/>
                    </a:cubicBezTo>
                    <a:cubicBezTo>
                      <a:pt x="118106" y="247179"/>
                      <a:pt x="124131" y="227860"/>
                      <a:pt x="129001" y="208379"/>
                    </a:cubicBezTo>
                    <a:cubicBezTo>
                      <a:pt x="132176" y="195679"/>
                      <a:pt x="132672" y="181988"/>
                      <a:pt x="138526" y="170279"/>
                    </a:cubicBezTo>
                    <a:cubicBezTo>
                      <a:pt x="151621" y="144088"/>
                      <a:pt x="179544" y="104509"/>
                      <a:pt x="205201" y="84554"/>
                    </a:cubicBezTo>
                    <a:cubicBezTo>
                      <a:pt x="223273" y="70498"/>
                      <a:pt x="240631" y="53694"/>
                      <a:pt x="262351" y="46454"/>
                    </a:cubicBezTo>
                    <a:cubicBezTo>
                      <a:pt x="271876" y="43279"/>
                      <a:pt x="281946" y="41419"/>
                      <a:pt x="290926" y="36929"/>
                    </a:cubicBezTo>
                    <a:cubicBezTo>
                      <a:pt x="364784" y="0"/>
                      <a:pt x="276252" y="32295"/>
                      <a:pt x="348076" y="8354"/>
                    </a:cubicBezTo>
                    <a:cubicBezTo>
                      <a:pt x="373476" y="11529"/>
                      <a:pt x="399091" y="13300"/>
                      <a:pt x="424276" y="17879"/>
                    </a:cubicBezTo>
                    <a:cubicBezTo>
                      <a:pt x="434154" y="19675"/>
                      <a:pt x="442866" y="26353"/>
                      <a:pt x="452851" y="27404"/>
                    </a:cubicBezTo>
                    <a:cubicBezTo>
                      <a:pt x="503470" y="32732"/>
                      <a:pt x="554451" y="33754"/>
                      <a:pt x="605251" y="36929"/>
                    </a:cubicBezTo>
                    <a:cubicBezTo>
                      <a:pt x="621126" y="40104"/>
                      <a:pt x="638138" y="39755"/>
                      <a:pt x="652876" y="46454"/>
                    </a:cubicBezTo>
                    <a:cubicBezTo>
                      <a:pt x="673719" y="55928"/>
                      <a:pt x="687442" y="80790"/>
                      <a:pt x="710026" y="84554"/>
                    </a:cubicBezTo>
                    <a:cubicBezTo>
                      <a:pt x="792425" y="98287"/>
                      <a:pt x="748012" y="91684"/>
                      <a:pt x="843376" y="103604"/>
                    </a:cubicBezTo>
                    <a:cubicBezTo>
                      <a:pt x="925268" y="158199"/>
                      <a:pt x="821656" y="92744"/>
                      <a:pt x="900526" y="132179"/>
                    </a:cubicBezTo>
                    <a:cubicBezTo>
                      <a:pt x="941282" y="152557"/>
                      <a:pt x="926182" y="164818"/>
                      <a:pt x="986251" y="170279"/>
                    </a:cubicBezTo>
                    <a:lnTo>
                      <a:pt x="1091026" y="179804"/>
                    </a:lnTo>
                    <a:lnTo>
                      <a:pt x="1233901" y="227429"/>
                    </a:lnTo>
                    <a:lnTo>
                      <a:pt x="1262476" y="236954"/>
                    </a:lnTo>
                    <a:cubicBezTo>
                      <a:pt x="1272001" y="240129"/>
                      <a:pt x="1281206" y="244510"/>
                      <a:pt x="1291051" y="246479"/>
                    </a:cubicBezTo>
                    <a:lnTo>
                      <a:pt x="1338676" y="256004"/>
                    </a:lnTo>
                    <a:cubicBezTo>
                      <a:pt x="1348201" y="262354"/>
                      <a:pt x="1356790" y="270405"/>
                      <a:pt x="1367251" y="275054"/>
                    </a:cubicBezTo>
                    <a:cubicBezTo>
                      <a:pt x="1385601" y="283209"/>
                      <a:pt x="1407693" y="282965"/>
                      <a:pt x="1424401" y="294104"/>
                    </a:cubicBezTo>
                    <a:cubicBezTo>
                      <a:pt x="1433926" y="300454"/>
                      <a:pt x="1442011" y="309865"/>
                      <a:pt x="1452976" y="313154"/>
                    </a:cubicBezTo>
                    <a:cubicBezTo>
                      <a:pt x="1474480" y="319605"/>
                      <a:pt x="1497426" y="319504"/>
                      <a:pt x="1519651" y="322679"/>
                    </a:cubicBezTo>
                    <a:cubicBezTo>
                      <a:pt x="1538701" y="329029"/>
                      <a:pt x="1560093" y="330590"/>
                      <a:pt x="1576801" y="341729"/>
                    </a:cubicBezTo>
                    <a:cubicBezTo>
                      <a:pt x="1586326" y="348079"/>
                      <a:pt x="1595137" y="355659"/>
                      <a:pt x="1605376" y="360779"/>
                    </a:cubicBezTo>
                    <a:cubicBezTo>
                      <a:pt x="1620601" y="368392"/>
                      <a:pt x="1657809" y="375760"/>
                      <a:pt x="1672051" y="379829"/>
                    </a:cubicBezTo>
                    <a:cubicBezTo>
                      <a:pt x="1681705" y="382587"/>
                      <a:pt x="1691101" y="386179"/>
                      <a:pt x="1700626" y="389354"/>
                    </a:cubicBezTo>
                    <a:cubicBezTo>
                      <a:pt x="1713326" y="408404"/>
                      <a:pt x="1717006" y="439264"/>
                      <a:pt x="1738726" y="446504"/>
                    </a:cubicBezTo>
                    <a:cubicBezTo>
                      <a:pt x="1810550" y="470445"/>
                      <a:pt x="1722018" y="438150"/>
                      <a:pt x="1795876" y="475079"/>
                    </a:cubicBezTo>
                    <a:cubicBezTo>
                      <a:pt x="1804856" y="479569"/>
                      <a:pt x="1815471" y="480114"/>
                      <a:pt x="1824451" y="484604"/>
                    </a:cubicBezTo>
                    <a:cubicBezTo>
                      <a:pt x="1834690" y="489724"/>
                      <a:pt x="1842787" y="498534"/>
                      <a:pt x="1853026" y="503654"/>
                    </a:cubicBezTo>
                    <a:cubicBezTo>
                      <a:pt x="1862006" y="508144"/>
                      <a:pt x="1872621" y="508689"/>
                      <a:pt x="1881601" y="513179"/>
                    </a:cubicBezTo>
                    <a:cubicBezTo>
                      <a:pt x="1891840" y="518299"/>
                      <a:pt x="1899654" y="527720"/>
                      <a:pt x="1910176" y="532229"/>
                    </a:cubicBezTo>
                    <a:cubicBezTo>
                      <a:pt x="1932631" y="541853"/>
                      <a:pt x="1999500" y="549072"/>
                      <a:pt x="2014951" y="551279"/>
                    </a:cubicBezTo>
                    <a:lnTo>
                      <a:pt x="2072101" y="589379"/>
                    </a:lnTo>
                    <a:lnTo>
                      <a:pt x="2100676" y="608429"/>
                    </a:lnTo>
                    <a:cubicBezTo>
                      <a:pt x="2148301" y="605254"/>
                      <a:pt x="2197089" y="609836"/>
                      <a:pt x="2243551" y="598904"/>
                    </a:cubicBezTo>
                    <a:cubicBezTo>
                      <a:pt x="2254694" y="596282"/>
                      <a:pt x="2253662" y="577480"/>
                      <a:pt x="2262601" y="570329"/>
                    </a:cubicBezTo>
                    <a:cubicBezTo>
                      <a:pt x="2270441" y="564057"/>
                      <a:pt x="2282399" y="565680"/>
                      <a:pt x="2291176" y="560804"/>
                    </a:cubicBezTo>
                    <a:cubicBezTo>
                      <a:pt x="2311190" y="549685"/>
                      <a:pt x="2329276" y="535404"/>
                      <a:pt x="2348326" y="522704"/>
                    </a:cubicBezTo>
                    <a:cubicBezTo>
                      <a:pt x="2357851" y="516354"/>
                      <a:pt x="2368806" y="511749"/>
                      <a:pt x="2376901" y="503654"/>
                    </a:cubicBezTo>
                    <a:cubicBezTo>
                      <a:pt x="2395951" y="484604"/>
                      <a:pt x="2411635" y="461448"/>
                      <a:pt x="2434051" y="446504"/>
                    </a:cubicBezTo>
                    <a:cubicBezTo>
                      <a:pt x="2526952" y="384570"/>
                      <a:pt x="2384870" y="483870"/>
                      <a:pt x="2491201" y="389354"/>
                    </a:cubicBezTo>
                    <a:cubicBezTo>
                      <a:pt x="2508313" y="374143"/>
                      <a:pt x="2548351" y="351254"/>
                      <a:pt x="2548351" y="351254"/>
                    </a:cubicBezTo>
                    <a:cubicBezTo>
                      <a:pt x="2594048" y="282708"/>
                      <a:pt x="2529337" y="367105"/>
                      <a:pt x="2624551" y="303629"/>
                    </a:cubicBezTo>
                    <a:cubicBezTo>
                      <a:pt x="2634076" y="297279"/>
                      <a:pt x="2642887" y="289699"/>
                      <a:pt x="2653126" y="284579"/>
                    </a:cubicBezTo>
                    <a:cubicBezTo>
                      <a:pt x="2669131" y="276576"/>
                      <a:pt x="2704542" y="270107"/>
                      <a:pt x="2719801" y="265529"/>
                    </a:cubicBezTo>
                    <a:cubicBezTo>
                      <a:pt x="2739035" y="259759"/>
                      <a:pt x="2757901" y="252829"/>
                      <a:pt x="2776951" y="246479"/>
                    </a:cubicBezTo>
                    <a:lnTo>
                      <a:pt x="2834101" y="227429"/>
                    </a:lnTo>
                    <a:lnTo>
                      <a:pt x="2862676" y="217904"/>
                    </a:lnTo>
                    <a:cubicBezTo>
                      <a:pt x="2869026" y="208379"/>
                      <a:pt x="2872201" y="195679"/>
                      <a:pt x="2881726" y="189329"/>
                    </a:cubicBezTo>
                    <a:cubicBezTo>
                      <a:pt x="2892618" y="182067"/>
                      <a:pt x="2907287" y="183566"/>
                      <a:pt x="2919826" y="179804"/>
                    </a:cubicBezTo>
                    <a:cubicBezTo>
                      <a:pt x="2939060" y="174034"/>
                      <a:pt x="2957285" y="164692"/>
                      <a:pt x="2976976" y="160754"/>
                    </a:cubicBezTo>
                    <a:cubicBezTo>
                      <a:pt x="3043334" y="147482"/>
                      <a:pt x="3033238" y="147891"/>
                      <a:pt x="3119851" y="141704"/>
                    </a:cubicBezTo>
                    <a:cubicBezTo>
                      <a:pt x="3176944" y="137626"/>
                      <a:pt x="3234125" y="134838"/>
                      <a:pt x="3291301" y="132179"/>
                    </a:cubicBezTo>
                    <a:lnTo>
                      <a:pt x="3529426" y="122654"/>
                    </a:lnTo>
                    <a:lnTo>
                      <a:pt x="3605626" y="103604"/>
                    </a:lnTo>
                    <a:cubicBezTo>
                      <a:pt x="3618326" y="100429"/>
                      <a:pt x="3631307" y="98219"/>
                      <a:pt x="3643726" y="94079"/>
                    </a:cubicBezTo>
                    <a:cubicBezTo>
                      <a:pt x="3662776" y="87729"/>
                      <a:pt x="3682915" y="84009"/>
                      <a:pt x="3700876" y="75029"/>
                    </a:cubicBezTo>
                    <a:cubicBezTo>
                      <a:pt x="3713576" y="68679"/>
                      <a:pt x="3725277" y="59715"/>
                      <a:pt x="3738976" y="55979"/>
                    </a:cubicBezTo>
                    <a:cubicBezTo>
                      <a:pt x="3760636" y="50072"/>
                      <a:pt x="3783426" y="49629"/>
                      <a:pt x="3805651" y="46454"/>
                    </a:cubicBezTo>
                    <a:lnTo>
                      <a:pt x="4739101" y="55979"/>
                    </a:lnTo>
                    <a:cubicBezTo>
                      <a:pt x="4755749" y="56309"/>
                      <a:pt x="4794613" y="80368"/>
                      <a:pt x="4805776" y="84554"/>
                    </a:cubicBezTo>
                    <a:cubicBezTo>
                      <a:pt x="4818033" y="89151"/>
                      <a:pt x="4831289" y="90483"/>
                      <a:pt x="4843876" y="94079"/>
                    </a:cubicBezTo>
                    <a:cubicBezTo>
                      <a:pt x="4853530" y="96837"/>
                      <a:pt x="4862926" y="100429"/>
                      <a:pt x="4872451" y="103604"/>
                    </a:cubicBezTo>
                    <a:lnTo>
                      <a:pt x="4910551" y="160754"/>
                    </a:lnTo>
                    <a:lnTo>
                      <a:pt x="4929601" y="189329"/>
                    </a:lnTo>
                    <a:cubicBezTo>
                      <a:pt x="4926426" y="236954"/>
                      <a:pt x="4925347" y="284765"/>
                      <a:pt x="4920076" y="332204"/>
                    </a:cubicBezTo>
                    <a:cubicBezTo>
                      <a:pt x="4918967" y="342183"/>
                      <a:pt x="4915427" y="352002"/>
                      <a:pt x="4910551" y="360779"/>
                    </a:cubicBezTo>
                    <a:cubicBezTo>
                      <a:pt x="4899432" y="380793"/>
                      <a:pt x="4891501" y="405229"/>
                      <a:pt x="4872451" y="417929"/>
                    </a:cubicBezTo>
                    <a:lnTo>
                      <a:pt x="4843876" y="436979"/>
                    </a:lnTo>
                    <a:cubicBezTo>
                      <a:pt x="4821228" y="504923"/>
                      <a:pt x="4853342" y="422780"/>
                      <a:pt x="4805776" y="494129"/>
                    </a:cubicBezTo>
                    <a:cubicBezTo>
                      <a:pt x="4800207" y="502483"/>
                      <a:pt x="4800741" y="513724"/>
                      <a:pt x="4796251" y="522704"/>
                    </a:cubicBezTo>
                    <a:cubicBezTo>
                      <a:pt x="4791131" y="532943"/>
                      <a:pt x="4781850" y="540818"/>
                      <a:pt x="4777201" y="551279"/>
                    </a:cubicBezTo>
                    <a:cubicBezTo>
                      <a:pt x="4769046" y="569629"/>
                      <a:pt x="4764501" y="589379"/>
                      <a:pt x="4758151" y="608429"/>
                    </a:cubicBezTo>
                    <a:cubicBezTo>
                      <a:pt x="4754976" y="617954"/>
                      <a:pt x="4753116" y="628024"/>
                      <a:pt x="4748626" y="637004"/>
                    </a:cubicBezTo>
                    <a:cubicBezTo>
                      <a:pt x="4742276" y="649704"/>
                      <a:pt x="4738666" y="664196"/>
                      <a:pt x="4729576" y="675104"/>
                    </a:cubicBezTo>
                    <a:cubicBezTo>
                      <a:pt x="4722247" y="683898"/>
                      <a:pt x="4710526" y="687804"/>
                      <a:pt x="4701001" y="694154"/>
                    </a:cubicBezTo>
                    <a:lnTo>
                      <a:pt x="4681951" y="751304"/>
                    </a:lnTo>
                    <a:cubicBezTo>
                      <a:pt x="4678776" y="760829"/>
                      <a:pt x="4677995" y="771525"/>
                      <a:pt x="4672426" y="779879"/>
                    </a:cubicBezTo>
                    <a:cubicBezTo>
                      <a:pt x="4659726" y="798929"/>
                      <a:pt x="4644565" y="816551"/>
                      <a:pt x="4634326" y="837029"/>
                    </a:cubicBezTo>
                    <a:cubicBezTo>
                      <a:pt x="4627976" y="849729"/>
                      <a:pt x="4623529" y="863575"/>
                      <a:pt x="4615276" y="875129"/>
                    </a:cubicBezTo>
                    <a:cubicBezTo>
                      <a:pt x="4607446" y="886090"/>
                      <a:pt x="4597334" y="895434"/>
                      <a:pt x="4586701" y="903704"/>
                    </a:cubicBezTo>
                    <a:cubicBezTo>
                      <a:pt x="4542591" y="938012"/>
                      <a:pt x="4525181" y="947659"/>
                      <a:pt x="4472401" y="960854"/>
                    </a:cubicBezTo>
                    <a:cubicBezTo>
                      <a:pt x="4459701" y="964029"/>
                      <a:pt x="4447343" y="969245"/>
                      <a:pt x="4434301" y="970379"/>
                    </a:cubicBezTo>
                    <a:cubicBezTo>
                      <a:pt x="4374120" y="975612"/>
                      <a:pt x="4313651" y="976729"/>
                      <a:pt x="4253326" y="979904"/>
                    </a:cubicBezTo>
                    <a:cubicBezTo>
                      <a:pt x="4151766" y="976402"/>
                      <a:pt x="4005193" y="978364"/>
                      <a:pt x="3891376" y="960854"/>
                    </a:cubicBezTo>
                    <a:cubicBezTo>
                      <a:pt x="3878437" y="958863"/>
                      <a:pt x="3865976" y="954504"/>
                      <a:pt x="3853276" y="951329"/>
                    </a:cubicBezTo>
                    <a:lnTo>
                      <a:pt x="3653251" y="970379"/>
                    </a:lnTo>
                    <a:cubicBezTo>
                      <a:pt x="3640292" y="972230"/>
                      <a:pt x="3627851" y="976729"/>
                      <a:pt x="3615151" y="979904"/>
                    </a:cubicBezTo>
                    <a:cubicBezTo>
                      <a:pt x="3548476" y="1024354"/>
                      <a:pt x="3545301" y="998954"/>
                      <a:pt x="3577051" y="1046579"/>
                    </a:cubicBezTo>
                    <a:cubicBezTo>
                      <a:pt x="3573876" y="1059279"/>
                      <a:pt x="3574788" y="1073787"/>
                      <a:pt x="3567526" y="1084679"/>
                    </a:cubicBezTo>
                    <a:cubicBezTo>
                      <a:pt x="3561176" y="1094204"/>
                      <a:pt x="3547745" y="1096400"/>
                      <a:pt x="3538951" y="1103729"/>
                    </a:cubicBezTo>
                    <a:cubicBezTo>
                      <a:pt x="3493415" y="1141675"/>
                      <a:pt x="3525383" y="1120011"/>
                      <a:pt x="3491326" y="1160879"/>
                    </a:cubicBezTo>
                    <a:cubicBezTo>
                      <a:pt x="3482702" y="1171227"/>
                      <a:pt x="3471021" y="1178821"/>
                      <a:pt x="3462751" y="1189454"/>
                    </a:cubicBezTo>
                    <a:cubicBezTo>
                      <a:pt x="3444335" y="1213132"/>
                      <a:pt x="3417798" y="1254211"/>
                      <a:pt x="3405601" y="1284704"/>
                    </a:cubicBezTo>
                    <a:cubicBezTo>
                      <a:pt x="3398143" y="1303348"/>
                      <a:pt x="3391421" y="1322373"/>
                      <a:pt x="3386551" y="1341854"/>
                    </a:cubicBezTo>
                    <a:cubicBezTo>
                      <a:pt x="3383376" y="1354554"/>
                      <a:pt x="3382183" y="1367922"/>
                      <a:pt x="3377026" y="1379954"/>
                    </a:cubicBezTo>
                    <a:cubicBezTo>
                      <a:pt x="3372517" y="1390476"/>
                      <a:pt x="3363096" y="1398290"/>
                      <a:pt x="3357976" y="1408529"/>
                    </a:cubicBezTo>
                    <a:cubicBezTo>
                      <a:pt x="3353486" y="1417509"/>
                      <a:pt x="3352406" y="1427876"/>
                      <a:pt x="3348451" y="1437104"/>
                    </a:cubicBezTo>
                    <a:cubicBezTo>
                      <a:pt x="3339276" y="1458511"/>
                      <a:pt x="3304844" y="1523326"/>
                      <a:pt x="3291301" y="1532354"/>
                    </a:cubicBezTo>
                    <a:lnTo>
                      <a:pt x="3262726" y="1551404"/>
                    </a:lnTo>
                    <a:cubicBezTo>
                      <a:pt x="3252870" y="1571116"/>
                      <a:pt x="3240012" y="1600769"/>
                      <a:pt x="3224626" y="1618079"/>
                    </a:cubicBezTo>
                    <a:cubicBezTo>
                      <a:pt x="3206728" y="1638215"/>
                      <a:pt x="3193034" y="1666710"/>
                      <a:pt x="3167476" y="1675229"/>
                    </a:cubicBezTo>
                    <a:lnTo>
                      <a:pt x="3081751" y="1703804"/>
                    </a:lnTo>
                    <a:lnTo>
                      <a:pt x="3053176" y="1713329"/>
                    </a:lnTo>
                    <a:cubicBezTo>
                      <a:pt x="3043651" y="1716504"/>
                      <a:pt x="3034564" y="1721609"/>
                      <a:pt x="3024601" y="1722854"/>
                    </a:cubicBezTo>
                    <a:lnTo>
                      <a:pt x="2948401" y="1732379"/>
                    </a:lnTo>
                    <a:cubicBezTo>
                      <a:pt x="2891278" y="1738970"/>
                      <a:pt x="2833875" y="1743297"/>
                      <a:pt x="2776951" y="1751429"/>
                    </a:cubicBezTo>
                    <a:cubicBezTo>
                      <a:pt x="2754726" y="1754604"/>
                      <a:pt x="2732365" y="1756938"/>
                      <a:pt x="2710276" y="1760954"/>
                    </a:cubicBezTo>
                    <a:cubicBezTo>
                      <a:pt x="2697396" y="1763296"/>
                      <a:pt x="2685202" y="1769176"/>
                      <a:pt x="2672176" y="1770479"/>
                    </a:cubicBezTo>
                    <a:cubicBezTo>
                      <a:pt x="2621529" y="1775544"/>
                      <a:pt x="2570513" y="1775945"/>
                      <a:pt x="2519776" y="1780004"/>
                    </a:cubicBezTo>
                    <a:cubicBezTo>
                      <a:pt x="2461271" y="1784684"/>
                      <a:pt x="2437856" y="1787625"/>
                      <a:pt x="2386426" y="1799054"/>
                    </a:cubicBezTo>
                    <a:cubicBezTo>
                      <a:pt x="2375439" y="1801495"/>
                      <a:pt x="2332479" y="1811740"/>
                      <a:pt x="2319751" y="1818104"/>
                    </a:cubicBezTo>
                    <a:cubicBezTo>
                      <a:pt x="2309512" y="1823224"/>
                      <a:pt x="2301115" y="1831474"/>
                      <a:pt x="2291176" y="1837154"/>
                    </a:cubicBezTo>
                    <a:cubicBezTo>
                      <a:pt x="2278848" y="1844199"/>
                      <a:pt x="2266259" y="1850931"/>
                      <a:pt x="2253076" y="1856204"/>
                    </a:cubicBezTo>
                    <a:cubicBezTo>
                      <a:pt x="2234432" y="1863662"/>
                      <a:pt x="2195926" y="1875254"/>
                      <a:pt x="2195926" y="1875254"/>
                    </a:cubicBezTo>
                    <a:cubicBezTo>
                      <a:pt x="2135601" y="1872079"/>
                      <a:pt x="2074929" y="1872926"/>
                      <a:pt x="2014951" y="1865729"/>
                    </a:cubicBezTo>
                    <a:cubicBezTo>
                      <a:pt x="1995014" y="1863337"/>
                      <a:pt x="1977492" y="1850617"/>
                      <a:pt x="1957801" y="1846679"/>
                    </a:cubicBezTo>
                    <a:cubicBezTo>
                      <a:pt x="1885075" y="1832134"/>
                      <a:pt x="1926240" y="1839162"/>
                      <a:pt x="1833976" y="1827629"/>
                    </a:cubicBezTo>
                    <a:cubicBezTo>
                      <a:pt x="1768657" y="1805856"/>
                      <a:pt x="1849728" y="1831567"/>
                      <a:pt x="1757776" y="1808579"/>
                    </a:cubicBezTo>
                    <a:cubicBezTo>
                      <a:pt x="1748036" y="1806144"/>
                      <a:pt x="1738855" y="1801812"/>
                      <a:pt x="1729201" y="1799054"/>
                    </a:cubicBezTo>
                    <a:cubicBezTo>
                      <a:pt x="1716614" y="1795458"/>
                      <a:pt x="1703688" y="1793125"/>
                      <a:pt x="1691101" y="1789529"/>
                    </a:cubicBezTo>
                    <a:cubicBezTo>
                      <a:pt x="1644284" y="1776153"/>
                      <a:pt x="1675290" y="1781084"/>
                      <a:pt x="1614901" y="1760954"/>
                    </a:cubicBezTo>
                    <a:cubicBezTo>
                      <a:pt x="1602482" y="1756814"/>
                      <a:pt x="1589501" y="1754604"/>
                      <a:pt x="1576801" y="1751429"/>
                    </a:cubicBezTo>
                    <a:cubicBezTo>
                      <a:pt x="1567276" y="1745079"/>
                      <a:pt x="1558748" y="1736888"/>
                      <a:pt x="1548226" y="1732379"/>
                    </a:cubicBezTo>
                    <a:cubicBezTo>
                      <a:pt x="1533257" y="1725964"/>
                      <a:pt x="1474933" y="1716719"/>
                      <a:pt x="1462501" y="1713329"/>
                    </a:cubicBezTo>
                    <a:cubicBezTo>
                      <a:pt x="1443128" y="1708045"/>
                      <a:pt x="1423995" y="1701737"/>
                      <a:pt x="1405351" y="1694279"/>
                    </a:cubicBezTo>
                    <a:cubicBezTo>
                      <a:pt x="1389476" y="1687929"/>
                      <a:pt x="1374313" y="1679376"/>
                      <a:pt x="1357726" y="1675229"/>
                    </a:cubicBezTo>
                    <a:cubicBezTo>
                      <a:pt x="1335946" y="1669784"/>
                      <a:pt x="1313276" y="1668879"/>
                      <a:pt x="1291051" y="1665704"/>
                    </a:cubicBezTo>
                    <a:cubicBezTo>
                      <a:pt x="1221482" y="1642514"/>
                      <a:pt x="1253382" y="1651524"/>
                      <a:pt x="1195801" y="1637129"/>
                    </a:cubicBezTo>
                    <a:cubicBezTo>
                      <a:pt x="1133179" y="1595381"/>
                      <a:pt x="1200621" y="1636722"/>
                      <a:pt x="1138651" y="1608554"/>
                    </a:cubicBezTo>
                    <a:cubicBezTo>
                      <a:pt x="1112798" y="1596803"/>
                      <a:pt x="1087851" y="1583154"/>
                      <a:pt x="1062451" y="1570454"/>
                    </a:cubicBezTo>
                    <a:cubicBezTo>
                      <a:pt x="1049751" y="1564104"/>
                      <a:pt x="1038126" y="1554848"/>
                      <a:pt x="1024351" y="1551404"/>
                    </a:cubicBezTo>
                    <a:lnTo>
                      <a:pt x="986251" y="1541879"/>
                    </a:lnTo>
                    <a:cubicBezTo>
                      <a:pt x="983076" y="1532354"/>
                      <a:pt x="983154" y="1521017"/>
                      <a:pt x="976726" y="1513304"/>
                    </a:cubicBezTo>
                    <a:cubicBezTo>
                      <a:pt x="966563" y="1501108"/>
                      <a:pt x="952825" y="1491829"/>
                      <a:pt x="938626" y="1484729"/>
                    </a:cubicBezTo>
                    <a:cubicBezTo>
                      <a:pt x="896787" y="1463809"/>
                      <a:pt x="860424" y="1462672"/>
                      <a:pt x="814801" y="1456154"/>
                    </a:cubicBezTo>
                    <a:cubicBezTo>
                      <a:pt x="805276" y="1449804"/>
                      <a:pt x="796465" y="1442224"/>
                      <a:pt x="786226" y="1437104"/>
                    </a:cubicBezTo>
                    <a:cubicBezTo>
                      <a:pt x="772561" y="1430272"/>
                      <a:pt x="731758" y="1421106"/>
                      <a:pt x="719551" y="1418054"/>
                    </a:cubicBezTo>
                    <a:cubicBezTo>
                      <a:pt x="713201" y="1408529"/>
                      <a:pt x="709116" y="1397017"/>
                      <a:pt x="700501" y="1389479"/>
                    </a:cubicBezTo>
                    <a:cubicBezTo>
                      <a:pt x="660191" y="1354208"/>
                      <a:pt x="654023" y="1354936"/>
                      <a:pt x="614776" y="1341854"/>
                    </a:cubicBezTo>
                    <a:cubicBezTo>
                      <a:pt x="566950" y="1270115"/>
                      <a:pt x="631435" y="1352960"/>
                      <a:pt x="557626" y="1303754"/>
                    </a:cubicBezTo>
                    <a:cubicBezTo>
                      <a:pt x="548101" y="1297404"/>
                      <a:pt x="546671" y="1283274"/>
                      <a:pt x="538576" y="1275179"/>
                    </a:cubicBezTo>
                    <a:cubicBezTo>
                      <a:pt x="530481" y="1267084"/>
                      <a:pt x="519526" y="1262479"/>
                      <a:pt x="510001" y="1256129"/>
                    </a:cubicBezTo>
                    <a:cubicBezTo>
                      <a:pt x="455406" y="1174237"/>
                      <a:pt x="528101" y="1270609"/>
                      <a:pt x="462376" y="1218029"/>
                    </a:cubicBezTo>
                    <a:cubicBezTo>
                      <a:pt x="400828" y="1168790"/>
                      <a:pt x="486575" y="1203870"/>
                      <a:pt x="414751" y="1179929"/>
                    </a:cubicBezTo>
                    <a:cubicBezTo>
                      <a:pt x="400694" y="1158844"/>
                      <a:pt x="389128" y="1137447"/>
                      <a:pt x="367126" y="1122779"/>
                    </a:cubicBezTo>
                    <a:cubicBezTo>
                      <a:pt x="358772" y="1117210"/>
                      <a:pt x="348076" y="1116429"/>
                      <a:pt x="338551" y="1113254"/>
                    </a:cubicBezTo>
                    <a:cubicBezTo>
                      <a:pt x="255069" y="1029772"/>
                      <a:pt x="357231" y="1135670"/>
                      <a:pt x="290926" y="1056104"/>
                    </a:cubicBezTo>
                    <a:cubicBezTo>
                      <a:pt x="268007" y="1028602"/>
                      <a:pt x="261873" y="1027210"/>
                      <a:pt x="233776" y="1008479"/>
                    </a:cubicBezTo>
                    <a:cubicBezTo>
                      <a:pt x="201765" y="912447"/>
                      <a:pt x="250606" y="1061405"/>
                      <a:pt x="214726" y="941804"/>
                    </a:cubicBezTo>
                    <a:cubicBezTo>
                      <a:pt x="204470" y="907618"/>
                      <a:pt x="199737" y="882079"/>
                      <a:pt x="176626" y="856079"/>
                    </a:cubicBezTo>
                    <a:cubicBezTo>
                      <a:pt x="158728" y="835943"/>
                      <a:pt x="138526" y="817979"/>
                      <a:pt x="119476" y="798929"/>
                    </a:cubicBezTo>
                    <a:cubicBezTo>
                      <a:pt x="109951" y="789404"/>
                      <a:pt x="98373" y="781562"/>
                      <a:pt x="90901" y="770354"/>
                    </a:cubicBezTo>
                    <a:lnTo>
                      <a:pt x="52801" y="713204"/>
                    </a:lnTo>
                    <a:cubicBezTo>
                      <a:pt x="46451" y="703679"/>
                      <a:pt x="37371" y="695489"/>
                      <a:pt x="33751" y="684629"/>
                    </a:cubicBezTo>
                    <a:lnTo>
                      <a:pt x="24226" y="656054"/>
                    </a:lnTo>
                    <a:cubicBezTo>
                      <a:pt x="34348" y="504219"/>
                      <a:pt x="0" y="546930"/>
                      <a:pt x="52801" y="494129"/>
                    </a:cubicBezTo>
                  </a:path>
                </a:pathLst>
              </a:cu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36" name="Номер слайда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6821-89FF-4D14-8201-36E88862BF8D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323528" y="4653136"/>
            <a:ext cx="8126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r.m.s.d</a:t>
            </a:r>
            <a:r>
              <a:rPr lang="en-US" sz="2400" dirty="0" smtClean="0"/>
              <a:t>.  </a:t>
            </a:r>
            <a:r>
              <a:rPr lang="ru-RU" sz="2400" dirty="0" err="1" smtClean="0"/>
              <a:t>плюс-блока</a:t>
            </a:r>
            <a:r>
              <a:rPr lang="ru-RU" sz="2400" dirty="0" smtClean="0"/>
              <a:t> считается по </a:t>
            </a:r>
            <a:r>
              <a:rPr lang="en-US" sz="2400" dirty="0" smtClean="0"/>
              <a:t>l </a:t>
            </a:r>
            <a:r>
              <a:rPr lang="ru-RU" sz="2400" dirty="0" smtClean="0"/>
              <a:t>парам отмеченных точек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0"/>
            <a:ext cx="8136904" cy="3600400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 smtClean="0"/>
              <a:t>[ </a:t>
            </a:r>
            <a:r>
              <a:rPr lang="ru-RU" dirty="0" smtClean="0"/>
              <a:t>2. </a:t>
            </a:r>
            <a:r>
              <a:rPr lang="en-US" dirty="0" smtClean="0"/>
              <a:t>(</a:t>
            </a:r>
            <a:r>
              <a:rPr lang="en-US" sz="24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PPM</a:t>
            </a:r>
            <a:r>
              <a:rPr lang="en-US" dirty="0" smtClean="0"/>
              <a:t>) </a:t>
            </a:r>
            <a:r>
              <a:rPr lang="ru-RU" dirty="0" smtClean="0"/>
              <a:t>Фильтрация </a:t>
            </a:r>
            <a:r>
              <a:rPr lang="ru-RU" dirty="0" err="1" smtClean="0"/>
              <a:t>плюс-блоков</a:t>
            </a:r>
            <a:r>
              <a:rPr lang="en-US" dirty="0" smtClean="0"/>
              <a:t> ]  </a:t>
            </a:r>
            <a:br>
              <a:rPr lang="en-US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i="1" dirty="0" smtClean="0">
                <a:solidFill>
                  <a:srgbClr val="00B0F0"/>
                </a:solidFill>
              </a:rPr>
              <a:t>Плюс-блок выкидывается</a:t>
            </a:r>
            <a:r>
              <a:rPr lang="ru-RU" sz="2800" i="1" dirty="0" smtClean="0"/>
              <a:t>, если при совмещении структур по сопоставленным фрагментам блока число пар </a:t>
            </a:r>
            <a:r>
              <a:rPr lang="en-US" sz="2800" i="1" dirty="0" err="1" smtClean="0"/>
              <a:t>C_alpha</a:t>
            </a:r>
            <a:r>
              <a:rPr lang="en-US" sz="2800" i="1" dirty="0" smtClean="0"/>
              <a:t> </a:t>
            </a:r>
            <a:r>
              <a:rPr lang="ru-RU" sz="2800" i="1" dirty="0" smtClean="0"/>
              <a:t>из разных структур на расстоянии менее </a:t>
            </a:r>
            <a:r>
              <a:rPr lang="en-US" sz="2800" i="1" dirty="0" smtClean="0"/>
              <a:t>6 </a:t>
            </a:r>
            <a:r>
              <a:rPr lang="ru-RU" sz="2800" i="1" dirty="0" smtClean="0"/>
              <a:t>ангстрем </a:t>
            </a:r>
            <a:r>
              <a:rPr lang="ru-RU" sz="2800" i="1" dirty="0" smtClean="0">
                <a:solidFill>
                  <a:srgbClr val="00B0F0"/>
                </a:solidFill>
              </a:rPr>
              <a:t>мало</a:t>
            </a:r>
            <a:r>
              <a:rPr lang="ru-RU" sz="2800" i="1" dirty="0" smtClean="0"/>
              <a:t> (степень </a:t>
            </a:r>
            <a:r>
              <a:rPr lang="en-US" sz="2800" i="1" dirty="0" smtClean="0"/>
              <a:t>“</a:t>
            </a:r>
            <a:r>
              <a:rPr lang="ru-RU" sz="2800" i="1" dirty="0" smtClean="0"/>
              <a:t>малости</a:t>
            </a:r>
            <a:r>
              <a:rPr lang="en-US" sz="2800" i="1" dirty="0" smtClean="0"/>
              <a:t>”</a:t>
            </a:r>
            <a:r>
              <a:rPr lang="ru-RU" sz="2800" i="1" dirty="0" smtClean="0"/>
              <a:t> - параметр алгоритма). 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6821-89FF-4D14-8201-36E88862BF8D}" type="slidenum">
              <a:rPr lang="ru-RU" smtClean="0"/>
              <a:pPr/>
              <a:t>33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293096"/>
            <a:ext cx="1728192" cy="202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293096"/>
            <a:ext cx="3589874" cy="202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6632"/>
            <a:ext cx="8517632" cy="446449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600" dirty="0" smtClean="0"/>
              <a:t>3. Создание графа </a:t>
            </a:r>
            <a:r>
              <a:rPr lang="ru-RU" sz="3600" dirty="0" err="1" smtClean="0"/>
              <a:t>плюс-блоков</a:t>
            </a:r>
            <a:r>
              <a:rPr lang="ru-RU" sz="3600" dirty="0" smtClean="0"/>
              <a:t> </a:t>
            </a:r>
          </a:p>
          <a:p>
            <a:r>
              <a:rPr lang="ru-RU" dirty="0" smtClean="0"/>
              <a:t>Вершина  - плюс-блок 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Вершина </a:t>
            </a:r>
            <a:r>
              <a:rPr lang="en-US" dirty="0" smtClean="0"/>
              <a:t>k</a:t>
            </a:r>
            <a:r>
              <a:rPr lang="ru-RU" dirty="0" smtClean="0"/>
              <a:t> соединяется ориентированным ребром с вершиной </a:t>
            </a:r>
            <a:r>
              <a:rPr lang="en-US" dirty="0" smtClean="0"/>
              <a:t>m </a:t>
            </a:r>
            <a:r>
              <a:rPr lang="ru-RU" dirty="0" smtClean="0"/>
              <a:t>если плюс-блок</a:t>
            </a:r>
            <a:r>
              <a:rPr lang="en-US" dirty="0" smtClean="0"/>
              <a:t> m </a:t>
            </a:r>
            <a:r>
              <a:rPr lang="ru-RU" dirty="0" smtClean="0"/>
              <a:t>расположен после </a:t>
            </a:r>
            <a:r>
              <a:rPr lang="en-US" dirty="0" smtClean="0"/>
              <a:t>k </a:t>
            </a:r>
            <a:r>
              <a:rPr lang="ru-RU" dirty="0" smtClean="0"/>
              <a:t>как в одной последовательности, так и в другой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6821-89FF-4D14-8201-36E88862BF8D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7" name="Freeform 3"/>
          <p:cNvSpPr>
            <a:spLocks/>
          </p:cNvSpPr>
          <p:nvPr/>
        </p:nvSpPr>
        <p:spPr bwMode="auto">
          <a:xfrm>
            <a:off x="587896" y="1836688"/>
            <a:ext cx="2387600" cy="1128713"/>
          </a:xfrm>
          <a:custGeom>
            <a:avLst/>
            <a:gdLst/>
            <a:ahLst/>
            <a:cxnLst>
              <a:cxn ang="0">
                <a:pos x="0" y="176"/>
              </a:cxn>
              <a:cxn ang="0">
                <a:pos x="432" y="32"/>
              </a:cxn>
              <a:cxn ang="0">
                <a:pos x="336" y="368"/>
              </a:cxn>
              <a:cxn ang="0">
                <a:pos x="672" y="320"/>
              </a:cxn>
              <a:cxn ang="0">
                <a:pos x="816" y="128"/>
              </a:cxn>
              <a:cxn ang="0">
                <a:pos x="1056" y="176"/>
              </a:cxn>
              <a:cxn ang="0">
                <a:pos x="816" y="512"/>
              </a:cxn>
              <a:cxn ang="0">
                <a:pos x="1056" y="656"/>
              </a:cxn>
              <a:cxn ang="0">
                <a:pos x="1392" y="320"/>
              </a:cxn>
              <a:cxn ang="0">
                <a:pos x="1488" y="656"/>
              </a:cxn>
              <a:cxn ang="0">
                <a:pos x="1491" y="652"/>
              </a:cxn>
              <a:cxn ang="0">
                <a:pos x="1476" y="622"/>
              </a:cxn>
            </a:cxnLst>
            <a:rect l="0" t="0" r="r" b="b"/>
            <a:pathLst>
              <a:path w="1504" h="711">
                <a:moveTo>
                  <a:pt x="0" y="176"/>
                </a:moveTo>
                <a:cubicBezTo>
                  <a:pt x="188" y="88"/>
                  <a:pt x="376" y="0"/>
                  <a:pt x="432" y="32"/>
                </a:cubicBezTo>
                <a:cubicBezTo>
                  <a:pt x="488" y="64"/>
                  <a:pt x="296" y="320"/>
                  <a:pt x="336" y="368"/>
                </a:cubicBezTo>
                <a:cubicBezTo>
                  <a:pt x="376" y="416"/>
                  <a:pt x="592" y="360"/>
                  <a:pt x="672" y="320"/>
                </a:cubicBezTo>
                <a:cubicBezTo>
                  <a:pt x="752" y="280"/>
                  <a:pt x="752" y="152"/>
                  <a:pt x="816" y="128"/>
                </a:cubicBezTo>
                <a:cubicBezTo>
                  <a:pt x="880" y="104"/>
                  <a:pt x="1056" y="112"/>
                  <a:pt x="1056" y="176"/>
                </a:cubicBezTo>
                <a:cubicBezTo>
                  <a:pt x="1056" y="240"/>
                  <a:pt x="816" y="432"/>
                  <a:pt x="816" y="512"/>
                </a:cubicBezTo>
                <a:cubicBezTo>
                  <a:pt x="816" y="592"/>
                  <a:pt x="960" y="688"/>
                  <a:pt x="1056" y="656"/>
                </a:cubicBezTo>
                <a:cubicBezTo>
                  <a:pt x="1152" y="624"/>
                  <a:pt x="1320" y="320"/>
                  <a:pt x="1392" y="320"/>
                </a:cubicBezTo>
                <a:cubicBezTo>
                  <a:pt x="1464" y="320"/>
                  <a:pt x="1472" y="601"/>
                  <a:pt x="1488" y="656"/>
                </a:cubicBezTo>
                <a:cubicBezTo>
                  <a:pt x="1504" y="711"/>
                  <a:pt x="1493" y="658"/>
                  <a:pt x="1491" y="652"/>
                </a:cubicBezTo>
                <a:cubicBezTo>
                  <a:pt x="1489" y="646"/>
                  <a:pt x="1479" y="628"/>
                  <a:pt x="1476" y="622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3635896" y="2420888"/>
            <a:ext cx="1752600" cy="381000"/>
          </a:xfrm>
          <a:prstGeom prst="rightArrow">
            <a:avLst>
              <a:gd name="adj1" fmla="val 50000"/>
              <a:gd name="adj2" fmla="val 11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6804248" y="2420888"/>
            <a:ext cx="533400" cy="5334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87896" y="1201688"/>
            <a:ext cx="2613025" cy="199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8" y="288"/>
              </a:cxn>
              <a:cxn ang="0">
                <a:pos x="528" y="384"/>
              </a:cxn>
              <a:cxn ang="0">
                <a:pos x="432" y="624"/>
              </a:cxn>
              <a:cxn ang="0">
                <a:pos x="864" y="576"/>
              </a:cxn>
              <a:cxn ang="0">
                <a:pos x="1104" y="576"/>
              </a:cxn>
              <a:cxn ang="0">
                <a:pos x="960" y="912"/>
              </a:cxn>
              <a:cxn ang="0">
                <a:pos x="1104" y="1056"/>
              </a:cxn>
              <a:cxn ang="0">
                <a:pos x="1536" y="816"/>
              </a:cxn>
              <a:cxn ang="0">
                <a:pos x="1632" y="1200"/>
              </a:cxn>
              <a:cxn ang="0">
                <a:pos x="1622" y="1173"/>
              </a:cxn>
            </a:cxnLst>
            <a:rect l="0" t="0" r="r" b="b"/>
            <a:pathLst>
              <a:path w="1646" h="1259">
                <a:moveTo>
                  <a:pt x="0" y="0"/>
                </a:moveTo>
                <a:cubicBezTo>
                  <a:pt x="100" y="112"/>
                  <a:pt x="200" y="224"/>
                  <a:pt x="288" y="288"/>
                </a:cubicBezTo>
                <a:cubicBezTo>
                  <a:pt x="376" y="352"/>
                  <a:pt x="504" y="328"/>
                  <a:pt x="528" y="384"/>
                </a:cubicBezTo>
                <a:cubicBezTo>
                  <a:pt x="552" y="440"/>
                  <a:pt x="376" y="592"/>
                  <a:pt x="432" y="624"/>
                </a:cubicBezTo>
                <a:cubicBezTo>
                  <a:pt x="488" y="656"/>
                  <a:pt x="752" y="584"/>
                  <a:pt x="864" y="576"/>
                </a:cubicBezTo>
                <a:cubicBezTo>
                  <a:pt x="976" y="568"/>
                  <a:pt x="1088" y="520"/>
                  <a:pt x="1104" y="576"/>
                </a:cubicBezTo>
                <a:cubicBezTo>
                  <a:pt x="1120" y="632"/>
                  <a:pt x="960" y="832"/>
                  <a:pt x="960" y="912"/>
                </a:cubicBezTo>
                <a:cubicBezTo>
                  <a:pt x="960" y="992"/>
                  <a:pt x="1008" y="1072"/>
                  <a:pt x="1104" y="1056"/>
                </a:cubicBezTo>
                <a:cubicBezTo>
                  <a:pt x="1200" y="1040"/>
                  <a:pt x="1448" y="792"/>
                  <a:pt x="1536" y="816"/>
                </a:cubicBezTo>
                <a:cubicBezTo>
                  <a:pt x="1624" y="840"/>
                  <a:pt x="1618" y="1141"/>
                  <a:pt x="1632" y="1200"/>
                </a:cubicBezTo>
                <a:cubicBezTo>
                  <a:pt x="1646" y="1259"/>
                  <a:pt x="1624" y="1179"/>
                  <a:pt x="1622" y="1173"/>
                </a:cubicBezTo>
              </a:path>
            </a:pathLst>
          </a:custGeom>
          <a:noFill/>
          <a:ln w="38100">
            <a:solidFill>
              <a:srgbClr val="0033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Freeform 4"/>
          <p:cNvSpPr>
            <a:spLocks/>
          </p:cNvSpPr>
          <p:nvPr/>
        </p:nvSpPr>
        <p:spPr bwMode="auto">
          <a:xfrm>
            <a:off x="404664" y="3678783"/>
            <a:ext cx="1663700" cy="17303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5" y="326"/>
              </a:cxn>
              <a:cxn ang="0">
                <a:pos x="469" y="455"/>
              </a:cxn>
              <a:cxn ang="0">
                <a:pos x="340" y="679"/>
              </a:cxn>
              <a:cxn ang="0">
                <a:pos x="606" y="832"/>
              </a:cxn>
              <a:cxn ang="0">
                <a:pos x="1012" y="725"/>
              </a:cxn>
              <a:cxn ang="0">
                <a:pos x="823" y="1038"/>
              </a:cxn>
              <a:cxn ang="0">
                <a:pos x="826" y="1036"/>
              </a:cxn>
              <a:cxn ang="0">
                <a:pos x="826" y="1036"/>
              </a:cxn>
              <a:cxn ang="0">
                <a:pos x="826" y="1022"/>
              </a:cxn>
              <a:cxn ang="0">
                <a:pos x="840" y="1022"/>
              </a:cxn>
            </a:cxnLst>
            <a:rect l="0" t="0" r="r" b="b"/>
            <a:pathLst>
              <a:path w="1048" h="1090">
                <a:moveTo>
                  <a:pt x="0" y="0"/>
                </a:moveTo>
                <a:cubicBezTo>
                  <a:pt x="83" y="125"/>
                  <a:pt x="167" y="250"/>
                  <a:pt x="245" y="326"/>
                </a:cubicBezTo>
                <a:cubicBezTo>
                  <a:pt x="323" y="402"/>
                  <a:pt x="453" y="396"/>
                  <a:pt x="469" y="455"/>
                </a:cubicBezTo>
                <a:cubicBezTo>
                  <a:pt x="485" y="513"/>
                  <a:pt x="317" y="616"/>
                  <a:pt x="340" y="679"/>
                </a:cubicBezTo>
                <a:cubicBezTo>
                  <a:pt x="363" y="742"/>
                  <a:pt x="494" y="824"/>
                  <a:pt x="606" y="832"/>
                </a:cubicBezTo>
                <a:cubicBezTo>
                  <a:pt x="718" y="840"/>
                  <a:pt x="976" y="691"/>
                  <a:pt x="1012" y="725"/>
                </a:cubicBezTo>
                <a:cubicBezTo>
                  <a:pt x="1048" y="759"/>
                  <a:pt x="854" y="986"/>
                  <a:pt x="823" y="1038"/>
                </a:cubicBezTo>
                <a:cubicBezTo>
                  <a:pt x="792" y="1090"/>
                  <a:pt x="826" y="1036"/>
                  <a:pt x="826" y="1036"/>
                </a:cubicBezTo>
                <a:cubicBezTo>
                  <a:pt x="826" y="1036"/>
                  <a:pt x="826" y="1038"/>
                  <a:pt x="826" y="1036"/>
                </a:cubicBezTo>
                <a:cubicBezTo>
                  <a:pt x="826" y="1034"/>
                  <a:pt x="824" y="1024"/>
                  <a:pt x="826" y="1022"/>
                </a:cubicBezTo>
                <a:cubicBezTo>
                  <a:pt x="828" y="1020"/>
                  <a:pt x="837" y="1022"/>
                  <a:pt x="840" y="1022"/>
                </a:cubicBezTo>
              </a:path>
            </a:pathLst>
          </a:custGeom>
          <a:noFill/>
          <a:ln w="38100">
            <a:solidFill>
              <a:srgbClr val="0033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379264" y="4385221"/>
            <a:ext cx="1674813" cy="982662"/>
          </a:xfrm>
          <a:custGeom>
            <a:avLst/>
            <a:gdLst/>
            <a:ahLst/>
            <a:cxnLst>
              <a:cxn ang="0">
                <a:pos x="0" y="122"/>
              </a:cxn>
              <a:cxn ang="0">
                <a:pos x="448" y="39"/>
              </a:cxn>
              <a:cxn ang="0">
                <a:pos x="306" y="358"/>
              </a:cxn>
              <a:cxn ang="0">
                <a:pos x="645" y="358"/>
              </a:cxn>
              <a:cxn ang="0">
                <a:pos x="815" y="188"/>
              </a:cxn>
              <a:cxn ang="0">
                <a:pos x="1046" y="269"/>
              </a:cxn>
              <a:cxn ang="0">
                <a:pos x="761" y="568"/>
              </a:cxn>
              <a:cxn ang="0">
                <a:pos x="739" y="577"/>
              </a:cxn>
              <a:cxn ang="0">
                <a:pos x="739" y="577"/>
              </a:cxn>
              <a:cxn ang="0">
                <a:pos x="754" y="562"/>
              </a:cxn>
              <a:cxn ang="0">
                <a:pos x="754" y="562"/>
              </a:cxn>
              <a:cxn ang="0">
                <a:pos x="754" y="562"/>
              </a:cxn>
            </a:cxnLst>
            <a:rect l="0" t="0" r="r" b="b"/>
            <a:pathLst>
              <a:path w="1055" h="619">
                <a:moveTo>
                  <a:pt x="0" y="122"/>
                </a:moveTo>
                <a:cubicBezTo>
                  <a:pt x="198" y="61"/>
                  <a:pt x="397" y="0"/>
                  <a:pt x="448" y="39"/>
                </a:cubicBezTo>
                <a:cubicBezTo>
                  <a:pt x="499" y="79"/>
                  <a:pt x="273" y="305"/>
                  <a:pt x="306" y="358"/>
                </a:cubicBezTo>
                <a:cubicBezTo>
                  <a:pt x="339" y="412"/>
                  <a:pt x="561" y="386"/>
                  <a:pt x="645" y="358"/>
                </a:cubicBezTo>
                <a:cubicBezTo>
                  <a:pt x="730" y="329"/>
                  <a:pt x="748" y="202"/>
                  <a:pt x="815" y="188"/>
                </a:cubicBezTo>
                <a:cubicBezTo>
                  <a:pt x="881" y="173"/>
                  <a:pt x="1055" y="205"/>
                  <a:pt x="1046" y="269"/>
                </a:cubicBezTo>
                <a:cubicBezTo>
                  <a:pt x="1037" y="332"/>
                  <a:pt x="812" y="517"/>
                  <a:pt x="761" y="568"/>
                </a:cubicBezTo>
                <a:cubicBezTo>
                  <a:pt x="710" y="619"/>
                  <a:pt x="743" y="575"/>
                  <a:pt x="739" y="577"/>
                </a:cubicBezTo>
                <a:cubicBezTo>
                  <a:pt x="735" y="579"/>
                  <a:pt x="737" y="579"/>
                  <a:pt x="739" y="577"/>
                </a:cubicBezTo>
                <a:cubicBezTo>
                  <a:pt x="741" y="575"/>
                  <a:pt x="752" y="564"/>
                  <a:pt x="754" y="562"/>
                </a:cubicBezTo>
                <a:cubicBezTo>
                  <a:pt x="756" y="560"/>
                  <a:pt x="754" y="562"/>
                  <a:pt x="754" y="562"/>
                </a:cubicBezTo>
                <a:cubicBezTo>
                  <a:pt x="754" y="562"/>
                  <a:pt x="754" y="562"/>
                  <a:pt x="754" y="562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Freeform 10"/>
          <p:cNvSpPr>
            <a:spLocks/>
          </p:cNvSpPr>
          <p:nvPr/>
        </p:nvSpPr>
        <p:spPr bwMode="auto">
          <a:xfrm>
            <a:off x="404664" y="5301208"/>
            <a:ext cx="1676400" cy="1092200"/>
          </a:xfrm>
          <a:custGeom>
            <a:avLst/>
            <a:gdLst/>
            <a:ahLst/>
            <a:cxnLst>
              <a:cxn ang="0">
                <a:pos x="720" y="0"/>
              </a:cxn>
              <a:cxn ang="0">
                <a:pos x="489" y="190"/>
              </a:cxn>
              <a:cxn ang="0">
                <a:pos x="336" y="384"/>
              </a:cxn>
              <a:cxn ang="0">
                <a:pos x="144" y="288"/>
              </a:cxn>
              <a:cxn ang="0">
                <a:pos x="48" y="528"/>
              </a:cxn>
              <a:cxn ang="0">
                <a:pos x="432" y="672"/>
              </a:cxn>
              <a:cxn ang="0">
                <a:pos x="720" y="432"/>
              </a:cxn>
              <a:cxn ang="0">
                <a:pos x="912" y="336"/>
              </a:cxn>
              <a:cxn ang="0">
                <a:pos x="1056" y="432"/>
              </a:cxn>
            </a:cxnLst>
            <a:rect l="0" t="0" r="r" b="b"/>
            <a:pathLst>
              <a:path w="1056" h="688">
                <a:moveTo>
                  <a:pt x="720" y="0"/>
                </a:moveTo>
                <a:cubicBezTo>
                  <a:pt x="682" y="32"/>
                  <a:pt x="553" y="126"/>
                  <a:pt x="489" y="190"/>
                </a:cubicBezTo>
                <a:cubicBezTo>
                  <a:pt x="425" y="254"/>
                  <a:pt x="393" y="368"/>
                  <a:pt x="336" y="384"/>
                </a:cubicBezTo>
                <a:cubicBezTo>
                  <a:pt x="279" y="400"/>
                  <a:pt x="192" y="264"/>
                  <a:pt x="144" y="288"/>
                </a:cubicBezTo>
                <a:cubicBezTo>
                  <a:pt x="96" y="312"/>
                  <a:pt x="0" y="464"/>
                  <a:pt x="48" y="528"/>
                </a:cubicBezTo>
                <a:cubicBezTo>
                  <a:pt x="96" y="592"/>
                  <a:pt x="320" y="688"/>
                  <a:pt x="432" y="672"/>
                </a:cubicBezTo>
                <a:cubicBezTo>
                  <a:pt x="544" y="656"/>
                  <a:pt x="640" y="488"/>
                  <a:pt x="720" y="432"/>
                </a:cubicBezTo>
                <a:cubicBezTo>
                  <a:pt x="800" y="376"/>
                  <a:pt x="856" y="336"/>
                  <a:pt x="912" y="336"/>
                </a:cubicBezTo>
                <a:cubicBezTo>
                  <a:pt x="968" y="336"/>
                  <a:pt x="1032" y="416"/>
                  <a:pt x="1056" y="432"/>
                </a:cubicBezTo>
              </a:path>
            </a:pathLst>
          </a:custGeom>
          <a:noFill/>
          <a:ln w="28575" cap="rnd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Freeform 11"/>
          <p:cNvSpPr>
            <a:spLocks/>
          </p:cNvSpPr>
          <p:nvPr/>
        </p:nvSpPr>
        <p:spPr bwMode="auto">
          <a:xfrm>
            <a:off x="1547664" y="5301208"/>
            <a:ext cx="762000" cy="533400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0" y="192"/>
              </a:cxn>
              <a:cxn ang="0">
                <a:pos x="96" y="288"/>
              </a:cxn>
              <a:cxn ang="0">
                <a:pos x="384" y="240"/>
              </a:cxn>
              <a:cxn ang="0">
                <a:pos x="480" y="336"/>
              </a:cxn>
            </a:cxnLst>
            <a:rect l="0" t="0" r="r" b="b"/>
            <a:pathLst>
              <a:path w="480" h="336">
                <a:moveTo>
                  <a:pt x="96" y="0"/>
                </a:moveTo>
                <a:cubicBezTo>
                  <a:pt x="48" y="72"/>
                  <a:pt x="0" y="144"/>
                  <a:pt x="0" y="192"/>
                </a:cubicBezTo>
                <a:cubicBezTo>
                  <a:pt x="0" y="240"/>
                  <a:pt x="32" y="280"/>
                  <a:pt x="96" y="288"/>
                </a:cubicBezTo>
                <a:cubicBezTo>
                  <a:pt x="160" y="296"/>
                  <a:pt x="320" y="232"/>
                  <a:pt x="384" y="240"/>
                </a:cubicBezTo>
                <a:cubicBezTo>
                  <a:pt x="448" y="248"/>
                  <a:pt x="464" y="320"/>
                  <a:pt x="480" y="336"/>
                </a:cubicBezTo>
              </a:path>
            </a:pathLst>
          </a:custGeom>
          <a:noFill/>
          <a:ln w="28575" cap="rnd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Freeform 12"/>
          <p:cNvSpPr>
            <a:spLocks/>
          </p:cNvSpPr>
          <p:nvPr/>
        </p:nvSpPr>
        <p:spPr bwMode="auto">
          <a:xfrm>
            <a:off x="2309664" y="5834608"/>
            <a:ext cx="1954213" cy="8032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1" y="483"/>
              </a:cxn>
              <a:cxn ang="0">
                <a:pos x="715" y="138"/>
              </a:cxn>
              <a:cxn ang="0">
                <a:pos x="971" y="102"/>
              </a:cxn>
              <a:cxn ang="0">
                <a:pos x="1231" y="128"/>
              </a:cxn>
            </a:cxnLst>
            <a:rect l="0" t="0" r="r" b="b"/>
            <a:pathLst>
              <a:path w="1231" h="506">
                <a:moveTo>
                  <a:pt x="0" y="0"/>
                </a:moveTo>
                <a:cubicBezTo>
                  <a:pt x="115" y="78"/>
                  <a:pt x="572" y="460"/>
                  <a:pt x="691" y="483"/>
                </a:cubicBezTo>
                <a:cubicBezTo>
                  <a:pt x="810" y="506"/>
                  <a:pt x="669" y="201"/>
                  <a:pt x="715" y="138"/>
                </a:cubicBezTo>
                <a:cubicBezTo>
                  <a:pt x="762" y="74"/>
                  <a:pt x="885" y="104"/>
                  <a:pt x="971" y="102"/>
                </a:cubicBezTo>
                <a:cubicBezTo>
                  <a:pt x="1057" y="100"/>
                  <a:pt x="1177" y="123"/>
                  <a:pt x="1231" y="128"/>
                </a:cubicBezTo>
              </a:path>
            </a:pathLst>
          </a:custGeom>
          <a:noFill/>
          <a:ln w="38100" cmpd="sng">
            <a:solidFill>
              <a:srgbClr val="0033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Freeform 13"/>
          <p:cNvSpPr>
            <a:spLocks/>
          </p:cNvSpPr>
          <p:nvPr/>
        </p:nvSpPr>
        <p:spPr bwMode="auto">
          <a:xfrm>
            <a:off x="2081064" y="5891758"/>
            <a:ext cx="2200275" cy="815975"/>
          </a:xfrm>
          <a:custGeom>
            <a:avLst/>
            <a:gdLst/>
            <a:ahLst/>
            <a:cxnLst>
              <a:cxn ang="0">
                <a:pos x="0" y="60"/>
              </a:cxn>
              <a:cxn ang="0">
                <a:pos x="706" y="491"/>
              </a:cxn>
              <a:cxn ang="0">
                <a:pos x="794" y="199"/>
              </a:cxn>
              <a:cxn ang="0">
                <a:pos x="1072" y="23"/>
              </a:cxn>
              <a:cxn ang="0">
                <a:pos x="1386" y="340"/>
              </a:cxn>
            </a:cxnLst>
            <a:rect l="0" t="0" r="r" b="b"/>
            <a:pathLst>
              <a:path w="1386" h="514">
                <a:moveTo>
                  <a:pt x="0" y="60"/>
                </a:moveTo>
                <a:cubicBezTo>
                  <a:pt x="118" y="132"/>
                  <a:pt x="574" y="468"/>
                  <a:pt x="706" y="491"/>
                </a:cubicBezTo>
                <a:cubicBezTo>
                  <a:pt x="838" y="514"/>
                  <a:pt x="733" y="277"/>
                  <a:pt x="794" y="199"/>
                </a:cubicBezTo>
                <a:cubicBezTo>
                  <a:pt x="855" y="121"/>
                  <a:pt x="973" y="0"/>
                  <a:pt x="1072" y="23"/>
                </a:cubicBezTo>
                <a:cubicBezTo>
                  <a:pt x="1171" y="46"/>
                  <a:pt x="1321" y="274"/>
                  <a:pt x="1386" y="34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auto">
          <a:xfrm>
            <a:off x="3605064" y="4996408"/>
            <a:ext cx="1752600" cy="381000"/>
          </a:xfrm>
          <a:prstGeom prst="rightArrow">
            <a:avLst>
              <a:gd name="adj1" fmla="val 50000"/>
              <a:gd name="adj2" fmla="val 11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Oval 15"/>
          <p:cNvSpPr>
            <a:spLocks noChangeArrowheads="1"/>
          </p:cNvSpPr>
          <p:nvPr/>
        </p:nvSpPr>
        <p:spPr bwMode="auto">
          <a:xfrm>
            <a:off x="5891064" y="5301208"/>
            <a:ext cx="533400" cy="5334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Oval 16"/>
          <p:cNvSpPr>
            <a:spLocks noChangeArrowheads="1"/>
          </p:cNvSpPr>
          <p:nvPr/>
        </p:nvSpPr>
        <p:spPr bwMode="auto">
          <a:xfrm>
            <a:off x="7872264" y="5834608"/>
            <a:ext cx="609600" cy="5334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6424464" y="5606008"/>
            <a:ext cx="14478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156176" y="1844824"/>
            <a:ext cx="16321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B0F0"/>
                </a:solidFill>
              </a:rPr>
              <a:t>Вершина </a:t>
            </a:r>
            <a:r>
              <a:rPr lang="en-US" sz="2400" dirty="0" smtClean="0">
                <a:solidFill>
                  <a:srgbClr val="00B0F0"/>
                </a:solidFill>
              </a:rPr>
              <a:t>k</a:t>
            </a:r>
            <a:endParaRPr lang="ru-RU" sz="2400" dirty="0">
              <a:solidFill>
                <a:srgbClr val="00B0F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580112" y="4797152"/>
            <a:ext cx="16321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B0F0"/>
                </a:solidFill>
              </a:rPr>
              <a:t>Вершина </a:t>
            </a:r>
            <a:r>
              <a:rPr lang="en-US" sz="2400" dirty="0" smtClean="0">
                <a:solidFill>
                  <a:srgbClr val="00B0F0"/>
                </a:solidFill>
              </a:rPr>
              <a:t>k</a:t>
            </a:r>
            <a:endParaRPr lang="ru-RU" sz="2400" dirty="0">
              <a:solidFill>
                <a:srgbClr val="00B0F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164288" y="5301208"/>
            <a:ext cx="1733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B0F0"/>
                </a:solidFill>
              </a:rPr>
              <a:t>Вершина </a:t>
            </a:r>
            <a:r>
              <a:rPr lang="en-US" sz="2400" dirty="0" smtClean="0">
                <a:solidFill>
                  <a:srgbClr val="00B0F0"/>
                </a:solidFill>
              </a:rPr>
              <a:t>m</a:t>
            </a:r>
            <a:endParaRPr lang="ru-RU" sz="2400" dirty="0">
              <a:solidFill>
                <a:srgbClr val="00B0F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51520" y="5013176"/>
            <a:ext cx="10622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B0F0"/>
                </a:solidFill>
              </a:rPr>
              <a:t>Блок </a:t>
            </a:r>
            <a:r>
              <a:rPr lang="en-US" sz="2400" dirty="0" smtClean="0">
                <a:solidFill>
                  <a:srgbClr val="00B0F0"/>
                </a:solidFill>
              </a:rPr>
              <a:t>k</a:t>
            </a:r>
            <a:endParaRPr lang="ru-RU" sz="2400" dirty="0">
              <a:solidFill>
                <a:srgbClr val="00B0F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483768" y="5589240"/>
            <a:ext cx="11632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B0F0"/>
                </a:solidFill>
              </a:rPr>
              <a:t>Блок </a:t>
            </a:r>
            <a:r>
              <a:rPr lang="en-US" sz="2400" dirty="0" smtClean="0">
                <a:solidFill>
                  <a:srgbClr val="00B0F0"/>
                </a:solidFill>
              </a:rPr>
              <a:t>m</a:t>
            </a:r>
            <a:endParaRPr lang="ru-RU" sz="2400" dirty="0">
              <a:solidFill>
                <a:srgbClr val="00B0F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763688" y="1484784"/>
            <a:ext cx="10622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B0F0"/>
                </a:solidFill>
              </a:rPr>
              <a:t>Блок </a:t>
            </a:r>
            <a:r>
              <a:rPr lang="en-US" sz="2400" dirty="0" smtClean="0">
                <a:solidFill>
                  <a:srgbClr val="00B0F0"/>
                </a:solidFill>
              </a:rPr>
              <a:t>k</a:t>
            </a:r>
            <a:endParaRPr lang="ru-RU" sz="2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7" name="Oval 7"/>
          <p:cNvSpPr>
            <a:spLocks noChangeArrowheads="1"/>
          </p:cNvSpPr>
          <p:nvPr/>
        </p:nvSpPr>
        <p:spPr bwMode="auto">
          <a:xfrm>
            <a:off x="431205" y="4601155"/>
            <a:ext cx="381000" cy="3810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848" name="Oval 8"/>
          <p:cNvSpPr>
            <a:spLocks noChangeArrowheads="1"/>
          </p:cNvSpPr>
          <p:nvPr/>
        </p:nvSpPr>
        <p:spPr bwMode="auto">
          <a:xfrm>
            <a:off x="2031405" y="4601155"/>
            <a:ext cx="457200" cy="3810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849" name="Line 9"/>
          <p:cNvSpPr>
            <a:spLocks noChangeShapeType="1"/>
          </p:cNvSpPr>
          <p:nvPr/>
        </p:nvSpPr>
        <p:spPr bwMode="auto">
          <a:xfrm rot="-818932">
            <a:off x="877293" y="4644018"/>
            <a:ext cx="1071562" cy="2603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850" name="Text Box 10"/>
          <p:cNvSpPr txBox="1">
            <a:spLocks noChangeArrowheads="1"/>
          </p:cNvSpPr>
          <p:nvPr/>
        </p:nvSpPr>
        <p:spPr bwMode="auto">
          <a:xfrm rot="21028">
            <a:off x="1117005" y="4340289"/>
            <a:ext cx="106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he-IL" b="1" dirty="0" smtClean="0"/>
              <a:t>W(e)</a:t>
            </a:r>
            <a:endParaRPr lang="en-US" altLang="he-IL" dirty="0"/>
          </a:p>
        </p:txBody>
      </p:sp>
      <p:sp>
        <p:nvSpPr>
          <p:cNvPr id="163854" name="Text Box 14"/>
          <p:cNvSpPr txBox="1">
            <a:spLocks noChangeArrowheads="1"/>
          </p:cNvSpPr>
          <p:nvPr/>
        </p:nvSpPr>
        <p:spPr bwMode="auto">
          <a:xfrm>
            <a:off x="583605" y="4829755"/>
            <a:ext cx="381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he-IL" dirty="0" smtClean="0"/>
              <a:t>k</a:t>
            </a:r>
            <a:endParaRPr lang="en-US" altLang="he-IL" dirty="0"/>
          </a:p>
        </p:txBody>
      </p:sp>
      <p:sp>
        <p:nvSpPr>
          <p:cNvPr id="163855" name="Text Box 15"/>
          <p:cNvSpPr txBox="1">
            <a:spLocks noChangeArrowheads="1"/>
          </p:cNvSpPr>
          <p:nvPr/>
        </p:nvSpPr>
        <p:spPr bwMode="auto">
          <a:xfrm>
            <a:off x="2183805" y="4905955"/>
            <a:ext cx="3882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altLang="he-IL" dirty="0" smtClean="0"/>
              <a:t>m</a:t>
            </a:r>
            <a:endParaRPr lang="en-US" altLang="he-IL" dirty="0"/>
          </a:p>
        </p:txBody>
      </p:sp>
      <p:sp>
        <p:nvSpPr>
          <p:cNvPr id="20" name="Содержимое 19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3384376"/>
          </a:xfrm>
        </p:spPr>
        <p:txBody>
          <a:bodyPr>
            <a:normAutofit/>
          </a:bodyPr>
          <a:lstStyle/>
          <a:p>
            <a:r>
              <a:rPr lang="ru-RU" dirty="0" smtClean="0"/>
              <a:t>(</a:t>
            </a:r>
            <a:r>
              <a:rPr lang="en-US" dirty="0" err="1" smtClean="0"/>
              <a:t>FlexProt</a:t>
            </a:r>
            <a:r>
              <a:rPr lang="en-US" dirty="0" smtClean="0"/>
              <a:t>) </a:t>
            </a:r>
            <a:r>
              <a:rPr lang="ru-RU" dirty="0" smtClean="0"/>
              <a:t>Вес </a:t>
            </a:r>
            <a:r>
              <a:rPr lang="en-US" dirty="0" smtClean="0"/>
              <a:t>w </a:t>
            </a:r>
            <a:r>
              <a:rPr lang="ru-RU" dirty="0" smtClean="0"/>
              <a:t>ребра </a:t>
            </a:r>
            <a:r>
              <a:rPr lang="en-US" dirty="0" smtClean="0"/>
              <a:t> e </a:t>
            </a:r>
            <a:r>
              <a:rPr lang="ru-RU" dirty="0" smtClean="0"/>
              <a:t>зависит от</a:t>
            </a:r>
          </a:p>
          <a:p>
            <a:pPr lvl="1"/>
            <a:r>
              <a:rPr lang="ru-RU" dirty="0" smtClean="0"/>
              <a:t>Размера </a:t>
            </a:r>
            <a:r>
              <a:rPr lang="ru-RU" dirty="0" err="1" smtClean="0"/>
              <a:t>плюс-блоков</a:t>
            </a:r>
            <a:r>
              <a:rPr lang="ru-RU" dirty="0" smtClean="0"/>
              <a:t> – </a:t>
            </a:r>
            <a:r>
              <a:rPr lang="ru-RU" dirty="0" smtClean="0">
                <a:solidFill>
                  <a:srgbClr val="00B0F0"/>
                </a:solidFill>
              </a:rPr>
              <a:t>чем больше, тем лучше</a:t>
            </a:r>
          </a:p>
          <a:p>
            <a:pPr lvl="1"/>
            <a:r>
              <a:rPr lang="ru-RU" dirty="0" smtClean="0"/>
              <a:t>Расстояния между фрагментами в каждом белке - </a:t>
            </a:r>
            <a:r>
              <a:rPr lang="ru-RU" dirty="0" smtClean="0">
                <a:solidFill>
                  <a:srgbClr val="00B0F0"/>
                </a:solidFill>
              </a:rPr>
              <a:t>чем больше, тем хуже</a:t>
            </a:r>
          </a:p>
          <a:p>
            <a:pPr lvl="1"/>
            <a:r>
              <a:rPr lang="ru-RU" dirty="0" smtClean="0"/>
              <a:t>Разности между этими расстояниями – чем больше различаются, тем хуже</a:t>
            </a:r>
          </a:p>
          <a:p>
            <a:pPr lvl="1"/>
            <a:r>
              <a:rPr lang="ru-RU" dirty="0" smtClean="0"/>
              <a:t>Размера пересечения между блоками (небольшое разрешается) -</a:t>
            </a:r>
            <a:r>
              <a:rPr lang="ru-RU" dirty="0" smtClean="0">
                <a:solidFill>
                  <a:srgbClr val="00B0F0"/>
                </a:solidFill>
              </a:rPr>
              <a:t> чем больше, тем хуже</a:t>
            </a:r>
            <a:endParaRPr lang="ru-RU" dirty="0" smtClean="0"/>
          </a:p>
          <a:p>
            <a:pPr lvl="1"/>
            <a:endParaRPr lang="ru-RU" dirty="0" smtClean="0"/>
          </a:p>
        </p:txBody>
      </p:sp>
      <p:sp>
        <p:nvSpPr>
          <p:cNvPr id="21" name="Прямоугольник 20"/>
          <p:cNvSpPr/>
          <p:nvPr/>
        </p:nvSpPr>
        <p:spPr>
          <a:xfrm>
            <a:off x="1259632" y="4797152"/>
            <a:ext cx="295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5364088" y="4549676"/>
            <a:ext cx="340426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 – </a:t>
            </a:r>
            <a:r>
              <a:rPr lang="ru-RU" dirty="0" smtClean="0"/>
              <a:t>длина блока </a:t>
            </a:r>
            <a:r>
              <a:rPr lang="en-US" dirty="0" smtClean="0"/>
              <a:t>b</a:t>
            </a:r>
          </a:p>
          <a:p>
            <a:r>
              <a:rPr lang="en-US" dirty="0" smtClean="0"/>
              <a:t>Δ – </a:t>
            </a:r>
            <a:r>
              <a:rPr lang="ru-RU" dirty="0" smtClean="0"/>
              <a:t>размер пересечения блоков;</a:t>
            </a:r>
            <a:r>
              <a:rPr lang="en-US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0 – если не пересекаются</a:t>
            </a:r>
            <a:endParaRPr lang="en-US" dirty="0" smtClean="0"/>
          </a:p>
          <a:p>
            <a:r>
              <a:rPr lang="en-US" dirty="0" smtClean="0"/>
              <a:t>Gap1,2 – </a:t>
            </a:r>
            <a:r>
              <a:rPr lang="ru-RU" dirty="0" smtClean="0"/>
              <a:t>расстояния между </a:t>
            </a:r>
          </a:p>
          <a:p>
            <a:r>
              <a:rPr lang="ru-RU" dirty="0" smtClean="0"/>
              <a:t>      фрагментами в каждом белке</a:t>
            </a:r>
          </a:p>
          <a:p>
            <a:endParaRPr lang="ru-RU" dirty="0" smtClean="0"/>
          </a:p>
          <a:p>
            <a:r>
              <a:rPr lang="ru-RU" dirty="0" smtClean="0"/>
              <a:t>Все длины – в числе остатков</a:t>
            </a:r>
          </a:p>
          <a:p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95536" y="5661248"/>
            <a:ext cx="4680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w</a:t>
            </a:r>
            <a:r>
              <a:rPr lang="ru-RU" sz="2000" dirty="0" smtClean="0"/>
              <a:t>(</a:t>
            </a:r>
            <a:r>
              <a:rPr lang="en-US" sz="2000" dirty="0" smtClean="0"/>
              <a:t>e</a:t>
            </a:r>
            <a:r>
              <a:rPr lang="ru-RU" sz="2000" dirty="0" smtClean="0"/>
              <a:t>) = ((</a:t>
            </a:r>
            <a:r>
              <a:rPr lang="en-US" sz="2000" dirty="0" smtClean="0"/>
              <a:t> l</a:t>
            </a:r>
            <a:r>
              <a:rPr lang="ru-RU" sz="2000" dirty="0" smtClean="0"/>
              <a:t> +</a:t>
            </a:r>
            <a:r>
              <a:rPr lang="en-US" sz="2000" dirty="0" smtClean="0"/>
              <a:t> 1</a:t>
            </a:r>
            <a:r>
              <a:rPr lang="ru-RU" sz="2000" dirty="0" smtClean="0"/>
              <a:t>) – </a:t>
            </a:r>
            <a:r>
              <a:rPr lang="en-US" sz="2000" dirty="0" smtClean="0"/>
              <a:t>Δ</a:t>
            </a:r>
            <a:r>
              <a:rPr lang="ru-RU" sz="2000" dirty="0" smtClean="0"/>
              <a:t>)</a:t>
            </a:r>
            <a:r>
              <a:rPr lang="ru-RU" sz="2000" baseline="30000" dirty="0" smtClean="0"/>
              <a:t>2</a:t>
            </a:r>
            <a:r>
              <a:rPr lang="ru-RU" sz="2000" dirty="0" smtClean="0"/>
              <a:t> </a:t>
            </a:r>
            <a:r>
              <a:rPr lang="en-US" sz="2000" dirty="0" smtClean="0"/>
              <a:t> </a:t>
            </a:r>
            <a:r>
              <a:rPr lang="ru-RU" sz="2000" dirty="0" smtClean="0"/>
              <a:t>- </a:t>
            </a:r>
            <a:r>
              <a:rPr lang="en-US" sz="2000" dirty="0" smtClean="0"/>
              <a:t>max(Gap1,Gap2) - -|Gap1 -  Gap2|</a:t>
            </a:r>
            <a:endParaRPr lang="ru-RU" sz="2000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6821-89FF-4D14-8201-36E88862BF8D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352928" cy="3672408"/>
          </a:xfrm>
        </p:spPr>
        <p:txBody>
          <a:bodyPr>
            <a:normAutofit/>
          </a:bodyPr>
          <a:lstStyle/>
          <a:p>
            <a:r>
              <a:rPr lang="ru-RU" dirty="0" smtClean="0"/>
              <a:t>Для каждого ребра проверяется согласованность пары </a:t>
            </a:r>
            <a:r>
              <a:rPr lang="ru-RU" dirty="0" err="1" smtClean="0"/>
              <a:t>плюс-блоков</a:t>
            </a:r>
            <a:endParaRPr lang="ru-RU" dirty="0" smtClean="0"/>
          </a:p>
          <a:p>
            <a:pPr lvl="1"/>
            <a:r>
              <a:rPr lang="ru-RU" dirty="0" smtClean="0"/>
              <a:t>Пара </a:t>
            </a:r>
            <a:r>
              <a:rPr lang="ru-RU" dirty="0" err="1" smtClean="0"/>
              <a:t>плюс-блоков</a:t>
            </a:r>
            <a:r>
              <a:rPr lang="ru-RU" dirty="0" smtClean="0"/>
              <a:t> </a:t>
            </a:r>
            <a:r>
              <a:rPr lang="en-US" dirty="0" smtClean="0"/>
              <a:t>k </a:t>
            </a:r>
            <a:r>
              <a:rPr lang="ru-RU" dirty="0" smtClean="0"/>
              <a:t>и </a:t>
            </a:r>
            <a:r>
              <a:rPr lang="en-US" dirty="0" smtClean="0"/>
              <a:t>m </a:t>
            </a:r>
            <a:r>
              <a:rPr lang="ru-RU" dirty="0" smtClean="0"/>
              <a:t>считается согласованной если можно хорошо совместить фрагменты из </a:t>
            </a:r>
            <a:r>
              <a:rPr lang="en-US" dirty="0" smtClean="0"/>
              <a:t>k </a:t>
            </a:r>
            <a:r>
              <a:rPr lang="ru-RU" dirty="0" smtClean="0"/>
              <a:t>и </a:t>
            </a:r>
            <a:r>
              <a:rPr lang="en-US" dirty="0" smtClean="0"/>
              <a:t>m </a:t>
            </a:r>
            <a:r>
              <a:rPr lang="ru-RU" dirty="0" smtClean="0"/>
              <a:t>второго белка с соответствующими фрагментами из первого белка </a:t>
            </a:r>
            <a:r>
              <a:rPr lang="ru-RU" i="1" u="sng" dirty="0" smtClean="0"/>
              <a:t>одним движением</a:t>
            </a:r>
            <a:r>
              <a:rPr lang="ru-RU" dirty="0" smtClean="0"/>
              <a:t>, т.е. как твердое тело.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Отметка – согласованы блоки или не согласованы – приписывается каждому ребру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6821-89FF-4D14-8201-36E88862BF8D}" type="slidenum">
              <a:rPr lang="ru-RU" smtClean="0"/>
              <a:pPr/>
              <a:t>36</a:t>
            </a:fld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>
            <a:off x="179512" y="4221088"/>
            <a:ext cx="4176464" cy="2376264"/>
            <a:chOff x="179512" y="4221088"/>
            <a:chExt cx="4176464" cy="2376264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827584" y="4221088"/>
              <a:ext cx="2752575" cy="2270497"/>
              <a:chOff x="379264" y="3678783"/>
              <a:chExt cx="3872731" cy="3014464"/>
            </a:xfrm>
          </p:grpSpPr>
          <p:sp>
            <p:nvSpPr>
              <p:cNvPr id="5" name="Freeform 4"/>
              <p:cNvSpPr>
                <a:spLocks/>
              </p:cNvSpPr>
              <p:nvPr/>
            </p:nvSpPr>
            <p:spPr bwMode="auto">
              <a:xfrm>
                <a:off x="404664" y="3678783"/>
                <a:ext cx="1663700" cy="17303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5" y="326"/>
                  </a:cxn>
                  <a:cxn ang="0">
                    <a:pos x="469" y="455"/>
                  </a:cxn>
                  <a:cxn ang="0">
                    <a:pos x="340" y="679"/>
                  </a:cxn>
                  <a:cxn ang="0">
                    <a:pos x="606" y="832"/>
                  </a:cxn>
                  <a:cxn ang="0">
                    <a:pos x="1012" y="725"/>
                  </a:cxn>
                  <a:cxn ang="0">
                    <a:pos x="823" y="1038"/>
                  </a:cxn>
                  <a:cxn ang="0">
                    <a:pos x="826" y="1036"/>
                  </a:cxn>
                  <a:cxn ang="0">
                    <a:pos x="826" y="1036"/>
                  </a:cxn>
                  <a:cxn ang="0">
                    <a:pos x="826" y="1022"/>
                  </a:cxn>
                  <a:cxn ang="0">
                    <a:pos x="840" y="1022"/>
                  </a:cxn>
                </a:cxnLst>
                <a:rect l="0" t="0" r="r" b="b"/>
                <a:pathLst>
                  <a:path w="1048" h="1090">
                    <a:moveTo>
                      <a:pt x="0" y="0"/>
                    </a:moveTo>
                    <a:cubicBezTo>
                      <a:pt x="83" y="125"/>
                      <a:pt x="167" y="250"/>
                      <a:pt x="245" y="326"/>
                    </a:cubicBezTo>
                    <a:cubicBezTo>
                      <a:pt x="323" y="402"/>
                      <a:pt x="453" y="396"/>
                      <a:pt x="469" y="455"/>
                    </a:cubicBezTo>
                    <a:cubicBezTo>
                      <a:pt x="485" y="513"/>
                      <a:pt x="317" y="616"/>
                      <a:pt x="340" y="679"/>
                    </a:cubicBezTo>
                    <a:cubicBezTo>
                      <a:pt x="363" y="742"/>
                      <a:pt x="494" y="824"/>
                      <a:pt x="606" y="832"/>
                    </a:cubicBezTo>
                    <a:cubicBezTo>
                      <a:pt x="718" y="840"/>
                      <a:pt x="976" y="691"/>
                      <a:pt x="1012" y="725"/>
                    </a:cubicBezTo>
                    <a:cubicBezTo>
                      <a:pt x="1048" y="759"/>
                      <a:pt x="854" y="986"/>
                      <a:pt x="823" y="1038"/>
                    </a:cubicBezTo>
                    <a:cubicBezTo>
                      <a:pt x="792" y="1090"/>
                      <a:pt x="826" y="1036"/>
                      <a:pt x="826" y="1036"/>
                    </a:cubicBezTo>
                    <a:cubicBezTo>
                      <a:pt x="826" y="1036"/>
                      <a:pt x="826" y="1038"/>
                      <a:pt x="826" y="1036"/>
                    </a:cubicBezTo>
                    <a:cubicBezTo>
                      <a:pt x="826" y="1034"/>
                      <a:pt x="824" y="1024"/>
                      <a:pt x="826" y="1022"/>
                    </a:cubicBezTo>
                    <a:cubicBezTo>
                      <a:pt x="828" y="1020"/>
                      <a:pt x="837" y="1022"/>
                      <a:pt x="840" y="1022"/>
                    </a:cubicBezTo>
                  </a:path>
                </a:pathLst>
              </a:custGeom>
              <a:noFill/>
              <a:ln w="38100">
                <a:solidFill>
                  <a:srgbClr val="00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" name="Freeform 8"/>
              <p:cNvSpPr>
                <a:spLocks/>
              </p:cNvSpPr>
              <p:nvPr/>
            </p:nvSpPr>
            <p:spPr bwMode="auto">
              <a:xfrm>
                <a:off x="379264" y="4385221"/>
                <a:ext cx="1674813" cy="982662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448" y="39"/>
                  </a:cxn>
                  <a:cxn ang="0">
                    <a:pos x="306" y="358"/>
                  </a:cxn>
                  <a:cxn ang="0">
                    <a:pos x="645" y="358"/>
                  </a:cxn>
                  <a:cxn ang="0">
                    <a:pos x="815" y="188"/>
                  </a:cxn>
                  <a:cxn ang="0">
                    <a:pos x="1046" y="269"/>
                  </a:cxn>
                  <a:cxn ang="0">
                    <a:pos x="761" y="568"/>
                  </a:cxn>
                  <a:cxn ang="0">
                    <a:pos x="739" y="577"/>
                  </a:cxn>
                  <a:cxn ang="0">
                    <a:pos x="739" y="577"/>
                  </a:cxn>
                  <a:cxn ang="0">
                    <a:pos x="754" y="562"/>
                  </a:cxn>
                  <a:cxn ang="0">
                    <a:pos x="754" y="562"/>
                  </a:cxn>
                  <a:cxn ang="0">
                    <a:pos x="754" y="562"/>
                  </a:cxn>
                </a:cxnLst>
                <a:rect l="0" t="0" r="r" b="b"/>
                <a:pathLst>
                  <a:path w="1055" h="619">
                    <a:moveTo>
                      <a:pt x="0" y="122"/>
                    </a:moveTo>
                    <a:cubicBezTo>
                      <a:pt x="198" y="61"/>
                      <a:pt x="397" y="0"/>
                      <a:pt x="448" y="39"/>
                    </a:cubicBezTo>
                    <a:cubicBezTo>
                      <a:pt x="499" y="79"/>
                      <a:pt x="273" y="305"/>
                      <a:pt x="306" y="358"/>
                    </a:cubicBezTo>
                    <a:cubicBezTo>
                      <a:pt x="339" y="412"/>
                      <a:pt x="561" y="386"/>
                      <a:pt x="645" y="358"/>
                    </a:cubicBezTo>
                    <a:cubicBezTo>
                      <a:pt x="730" y="329"/>
                      <a:pt x="748" y="202"/>
                      <a:pt x="815" y="188"/>
                    </a:cubicBezTo>
                    <a:cubicBezTo>
                      <a:pt x="881" y="173"/>
                      <a:pt x="1055" y="205"/>
                      <a:pt x="1046" y="269"/>
                    </a:cubicBezTo>
                    <a:cubicBezTo>
                      <a:pt x="1037" y="332"/>
                      <a:pt x="812" y="517"/>
                      <a:pt x="761" y="568"/>
                    </a:cubicBezTo>
                    <a:cubicBezTo>
                      <a:pt x="710" y="619"/>
                      <a:pt x="743" y="575"/>
                      <a:pt x="739" y="577"/>
                    </a:cubicBezTo>
                    <a:cubicBezTo>
                      <a:pt x="735" y="579"/>
                      <a:pt x="737" y="579"/>
                      <a:pt x="739" y="577"/>
                    </a:cubicBezTo>
                    <a:cubicBezTo>
                      <a:pt x="741" y="575"/>
                      <a:pt x="752" y="564"/>
                      <a:pt x="754" y="562"/>
                    </a:cubicBezTo>
                    <a:cubicBezTo>
                      <a:pt x="756" y="560"/>
                      <a:pt x="754" y="562"/>
                      <a:pt x="754" y="562"/>
                    </a:cubicBezTo>
                    <a:cubicBezTo>
                      <a:pt x="754" y="562"/>
                      <a:pt x="754" y="562"/>
                      <a:pt x="754" y="562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" name="Freeform 10"/>
              <p:cNvSpPr>
                <a:spLocks/>
              </p:cNvSpPr>
              <p:nvPr/>
            </p:nvSpPr>
            <p:spPr bwMode="auto">
              <a:xfrm>
                <a:off x="404664" y="5301208"/>
                <a:ext cx="1676400" cy="1092200"/>
              </a:xfrm>
              <a:custGeom>
                <a:avLst/>
                <a:gdLst/>
                <a:ahLst/>
                <a:cxnLst>
                  <a:cxn ang="0">
                    <a:pos x="720" y="0"/>
                  </a:cxn>
                  <a:cxn ang="0">
                    <a:pos x="489" y="190"/>
                  </a:cxn>
                  <a:cxn ang="0">
                    <a:pos x="336" y="384"/>
                  </a:cxn>
                  <a:cxn ang="0">
                    <a:pos x="144" y="288"/>
                  </a:cxn>
                  <a:cxn ang="0">
                    <a:pos x="48" y="528"/>
                  </a:cxn>
                  <a:cxn ang="0">
                    <a:pos x="432" y="672"/>
                  </a:cxn>
                  <a:cxn ang="0">
                    <a:pos x="720" y="432"/>
                  </a:cxn>
                  <a:cxn ang="0">
                    <a:pos x="912" y="336"/>
                  </a:cxn>
                  <a:cxn ang="0">
                    <a:pos x="1056" y="432"/>
                  </a:cxn>
                </a:cxnLst>
                <a:rect l="0" t="0" r="r" b="b"/>
                <a:pathLst>
                  <a:path w="1056" h="688">
                    <a:moveTo>
                      <a:pt x="720" y="0"/>
                    </a:moveTo>
                    <a:cubicBezTo>
                      <a:pt x="682" y="32"/>
                      <a:pt x="553" y="126"/>
                      <a:pt x="489" y="190"/>
                    </a:cubicBezTo>
                    <a:cubicBezTo>
                      <a:pt x="425" y="254"/>
                      <a:pt x="393" y="368"/>
                      <a:pt x="336" y="384"/>
                    </a:cubicBezTo>
                    <a:cubicBezTo>
                      <a:pt x="279" y="400"/>
                      <a:pt x="192" y="264"/>
                      <a:pt x="144" y="288"/>
                    </a:cubicBezTo>
                    <a:cubicBezTo>
                      <a:pt x="96" y="312"/>
                      <a:pt x="0" y="464"/>
                      <a:pt x="48" y="528"/>
                    </a:cubicBezTo>
                    <a:cubicBezTo>
                      <a:pt x="96" y="592"/>
                      <a:pt x="320" y="688"/>
                      <a:pt x="432" y="672"/>
                    </a:cubicBezTo>
                    <a:cubicBezTo>
                      <a:pt x="544" y="656"/>
                      <a:pt x="640" y="488"/>
                      <a:pt x="720" y="432"/>
                    </a:cubicBezTo>
                    <a:cubicBezTo>
                      <a:pt x="800" y="376"/>
                      <a:pt x="856" y="336"/>
                      <a:pt x="912" y="336"/>
                    </a:cubicBezTo>
                    <a:cubicBezTo>
                      <a:pt x="968" y="336"/>
                      <a:pt x="1032" y="416"/>
                      <a:pt x="1056" y="432"/>
                    </a:cubicBezTo>
                  </a:path>
                </a:pathLst>
              </a:cu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" name="Freeform 11"/>
              <p:cNvSpPr>
                <a:spLocks/>
              </p:cNvSpPr>
              <p:nvPr/>
            </p:nvSpPr>
            <p:spPr bwMode="auto">
              <a:xfrm>
                <a:off x="1547664" y="5301208"/>
                <a:ext cx="762000" cy="533400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0" y="192"/>
                  </a:cxn>
                  <a:cxn ang="0">
                    <a:pos x="96" y="288"/>
                  </a:cxn>
                  <a:cxn ang="0">
                    <a:pos x="384" y="240"/>
                  </a:cxn>
                  <a:cxn ang="0">
                    <a:pos x="480" y="336"/>
                  </a:cxn>
                </a:cxnLst>
                <a:rect l="0" t="0" r="r" b="b"/>
                <a:pathLst>
                  <a:path w="480" h="336">
                    <a:moveTo>
                      <a:pt x="96" y="0"/>
                    </a:moveTo>
                    <a:cubicBezTo>
                      <a:pt x="48" y="72"/>
                      <a:pt x="0" y="144"/>
                      <a:pt x="0" y="192"/>
                    </a:cubicBezTo>
                    <a:cubicBezTo>
                      <a:pt x="0" y="240"/>
                      <a:pt x="32" y="280"/>
                      <a:pt x="96" y="288"/>
                    </a:cubicBezTo>
                    <a:cubicBezTo>
                      <a:pt x="160" y="296"/>
                      <a:pt x="320" y="232"/>
                      <a:pt x="384" y="240"/>
                    </a:cubicBezTo>
                    <a:cubicBezTo>
                      <a:pt x="448" y="248"/>
                      <a:pt x="464" y="320"/>
                      <a:pt x="480" y="336"/>
                    </a:cubicBezTo>
                  </a:path>
                </a:pathLst>
              </a:cu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" name="Freeform 12"/>
              <p:cNvSpPr>
                <a:spLocks/>
              </p:cNvSpPr>
              <p:nvPr/>
            </p:nvSpPr>
            <p:spPr bwMode="auto">
              <a:xfrm>
                <a:off x="2267744" y="5877272"/>
                <a:ext cx="1954213" cy="8032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91" y="483"/>
                  </a:cxn>
                  <a:cxn ang="0">
                    <a:pos x="715" y="138"/>
                  </a:cxn>
                  <a:cxn ang="0">
                    <a:pos x="971" y="102"/>
                  </a:cxn>
                  <a:cxn ang="0">
                    <a:pos x="1231" y="128"/>
                  </a:cxn>
                </a:cxnLst>
                <a:rect l="0" t="0" r="r" b="b"/>
                <a:pathLst>
                  <a:path w="1231" h="506">
                    <a:moveTo>
                      <a:pt x="0" y="0"/>
                    </a:moveTo>
                    <a:cubicBezTo>
                      <a:pt x="115" y="78"/>
                      <a:pt x="572" y="460"/>
                      <a:pt x="691" y="483"/>
                    </a:cubicBezTo>
                    <a:cubicBezTo>
                      <a:pt x="810" y="506"/>
                      <a:pt x="669" y="201"/>
                      <a:pt x="715" y="138"/>
                    </a:cubicBezTo>
                    <a:cubicBezTo>
                      <a:pt x="762" y="74"/>
                      <a:pt x="885" y="104"/>
                      <a:pt x="971" y="102"/>
                    </a:cubicBezTo>
                    <a:cubicBezTo>
                      <a:pt x="1057" y="100"/>
                      <a:pt x="1177" y="123"/>
                      <a:pt x="1231" y="128"/>
                    </a:cubicBezTo>
                  </a:path>
                </a:pathLst>
              </a:custGeom>
              <a:noFill/>
              <a:ln w="38100" cmpd="sng">
                <a:solidFill>
                  <a:srgbClr val="00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" name="Freeform 13"/>
              <p:cNvSpPr>
                <a:spLocks/>
              </p:cNvSpPr>
              <p:nvPr/>
            </p:nvSpPr>
            <p:spPr bwMode="auto">
              <a:xfrm>
                <a:off x="2051720" y="5877272"/>
                <a:ext cx="2200275" cy="815975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706" y="491"/>
                  </a:cxn>
                  <a:cxn ang="0">
                    <a:pos x="794" y="199"/>
                  </a:cxn>
                  <a:cxn ang="0">
                    <a:pos x="1072" y="23"/>
                  </a:cxn>
                  <a:cxn ang="0">
                    <a:pos x="1386" y="340"/>
                  </a:cxn>
                </a:cxnLst>
                <a:rect l="0" t="0" r="r" b="b"/>
                <a:pathLst>
                  <a:path w="1386" h="514">
                    <a:moveTo>
                      <a:pt x="0" y="60"/>
                    </a:moveTo>
                    <a:cubicBezTo>
                      <a:pt x="118" y="132"/>
                      <a:pt x="574" y="468"/>
                      <a:pt x="706" y="491"/>
                    </a:cubicBezTo>
                    <a:cubicBezTo>
                      <a:pt x="838" y="514"/>
                      <a:pt x="733" y="277"/>
                      <a:pt x="794" y="199"/>
                    </a:cubicBezTo>
                    <a:cubicBezTo>
                      <a:pt x="855" y="121"/>
                      <a:pt x="973" y="0"/>
                      <a:pt x="1072" y="23"/>
                    </a:cubicBezTo>
                    <a:cubicBezTo>
                      <a:pt x="1171" y="46"/>
                      <a:pt x="1321" y="274"/>
                      <a:pt x="1386" y="340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2" name="Прямоугольник 21"/>
            <p:cNvSpPr/>
            <p:nvPr/>
          </p:nvSpPr>
          <p:spPr>
            <a:xfrm>
              <a:off x="179512" y="4221088"/>
              <a:ext cx="4176464" cy="2376264"/>
            </a:xfrm>
            <a:prstGeom prst="rect">
              <a:avLst/>
            </a:prstGeom>
            <a:solidFill>
              <a:schemeClr val="bg2">
                <a:lumMod val="40000"/>
                <a:lumOff val="60000"/>
                <a:alpha val="1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267744" y="4221088"/>
              <a:ext cx="20632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Блоки согласованы</a:t>
              </a:r>
              <a:endParaRPr lang="ru-RU" dirty="0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4499992" y="4221088"/>
            <a:ext cx="4176464" cy="2376264"/>
            <a:chOff x="4499992" y="4221088"/>
            <a:chExt cx="4176464" cy="2376264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4499992" y="4221088"/>
              <a:ext cx="4176464" cy="2376264"/>
            </a:xfrm>
            <a:prstGeom prst="rect">
              <a:avLst/>
            </a:prstGeom>
            <a:solidFill>
              <a:schemeClr val="bg2">
                <a:lumMod val="40000"/>
                <a:lumOff val="60000"/>
                <a:alpha val="1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4572000" y="4581128"/>
              <a:ext cx="3816424" cy="1944216"/>
              <a:chOff x="3563888" y="4293096"/>
              <a:chExt cx="4680520" cy="2256135"/>
            </a:xfrm>
          </p:grpSpPr>
          <p:sp>
            <p:nvSpPr>
              <p:cNvPr id="12" name="Полилиния 11"/>
              <p:cNvSpPr/>
              <p:nvPr/>
            </p:nvSpPr>
            <p:spPr>
              <a:xfrm>
                <a:off x="3563888" y="4293096"/>
                <a:ext cx="1882775" cy="1162050"/>
              </a:xfrm>
              <a:custGeom>
                <a:avLst/>
                <a:gdLst>
                  <a:gd name="connsiteX0" fmla="*/ 0 w 1882775"/>
                  <a:gd name="connsiteY0" fmla="*/ 320675 h 1162050"/>
                  <a:gd name="connsiteX1" fmla="*/ 495300 w 1882775"/>
                  <a:gd name="connsiteY1" fmla="*/ 6350 h 1162050"/>
                  <a:gd name="connsiteX2" fmla="*/ 714375 w 1882775"/>
                  <a:gd name="connsiteY2" fmla="*/ 282575 h 1162050"/>
                  <a:gd name="connsiteX3" fmla="*/ 685800 w 1882775"/>
                  <a:gd name="connsiteY3" fmla="*/ 796925 h 1162050"/>
                  <a:gd name="connsiteX4" fmla="*/ 1038225 w 1882775"/>
                  <a:gd name="connsiteY4" fmla="*/ 920750 h 1162050"/>
                  <a:gd name="connsiteX5" fmla="*/ 1304925 w 1882775"/>
                  <a:gd name="connsiteY5" fmla="*/ 244475 h 1162050"/>
                  <a:gd name="connsiteX6" fmla="*/ 1819275 w 1882775"/>
                  <a:gd name="connsiteY6" fmla="*/ 139700 h 1162050"/>
                  <a:gd name="connsiteX7" fmla="*/ 1685925 w 1882775"/>
                  <a:gd name="connsiteY7" fmla="*/ 1016000 h 1162050"/>
                  <a:gd name="connsiteX8" fmla="*/ 1666875 w 1882775"/>
                  <a:gd name="connsiteY8" fmla="*/ 1016000 h 1162050"/>
                  <a:gd name="connsiteX9" fmla="*/ 1685925 w 1882775"/>
                  <a:gd name="connsiteY9" fmla="*/ 977900 h 1162050"/>
                  <a:gd name="connsiteX10" fmla="*/ 1666875 w 1882775"/>
                  <a:gd name="connsiteY10" fmla="*/ 106362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82775" h="1162050">
                    <a:moveTo>
                      <a:pt x="0" y="320675"/>
                    </a:moveTo>
                    <a:cubicBezTo>
                      <a:pt x="188119" y="166687"/>
                      <a:pt x="376238" y="12700"/>
                      <a:pt x="495300" y="6350"/>
                    </a:cubicBezTo>
                    <a:cubicBezTo>
                      <a:pt x="614362" y="0"/>
                      <a:pt x="682625" y="150813"/>
                      <a:pt x="714375" y="282575"/>
                    </a:cubicBezTo>
                    <a:cubicBezTo>
                      <a:pt x="746125" y="414337"/>
                      <a:pt x="631825" y="690563"/>
                      <a:pt x="685800" y="796925"/>
                    </a:cubicBezTo>
                    <a:cubicBezTo>
                      <a:pt x="739775" y="903287"/>
                      <a:pt x="935038" y="1012825"/>
                      <a:pt x="1038225" y="920750"/>
                    </a:cubicBezTo>
                    <a:cubicBezTo>
                      <a:pt x="1141412" y="828675"/>
                      <a:pt x="1174750" y="374650"/>
                      <a:pt x="1304925" y="244475"/>
                    </a:cubicBezTo>
                    <a:cubicBezTo>
                      <a:pt x="1435100" y="114300"/>
                      <a:pt x="1755775" y="11113"/>
                      <a:pt x="1819275" y="139700"/>
                    </a:cubicBezTo>
                    <a:cubicBezTo>
                      <a:pt x="1882775" y="268288"/>
                      <a:pt x="1711325" y="869950"/>
                      <a:pt x="1685925" y="1016000"/>
                    </a:cubicBezTo>
                    <a:cubicBezTo>
                      <a:pt x="1660525" y="1162050"/>
                      <a:pt x="1666875" y="1022350"/>
                      <a:pt x="1666875" y="1016000"/>
                    </a:cubicBezTo>
                    <a:cubicBezTo>
                      <a:pt x="1666875" y="1009650"/>
                      <a:pt x="1685925" y="969963"/>
                      <a:pt x="1685925" y="977900"/>
                    </a:cubicBezTo>
                    <a:cubicBezTo>
                      <a:pt x="1685925" y="985837"/>
                      <a:pt x="1676400" y="1024731"/>
                      <a:pt x="1666875" y="1063625"/>
                    </a:cubicBezTo>
                  </a:path>
                </a:pathLst>
              </a:custGeom>
              <a:ln w="444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auto">
              <a:xfrm>
                <a:off x="5580112" y="5733256"/>
                <a:ext cx="2200275" cy="815975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706" y="491"/>
                  </a:cxn>
                  <a:cxn ang="0">
                    <a:pos x="794" y="199"/>
                  </a:cxn>
                  <a:cxn ang="0">
                    <a:pos x="1072" y="23"/>
                  </a:cxn>
                  <a:cxn ang="0">
                    <a:pos x="1386" y="340"/>
                  </a:cxn>
                </a:cxnLst>
                <a:rect l="0" t="0" r="r" b="b"/>
                <a:pathLst>
                  <a:path w="1386" h="514">
                    <a:moveTo>
                      <a:pt x="0" y="60"/>
                    </a:moveTo>
                    <a:cubicBezTo>
                      <a:pt x="118" y="132"/>
                      <a:pt x="574" y="468"/>
                      <a:pt x="706" y="491"/>
                    </a:cubicBezTo>
                    <a:cubicBezTo>
                      <a:pt x="838" y="514"/>
                      <a:pt x="733" y="277"/>
                      <a:pt x="794" y="199"/>
                    </a:cubicBezTo>
                    <a:cubicBezTo>
                      <a:pt x="855" y="121"/>
                      <a:pt x="973" y="0"/>
                      <a:pt x="1072" y="23"/>
                    </a:cubicBezTo>
                    <a:cubicBezTo>
                      <a:pt x="1171" y="46"/>
                      <a:pt x="1321" y="274"/>
                      <a:pt x="1386" y="340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" name="Полилиния 13"/>
              <p:cNvSpPr/>
              <p:nvPr/>
            </p:nvSpPr>
            <p:spPr>
              <a:xfrm>
                <a:off x="3644281" y="4365104"/>
                <a:ext cx="1863824" cy="1152128"/>
              </a:xfrm>
              <a:custGeom>
                <a:avLst/>
                <a:gdLst>
                  <a:gd name="connsiteX0" fmla="*/ 0 w 1882775"/>
                  <a:gd name="connsiteY0" fmla="*/ 320675 h 1162050"/>
                  <a:gd name="connsiteX1" fmla="*/ 495300 w 1882775"/>
                  <a:gd name="connsiteY1" fmla="*/ 6350 h 1162050"/>
                  <a:gd name="connsiteX2" fmla="*/ 714375 w 1882775"/>
                  <a:gd name="connsiteY2" fmla="*/ 282575 h 1162050"/>
                  <a:gd name="connsiteX3" fmla="*/ 685800 w 1882775"/>
                  <a:gd name="connsiteY3" fmla="*/ 796925 h 1162050"/>
                  <a:gd name="connsiteX4" fmla="*/ 1038225 w 1882775"/>
                  <a:gd name="connsiteY4" fmla="*/ 920750 h 1162050"/>
                  <a:gd name="connsiteX5" fmla="*/ 1304925 w 1882775"/>
                  <a:gd name="connsiteY5" fmla="*/ 244475 h 1162050"/>
                  <a:gd name="connsiteX6" fmla="*/ 1819275 w 1882775"/>
                  <a:gd name="connsiteY6" fmla="*/ 139700 h 1162050"/>
                  <a:gd name="connsiteX7" fmla="*/ 1685925 w 1882775"/>
                  <a:gd name="connsiteY7" fmla="*/ 1016000 h 1162050"/>
                  <a:gd name="connsiteX8" fmla="*/ 1666875 w 1882775"/>
                  <a:gd name="connsiteY8" fmla="*/ 1016000 h 1162050"/>
                  <a:gd name="connsiteX9" fmla="*/ 1685925 w 1882775"/>
                  <a:gd name="connsiteY9" fmla="*/ 977900 h 1162050"/>
                  <a:gd name="connsiteX10" fmla="*/ 1666875 w 1882775"/>
                  <a:gd name="connsiteY10" fmla="*/ 106362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82775" h="1162050">
                    <a:moveTo>
                      <a:pt x="0" y="320675"/>
                    </a:moveTo>
                    <a:cubicBezTo>
                      <a:pt x="188119" y="166687"/>
                      <a:pt x="376238" y="12700"/>
                      <a:pt x="495300" y="6350"/>
                    </a:cubicBezTo>
                    <a:cubicBezTo>
                      <a:pt x="614362" y="0"/>
                      <a:pt x="682625" y="150813"/>
                      <a:pt x="714375" y="282575"/>
                    </a:cubicBezTo>
                    <a:cubicBezTo>
                      <a:pt x="746125" y="414337"/>
                      <a:pt x="631825" y="690563"/>
                      <a:pt x="685800" y="796925"/>
                    </a:cubicBezTo>
                    <a:cubicBezTo>
                      <a:pt x="739775" y="903287"/>
                      <a:pt x="935038" y="1012825"/>
                      <a:pt x="1038225" y="920750"/>
                    </a:cubicBezTo>
                    <a:cubicBezTo>
                      <a:pt x="1141412" y="828675"/>
                      <a:pt x="1174750" y="374650"/>
                      <a:pt x="1304925" y="244475"/>
                    </a:cubicBezTo>
                    <a:cubicBezTo>
                      <a:pt x="1435100" y="114300"/>
                      <a:pt x="1755775" y="11113"/>
                      <a:pt x="1819275" y="139700"/>
                    </a:cubicBezTo>
                    <a:cubicBezTo>
                      <a:pt x="1882775" y="268288"/>
                      <a:pt x="1711325" y="869950"/>
                      <a:pt x="1685925" y="1016000"/>
                    </a:cubicBezTo>
                    <a:cubicBezTo>
                      <a:pt x="1660525" y="1162050"/>
                      <a:pt x="1666875" y="1022350"/>
                      <a:pt x="1666875" y="1016000"/>
                    </a:cubicBezTo>
                    <a:cubicBezTo>
                      <a:pt x="1666875" y="1009650"/>
                      <a:pt x="1685925" y="969963"/>
                      <a:pt x="1685925" y="977900"/>
                    </a:cubicBezTo>
                    <a:cubicBezTo>
                      <a:pt x="1685925" y="985837"/>
                      <a:pt x="1676400" y="1024731"/>
                      <a:pt x="1666875" y="1063625"/>
                    </a:cubicBezTo>
                  </a:path>
                </a:pathLst>
              </a:custGeom>
              <a:ln w="444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 rot="19322789">
                <a:off x="5746615" y="4583075"/>
                <a:ext cx="2160240" cy="815975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706" y="491"/>
                  </a:cxn>
                  <a:cxn ang="0">
                    <a:pos x="794" y="199"/>
                  </a:cxn>
                  <a:cxn ang="0">
                    <a:pos x="1072" y="23"/>
                  </a:cxn>
                  <a:cxn ang="0">
                    <a:pos x="1386" y="340"/>
                  </a:cxn>
                </a:cxnLst>
                <a:rect l="0" t="0" r="r" b="b"/>
                <a:pathLst>
                  <a:path w="1386" h="514">
                    <a:moveTo>
                      <a:pt x="0" y="60"/>
                    </a:moveTo>
                    <a:cubicBezTo>
                      <a:pt x="118" y="132"/>
                      <a:pt x="574" y="468"/>
                      <a:pt x="706" y="491"/>
                    </a:cubicBezTo>
                    <a:cubicBezTo>
                      <a:pt x="838" y="514"/>
                      <a:pt x="733" y="277"/>
                      <a:pt x="794" y="199"/>
                    </a:cubicBezTo>
                    <a:cubicBezTo>
                      <a:pt x="855" y="121"/>
                      <a:pt x="973" y="0"/>
                      <a:pt x="1072" y="23"/>
                    </a:cubicBezTo>
                    <a:cubicBezTo>
                      <a:pt x="1171" y="46"/>
                      <a:pt x="1321" y="274"/>
                      <a:pt x="1386" y="340"/>
                    </a:cubicBezTo>
                  </a:path>
                </a:pathLst>
              </a:custGeom>
              <a:noFill/>
              <a:ln w="38100" cmpd="sng">
                <a:solidFill>
                  <a:schemeClr val="accent4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" name="Freeform 10"/>
              <p:cNvSpPr>
                <a:spLocks/>
              </p:cNvSpPr>
              <p:nvPr/>
            </p:nvSpPr>
            <p:spPr bwMode="auto">
              <a:xfrm>
                <a:off x="4067944" y="5373216"/>
                <a:ext cx="1584176" cy="792088"/>
              </a:xfrm>
              <a:custGeom>
                <a:avLst/>
                <a:gdLst/>
                <a:ahLst/>
                <a:cxnLst>
                  <a:cxn ang="0">
                    <a:pos x="720" y="0"/>
                  </a:cxn>
                  <a:cxn ang="0">
                    <a:pos x="489" y="190"/>
                  </a:cxn>
                  <a:cxn ang="0">
                    <a:pos x="336" y="384"/>
                  </a:cxn>
                  <a:cxn ang="0">
                    <a:pos x="144" y="288"/>
                  </a:cxn>
                  <a:cxn ang="0">
                    <a:pos x="48" y="528"/>
                  </a:cxn>
                  <a:cxn ang="0">
                    <a:pos x="432" y="672"/>
                  </a:cxn>
                  <a:cxn ang="0">
                    <a:pos x="720" y="432"/>
                  </a:cxn>
                  <a:cxn ang="0">
                    <a:pos x="912" y="336"/>
                  </a:cxn>
                  <a:cxn ang="0">
                    <a:pos x="1056" y="432"/>
                  </a:cxn>
                </a:cxnLst>
                <a:rect l="0" t="0" r="r" b="b"/>
                <a:pathLst>
                  <a:path w="1056" h="688">
                    <a:moveTo>
                      <a:pt x="720" y="0"/>
                    </a:moveTo>
                    <a:cubicBezTo>
                      <a:pt x="682" y="32"/>
                      <a:pt x="553" y="126"/>
                      <a:pt x="489" y="190"/>
                    </a:cubicBezTo>
                    <a:cubicBezTo>
                      <a:pt x="425" y="254"/>
                      <a:pt x="393" y="368"/>
                      <a:pt x="336" y="384"/>
                    </a:cubicBezTo>
                    <a:cubicBezTo>
                      <a:pt x="279" y="400"/>
                      <a:pt x="192" y="264"/>
                      <a:pt x="144" y="288"/>
                    </a:cubicBezTo>
                    <a:cubicBezTo>
                      <a:pt x="96" y="312"/>
                      <a:pt x="0" y="464"/>
                      <a:pt x="48" y="528"/>
                    </a:cubicBezTo>
                    <a:cubicBezTo>
                      <a:pt x="96" y="592"/>
                      <a:pt x="320" y="688"/>
                      <a:pt x="432" y="672"/>
                    </a:cubicBezTo>
                    <a:cubicBezTo>
                      <a:pt x="544" y="656"/>
                      <a:pt x="640" y="488"/>
                      <a:pt x="720" y="432"/>
                    </a:cubicBezTo>
                    <a:cubicBezTo>
                      <a:pt x="800" y="376"/>
                      <a:pt x="856" y="336"/>
                      <a:pt x="912" y="336"/>
                    </a:cubicBezTo>
                    <a:cubicBezTo>
                      <a:pt x="968" y="336"/>
                      <a:pt x="1032" y="416"/>
                      <a:pt x="1056" y="432"/>
                    </a:cubicBezTo>
                  </a:path>
                </a:pathLst>
              </a:cu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" name="Freeform 11"/>
              <p:cNvSpPr>
                <a:spLocks/>
              </p:cNvSpPr>
              <p:nvPr/>
            </p:nvSpPr>
            <p:spPr bwMode="auto">
              <a:xfrm rot="18971259">
                <a:off x="5315011" y="5253073"/>
                <a:ext cx="459213" cy="373170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0" y="192"/>
                  </a:cxn>
                  <a:cxn ang="0">
                    <a:pos x="96" y="288"/>
                  </a:cxn>
                  <a:cxn ang="0">
                    <a:pos x="384" y="240"/>
                  </a:cxn>
                  <a:cxn ang="0">
                    <a:pos x="480" y="336"/>
                  </a:cxn>
                </a:cxnLst>
                <a:rect l="0" t="0" r="r" b="b"/>
                <a:pathLst>
                  <a:path w="480" h="336">
                    <a:moveTo>
                      <a:pt x="96" y="0"/>
                    </a:moveTo>
                    <a:cubicBezTo>
                      <a:pt x="48" y="72"/>
                      <a:pt x="0" y="144"/>
                      <a:pt x="0" y="192"/>
                    </a:cubicBezTo>
                    <a:cubicBezTo>
                      <a:pt x="0" y="240"/>
                      <a:pt x="32" y="280"/>
                      <a:pt x="96" y="288"/>
                    </a:cubicBezTo>
                    <a:cubicBezTo>
                      <a:pt x="160" y="296"/>
                      <a:pt x="320" y="232"/>
                      <a:pt x="384" y="240"/>
                    </a:cubicBezTo>
                    <a:cubicBezTo>
                      <a:pt x="448" y="248"/>
                      <a:pt x="464" y="320"/>
                      <a:pt x="480" y="336"/>
                    </a:cubicBezTo>
                  </a:path>
                </a:pathLst>
              </a:cu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" name="Выгнутая вправо стрелка 18"/>
              <p:cNvSpPr/>
              <p:nvPr/>
            </p:nvSpPr>
            <p:spPr>
              <a:xfrm>
                <a:off x="7740352" y="4581128"/>
                <a:ext cx="504056" cy="1368152"/>
              </a:xfrm>
              <a:prstGeom prst="curvedLeftArrow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6300192" y="4221088"/>
              <a:ext cx="23469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Блоки не согласованы</a:t>
              </a:r>
              <a:endParaRPr lang="ru-RU" dirty="0"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6821-89FF-4D14-8201-36E88862BF8D}" type="slidenum">
              <a:rPr lang="ru-RU" smtClean="0"/>
              <a:pPr/>
              <a:t>37</a:t>
            </a:fld>
            <a:endParaRPr lang="ru-RU"/>
          </a:p>
        </p:txBody>
      </p:sp>
      <p:grpSp>
        <p:nvGrpSpPr>
          <p:cNvPr id="37" name="Группа 36"/>
          <p:cNvGrpSpPr/>
          <p:nvPr/>
        </p:nvGrpSpPr>
        <p:grpSpPr>
          <a:xfrm>
            <a:off x="467544" y="3717032"/>
            <a:ext cx="7488039" cy="2590800"/>
            <a:chOff x="323528" y="1993032"/>
            <a:chExt cx="7488039" cy="2590800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323528" y="1993032"/>
              <a:ext cx="7488039" cy="2590800"/>
              <a:chOff x="359073" y="2641104"/>
              <a:chExt cx="7488039" cy="2590800"/>
            </a:xfrm>
          </p:grpSpPr>
          <p:grpSp>
            <p:nvGrpSpPr>
              <p:cNvPr id="4" name="Group 3"/>
              <p:cNvGrpSpPr>
                <a:grpSpLocks/>
              </p:cNvGrpSpPr>
              <p:nvPr/>
            </p:nvGrpSpPr>
            <p:grpSpPr bwMode="auto">
              <a:xfrm>
                <a:off x="1979712" y="2641104"/>
                <a:ext cx="5867400" cy="2590800"/>
                <a:chOff x="912" y="1152"/>
                <a:chExt cx="3696" cy="1632"/>
              </a:xfrm>
            </p:grpSpPr>
            <p:sp>
              <p:nvSpPr>
                <p:cNvPr id="11" name="Oval 4"/>
                <p:cNvSpPr>
                  <a:spLocks noChangeArrowheads="1"/>
                </p:cNvSpPr>
                <p:nvPr/>
              </p:nvSpPr>
              <p:spPr bwMode="auto">
                <a:xfrm>
                  <a:off x="912" y="1152"/>
                  <a:ext cx="336" cy="336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" name="Oval 5"/>
                <p:cNvSpPr>
                  <a:spLocks noChangeArrowheads="1"/>
                </p:cNvSpPr>
                <p:nvPr/>
              </p:nvSpPr>
              <p:spPr bwMode="auto">
                <a:xfrm>
                  <a:off x="2160" y="1488"/>
                  <a:ext cx="384" cy="336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" name="Oval 6"/>
                <p:cNvSpPr>
                  <a:spLocks noChangeArrowheads="1"/>
                </p:cNvSpPr>
                <p:nvPr/>
              </p:nvSpPr>
              <p:spPr bwMode="auto">
                <a:xfrm>
                  <a:off x="912" y="2160"/>
                  <a:ext cx="384" cy="384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" name="Oval 7"/>
                <p:cNvSpPr>
                  <a:spLocks noChangeArrowheads="1"/>
                </p:cNvSpPr>
                <p:nvPr/>
              </p:nvSpPr>
              <p:spPr bwMode="auto">
                <a:xfrm>
                  <a:off x="3360" y="1200"/>
                  <a:ext cx="384" cy="384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" name="Oval 8"/>
                <p:cNvSpPr>
                  <a:spLocks noChangeArrowheads="1"/>
                </p:cNvSpPr>
                <p:nvPr/>
              </p:nvSpPr>
              <p:spPr bwMode="auto">
                <a:xfrm>
                  <a:off x="3120" y="2400"/>
                  <a:ext cx="384" cy="384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6" name="Oval 9"/>
                <p:cNvSpPr>
                  <a:spLocks noChangeArrowheads="1"/>
                </p:cNvSpPr>
                <p:nvPr/>
              </p:nvSpPr>
              <p:spPr bwMode="auto">
                <a:xfrm>
                  <a:off x="4224" y="1920"/>
                  <a:ext cx="384" cy="384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7" name="Line 10"/>
                <p:cNvSpPr>
                  <a:spLocks noChangeShapeType="1"/>
                </p:cNvSpPr>
                <p:nvPr/>
              </p:nvSpPr>
              <p:spPr bwMode="auto">
                <a:xfrm>
                  <a:off x="1248" y="1344"/>
                  <a:ext cx="912" cy="24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" name="Line 11"/>
                <p:cNvSpPr>
                  <a:spLocks noChangeShapeType="1"/>
                </p:cNvSpPr>
                <p:nvPr/>
              </p:nvSpPr>
              <p:spPr bwMode="auto">
                <a:xfrm rot="781203" flipV="1">
                  <a:off x="1296" y="2400"/>
                  <a:ext cx="1776" cy="14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" name="Line 12"/>
                <p:cNvSpPr>
                  <a:spLocks noChangeShapeType="1"/>
                </p:cNvSpPr>
                <p:nvPr/>
              </p:nvSpPr>
              <p:spPr bwMode="auto">
                <a:xfrm>
                  <a:off x="2544" y="1776"/>
                  <a:ext cx="624" cy="62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2544" y="1392"/>
                  <a:ext cx="816" cy="24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" name="Line 14"/>
                <p:cNvSpPr>
                  <a:spLocks noChangeShapeType="1"/>
                </p:cNvSpPr>
                <p:nvPr/>
              </p:nvSpPr>
              <p:spPr bwMode="auto">
                <a:xfrm>
                  <a:off x="3696" y="1488"/>
                  <a:ext cx="528" cy="576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" name="Text Box 15"/>
                <p:cNvSpPr txBox="1">
                  <a:spLocks noChangeArrowheads="1"/>
                </p:cNvSpPr>
                <p:nvPr/>
              </p:nvSpPr>
              <p:spPr bwMode="auto">
                <a:xfrm rot="360464">
                  <a:off x="1670" y="2136"/>
                  <a:ext cx="672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he-IL" b="1" dirty="0" smtClean="0"/>
                    <a:t>W</a:t>
                  </a:r>
                  <a:r>
                    <a:rPr lang="ru-RU" altLang="he-IL" b="1" dirty="0" smtClean="0"/>
                    <a:t>(</a:t>
                  </a:r>
                  <a:r>
                    <a:rPr lang="en-US" altLang="he-IL" b="1" dirty="0" smtClean="0"/>
                    <a:t>e</a:t>
                  </a:r>
                  <a:r>
                    <a:rPr lang="en-US" altLang="he-IL" b="1" baseline="-25000" dirty="0" smtClean="0"/>
                    <a:t>5</a:t>
                  </a:r>
                  <a:r>
                    <a:rPr lang="en-US" altLang="he-IL" b="1" dirty="0" smtClean="0"/>
                    <a:t>)</a:t>
                  </a:r>
                  <a:endParaRPr lang="en-US" altLang="he-IL" dirty="0"/>
                </a:p>
              </p:txBody>
            </p:sp>
            <p:sp>
              <p:nvSpPr>
                <p:cNvPr id="23" name="Text Box 16"/>
                <p:cNvSpPr txBox="1">
                  <a:spLocks noChangeArrowheads="1"/>
                </p:cNvSpPr>
                <p:nvPr/>
              </p:nvSpPr>
              <p:spPr bwMode="auto">
                <a:xfrm rot="711478">
                  <a:off x="1405" y="1171"/>
                  <a:ext cx="672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 rtl="0" eaLnBrk="0" hangingPunct="0">
                    <a:spcBef>
                      <a:spcPct val="50000"/>
                    </a:spcBef>
                  </a:pPr>
                  <a:r>
                    <a:rPr lang="en-US" altLang="he-IL" b="1" dirty="0" smtClean="0"/>
                    <a:t>W</a:t>
                  </a:r>
                  <a:r>
                    <a:rPr lang="ru-RU" altLang="he-IL" b="1" dirty="0" smtClean="0"/>
                    <a:t>(</a:t>
                  </a:r>
                  <a:r>
                    <a:rPr lang="en-US" altLang="he-IL" b="1" dirty="0" smtClean="0"/>
                    <a:t>e</a:t>
                  </a:r>
                  <a:r>
                    <a:rPr lang="en-US" altLang="he-IL" b="1" baseline="-25000" dirty="0" smtClean="0"/>
                    <a:t>1</a:t>
                  </a:r>
                  <a:r>
                    <a:rPr lang="en-US" altLang="he-IL" b="1" dirty="0" smtClean="0"/>
                    <a:t>)</a:t>
                  </a:r>
                  <a:endParaRPr lang="en-US" altLang="he-IL" dirty="0"/>
                </a:p>
              </p:txBody>
            </p:sp>
            <p:sp>
              <p:nvSpPr>
                <p:cNvPr id="24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885" y="1830"/>
                  <a:ext cx="672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he-IL" b="1" dirty="0" smtClean="0"/>
                    <a:t>W</a:t>
                  </a:r>
                  <a:r>
                    <a:rPr lang="ru-RU" altLang="he-IL" b="1" dirty="0" smtClean="0"/>
                    <a:t>(</a:t>
                  </a:r>
                  <a:r>
                    <a:rPr lang="en-US" altLang="he-IL" b="1" dirty="0" smtClean="0"/>
                    <a:t>e</a:t>
                  </a:r>
                  <a:r>
                    <a:rPr lang="en-US" altLang="he-IL" b="1" baseline="-25000" dirty="0" smtClean="0"/>
                    <a:t>4</a:t>
                  </a:r>
                  <a:r>
                    <a:rPr lang="en-US" altLang="he-IL" b="1" dirty="0" smtClean="0"/>
                    <a:t>)</a:t>
                  </a:r>
                  <a:endParaRPr lang="en-US" altLang="he-IL" dirty="0" smtClean="0"/>
                </a:p>
              </p:txBody>
            </p:sp>
            <p:sp>
              <p:nvSpPr>
                <p:cNvPr id="25" name="Text Box 18"/>
                <p:cNvSpPr txBox="1">
                  <a:spLocks noChangeArrowheads="1"/>
                </p:cNvSpPr>
                <p:nvPr/>
              </p:nvSpPr>
              <p:spPr bwMode="auto">
                <a:xfrm rot="20725189">
                  <a:off x="2496" y="1228"/>
                  <a:ext cx="672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he-IL" b="1" dirty="0" smtClean="0"/>
                    <a:t>W</a:t>
                  </a:r>
                  <a:r>
                    <a:rPr lang="ru-RU" altLang="he-IL" b="1" dirty="0" smtClean="0"/>
                    <a:t>(</a:t>
                  </a:r>
                  <a:r>
                    <a:rPr lang="en-US" altLang="he-IL" b="1" dirty="0" smtClean="0"/>
                    <a:t>e</a:t>
                  </a:r>
                  <a:r>
                    <a:rPr lang="en-US" altLang="he-IL" b="1" baseline="-25000" dirty="0" smtClean="0"/>
                    <a:t>2</a:t>
                  </a:r>
                  <a:r>
                    <a:rPr lang="en-US" altLang="he-IL" b="1" dirty="0" smtClean="0"/>
                    <a:t>)</a:t>
                  </a:r>
                  <a:endParaRPr lang="en-US" altLang="he-IL" dirty="0"/>
                </a:p>
              </p:txBody>
            </p:sp>
            <p:sp>
              <p:nvSpPr>
                <p:cNvPr id="26" name="Text Box 19"/>
                <p:cNvSpPr txBox="1">
                  <a:spLocks noChangeArrowheads="1"/>
                </p:cNvSpPr>
                <p:nvPr/>
              </p:nvSpPr>
              <p:spPr bwMode="auto">
                <a:xfrm rot="70121">
                  <a:off x="3936" y="1468"/>
                  <a:ext cx="672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he-IL" b="1" dirty="0" smtClean="0"/>
                    <a:t>W</a:t>
                  </a:r>
                  <a:r>
                    <a:rPr lang="ru-RU" altLang="he-IL" b="1" dirty="0" smtClean="0"/>
                    <a:t>(</a:t>
                  </a:r>
                  <a:r>
                    <a:rPr lang="en-US" altLang="he-IL" b="1" dirty="0" smtClean="0"/>
                    <a:t>e</a:t>
                  </a:r>
                  <a:r>
                    <a:rPr lang="en-US" altLang="he-IL" b="1" baseline="-25000" dirty="0" smtClean="0"/>
                    <a:t>3</a:t>
                  </a:r>
                  <a:r>
                    <a:rPr lang="en-US" altLang="he-IL" b="1" dirty="0" smtClean="0"/>
                    <a:t>)</a:t>
                  </a:r>
                  <a:endParaRPr lang="en-US" altLang="he-IL" dirty="0"/>
                </a:p>
              </p:txBody>
            </p:sp>
          </p:grpSp>
          <p:sp>
            <p:nvSpPr>
              <p:cNvPr id="5" name="Oval 4"/>
              <p:cNvSpPr>
                <a:spLocks noChangeArrowheads="1"/>
              </p:cNvSpPr>
              <p:nvPr/>
            </p:nvSpPr>
            <p:spPr bwMode="auto">
              <a:xfrm>
                <a:off x="359073" y="3501008"/>
                <a:ext cx="533400" cy="53340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cxnSp>
            <p:nvCxnSpPr>
              <p:cNvPr id="6" name="Прямая со стрелкой 5"/>
              <p:cNvCxnSpPr>
                <a:stCxn id="5" idx="5"/>
              </p:cNvCxnSpPr>
              <p:nvPr/>
            </p:nvCxnSpPr>
            <p:spPr>
              <a:xfrm rot="16200000" flipH="1">
                <a:off x="1102130" y="3668521"/>
                <a:ext cx="589811" cy="1165354"/>
              </a:xfrm>
              <a:prstGeom prst="straightConnector1">
                <a:avLst/>
              </a:prstGeom>
              <a:ln w="53975">
                <a:solidFill>
                  <a:schemeClr val="accent3">
                    <a:lumMod val="60000"/>
                    <a:lumOff val="40000"/>
                  </a:schemeClr>
                </a:solidFill>
                <a:prstDash val="sysDot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Прямая со стрелкой 6"/>
              <p:cNvCxnSpPr/>
              <p:nvPr/>
            </p:nvCxnSpPr>
            <p:spPr>
              <a:xfrm flipV="1">
                <a:off x="863130" y="2907804"/>
                <a:ext cx="1116582" cy="737220"/>
              </a:xfrm>
              <a:prstGeom prst="straightConnector1">
                <a:avLst/>
              </a:prstGeom>
              <a:ln w="53975">
                <a:solidFill>
                  <a:schemeClr val="accent3">
                    <a:lumMod val="60000"/>
                    <a:lumOff val="40000"/>
                  </a:schemeClr>
                </a:solidFill>
                <a:prstDash val="sysDot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/>
            <p:cNvSpPr txBox="1"/>
            <p:nvPr/>
          </p:nvSpPr>
          <p:spPr>
            <a:xfrm>
              <a:off x="1043608" y="234888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ru-RU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43608" y="350100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ru-RU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915816" y="2425080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+</a:t>
              </a:r>
              <a:endParaRPr lang="ru-RU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220072" y="2492896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+</a:t>
              </a:r>
              <a:endParaRPr lang="ru-RU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542638" y="2852936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-</a:t>
              </a:r>
              <a:endParaRPr lang="ru-RU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742438" y="3284984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-</a:t>
              </a:r>
              <a:endParaRPr lang="ru-RU" b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131840" y="3937248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+</a:t>
              </a:r>
              <a:endParaRPr lang="ru-RU" b="1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67544" y="332656"/>
            <a:ext cx="806489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Граф </a:t>
            </a:r>
            <a:r>
              <a:rPr lang="ru-RU" sz="3200" dirty="0" err="1" smtClean="0"/>
              <a:t>плюс-блоков</a:t>
            </a:r>
            <a:r>
              <a:rPr lang="ru-RU" sz="3200" dirty="0" smtClean="0"/>
              <a:t> выглядит примерно так.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Добавляется </a:t>
            </a:r>
            <a:r>
              <a:rPr lang="ru-RU" sz="2400" dirty="0" err="1" smtClean="0"/>
              <a:t>вирутальная</a:t>
            </a:r>
            <a:r>
              <a:rPr lang="ru-RU" sz="2400" dirty="0" smtClean="0"/>
              <a:t> вершина </a:t>
            </a:r>
            <a:r>
              <a:rPr lang="en-US" sz="2400" dirty="0" smtClean="0"/>
              <a:t>“</a:t>
            </a:r>
            <a:r>
              <a:rPr lang="ru-RU" sz="2400" dirty="0" smtClean="0"/>
              <a:t>источник</a:t>
            </a:r>
            <a:r>
              <a:rPr lang="en-US" sz="2400" dirty="0" smtClean="0"/>
              <a:t>”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 smtClean="0"/>
              <a:t>“+” </a:t>
            </a:r>
            <a:r>
              <a:rPr lang="ru-RU" sz="2400" dirty="0" smtClean="0"/>
              <a:t>и </a:t>
            </a:r>
            <a:r>
              <a:rPr lang="en-US" sz="2400" dirty="0" smtClean="0"/>
              <a:t>“-” </a:t>
            </a:r>
            <a:r>
              <a:rPr lang="ru-RU" sz="2400" dirty="0" smtClean="0"/>
              <a:t>обозначают согласованность или </a:t>
            </a:r>
          </a:p>
          <a:p>
            <a:r>
              <a:rPr lang="ru-RU" sz="2400" dirty="0" smtClean="0"/>
              <a:t>несогласованность </a:t>
            </a:r>
            <a:r>
              <a:rPr lang="ru-RU" sz="2400" dirty="0" err="1" smtClean="0"/>
              <a:t>плюс-блоков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По построению, в графе нет ориентированных циклов</a:t>
            </a:r>
            <a:endParaRPr lang="ru-RU" sz="2400" dirty="0"/>
          </a:p>
        </p:txBody>
      </p:sp>
      <p:sp>
        <p:nvSpPr>
          <p:cNvPr id="39" name="Полилиния 38"/>
          <p:cNvSpPr/>
          <p:nvPr/>
        </p:nvSpPr>
        <p:spPr>
          <a:xfrm>
            <a:off x="7848600" y="704850"/>
            <a:ext cx="752475" cy="3600450"/>
          </a:xfrm>
          <a:custGeom>
            <a:avLst/>
            <a:gdLst>
              <a:gd name="connsiteX0" fmla="*/ 171450 w 752475"/>
              <a:gd name="connsiteY0" fmla="*/ 0 h 3600450"/>
              <a:gd name="connsiteX1" fmla="*/ 200025 w 752475"/>
              <a:gd name="connsiteY1" fmla="*/ 28575 h 3600450"/>
              <a:gd name="connsiteX2" fmla="*/ 276225 w 752475"/>
              <a:gd name="connsiteY2" fmla="*/ 66675 h 3600450"/>
              <a:gd name="connsiteX3" fmla="*/ 304800 w 752475"/>
              <a:gd name="connsiteY3" fmla="*/ 76200 h 3600450"/>
              <a:gd name="connsiteX4" fmla="*/ 361950 w 752475"/>
              <a:gd name="connsiteY4" fmla="*/ 123825 h 3600450"/>
              <a:gd name="connsiteX5" fmla="*/ 400050 w 752475"/>
              <a:gd name="connsiteY5" fmla="*/ 152400 h 3600450"/>
              <a:gd name="connsiteX6" fmla="*/ 438150 w 752475"/>
              <a:gd name="connsiteY6" fmla="*/ 171450 h 3600450"/>
              <a:gd name="connsiteX7" fmla="*/ 552450 w 752475"/>
              <a:gd name="connsiteY7" fmla="*/ 304800 h 3600450"/>
              <a:gd name="connsiteX8" fmla="*/ 552450 w 752475"/>
              <a:gd name="connsiteY8" fmla="*/ 304800 h 3600450"/>
              <a:gd name="connsiteX9" fmla="*/ 600075 w 752475"/>
              <a:gd name="connsiteY9" fmla="*/ 361950 h 3600450"/>
              <a:gd name="connsiteX10" fmla="*/ 609600 w 752475"/>
              <a:gd name="connsiteY10" fmla="*/ 390525 h 3600450"/>
              <a:gd name="connsiteX11" fmla="*/ 647700 w 752475"/>
              <a:gd name="connsiteY11" fmla="*/ 447675 h 3600450"/>
              <a:gd name="connsiteX12" fmla="*/ 695325 w 752475"/>
              <a:gd name="connsiteY12" fmla="*/ 533400 h 3600450"/>
              <a:gd name="connsiteX13" fmla="*/ 704850 w 752475"/>
              <a:gd name="connsiteY13" fmla="*/ 571500 h 3600450"/>
              <a:gd name="connsiteX14" fmla="*/ 723900 w 752475"/>
              <a:gd name="connsiteY14" fmla="*/ 628650 h 3600450"/>
              <a:gd name="connsiteX15" fmla="*/ 752475 w 752475"/>
              <a:gd name="connsiteY15" fmla="*/ 771525 h 3600450"/>
              <a:gd name="connsiteX16" fmla="*/ 742950 w 752475"/>
              <a:gd name="connsiteY16" fmla="*/ 1190625 h 3600450"/>
              <a:gd name="connsiteX17" fmla="*/ 733425 w 752475"/>
              <a:gd name="connsiteY17" fmla="*/ 1219200 h 3600450"/>
              <a:gd name="connsiteX18" fmla="*/ 714375 w 752475"/>
              <a:gd name="connsiteY18" fmla="*/ 1400175 h 3600450"/>
              <a:gd name="connsiteX19" fmla="*/ 723900 w 752475"/>
              <a:gd name="connsiteY19" fmla="*/ 1600200 h 3600450"/>
              <a:gd name="connsiteX20" fmla="*/ 733425 w 752475"/>
              <a:gd name="connsiteY20" fmla="*/ 1638300 h 3600450"/>
              <a:gd name="connsiteX21" fmla="*/ 752475 w 752475"/>
              <a:gd name="connsiteY21" fmla="*/ 1666875 h 3600450"/>
              <a:gd name="connsiteX22" fmla="*/ 742950 w 752475"/>
              <a:gd name="connsiteY22" fmla="*/ 2019300 h 3600450"/>
              <a:gd name="connsiteX23" fmla="*/ 723900 w 752475"/>
              <a:gd name="connsiteY23" fmla="*/ 2076450 h 3600450"/>
              <a:gd name="connsiteX24" fmla="*/ 704850 w 752475"/>
              <a:gd name="connsiteY24" fmla="*/ 2124075 h 3600450"/>
              <a:gd name="connsiteX25" fmla="*/ 666750 w 752475"/>
              <a:gd name="connsiteY25" fmla="*/ 2209800 h 3600450"/>
              <a:gd name="connsiteX26" fmla="*/ 657225 w 752475"/>
              <a:gd name="connsiteY26" fmla="*/ 2257425 h 3600450"/>
              <a:gd name="connsiteX27" fmla="*/ 638175 w 752475"/>
              <a:gd name="connsiteY27" fmla="*/ 2314575 h 3600450"/>
              <a:gd name="connsiteX28" fmla="*/ 628650 w 752475"/>
              <a:gd name="connsiteY28" fmla="*/ 2343150 h 3600450"/>
              <a:gd name="connsiteX29" fmla="*/ 609600 w 752475"/>
              <a:gd name="connsiteY29" fmla="*/ 2381250 h 3600450"/>
              <a:gd name="connsiteX30" fmla="*/ 600075 w 752475"/>
              <a:gd name="connsiteY30" fmla="*/ 2409825 h 3600450"/>
              <a:gd name="connsiteX31" fmla="*/ 581025 w 752475"/>
              <a:gd name="connsiteY31" fmla="*/ 2438400 h 3600450"/>
              <a:gd name="connsiteX32" fmla="*/ 571500 w 752475"/>
              <a:gd name="connsiteY32" fmla="*/ 2466975 h 3600450"/>
              <a:gd name="connsiteX33" fmla="*/ 552450 w 752475"/>
              <a:gd name="connsiteY33" fmla="*/ 2505075 h 3600450"/>
              <a:gd name="connsiteX34" fmla="*/ 542925 w 752475"/>
              <a:gd name="connsiteY34" fmla="*/ 2571750 h 3600450"/>
              <a:gd name="connsiteX35" fmla="*/ 523875 w 752475"/>
              <a:gd name="connsiteY35" fmla="*/ 2695575 h 3600450"/>
              <a:gd name="connsiteX36" fmla="*/ 514350 w 752475"/>
              <a:gd name="connsiteY36" fmla="*/ 2800350 h 3600450"/>
              <a:gd name="connsiteX37" fmla="*/ 495300 w 752475"/>
              <a:gd name="connsiteY37" fmla="*/ 2867025 h 3600450"/>
              <a:gd name="connsiteX38" fmla="*/ 485775 w 752475"/>
              <a:gd name="connsiteY38" fmla="*/ 2914650 h 3600450"/>
              <a:gd name="connsiteX39" fmla="*/ 466725 w 752475"/>
              <a:gd name="connsiteY39" fmla="*/ 3009900 h 3600450"/>
              <a:gd name="connsiteX40" fmla="*/ 457200 w 752475"/>
              <a:gd name="connsiteY40" fmla="*/ 3057525 h 3600450"/>
              <a:gd name="connsiteX41" fmla="*/ 438150 w 752475"/>
              <a:gd name="connsiteY41" fmla="*/ 3095625 h 3600450"/>
              <a:gd name="connsiteX42" fmla="*/ 400050 w 752475"/>
              <a:gd name="connsiteY42" fmla="*/ 3200400 h 3600450"/>
              <a:gd name="connsiteX43" fmla="*/ 371475 w 752475"/>
              <a:gd name="connsiteY43" fmla="*/ 3219450 h 3600450"/>
              <a:gd name="connsiteX44" fmla="*/ 333375 w 752475"/>
              <a:gd name="connsiteY44" fmla="*/ 3248025 h 3600450"/>
              <a:gd name="connsiteX45" fmla="*/ 314325 w 752475"/>
              <a:gd name="connsiteY45" fmla="*/ 3276600 h 3600450"/>
              <a:gd name="connsiteX46" fmla="*/ 304800 w 752475"/>
              <a:gd name="connsiteY46" fmla="*/ 3305175 h 3600450"/>
              <a:gd name="connsiteX47" fmla="*/ 276225 w 752475"/>
              <a:gd name="connsiteY47" fmla="*/ 3314700 h 3600450"/>
              <a:gd name="connsiteX48" fmla="*/ 228600 w 752475"/>
              <a:gd name="connsiteY48" fmla="*/ 3371850 h 3600450"/>
              <a:gd name="connsiteX49" fmla="*/ 209550 w 752475"/>
              <a:gd name="connsiteY49" fmla="*/ 3400425 h 3600450"/>
              <a:gd name="connsiteX50" fmla="*/ 152400 w 752475"/>
              <a:gd name="connsiteY50" fmla="*/ 3438525 h 3600450"/>
              <a:gd name="connsiteX51" fmla="*/ 95250 w 752475"/>
              <a:gd name="connsiteY51" fmla="*/ 3495675 h 3600450"/>
              <a:gd name="connsiteX52" fmla="*/ 76200 w 752475"/>
              <a:gd name="connsiteY52" fmla="*/ 3524250 h 3600450"/>
              <a:gd name="connsiteX53" fmla="*/ 0 w 752475"/>
              <a:gd name="connsiteY53" fmla="*/ 3600450 h 360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752475" h="3600450">
                <a:moveTo>
                  <a:pt x="171450" y="0"/>
                </a:moveTo>
                <a:cubicBezTo>
                  <a:pt x="180975" y="9525"/>
                  <a:pt x="188661" y="21343"/>
                  <a:pt x="200025" y="28575"/>
                </a:cubicBezTo>
                <a:cubicBezTo>
                  <a:pt x="223983" y="43821"/>
                  <a:pt x="249284" y="57695"/>
                  <a:pt x="276225" y="66675"/>
                </a:cubicBezTo>
                <a:cubicBezTo>
                  <a:pt x="285750" y="69850"/>
                  <a:pt x="295820" y="71710"/>
                  <a:pt x="304800" y="76200"/>
                </a:cubicBezTo>
                <a:cubicBezTo>
                  <a:pt x="338483" y="93041"/>
                  <a:pt x="332458" y="98546"/>
                  <a:pt x="361950" y="123825"/>
                </a:cubicBezTo>
                <a:cubicBezTo>
                  <a:pt x="374003" y="134156"/>
                  <a:pt x="386588" y="143986"/>
                  <a:pt x="400050" y="152400"/>
                </a:cubicBezTo>
                <a:cubicBezTo>
                  <a:pt x="412091" y="159925"/>
                  <a:pt x="427242" y="162360"/>
                  <a:pt x="438150" y="171450"/>
                </a:cubicBezTo>
                <a:cubicBezTo>
                  <a:pt x="507442" y="229193"/>
                  <a:pt x="509146" y="239844"/>
                  <a:pt x="552450" y="304800"/>
                </a:cubicBezTo>
                <a:lnTo>
                  <a:pt x="552450" y="304800"/>
                </a:lnTo>
                <a:cubicBezTo>
                  <a:pt x="573516" y="325866"/>
                  <a:pt x="586814" y="335428"/>
                  <a:pt x="600075" y="361950"/>
                </a:cubicBezTo>
                <a:cubicBezTo>
                  <a:pt x="604565" y="370930"/>
                  <a:pt x="604724" y="381748"/>
                  <a:pt x="609600" y="390525"/>
                </a:cubicBezTo>
                <a:cubicBezTo>
                  <a:pt x="620719" y="410539"/>
                  <a:pt x="635920" y="428042"/>
                  <a:pt x="647700" y="447675"/>
                </a:cubicBezTo>
                <a:cubicBezTo>
                  <a:pt x="659825" y="467883"/>
                  <a:pt x="686215" y="509107"/>
                  <a:pt x="695325" y="533400"/>
                </a:cubicBezTo>
                <a:cubicBezTo>
                  <a:pt x="699922" y="545657"/>
                  <a:pt x="701088" y="558961"/>
                  <a:pt x="704850" y="571500"/>
                </a:cubicBezTo>
                <a:cubicBezTo>
                  <a:pt x="710620" y="590734"/>
                  <a:pt x="719544" y="609048"/>
                  <a:pt x="723900" y="628650"/>
                </a:cubicBezTo>
                <a:cubicBezTo>
                  <a:pt x="747140" y="733228"/>
                  <a:pt x="738138" y="685501"/>
                  <a:pt x="752475" y="771525"/>
                </a:cubicBezTo>
                <a:cubicBezTo>
                  <a:pt x="749300" y="911225"/>
                  <a:pt x="748891" y="1051015"/>
                  <a:pt x="742950" y="1190625"/>
                </a:cubicBezTo>
                <a:cubicBezTo>
                  <a:pt x="742523" y="1200656"/>
                  <a:pt x="735221" y="1209322"/>
                  <a:pt x="733425" y="1219200"/>
                </a:cubicBezTo>
                <a:cubicBezTo>
                  <a:pt x="725857" y="1260824"/>
                  <a:pt x="717577" y="1364950"/>
                  <a:pt x="714375" y="1400175"/>
                </a:cubicBezTo>
                <a:cubicBezTo>
                  <a:pt x="717550" y="1466850"/>
                  <a:pt x="718577" y="1533662"/>
                  <a:pt x="723900" y="1600200"/>
                </a:cubicBezTo>
                <a:cubicBezTo>
                  <a:pt x="724944" y="1613249"/>
                  <a:pt x="728268" y="1626268"/>
                  <a:pt x="733425" y="1638300"/>
                </a:cubicBezTo>
                <a:cubicBezTo>
                  <a:pt x="737934" y="1648822"/>
                  <a:pt x="746125" y="1657350"/>
                  <a:pt x="752475" y="1666875"/>
                </a:cubicBezTo>
                <a:cubicBezTo>
                  <a:pt x="749300" y="1784350"/>
                  <a:pt x="751129" y="1902067"/>
                  <a:pt x="742950" y="2019300"/>
                </a:cubicBezTo>
                <a:cubicBezTo>
                  <a:pt x="741552" y="2039332"/>
                  <a:pt x="731358" y="2057806"/>
                  <a:pt x="723900" y="2076450"/>
                </a:cubicBezTo>
                <a:cubicBezTo>
                  <a:pt x="717550" y="2092325"/>
                  <a:pt x="711794" y="2108451"/>
                  <a:pt x="704850" y="2124075"/>
                </a:cubicBezTo>
                <a:cubicBezTo>
                  <a:pt x="687531" y="2163043"/>
                  <a:pt x="679782" y="2166361"/>
                  <a:pt x="666750" y="2209800"/>
                </a:cubicBezTo>
                <a:cubicBezTo>
                  <a:pt x="662098" y="2225307"/>
                  <a:pt x="661485" y="2241806"/>
                  <a:pt x="657225" y="2257425"/>
                </a:cubicBezTo>
                <a:cubicBezTo>
                  <a:pt x="651941" y="2276798"/>
                  <a:pt x="644525" y="2295525"/>
                  <a:pt x="638175" y="2314575"/>
                </a:cubicBezTo>
                <a:cubicBezTo>
                  <a:pt x="635000" y="2324100"/>
                  <a:pt x="633140" y="2334170"/>
                  <a:pt x="628650" y="2343150"/>
                </a:cubicBezTo>
                <a:cubicBezTo>
                  <a:pt x="622300" y="2355850"/>
                  <a:pt x="615193" y="2368199"/>
                  <a:pt x="609600" y="2381250"/>
                </a:cubicBezTo>
                <a:cubicBezTo>
                  <a:pt x="605645" y="2390478"/>
                  <a:pt x="604565" y="2400845"/>
                  <a:pt x="600075" y="2409825"/>
                </a:cubicBezTo>
                <a:cubicBezTo>
                  <a:pt x="594955" y="2420064"/>
                  <a:pt x="586145" y="2428161"/>
                  <a:pt x="581025" y="2438400"/>
                </a:cubicBezTo>
                <a:cubicBezTo>
                  <a:pt x="576535" y="2447380"/>
                  <a:pt x="575455" y="2457747"/>
                  <a:pt x="571500" y="2466975"/>
                </a:cubicBezTo>
                <a:cubicBezTo>
                  <a:pt x="565907" y="2480026"/>
                  <a:pt x="558800" y="2492375"/>
                  <a:pt x="552450" y="2505075"/>
                </a:cubicBezTo>
                <a:cubicBezTo>
                  <a:pt x="549275" y="2527300"/>
                  <a:pt x="546339" y="2549560"/>
                  <a:pt x="542925" y="2571750"/>
                </a:cubicBezTo>
                <a:cubicBezTo>
                  <a:pt x="535501" y="2620009"/>
                  <a:pt x="529399" y="2645860"/>
                  <a:pt x="523875" y="2695575"/>
                </a:cubicBezTo>
                <a:cubicBezTo>
                  <a:pt x="520002" y="2730430"/>
                  <a:pt x="518985" y="2765589"/>
                  <a:pt x="514350" y="2800350"/>
                </a:cubicBezTo>
                <a:cubicBezTo>
                  <a:pt x="509260" y="2838528"/>
                  <a:pt x="503696" y="2833441"/>
                  <a:pt x="495300" y="2867025"/>
                </a:cubicBezTo>
                <a:cubicBezTo>
                  <a:pt x="491373" y="2882731"/>
                  <a:pt x="488671" y="2898722"/>
                  <a:pt x="485775" y="2914650"/>
                </a:cubicBezTo>
                <a:cubicBezTo>
                  <a:pt x="457778" y="3068633"/>
                  <a:pt x="491996" y="2896180"/>
                  <a:pt x="466725" y="3009900"/>
                </a:cubicBezTo>
                <a:cubicBezTo>
                  <a:pt x="463213" y="3025704"/>
                  <a:pt x="462320" y="3042166"/>
                  <a:pt x="457200" y="3057525"/>
                </a:cubicBezTo>
                <a:cubicBezTo>
                  <a:pt x="452710" y="3070995"/>
                  <a:pt x="444500" y="3082925"/>
                  <a:pt x="438150" y="3095625"/>
                </a:cubicBezTo>
                <a:cubicBezTo>
                  <a:pt x="431160" y="3130575"/>
                  <a:pt x="427103" y="3173347"/>
                  <a:pt x="400050" y="3200400"/>
                </a:cubicBezTo>
                <a:cubicBezTo>
                  <a:pt x="391955" y="3208495"/>
                  <a:pt x="380790" y="3212796"/>
                  <a:pt x="371475" y="3219450"/>
                </a:cubicBezTo>
                <a:cubicBezTo>
                  <a:pt x="358557" y="3228677"/>
                  <a:pt x="344600" y="3236800"/>
                  <a:pt x="333375" y="3248025"/>
                </a:cubicBezTo>
                <a:cubicBezTo>
                  <a:pt x="325280" y="3256120"/>
                  <a:pt x="319445" y="3266361"/>
                  <a:pt x="314325" y="3276600"/>
                </a:cubicBezTo>
                <a:cubicBezTo>
                  <a:pt x="309835" y="3285580"/>
                  <a:pt x="311900" y="3298075"/>
                  <a:pt x="304800" y="3305175"/>
                </a:cubicBezTo>
                <a:cubicBezTo>
                  <a:pt x="297700" y="3312275"/>
                  <a:pt x="285750" y="3311525"/>
                  <a:pt x="276225" y="3314700"/>
                </a:cubicBezTo>
                <a:cubicBezTo>
                  <a:pt x="258033" y="3369277"/>
                  <a:pt x="280499" y="3319951"/>
                  <a:pt x="228600" y="3371850"/>
                </a:cubicBezTo>
                <a:cubicBezTo>
                  <a:pt x="220505" y="3379945"/>
                  <a:pt x="218165" y="3392887"/>
                  <a:pt x="209550" y="3400425"/>
                </a:cubicBezTo>
                <a:cubicBezTo>
                  <a:pt x="192320" y="3415502"/>
                  <a:pt x="168589" y="3422336"/>
                  <a:pt x="152400" y="3438525"/>
                </a:cubicBezTo>
                <a:cubicBezTo>
                  <a:pt x="133350" y="3457575"/>
                  <a:pt x="110194" y="3473259"/>
                  <a:pt x="95250" y="3495675"/>
                </a:cubicBezTo>
                <a:cubicBezTo>
                  <a:pt x="88900" y="3505200"/>
                  <a:pt x="83805" y="3515694"/>
                  <a:pt x="76200" y="3524250"/>
                </a:cubicBezTo>
                <a:lnTo>
                  <a:pt x="0" y="3600450"/>
                </a:lnTo>
              </a:path>
            </a:pathLst>
          </a:custGeom>
          <a:ln w="63500" cmpd="dbl">
            <a:solidFill>
              <a:srgbClr val="00B0F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467544" y="260648"/>
            <a:ext cx="79928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dirty="0" smtClean="0"/>
              <a:t>4. Нахождение оптимальных путей в графе</a:t>
            </a:r>
          </a:p>
          <a:p>
            <a:pPr>
              <a:buNone/>
            </a:pPr>
            <a:r>
              <a:rPr lang="ru-RU" sz="2000" dirty="0" smtClean="0"/>
              <a:t>Путь – это путь от источника до последней вершины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графе ниже таких вершин две, поэтому находятся два пути</a:t>
            </a:r>
          </a:p>
          <a:p>
            <a:pPr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Применяется алгоритм </a:t>
            </a:r>
            <a:r>
              <a:rPr lang="en-US" sz="2000" dirty="0" smtClean="0"/>
              <a:t>“SSSP for DAGS”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1400" dirty="0" smtClean="0"/>
              <a:t>(см. </a:t>
            </a:r>
            <a:r>
              <a:rPr lang="en-US" sz="1400" dirty="0" smtClean="0"/>
              <a:t>http://homepages.ius.edu/rwisman/C455/html/notes/Chapter24/SingleSource.htm</a:t>
            </a:r>
            <a:r>
              <a:rPr lang="ru-RU" sz="1400" dirty="0" smtClean="0"/>
              <a:t>)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ru-RU" sz="2000" dirty="0" smtClean="0"/>
              <a:t>В основе – все то же, что и в алгоритме </a:t>
            </a:r>
            <a:r>
              <a:rPr lang="ru-RU" sz="2000" dirty="0" err="1" smtClean="0"/>
              <a:t>Нидельмана-Вунша</a:t>
            </a:r>
            <a:r>
              <a:rPr lang="ru-RU" sz="2000" dirty="0" smtClean="0"/>
              <a:t>, динамическое программирование</a:t>
            </a:r>
          </a:p>
        </p:txBody>
      </p:sp>
      <p:grpSp>
        <p:nvGrpSpPr>
          <p:cNvPr id="39" name="Группа 38"/>
          <p:cNvGrpSpPr/>
          <p:nvPr/>
        </p:nvGrpSpPr>
        <p:grpSpPr>
          <a:xfrm>
            <a:off x="467544" y="3717032"/>
            <a:ext cx="7488039" cy="2590800"/>
            <a:chOff x="323528" y="1993032"/>
            <a:chExt cx="7488039" cy="2590800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323528" y="1993032"/>
              <a:ext cx="7488039" cy="2590800"/>
              <a:chOff x="359073" y="2641104"/>
              <a:chExt cx="7488039" cy="2590800"/>
            </a:xfrm>
          </p:grpSpPr>
          <p:grpSp>
            <p:nvGrpSpPr>
              <p:cNvPr id="48" name="Group 3"/>
              <p:cNvGrpSpPr>
                <a:grpSpLocks/>
              </p:cNvGrpSpPr>
              <p:nvPr/>
            </p:nvGrpSpPr>
            <p:grpSpPr bwMode="auto">
              <a:xfrm>
                <a:off x="1979712" y="2641104"/>
                <a:ext cx="5867400" cy="2590800"/>
                <a:chOff x="912" y="1152"/>
                <a:chExt cx="3696" cy="1632"/>
              </a:xfrm>
            </p:grpSpPr>
            <p:sp>
              <p:nvSpPr>
                <p:cNvPr id="52" name="Oval 4"/>
                <p:cNvSpPr>
                  <a:spLocks noChangeArrowheads="1"/>
                </p:cNvSpPr>
                <p:nvPr/>
              </p:nvSpPr>
              <p:spPr bwMode="auto">
                <a:xfrm>
                  <a:off x="912" y="1152"/>
                  <a:ext cx="336" cy="336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" name="Oval 5"/>
                <p:cNvSpPr>
                  <a:spLocks noChangeArrowheads="1"/>
                </p:cNvSpPr>
                <p:nvPr/>
              </p:nvSpPr>
              <p:spPr bwMode="auto">
                <a:xfrm>
                  <a:off x="2160" y="1488"/>
                  <a:ext cx="384" cy="336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" name="Oval 6"/>
                <p:cNvSpPr>
                  <a:spLocks noChangeArrowheads="1"/>
                </p:cNvSpPr>
                <p:nvPr/>
              </p:nvSpPr>
              <p:spPr bwMode="auto">
                <a:xfrm>
                  <a:off x="912" y="2160"/>
                  <a:ext cx="384" cy="384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5" name="Oval 7"/>
                <p:cNvSpPr>
                  <a:spLocks noChangeArrowheads="1"/>
                </p:cNvSpPr>
                <p:nvPr/>
              </p:nvSpPr>
              <p:spPr bwMode="auto">
                <a:xfrm>
                  <a:off x="3360" y="1200"/>
                  <a:ext cx="384" cy="384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6" name="Oval 8"/>
                <p:cNvSpPr>
                  <a:spLocks noChangeArrowheads="1"/>
                </p:cNvSpPr>
                <p:nvPr/>
              </p:nvSpPr>
              <p:spPr bwMode="auto">
                <a:xfrm>
                  <a:off x="3120" y="2400"/>
                  <a:ext cx="384" cy="384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7" name="Oval 9"/>
                <p:cNvSpPr>
                  <a:spLocks noChangeArrowheads="1"/>
                </p:cNvSpPr>
                <p:nvPr/>
              </p:nvSpPr>
              <p:spPr bwMode="auto">
                <a:xfrm>
                  <a:off x="4224" y="1920"/>
                  <a:ext cx="384" cy="384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8" name="Line 10"/>
                <p:cNvSpPr>
                  <a:spLocks noChangeShapeType="1"/>
                </p:cNvSpPr>
                <p:nvPr/>
              </p:nvSpPr>
              <p:spPr bwMode="auto">
                <a:xfrm>
                  <a:off x="1248" y="1344"/>
                  <a:ext cx="912" cy="24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9" name="Line 11"/>
                <p:cNvSpPr>
                  <a:spLocks noChangeShapeType="1"/>
                </p:cNvSpPr>
                <p:nvPr/>
              </p:nvSpPr>
              <p:spPr bwMode="auto">
                <a:xfrm rot="781203" flipV="1">
                  <a:off x="1296" y="2400"/>
                  <a:ext cx="1776" cy="14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0" name="Line 12"/>
                <p:cNvSpPr>
                  <a:spLocks noChangeShapeType="1"/>
                </p:cNvSpPr>
                <p:nvPr/>
              </p:nvSpPr>
              <p:spPr bwMode="auto">
                <a:xfrm>
                  <a:off x="2544" y="1776"/>
                  <a:ext cx="624" cy="62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2544" y="1392"/>
                  <a:ext cx="816" cy="24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" name="Line 14"/>
                <p:cNvSpPr>
                  <a:spLocks noChangeShapeType="1"/>
                </p:cNvSpPr>
                <p:nvPr/>
              </p:nvSpPr>
              <p:spPr bwMode="auto">
                <a:xfrm>
                  <a:off x="3696" y="1488"/>
                  <a:ext cx="528" cy="576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3" name="Text Box 15"/>
                <p:cNvSpPr txBox="1">
                  <a:spLocks noChangeArrowheads="1"/>
                </p:cNvSpPr>
                <p:nvPr/>
              </p:nvSpPr>
              <p:spPr bwMode="auto">
                <a:xfrm rot="360464">
                  <a:off x="1670" y="2136"/>
                  <a:ext cx="672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he-IL" b="1" dirty="0" smtClean="0"/>
                    <a:t>W</a:t>
                  </a:r>
                  <a:r>
                    <a:rPr lang="ru-RU" altLang="he-IL" b="1" dirty="0" smtClean="0"/>
                    <a:t>(</a:t>
                  </a:r>
                  <a:r>
                    <a:rPr lang="en-US" altLang="he-IL" b="1" dirty="0" smtClean="0"/>
                    <a:t>e</a:t>
                  </a:r>
                  <a:r>
                    <a:rPr lang="en-US" altLang="he-IL" b="1" baseline="-25000" dirty="0" smtClean="0"/>
                    <a:t>5</a:t>
                  </a:r>
                  <a:r>
                    <a:rPr lang="en-US" altLang="he-IL" b="1" dirty="0" smtClean="0"/>
                    <a:t>)</a:t>
                  </a:r>
                  <a:endParaRPr lang="en-US" altLang="he-IL" dirty="0"/>
                </a:p>
              </p:txBody>
            </p:sp>
            <p:sp>
              <p:nvSpPr>
                <p:cNvPr id="64" name="Text Box 16"/>
                <p:cNvSpPr txBox="1">
                  <a:spLocks noChangeArrowheads="1"/>
                </p:cNvSpPr>
                <p:nvPr/>
              </p:nvSpPr>
              <p:spPr bwMode="auto">
                <a:xfrm rot="711478">
                  <a:off x="1405" y="1171"/>
                  <a:ext cx="672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 rtl="0" eaLnBrk="0" hangingPunct="0">
                    <a:spcBef>
                      <a:spcPct val="50000"/>
                    </a:spcBef>
                  </a:pPr>
                  <a:r>
                    <a:rPr lang="en-US" altLang="he-IL" b="1" dirty="0" smtClean="0"/>
                    <a:t>W</a:t>
                  </a:r>
                  <a:r>
                    <a:rPr lang="ru-RU" altLang="he-IL" b="1" dirty="0" smtClean="0"/>
                    <a:t>(</a:t>
                  </a:r>
                  <a:r>
                    <a:rPr lang="en-US" altLang="he-IL" b="1" dirty="0" smtClean="0"/>
                    <a:t>e</a:t>
                  </a:r>
                  <a:r>
                    <a:rPr lang="en-US" altLang="he-IL" b="1" baseline="-25000" dirty="0" smtClean="0"/>
                    <a:t>1</a:t>
                  </a:r>
                  <a:r>
                    <a:rPr lang="en-US" altLang="he-IL" b="1" dirty="0" smtClean="0"/>
                    <a:t>)</a:t>
                  </a:r>
                  <a:endParaRPr lang="en-US" altLang="he-IL" dirty="0"/>
                </a:p>
              </p:txBody>
            </p:sp>
            <p:sp>
              <p:nvSpPr>
                <p:cNvPr id="65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885" y="1830"/>
                  <a:ext cx="672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he-IL" b="1" dirty="0" smtClean="0"/>
                    <a:t>W</a:t>
                  </a:r>
                  <a:r>
                    <a:rPr lang="ru-RU" altLang="he-IL" b="1" dirty="0" smtClean="0"/>
                    <a:t>(</a:t>
                  </a:r>
                  <a:r>
                    <a:rPr lang="en-US" altLang="he-IL" b="1" dirty="0" smtClean="0"/>
                    <a:t>e</a:t>
                  </a:r>
                  <a:r>
                    <a:rPr lang="en-US" altLang="he-IL" b="1" baseline="-25000" dirty="0" smtClean="0"/>
                    <a:t>4</a:t>
                  </a:r>
                  <a:r>
                    <a:rPr lang="en-US" altLang="he-IL" b="1" dirty="0" smtClean="0"/>
                    <a:t>)</a:t>
                  </a:r>
                  <a:endParaRPr lang="en-US" altLang="he-IL" dirty="0" smtClean="0"/>
                </a:p>
              </p:txBody>
            </p:sp>
            <p:sp>
              <p:nvSpPr>
                <p:cNvPr id="66" name="Text Box 18"/>
                <p:cNvSpPr txBox="1">
                  <a:spLocks noChangeArrowheads="1"/>
                </p:cNvSpPr>
                <p:nvPr/>
              </p:nvSpPr>
              <p:spPr bwMode="auto">
                <a:xfrm rot="20725189">
                  <a:off x="2496" y="1228"/>
                  <a:ext cx="672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he-IL" b="1" dirty="0" smtClean="0"/>
                    <a:t>W</a:t>
                  </a:r>
                  <a:r>
                    <a:rPr lang="ru-RU" altLang="he-IL" b="1" dirty="0" smtClean="0"/>
                    <a:t>(</a:t>
                  </a:r>
                  <a:r>
                    <a:rPr lang="en-US" altLang="he-IL" b="1" dirty="0" smtClean="0"/>
                    <a:t>e</a:t>
                  </a:r>
                  <a:r>
                    <a:rPr lang="en-US" altLang="he-IL" b="1" baseline="-25000" dirty="0" smtClean="0"/>
                    <a:t>2</a:t>
                  </a:r>
                  <a:r>
                    <a:rPr lang="en-US" altLang="he-IL" b="1" dirty="0" smtClean="0"/>
                    <a:t>)</a:t>
                  </a:r>
                  <a:endParaRPr lang="en-US" altLang="he-IL" dirty="0"/>
                </a:p>
              </p:txBody>
            </p:sp>
            <p:sp>
              <p:nvSpPr>
                <p:cNvPr id="67" name="Text Box 19"/>
                <p:cNvSpPr txBox="1">
                  <a:spLocks noChangeArrowheads="1"/>
                </p:cNvSpPr>
                <p:nvPr/>
              </p:nvSpPr>
              <p:spPr bwMode="auto">
                <a:xfrm rot="70121">
                  <a:off x="3936" y="1468"/>
                  <a:ext cx="672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he-IL" b="1" dirty="0" smtClean="0"/>
                    <a:t>W</a:t>
                  </a:r>
                  <a:r>
                    <a:rPr lang="ru-RU" altLang="he-IL" b="1" dirty="0" smtClean="0"/>
                    <a:t>(</a:t>
                  </a:r>
                  <a:r>
                    <a:rPr lang="en-US" altLang="he-IL" b="1" dirty="0" smtClean="0"/>
                    <a:t>e</a:t>
                  </a:r>
                  <a:r>
                    <a:rPr lang="en-US" altLang="he-IL" b="1" baseline="-25000" dirty="0" smtClean="0"/>
                    <a:t>3</a:t>
                  </a:r>
                  <a:r>
                    <a:rPr lang="en-US" altLang="he-IL" b="1" dirty="0" smtClean="0"/>
                    <a:t>)</a:t>
                  </a:r>
                  <a:endParaRPr lang="en-US" altLang="he-IL" dirty="0"/>
                </a:p>
              </p:txBody>
            </p:sp>
          </p:grpSp>
          <p:sp>
            <p:nvSpPr>
              <p:cNvPr id="49" name="Oval 4"/>
              <p:cNvSpPr>
                <a:spLocks noChangeArrowheads="1"/>
              </p:cNvSpPr>
              <p:nvPr/>
            </p:nvSpPr>
            <p:spPr bwMode="auto">
              <a:xfrm>
                <a:off x="359073" y="3501008"/>
                <a:ext cx="533400" cy="53340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cxnSp>
            <p:nvCxnSpPr>
              <p:cNvPr id="50" name="Прямая со стрелкой 49"/>
              <p:cNvCxnSpPr>
                <a:stCxn id="49" idx="5"/>
              </p:cNvCxnSpPr>
              <p:nvPr/>
            </p:nvCxnSpPr>
            <p:spPr>
              <a:xfrm rot="16200000" flipH="1">
                <a:off x="1102130" y="3668521"/>
                <a:ext cx="589811" cy="1165354"/>
              </a:xfrm>
              <a:prstGeom prst="straightConnector1">
                <a:avLst/>
              </a:prstGeom>
              <a:ln w="53975">
                <a:solidFill>
                  <a:schemeClr val="accent3">
                    <a:lumMod val="60000"/>
                    <a:lumOff val="40000"/>
                  </a:schemeClr>
                </a:solidFill>
                <a:prstDash val="sysDot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 стрелкой 50"/>
              <p:cNvCxnSpPr/>
              <p:nvPr/>
            </p:nvCxnSpPr>
            <p:spPr>
              <a:xfrm flipV="1">
                <a:off x="863130" y="2907804"/>
                <a:ext cx="1116582" cy="737220"/>
              </a:xfrm>
              <a:prstGeom prst="straightConnector1">
                <a:avLst/>
              </a:prstGeom>
              <a:ln w="53975">
                <a:solidFill>
                  <a:schemeClr val="accent3">
                    <a:lumMod val="60000"/>
                    <a:lumOff val="40000"/>
                  </a:schemeClr>
                </a:solidFill>
                <a:prstDash val="sysDot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TextBox 40"/>
            <p:cNvSpPr txBox="1"/>
            <p:nvPr/>
          </p:nvSpPr>
          <p:spPr>
            <a:xfrm>
              <a:off x="1043608" y="234888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ru-RU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043608" y="350100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ru-RU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915816" y="2425080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+</a:t>
              </a:r>
              <a:endParaRPr lang="ru-RU" b="1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220072" y="2492896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+</a:t>
              </a:r>
              <a:endParaRPr lang="ru-RU" b="1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542638" y="2852936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-</a:t>
              </a:r>
              <a:endParaRPr lang="ru-RU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742438" y="3284984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-</a:t>
              </a:r>
              <a:endParaRPr lang="ru-RU" b="1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131840" y="3937248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+</a:t>
              </a:r>
              <a:endParaRPr lang="ru-RU" b="1" dirty="0"/>
            </a:p>
          </p:txBody>
        </p:sp>
      </p:grpSp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6821-89FF-4D14-8201-36E88862BF8D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709160"/>
          </a:xfrm>
        </p:spPr>
        <p:txBody>
          <a:bodyPr/>
          <a:lstStyle/>
          <a:p>
            <a:r>
              <a:rPr lang="ru-RU" dirty="0" smtClean="0"/>
              <a:t>На каждом из найденных путей считается число </a:t>
            </a:r>
            <a:r>
              <a:rPr lang="en-US" dirty="0" smtClean="0"/>
              <a:t>t </a:t>
            </a:r>
            <a:r>
              <a:rPr lang="ru-RU" dirty="0" smtClean="0"/>
              <a:t>не согласованных </a:t>
            </a:r>
            <a:r>
              <a:rPr lang="ru-RU" dirty="0" err="1" smtClean="0"/>
              <a:t>плюс-блоков</a:t>
            </a:r>
            <a:r>
              <a:rPr lang="en-US" dirty="0" smtClean="0"/>
              <a:t>, </a:t>
            </a:r>
            <a:r>
              <a:rPr lang="ru-RU" dirty="0" smtClean="0"/>
              <a:t>т.е. число </a:t>
            </a:r>
            <a:r>
              <a:rPr lang="en-US" dirty="0" smtClean="0"/>
              <a:t>“-”</a:t>
            </a:r>
            <a:endParaRPr lang="ru-RU" dirty="0" smtClean="0"/>
          </a:p>
          <a:p>
            <a:r>
              <a:rPr lang="ru-RU" dirty="0" smtClean="0"/>
              <a:t>Для каждого </a:t>
            </a:r>
            <a:r>
              <a:rPr lang="en-US" dirty="0" smtClean="0"/>
              <a:t>t=0, 1, … </a:t>
            </a:r>
            <a:r>
              <a:rPr lang="ru-RU" dirty="0" smtClean="0"/>
              <a:t>все пути сортируются в зависимости от суммарной длины блоков и общего </a:t>
            </a:r>
            <a:r>
              <a:rPr lang="en-US" dirty="0" err="1" smtClean="0"/>
              <a:t>r.m.s.d</a:t>
            </a:r>
            <a:r>
              <a:rPr lang="en-US" dirty="0" smtClean="0"/>
              <a:t>. </a:t>
            </a:r>
            <a:r>
              <a:rPr lang="ru-RU" dirty="0" smtClean="0"/>
              <a:t>для всех блоков и выбирается наилучший путь</a:t>
            </a: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6821-89FF-4D14-8201-36E88862BF8D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24936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Иногда доступна только статическая информация</a:t>
            </a:r>
            <a:endParaRPr lang="ru-RU" sz="3600" dirty="0"/>
          </a:p>
        </p:txBody>
      </p:sp>
      <p:pic>
        <p:nvPicPr>
          <p:cNvPr id="4" name="Picture 4" descr="http://dev.laptop.org/~arael/preview/famous_paintings/famous_paintings.xol/painting/Johannes_Vermeer-balanc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268760"/>
            <a:ext cx="4150024" cy="46085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5934670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Женщина, держащая весы</a:t>
            </a:r>
          </a:p>
          <a:p>
            <a:r>
              <a:rPr lang="ru-RU" dirty="0" smtClean="0"/>
              <a:t>Ян Вермеер, 1662-1663</a:t>
            </a:r>
            <a:endParaRPr lang="ru-RU" dirty="0"/>
          </a:p>
        </p:txBody>
      </p:sp>
      <p:pic>
        <p:nvPicPr>
          <p:cNvPr id="25604" name="Picture 4" descr="http://www.stanford.edu/group/blocklab/RNAP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9" y="1876758"/>
            <a:ext cx="4149908" cy="400051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644008" y="5892082"/>
            <a:ext cx="4095229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РНК полимераза</a:t>
            </a:r>
          </a:p>
          <a:p>
            <a:r>
              <a:rPr lang="en-US" sz="1400" dirty="0" err="1" smtClean="0"/>
              <a:t>Korzheva</a:t>
            </a:r>
            <a:r>
              <a:rPr lang="en-US" sz="1400" dirty="0" smtClean="0"/>
              <a:t> et </a:t>
            </a:r>
            <a:r>
              <a:rPr lang="en-US" sz="1400" dirty="0" err="1" smtClean="0"/>
              <a:t>al.,A</a:t>
            </a:r>
            <a:r>
              <a:rPr lang="en-US" sz="1400" dirty="0" smtClean="0"/>
              <a:t> structural model of transcription  elongation</a:t>
            </a:r>
            <a:r>
              <a:rPr lang="ru-RU" sz="1400" dirty="0" smtClean="0"/>
              <a:t>.  </a:t>
            </a:r>
            <a:r>
              <a:rPr lang="en-US" sz="1400" dirty="0" smtClean="0"/>
              <a:t>Science (2000) 289(5479):619-25</a:t>
            </a:r>
            <a:r>
              <a:rPr lang="en-US" dirty="0" smtClean="0"/>
              <a:t>.</a:t>
            </a:r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6821-89FF-4D14-8201-36E88862BF8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8" grpId="0" build="allAtOnce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61662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3800" dirty="0" smtClean="0"/>
              <a:t>5. Кластеризация </a:t>
            </a:r>
            <a:r>
              <a:rPr lang="ru-RU" sz="3800" dirty="0" err="1" smtClean="0"/>
              <a:t>плюс-блоков</a:t>
            </a:r>
            <a:r>
              <a:rPr lang="ru-RU" sz="3800" dirty="0" smtClean="0"/>
              <a:t> </a:t>
            </a:r>
            <a:r>
              <a:rPr lang="ru-RU" i="1" dirty="0" smtClean="0"/>
              <a:t>(додумываю за авторов статьи </a:t>
            </a:r>
            <a:r>
              <a:rPr lang="en-US" dirty="0" smtClean="0">
                <a:sym typeface="Wingdings" pitchFamily="2" charset="2"/>
              </a:rPr>
              <a:t></a:t>
            </a:r>
            <a:r>
              <a:rPr lang="ru-RU" i="1" dirty="0" smtClean="0"/>
              <a:t>) </a:t>
            </a:r>
            <a:r>
              <a:rPr lang="en-US" i="1" dirty="0" smtClean="0"/>
              <a:t/>
            </a:r>
            <a:br>
              <a:rPr lang="en-US" i="1" dirty="0" smtClean="0"/>
            </a:br>
            <a:endParaRPr lang="en-US" sz="3800" i="1" dirty="0" smtClean="0"/>
          </a:p>
          <a:p>
            <a:r>
              <a:rPr lang="ru-RU" dirty="0" smtClean="0"/>
              <a:t>Кластером считается максимальный набор попарно согласованных блоков </a:t>
            </a:r>
          </a:p>
          <a:p>
            <a:r>
              <a:rPr lang="ru-RU" dirty="0" smtClean="0"/>
              <a:t>В графе кластер</a:t>
            </a:r>
            <a:r>
              <a:rPr lang="en-US" dirty="0" smtClean="0"/>
              <a:t> </a:t>
            </a:r>
            <a:r>
              <a:rPr lang="ru-RU" dirty="0" smtClean="0"/>
              <a:t>набором вершин</a:t>
            </a:r>
          </a:p>
          <a:p>
            <a:r>
              <a:rPr lang="ru-RU" dirty="0" smtClean="0"/>
              <a:t>Каждой такой стрелочке </a:t>
            </a:r>
            <a:r>
              <a:rPr lang="en-US" dirty="0" smtClean="0"/>
              <a:t>c “-” </a:t>
            </a:r>
            <a:r>
              <a:rPr lang="ru-RU" dirty="0" smtClean="0"/>
              <a:t>из одного кластера в другой отвечает движение. Пусть стрелочка </a:t>
            </a:r>
            <a:r>
              <a:rPr lang="en-US" dirty="0" smtClean="0"/>
              <a:t>k →m</a:t>
            </a:r>
            <a:r>
              <a:rPr lang="ru-RU" dirty="0" smtClean="0"/>
              <a:t>.</a:t>
            </a:r>
            <a:r>
              <a:rPr lang="en-US" dirty="0" smtClean="0"/>
              <a:t>  </a:t>
            </a:r>
            <a:r>
              <a:rPr lang="ru-RU" dirty="0" smtClean="0"/>
              <a:t>Совмещаем первый фрагмент из </a:t>
            </a:r>
            <a:r>
              <a:rPr lang="en-US" dirty="0" smtClean="0"/>
              <a:t>m </a:t>
            </a:r>
            <a:r>
              <a:rPr lang="ru-RU" dirty="0" smtClean="0"/>
              <a:t>с первым фрагментом из </a:t>
            </a:r>
            <a:r>
              <a:rPr lang="en-US" dirty="0" smtClean="0"/>
              <a:t>k. </a:t>
            </a:r>
            <a:r>
              <a:rPr lang="ru-RU" dirty="0" smtClean="0"/>
              <a:t>Тогда движение состоит  в </a:t>
            </a:r>
            <a:r>
              <a:rPr lang="en-US" dirty="0" smtClean="0"/>
              <a:t>“</a:t>
            </a:r>
            <a:r>
              <a:rPr lang="ru-RU" dirty="0" smtClean="0"/>
              <a:t>изгибе</a:t>
            </a:r>
            <a:r>
              <a:rPr lang="en-US" dirty="0" smtClean="0"/>
              <a:t>”</a:t>
            </a:r>
            <a:r>
              <a:rPr lang="ru-RU" dirty="0" smtClean="0"/>
              <a:t> второго фрагмента из </a:t>
            </a:r>
            <a:r>
              <a:rPr lang="en-US" dirty="0" smtClean="0"/>
              <a:t>m </a:t>
            </a:r>
            <a:r>
              <a:rPr lang="ru-RU" dirty="0" smtClean="0"/>
              <a:t>на второй фрагмент из </a:t>
            </a:r>
            <a:r>
              <a:rPr lang="en-US" dirty="0" smtClean="0"/>
              <a:t>k</a:t>
            </a:r>
            <a:endParaRPr lang="ru-RU" dirty="0" smtClean="0"/>
          </a:p>
          <a:p>
            <a:r>
              <a:rPr lang="ru-RU" dirty="0" smtClean="0"/>
              <a:t>Два кластера  могут быть связаны несколькими стрелочками с </a:t>
            </a:r>
            <a:r>
              <a:rPr lang="en-US" dirty="0" smtClean="0"/>
              <a:t>“-”</a:t>
            </a:r>
            <a:r>
              <a:rPr lang="ru-RU" dirty="0" smtClean="0"/>
              <a:t>. Эти движения мало отличаются, по построению. Берем </a:t>
            </a:r>
            <a:r>
              <a:rPr lang="en-US" dirty="0" smtClean="0"/>
              <a:t>“</a:t>
            </a:r>
            <a:r>
              <a:rPr lang="ru-RU" dirty="0" smtClean="0"/>
              <a:t>среднее</a:t>
            </a:r>
            <a:r>
              <a:rPr lang="en-US" dirty="0" smtClean="0"/>
              <a:t>” </a:t>
            </a:r>
            <a:r>
              <a:rPr lang="ru-RU" dirty="0" smtClean="0"/>
              <a:t>движение и ставим его в соответствие паре кластеров </a:t>
            </a:r>
            <a:r>
              <a:rPr lang="en-US" dirty="0" smtClean="0"/>
              <a:t>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6821-89FF-4D14-8201-36E88862BF8D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Три кластера </a:t>
            </a:r>
            <a:r>
              <a:rPr lang="ru-RU" dirty="0" err="1" smtClean="0"/>
              <a:t>плюс-блоков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6821-89FF-4D14-8201-36E88862BF8D}" type="slidenum">
              <a:rPr lang="ru-RU" smtClean="0"/>
              <a:pPr/>
              <a:t>41</a:t>
            </a:fld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611560" y="2420888"/>
            <a:ext cx="7488039" cy="2590800"/>
            <a:chOff x="323528" y="1993032"/>
            <a:chExt cx="7488039" cy="2590800"/>
          </a:xfrm>
        </p:grpSpPr>
        <p:grpSp>
          <p:nvGrpSpPr>
            <p:cNvPr id="5" name="Группа 39"/>
            <p:cNvGrpSpPr/>
            <p:nvPr/>
          </p:nvGrpSpPr>
          <p:grpSpPr>
            <a:xfrm>
              <a:off x="323528" y="1993032"/>
              <a:ext cx="7488039" cy="2590800"/>
              <a:chOff x="359073" y="2641104"/>
              <a:chExt cx="7488039" cy="2590800"/>
            </a:xfrm>
          </p:grpSpPr>
          <p:grpSp>
            <p:nvGrpSpPr>
              <p:cNvPr id="13" name="Group 3"/>
              <p:cNvGrpSpPr>
                <a:grpSpLocks/>
              </p:cNvGrpSpPr>
              <p:nvPr/>
            </p:nvGrpSpPr>
            <p:grpSpPr bwMode="auto">
              <a:xfrm>
                <a:off x="1979712" y="2641104"/>
                <a:ext cx="5867400" cy="2590800"/>
                <a:chOff x="912" y="1152"/>
                <a:chExt cx="3696" cy="1632"/>
              </a:xfrm>
            </p:grpSpPr>
            <p:sp>
              <p:nvSpPr>
                <p:cNvPr id="17" name="Oval 4"/>
                <p:cNvSpPr>
                  <a:spLocks noChangeArrowheads="1"/>
                </p:cNvSpPr>
                <p:nvPr/>
              </p:nvSpPr>
              <p:spPr bwMode="auto">
                <a:xfrm>
                  <a:off x="912" y="1152"/>
                  <a:ext cx="336" cy="336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" name="Oval 5"/>
                <p:cNvSpPr>
                  <a:spLocks noChangeArrowheads="1"/>
                </p:cNvSpPr>
                <p:nvPr/>
              </p:nvSpPr>
              <p:spPr bwMode="auto">
                <a:xfrm>
                  <a:off x="2160" y="1488"/>
                  <a:ext cx="384" cy="336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" name="Oval 6"/>
                <p:cNvSpPr>
                  <a:spLocks noChangeArrowheads="1"/>
                </p:cNvSpPr>
                <p:nvPr/>
              </p:nvSpPr>
              <p:spPr bwMode="auto">
                <a:xfrm>
                  <a:off x="912" y="2160"/>
                  <a:ext cx="384" cy="384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" name="Oval 7"/>
                <p:cNvSpPr>
                  <a:spLocks noChangeArrowheads="1"/>
                </p:cNvSpPr>
                <p:nvPr/>
              </p:nvSpPr>
              <p:spPr bwMode="auto">
                <a:xfrm>
                  <a:off x="3360" y="1200"/>
                  <a:ext cx="384" cy="384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" name="Oval 8"/>
                <p:cNvSpPr>
                  <a:spLocks noChangeArrowheads="1"/>
                </p:cNvSpPr>
                <p:nvPr/>
              </p:nvSpPr>
              <p:spPr bwMode="auto">
                <a:xfrm>
                  <a:off x="3120" y="2400"/>
                  <a:ext cx="384" cy="384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" name="Oval 9"/>
                <p:cNvSpPr>
                  <a:spLocks noChangeArrowheads="1"/>
                </p:cNvSpPr>
                <p:nvPr/>
              </p:nvSpPr>
              <p:spPr bwMode="auto">
                <a:xfrm>
                  <a:off x="4224" y="1920"/>
                  <a:ext cx="384" cy="384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3" name="Line 10"/>
                <p:cNvSpPr>
                  <a:spLocks noChangeShapeType="1"/>
                </p:cNvSpPr>
                <p:nvPr/>
              </p:nvSpPr>
              <p:spPr bwMode="auto">
                <a:xfrm>
                  <a:off x="1248" y="1344"/>
                  <a:ext cx="912" cy="24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" name="Line 11"/>
                <p:cNvSpPr>
                  <a:spLocks noChangeShapeType="1"/>
                </p:cNvSpPr>
                <p:nvPr/>
              </p:nvSpPr>
              <p:spPr bwMode="auto">
                <a:xfrm rot="781203" flipV="1">
                  <a:off x="1296" y="2400"/>
                  <a:ext cx="1776" cy="14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" name="Line 12"/>
                <p:cNvSpPr>
                  <a:spLocks noChangeShapeType="1"/>
                </p:cNvSpPr>
                <p:nvPr/>
              </p:nvSpPr>
              <p:spPr bwMode="auto">
                <a:xfrm>
                  <a:off x="2544" y="1776"/>
                  <a:ext cx="624" cy="62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6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2544" y="1392"/>
                  <a:ext cx="816" cy="24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7" name="Line 14"/>
                <p:cNvSpPr>
                  <a:spLocks noChangeShapeType="1"/>
                </p:cNvSpPr>
                <p:nvPr/>
              </p:nvSpPr>
              <p:spPr bwMode="auto">
                <a:xfrm>
                  <a:off x="3696" y="1488"/>
                  <a:ext cx="528" cy="576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8" name="Text Box 15"/>
                <p:cNvSpPr txBox="1">
                  <a:spLocks noChangeArrowheads="1"/>
                </p:cNvSpPr>
                <p:nvPr/>
              </p:nvSpPr>
              <p:spPr bwMode="auto">
                <a:xfrm rot="360464">
                  <a:off x="1670" y="2136"/>
                  <a:ext cx="672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he-IL" b="1" dirty="0" smtClean="0"/>
                    <a:t>W</a:t>
                  </a:r>
                  <a:r>
                    <a:rPr lang="ru-RU" altLang="he-IL" b="1" dirty="0" smtClean="0"/>
                    <a:t>(</a:t>
                  </a:r>
                  <a:r>
                    <a:rPr lang="en-US" altLang="he-IL" b="1" dirty="0" smtClean="0"/>
                    <a:t>e</a:t>
                  </a:r>
                  <a:r>
                    <a:rPr lang="en-US" altLang="he-IL" b="1" baseline="-25000" dirty="0" smtClean="0"/>
                    <a:t>5</a:t>
                  </a:r>
                  <a:r>
                    <a:rPr lang="en-US" altLang="he-IL" b="1" dirty="0" smtClean="0"/>
                    <a:t>)</a:t>
                  </a:r>
                  <a:endParaRPr lang="en-US" altLang="he-IL" dirty="0"/>
                </a:p>
              </p:txBody>
            </p:sp>
            <p:sp>
              <p:nvSpPr>
                <p:cNvPr id="29" name="Text Box 16"/>
                <p:cNvSpPr txBox="1">
                  <a:spLocks noChangeArrowheads="1"/>
                </p:cNvSpPr>
                <p:nvPr/>
              </p:nvSpPr>
              <p:spPr bwMode="auto">
                <a:xfrm rot="711478">
                  <a:off x="1405" y="1171"/>
                  <a:ext cx="672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 rtl="0" eaLnBrk="0" hangingPunct="0">
                    <a:spcBef>
                      <a:spcPct val="50000"/>
                    </a:spcBef>
                  </a:pPr>
                  <a:r>
                    <a:rPr lang="en-US" altLang="he-IL" b="1" dirty="0" smtClean="0"/>
                    <a:t>W</a:t>
                  </a:r>
                  <a:r>
                    <a:rPr lang="ru-RU" altLang="he-IL" b="1" dirty="0" smtClean="0"/>
                    <a:t>(</a:t>
                  </a:r>
                  <a:r>
                    <a:rPr lang="en-US" altLang="he-IL" b="1" dirty="0" smtClean="0"/>
                    <a:t>e</a:t>
                  </a:r>
                  <a:r>
                    <a:rPr lang="en-US" altLang="he-IL" b="1" baseline="-25000" dirty="0" smtClean="0"/>
                    <a:t>1</a:t>
                  </a:r>
                  <a:r>
                    <a:rPr lang="en-US" altLang="he-IL" b="1" dirty="0" smtClean="0"/>
                    <a:t>)</a:t>
                  </a:r>
                  <a:endParaRPr lang="en-US" altLang="he-IL" dirty="0"/>
                </a:p>
              </p:txBody>
            </p:sp>
            <p:sp>
              <p:nvSpPr>
                <p:cNvPr id="30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885" y="1830"/>
                  <a:ext cx="672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he-IL" b="1" dirty="0" smtClean="0"/>
                    <a:t>W</a:t>
                  </a:r>
                  <a:r>
                    <a:rPr lang="ru-RU" altLang="he-IL" b="1" dirty="0" smtClean="0"/>
                    <a:t>(</a:t>
                  </a:r>
                  <a:r>
                    <a:rPr lang="en-US" altLang="he-IL" b="1" dirty="0" smtClean="0"/>
                    <a:t>e</a:t>
                  </a:r>
                  <a:r>
                    <a:rPr lang="en-US" altLang="he-IL" b="1" baseline="-25000" dirty="0" smtClean="0"/>
                    <a:t>4</a:t>
                  </a:r>
                  <a:r>
                    <a:rPr lang="en-US" altLang="he-IL" b="1" dirty="0" smtClean="0"/>
                    <a:t>)</a:t>
                  </a:r>
                  <a:endParaRPr lang="en-US" altLang="he-IL" dirty="0" smtClean="0"/>
                </a:p>
              </p:txBody>
            </p:sp>
            <p:sp>
              <p:nvSpPr>
                <p:cNvPr id="31" name="Text Box 18"/>
                <p:cNvSpPr txBox="1">
                  <a:spLocks noChangeArrowheads="1"/>
                </p:cNvSpPr>
                <p:nvPr/>
              </p:nvSpPr>
              <p:spPr bwMode="auto">
                <a:xfrm rot="20725189">
                  <a:off x="2496" y="1228"/>
                  <a:ext cx="672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he-IL" b="1" dirty="0" smtClean="0"/>
                    <a:t>W</a:t>
                  </a:r>
                  <a:r>
                    <a:rPr lang="ru-RU" altLang="he-IL" b="1" dirty="0" smtClean="0"/>
                    <a:t>(</a:t>
                  </a:r>
                  <a:r>
                    <a:rPr lang="en-US" altLang="he-IL" b="1" dirty="0" smtClean="0"/>
                    <a:t>e</a:t>
                  </a:r>
                  <a:r>
                    <a:rPr lang="en-US" altLang="he-IL" b="1" baseline="-25000" dirty="0" smtClean="0"/>
                    <a:t>2</a:t>
                  </a:r>
                  <a:r>
                    <a:rPr lang="en-US" altLang="he-IL" b="1" dirty="0" smtClean="0"/>
                    <a:t>)</a:t>
                  </a:r>
                  <a:endParaRPr lang="en-US" altLang="he-IL" dirty="0"/>
                </a:p>
              </p:txBody>
            </p:sp>
            <p:sp>
              <p:nvSpPr>
                <p:cNvPr id="32" name="Text Box 19"/>
                <p:cNvSpPr txBox="1">
                  <a:spLocks noChangeArrowheads="1"/>
                </p:cNvSpPr>
                <p:nvPr/>
              </p:nvSpPr>
              <p:spPr bwMode="auto">
                <a:xfrm rot="70121">
                  <a:off x="3936" y="1468"/>
                  <a:ext cx="672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he-IL" b="1" dirty="0" smtClean="0"/>
                    <a:t>W</a:t>
                  </a:r>
                  <a:r>
                    <a:rPr lang="ru-RU" altLang="he-IL" b="1" dirty="0" smtClean="0"/>
                    <a:t>(</a:t>
                  </a:r>
                  <a:r>
                    <a:rPr lang="en-US" altLang="he-IL" b="1" dirty="0" smtClean="0"/>
                    <a:t>e</a:t>
                  </a:r>
                  <a:r>
                    <a:rPr lang="en-US" altLang="he-IL" b="1" baseline="-25000" dirty="0" smtClean="0"/>
                    <a:t>3</a:t>
                  </a:r>
                  <a:r>
                    <a:rPr lang="en-US" altLang="he-IL" b="1" dirty="0" smtClean="0"/>
                    <a:t>)</a:t>
                  </a:r>
                  <a:endParaRPr lang="en-US" altLang="he-IL" dirty="0"/>
                </a:p>
              </p:txBody>
            </p:sp>
          </p:grpSp>
          <p:sp>
            <p:nvSpPr>
              <p:cNvPr id="14" name="Oval 4"/>
              <p:cNvSpPr>
                <a:spLocks noChangeArrowheads="1"/>
              </p:cNvSpPr>
              <p:nvPr/>
            </p:nvSpPr>
            <p:spPr bwMode="auto">
              <a:xfrm>
                <a:off x="359073" y="3501008"/>
                <a:ext cx="533400" cy="53340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cxnSp>
            <p:nvCxnSpPr>
              <p:cNvPr id="15" name="Прямая со стрелкой 14"/>
              <p:cNvCxnSpPr>
                <a:stCxn id="14" idx="5"/>
              </p:cNvCxnSpPr>
              <p:nvPr/>
            </p:nvCxnSpPr>
            <p:spPr>
              <a:xfrm rot="16200000" flipH="1">
                <a:off x="1102130" y="3668521"/>
                <a:ext cx="589811" cy="1165354"/>
              </a:xfrm>
              <a:prstGeom prst="straightConnector1">
                <a:avLst/>
              </a:prstGeom>
              <a:ln w="53975">
                <a:solidFill>
                  <a:schemeClr val="accent3">
                    <a:lumMod val="60000"/>
                    <a:lumOff val="40000"/>
                  </a:schemeClr>
                </a:solidFill>
                <a:prstDash val="sysDot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 стрелкой 15"/>
              <p:cNvCxnSpPr/>
              <p:nvPr/>
            </p:nvCxnSpPr>
            <p:spPr>
              <a:xfrm flipV="1">
                <a:off x="863130" y="2907804"/>
                <a:ext cx="1116582" cy="737220"/>
              </a:xfrm>
              <a:prstGeom prst="straightConnector1">
                <a:avLst/>
              </a:prstGeom>
              <a:ln w="53975">
                <a:solidFill>
                  <a:schemeClr val="accent3">
                    <a:lumMod val="60000"/>
                    <a:lumOff val="40000"/>
                  </a:schemeClr>
                </a:solidFill>
                <a:prstDash val="sysDot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1043608" y="234888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ru-RU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43608" y="350100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ru-RU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15816" y="2425080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+</a:t>
              </a:r>
              <a:endParaRPr lang="ru-RU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20072" y="2492896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+</a:t>
              </a:r>
              <a:endParaRPr lang="ru-RU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542638" y="2852936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-</a:t>
              </a:r>
              <a:endParaRPr lang="ru-RU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42438" y="3284984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-</a:t>
              </a:r>
              <a:endParaRPr lang="ru-RU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31840" y="3937248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+</a:t>
              </a:r>
              <a:endParaRPr lang="ru-RU" b="1" dirty="0"/>
            </a:p>
          </p:txBody>
        </p:sp>
      </p:grpSp>
      <p:sp>
        <p:nvSpPr>
          <p:cNvPr id="33" name="Line 12"/>
          <p:cNvSpPr>
            <a:spLocks noChangeShapeType="1"/>
          </p:cNvSpPr>
          <p:nvPr/>
        </p:nvSpPr>
        <p:spPr bwMode="auto">
          <a:xfrm>
            <a:off x="2483768" y="2996952"/>
            <a:ext cx="72008" cy="10081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Text Box 15"/>
          <p:cNvSpPr txBox="1">
            <a:spLocks noChangeArrowheads="1"/>
          </p:cNvSpPr>
          <p:nvPr/>
        </p:nvSpPr>
        <p:spPr bwMode="auto">
          <a:xfrm rot="360464">
            <a:off x="2500196" y="3339795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he-IL" b="1" dirty="0" smtClean="0"/>
              <a:t>W</a:t>
            </a:r>
            <a:r>
              <a:rPr lang="ru-RU" altLang="he-IL" b="1" dirty="0" smtClean="0"/>
              <a:t>(</a:t>
            </a:r>
            <a:r>
              <a:rPr lang="en-US" altLang="he-IL" b="1" dirty="0" smtClean="0"/>
              <a:t>e</a:t>
            </a:r>
            <a:r>
              <a:rPr lang="ru-RU" altLang="he-IL" b="1" baseline="-25000" dirty="0" smtClean="0"/>
              <a:t>6</a:t>
            </a:r>
            <a:r>
              <a:rPr lang="en-US" altLang="he-IL" b="1" dirty="0" smtClean="0"/>
              <a:t>)</a:t>
            </a:r>
            <a:endParaRPr lang="en-US" altLang="he-IL" dirty="0"/>
          </a:p>
        </p:txBody>
      </p:sp>
      <p:sp>
        <p:nvSpPr>
          <p:cNvPr id="35" name="Полилиния 34"/>
          <p:cNvSpPr/>
          <p:nvPr/>
        </p:nvSpPr>
        <p:spPr>
          <a:xfrm>
            <a:off x="2076450" y="1924050"/>
            <a:ext cx="4962525" cy="1749436"/>
          </a:xfrm>
          <a:custGeom>
            <a:avLst/>
            <a:gdLst>
              <a:gd name="connsiteX0" fmla="*/ 1143000 w 4962525"/>
              <a:gd name="connsiteY0" fmla="*/ 95250 h 1749436"/>
              <a:gd name="connsiteX1" fmla="*/ 1076325 w 4962525"/>
              <a:gd name="connsiteY1" fmla="*/ 85725 h 1749436"/>
              <a:gd name="connsiteX2" fmla="*/ 1047750 w 4962525"/>
              <a:gd name="connsiteY2" fmla="*/ 66675 h 1749436"/>
              <a:gd name="connsiteX3" fmla="*/ 971550 w 4962525"/>
              <a:gd name="connsiteY3" fmla="*/ 38100 h 1749436"/>
              <a:gd name="connsiteX4" fmla="*/ 742950 w 4962525"/>
              <a:gd name="connsiteY4" fmla="*/ 19050 h 1749436"/>
              <a:gd name="connsiteX5" fmla="*/ 666750 w 4962525"/>
              <a:gd name="connsiteY5" fmla="*/ 9525 h 1749436"/>
              <a:gd name="connsiteX6" fmla="*/ 628650 w 4962525"/>
              <a:gd name="connsiteY6" fmla="*/ 0 h 1749436"/>
              <a:gd name="connsiteX7" fmla="*/ 542925 w 4962525"/>
              <a:gd name="connsiteY7" fmla="*/ 9525 h 1749436"/>
              <a:gd name="connsiteX8" fmla="*/ 514350 w 4962525"/>
              <a:gd name="connsiteY8" fmla="*/ 19050 h 1749436"/>
              <a:gd name="connsiteX9" fmla="*/ 428625 w 4962525"/>
              <a:gd name="connsiteY9" fmla="*/ 28575 h 1749436"/>
              <a:gd name="connsiteX10" fmla="*/ 400050 w 4962525"/>
              <a:gd name="connsiteY10" fmla="*/ 57150 h 1749436"/>
              <a:gd name="connsiteX11" fmla="*/ 361950 w 4962525"/>
              <a:gd name="connsiteY11" fmla="*/ 85725 h 1749436"/>
              <a:gd name="connsiteX12" fmla="*/ 333375 w 4962525"/>
              <a:gd name="connsiteY12" fmla="*/ 104775 h 1749436"/>
              <a:gd name="connsiteX13" fmla="*/ 304800 w 4962525"/>
              <a:gd name="connsiteY13" fmla="*/ 142875 h 1749436"/>
              <a:gd name="connsiteX14" fmla="*/ 266700 w 4962525"/>
              <a:gd name="connsiteY14" fmla="*/ 180975 h 1749436"/>
              <a:gd name="connsiteX15" fmla="*/ 228600 w 4962525"/>
              <a:gd name="connsiteY15" fmla="*/ 247650 h 1749436"/>
              <a:gd name="connsiteX16" fmla="*/ 190500 w 4962525"/>
              <a:gd name="connsiteY16" fmla="*/ 304800 h 1749436"/>
              <a:gd name="connsiteX17" fmla="*/ 171450 w 4962525"/>
              <a:gd name="connsiteY17" fmla="*/ 333375 h 1749436"/>
              <a:gd name="connsiteX18" fmla="*/ 161925 w 4962525"/>
              <a:gd name="connsiteY18" fmla="*/ 361950 h 1749436"/>
              <a:gd name="connsiteX19" fmla="*/ 133350 w 4962525"/>
              <a:gd name="connsiteY19" fmla="*/ 381000 h 1749436"/>
              <a:gd name="connsiteX20" fmla="*/ 114300 w 4962525"/>
              <a:gd name="connsiteY20" fmla="*/ 409575 h 1749436"/>
              <a:gd name="connsiteX21" fmla="*/ 104775 w 4962525"/>
              <a:gd name="connsiteY21" fmla="*/ 438150 h 1749436"/>
              <a:gd name="connsiteX22" fmla="*/ 47625 w 4962525"/>
              <a:gd name="connsiteY22" fmla="*/ 523875 h 1749436"/>
              <a:gd name="connsiteX23" fmla="*/ 28575 w 4962525"/>
              <a:gd name="connsiteY23" fmla="*/ 552450 h 1749436"/>
              <a:gd name="connsiteX24" fmla="*/ 0 w 4962525"/>
              <a:gd name="connsiteY24" fmla="*/ 657225 h 1749436"/>
              <a:gd name="connsiteX25" fmla="*/ 9525 w 4962525"/>
              <a:gd name="connsiteY25" fmla="*/ 904875 h 1749436"/>
              <a:gd name="connsiteX26" fmla="*/ 38100 w 4962525"/>
              <a:gd name="connsiteY26" fmla="*/ 962025 h 1749436"/>
              <a:gd name="connsiteX27" fmla="*/ 47625 w 4962525"/>
              <a:gd name="connsiteY27" fmla="*/ 990600 h 1749436"/>
              <a:gd name="connsiteX28" fmla="*/ 76200 w 4962525"/>
              <a:gd name="connsiteY28" fmla="*/ 1057275 h 1749436"/>
              <a:gd name="connsiteX29" fmla="*/ 180975 w 4962525"/>
              <a:gd name="connsiteY29" fmla="*/ 1104900 h 1749436"/>
              <a:gd name="connsiteX30" fmla="*/ 238125 w 4962525"/>
              <a:gd name="connsiteY30" fmla="*/ 1123950 h 1749436"/>
              <a:gd name="connsiteX31" fmla="*/ 266700 w 4962525"/>
              <a:gd name="connsiteY31" fmla="*/ 1133475 h 1749436"/>
              <a:gd name="connsiteX32" fmla="*/ 295275 w 4962525"/>
              <a:gd name="connsiteY32" fmla="*/ 1143000 h 1749436"/>
              <a:gd name="connsiteX33" fmla="*/ 342900 w 4962525"/>
              <a:gd name="connsiteY33" fmla="*/ 1162050 h 1749436"/>
              <a:gd name="connsiteX34" fmla="*/ 419100 w 4962525"/>
              <a:gd name="connsiteY34" fmla="*/ 1181100 h 1749436"/>
              <a:gd name="connsiteX35" fmla="*/ 457200 w 4962525"/>
              <a:gd name="connsiteY35" fmla="*/ 1190625 h 1749436"/>
              <a:gd name="connsiteX36" fmla="*/ 495300 w 4962525"/>
              <a:gd name="connsiteY36" fmla="*/ 1209675 h 1749436"/>
              <a:gd name="connsiteX37" fmla="*/ 590550 w 4962525"/>
              <a:gd name="connsiteY37" fmla="*/ 1228725 h 1749436"/>
              <a:gd name="connsiteX38" fmla="*/ 638175 w 4962525"/>
              <a:gd name="connsiteY38" fmla="*/ 1247775 h 1749436"/>
              <a:gd name="connsiteX39" fmla="*/ 742950 w 4962525"/>
              <a:gd name="connsiteY39" fmla="*/ 1257300 h 1749436"/>
              <a:gd name="connsiteX40" fmla="*/ 809625 w 4962525"/>
              <a:gd name="connsiteY40" fmla="*/ 1276350 h 1749436"/>
              <a:gd name="connsiteX41" fmla="*/ 857250 w 4962525"/>
              <a:gd name="connsiteY41" fmla="*/ 1295400 h 1749436"/>
              <a:gd name="connsiteX42" fmla="*/ 904875 w 4962525"/>
              <a:gd name="connsiteY42" fmla="*/ 1304925 h 1749436"/>
              <a:gd name="connsiteX43" fmla="*/ 933450 w 4962525"/>
              <a:gd name="connsiteY43" fmla="*/ 1323975 h 1749436"/>
              <a:gd name="connsiteX44" fmla="*/ 1009650 w 4962525"/>
              <a:gd name="connsiteY44" fmla="*/ 1343025 h 1749436"/>
              <a:gd name="connsiteX45" fmla="*/ 1066800 w 4962525"/>
              <a:gd name="connsiteY45" fmla="*/ 1362075 h 1749436"/>
              <a:gd name="connsiteX46" fmla="*/ 1104900 w 4962525"/>
              <a:gd name="connsiteY46" fmla="*/ 1371600 h 1749436"/>
              <a:gd name="connsiteX47" fmla="*/ 1181100 w 4962525"/>
              <a:gd name="connsiteY47" fmla="*/ 1390650 h 1749436"/>
              <a:gd name="connsiteX48" fmla="*/ 1276350 w 4962525"/>
              <a:gd name="connsiteY48" fmla="*/ 1438275 h 1749436"/>
              <a:gd name="connsiteX49" fmla="*/ 1304925 w 4962525"/>
              <a:gd name="connsiteY49" fmla="*/ 1457325 h 1749436"/>
              <a:gd name="connsiteX50" fmla="*/ 1476375 w 4962525"/>
              <a:gd name="connsiteY50" fmla="*/ 1466850 h 1749436"/>
              <a:gd name="connsiteX51" fmla="*/ 1533525 w 4962525"/>
              <a:gd name="connsiteY51" fmla="*/ 1476375 h 1749436"/>
              <a:gd name="connsiteX52" fmla="*/ 1562100 w 4962525"/>
              <a:gd name="connsiteY52" fmla="*/ 1485900 h 1749436"/>
              <a:gd name="connsiteX53" fmla="*/ 1600200 w 4962525"/>
              <a:gd name="connsiteY53" fmla="*/ 1495425 h 1749436"/>
              <a:gd name="connsiteX54" fmla="*/ 1676400 w 4962525"/>
              <a:gd name="connsiteY54" fmla="*/ 1524000 h 1749436"/>
              <a:gd name="connsiteX55" fmla="*/ 1714500 w 4962525"/>
              <a:gd name="connsiteY55" fmla="*/ 1543050 h 1749436"/>
              <a:gd name="connsiteX56" fmla="*/ 1781175 w 4962525"/>
              <a:gd name="connsiteY56" fmla="*/ 1581150 h 1749436"/>
              <a:gd name="connsiteX57" fmla="*/ 1895475 w 4962525"/>
              <a:gd name="connsiteY57" fmla="*/ 1609725 h 1749436"/>
              <a:gd name="connsiteX58" fmla="*/ 1924050 w 4962525"/>
              <a:gd name="connsiteY58" fmla="*/ 1619250 h 1749436"/>
              <a:gd name="connsiteX59" fmla="*/ 2000250 w 4962525"/>
              <a:gd name="connsiteY59" fmla="*/ 1628775 h 1749436"/>
              <a:gd name="connsiteX60" fmla="*/ 2057400 w 4962525"/>
              <a:gd name="connsiteY60" fmla="*/ 1638300 h 1749436"/>
              <a:gd name="connsiteX61" fmla="*/ 2266950 w 4962525"/>
              <a:gd name="connsiteY61" fmla="*/ 1647825 h 1749436"/>
              <a:gd name="connsiteX62" fmla="*/ 2743200 w 4962525"/>
              <a:gd name="connsiteY62" fmla="*/ 1657350 h 1749436"/>
              <a:gd name="connsiteX63" fmla="*/ 2971800 w 4962525"/>
              <a:gd name="connsiteY63" fmla="*/ 1647825 h 1749436"/>
              <a:gd name="connsiteX64" fmla="*/ 3057525 w 4962525"/>
              <a:gd name="connsiteY64" fmla="*/ 1619250 h 1749436"/>
              <a:gd name="connsiteX65" fmla="*/ 3086100 w 4962525"/>
              <a:gd name="connsiteY65" fmla="*/ 1609725 h 1749436"/>
              <a:gd name="connsiteX66" fmla="*/ 3133725 w 4962525"/>
              <a:gd name="connsiteY66" fmla="*/ 1600200 h 1749436"/>
              <a:gd name="connsiteX67" fmla="*/ 3190875 w 4962525"/>
              <a:gd name="connsiteY67" fmla="*/ 1590675 h 1749436"/>
              <a:gd name="connsiteX68" fmla="*/ 3248025 w 4962525"/>
              <a:gd name="connsiteY68" fmla="*/ 1562100 h 1749436"/>
              <a:gd name="connsiteX69" fmla="*/ 3333750 w 4962525"/>
              <a:gd name="connsiteY69" fmla="*/ 1543050 h 1749436"/>
              <a:gd name="connsiteX70" fmla="*/ 3400425 w 4962525"/>
              <a:gd name="connsiteY70" fmla="*/ 1514475 h 1749436"/>
              <a:gd name="connsiteX71" fmla="*/ 3467100 w 4962525"/>
              <a:gd name="connsiteY71" fmla="*/ 1504950 h 1749436"/>
              <a:gd name="connsiteX72" fmla="*/ 3505200 w 4962525"/>
              <a:gd name="connsiteY72" fmla="*/ 1495425 h 1749436"/>
              <a:gd name="connsiteX73" fmla="*/ 3990975 w 4962525"/>
              <a:gd name="connsiteY73" fmla="*/ 1476375 h 1749436"/>
              <a:gd name="connsiteX74" fmla="*/ 4029075 w 4962525"/>
              <a:gd name="connsiteY74" fmla="*/ 1457325 h 1749436"/>
              <a:gd name="connsiteX75" fmla="*/ 4276725 w 4962525"/>
              <a:gd name="connsiteY75" fmla="*/ 1438275 h 1749436"/>
              <a:gd name="connsiteX76" fmla="*/ 4343400 w 4962525"/>
              <a:gd name="connsiteY76" fmla="*/ 1409700 h 1749436"/>
              <a:gd name="connsiteX77" fmla="*/ 4381500 w 4962525"/>
              <a:gd name="connsiteY77" fmla="*/ 1390650 h 1749436"/>
              <a:gd name="connsiteX78" fmla="*/ 4467225 w 4962525"/>
              <a:gd name="connsiteY78" fmla="*/ 1371600 h 1749436"/>
              <a:gd name="connsiteX79" fmla="*/ 4495800 w 4962525"/>
              <a:gd name="connsiteY79" fmla="*/ 1352550 h 1749436"/>
              <a:gd name="connsiteX80" fmla="*/ 4552950 w 4962525"/>
              <a:gd name="connsiteY80" fmla="*/ 1333500 h 1749436"/>
              <a:gd name="connsiteX81" fmla="*/ 4591050 w 4962525"/>
              <a:gd name="connsiteY81" fmla="*/ 1314450 h 1749436"/>
              <a:gd name="connsiteX82" fmla="*/ 4638675 w 4962525"/>
              <a:gd name="connsiteY82" fmla="*/ 1295400 h 1749436"/>
              <a:gd name="connsiteX83" fmla="*/ 4667250 w 4962525"/>
              <a:gd name="connsiteY83" fmla="*/ 1276350 h 1749436"/>
              <a:gd name="connsiteX84" fmla="*/ 4695825 w 4962525"/>
              <a:gd name="connsiteY84" fmla="*/ 1266825 h 1749436"/>
              <a:gd name="connsiteX85" fmla="*/ 4791075 w 4962525"/>
              <a:gd name="connsiteY85" fmla="*/ 1228725 h 1749436"/>
              <a:gd name="connsiteX86" fmla="*/ 4819650 w 4962525"/>
              <a:gd name="connsiteY86" fmla="*/ 1200150 h 1749436"/>
              <a:gd name="connsiteX87" fmla="*/ 4857750 w 4962525"/>
              <a:gd name="connsiteY87" fmla="*/ 1114425 h 1749436"/>
              <a:gd name="connsiteX88" fmla="*/ 4886325 w 4962525"/>
              <a:gd name="connsiteY88" fmla="*/ 1085850 h 1749436"/>
              <a:gd name="connsiteX89" fmla="*/ 4905375 w 4962525"/>
              <a:gd name="connsiteY89" fmla="*/ 1047750 h 1749436"/>
              <a:gd name="connsiteX90" fmla="*/ 4933950 w 4962525"/>
              <a:gd name="connsiteY90" fmla="*/ 1019175 h 1749436"/>
              <a:gd name="connsiteX91" fmla="*/ 4962525 w 4962525"/>
              <a:gd name="connsiteY91" fmla="*/ 952500 h 1749436"/>
              <a:gd name="connsiteX92" fmla="*/ 4943475 w 4962525"/>
              <a:gd name="connsiteY92" fmla="*/ 857250 h 1749436"/>
              <a:gd name="connsiteX93" fmla="*/ 4924425 w 4962525"/>
              <a:gd name="connsiteY93" fmla="*/ 828675 h 1749436"/>
              <a:gd name="connsiteX94" fmla="*/ 4914900 w 4962525"/>
              <a:gd name="connsiteY94" fmla="*/ 800100 h 1749436"/>
              <a:gd name="connsiteX95" fmla="*/ 4895850 w 4962525"/>
              <a:gd name="connsiteY95" fmla="*/ 771525 h 1749436"/>
              <a:gd name="connsiteX96" fmla="*/ 4876800 w 4962525"/>
              <a:gd name="connsiteY96" fmla="*/ 733425 h 1749436"/>
              <a:gd name="connsiteX97" fmla="*/ 4848225 w 4962525"/>
              <a:gd name="connsiteY97" fmla="*/ 714375 h 1749436"/>
              <a:gd name="connsiteX98" fmla="*/ 4838700 w 4962525"/>
              <a:gd name="connsiteY98" fmla="*/ 685800 h 1749436"/>
              <a:gd name="connsiteX99" fmla="*/ 4781550 w 4962525"/>
              <a:gd name="connsiteY99" fmla="*/ 647700 h 1749436"/>
              <a:gd name="connsiteX100" fmla="*/ 4762500 w 4962525"/>
              <a:gd name="connsiteY100" fmla="*/ 619125 h 1749436"/>
              <a:gd name="connsiteX101" fmla="*/ 4733925 w 4962525"/>
              <a:gd name="connsiteY101" fmla="*/ 600075 h 1749436"/>
              <a:gd name="connsiteX102" fmla="*/ 4695825 w 4962525"/>
              <a:gd name="connsiteY102" fmla="*/ 571500 h 1749436"/>
              <a:gd name="connsiteX103" fmla="*/ 4667250 w 4962525"/>
              <a:gd name="connsiteY103" fmla="*/ 561975 h 1749436"/>
              <a:gd name="connsiteX104" fmla="*/ 4638675 w 4962525"/>
              <a:gd name="connsiteY104" fmla="*/ 542925 h 1749436"/>
              <a:gd name="connsiteX105" fmla="*/ 4610100 w 4962525"/>
              <a:gd name="connsiteY105" fmla="*/ 533400 h 1749436"/>
              <a:gd name="connsiteX106" fmla="*/ 4552950 w 4962525"/>
              <a:gd name="connsiteY106" fmla="*/ 495300 h 1749436"/>
              <a:gd name="connsiteX107" fmla="*/ 4486275 w 4962525"/>
              <a:gd name="connsiteY107" fmla="*/ 466725 h 1749436"/>
              <a:gd name="connsiteX108" fmla="*/ 4429125 w 4962525"/>
              <a:gd name="connsiteY108" fmla="*/ 447675 h 1749436"/>
              <a:gd name="connsiteX109" fmla="*/ 4400550 w 4962525"/>
              <a:gd name="connsiteY109" fmla="*/ 428625 h 1749436"/>
              <a:gd name="connsiteX110" fmla="*/ 4343400 w 4962525"/>
              <a:gd name="connsiteY110" fmla="*/ 409575 h 1749436"/>
              <a:gd name="connsiteX111" fmla="*/ 4286250 w 4962525"/>
              <a:gd name="connsiteY111" fmla="*/ 390525 h 1749436"/>
              <a:gd name="connsiteX112" fmla="*/ 4238625 w 4962525"/>
              <a:gd name="connsiteY112" fmla="*/ 371475 h 1749436"/>
              <a:gd name="connsiteX113" fmla="*/ 4200525 w 4962525"/>
              <a:gd name="connsiteY113" fmla="*/ 361950 h 1749436"/>
              <a:gd name="connsiteX114" fmla="*/ 4171950 w 4962525"/>
              <a:gd name="connsiteY114" fmla="*/ 352425 h 1749436"/>
              <a:gd name="connsiteX115" fmla="*/ 4133850 w 4962525"/>
              <a:gd name="connsiteY115" fmla="*/ 342900 h 1749436"/>
              <a:gd name="connsiteX116" fmla="*/ 4076700 w 4962525"/>
              <a:gd name="connsiteY116" fmla="*/ 323850 h 1749436"/>
              <a:gd name="connsiteX117" fmla="*/ 4010025 w 4962525"/>
              <a:gd name="connsiteY117" fmla="*/ 314325 h 1749436"/>
              <a:gd name="connsiteX118" fmla="*/ 3943350 w 4962525"/>
              <a:gd name="connsiteY118" fmla="*/ 295275 h 1749436"/>
              <a:gd name="connsiteX119" fmla="*/ 3752850 w 4962525"/>
              <a:gd name="connsiteY119" fmla="*/ 266700 h 1749436"/>
              <a:gd name="connsiteX120" fmla="*/ 3676650 w 4962525"/>
              <a:gd name="connsiteY120" fmla="*/ 247650 h 1749436"/>
              <a:gd name="connsiteX121" fmla="*/ 3638550 w 4962525"/>
              <a:gd name="connsiteY121" fmla="*/ 238125 h 1749436"/>
              <a:gd name="connsiteX122" fmla="*/ 3609975 w 4962525"/>
              <a:gd name="connsiteY122" fmla="*/ 228600 h 1749436"/>
              <a:gd name="connsiteX123" fmla="*/ 3514725 w 4962525"/>
              <a:gd name="connsiteY123" fmla="*/ 209550 h 1749436"/>
              <a:gd name="connsiteX124" fmla="*/ 3409950 w 4962525"/>
              <a:gd name="connsiteY124" fmla="*/ 200025 h 1749436"/>
              <a:gd name="connsiteX125" fmla="*/ 3314700 w 4962525"/>
              <a:gd name="connsiteY125" fmla="*/ 190500 h 1749436"/>
              <a:gd name="connsiteX126" fmla="*/ 3095625 w 4962525"/>
              <a:gd name="connsiteY126" fmla="*/ 180975 h 1749436"/>
              <a:gd name="connsiteX127" fmla="*/ 3028950 w 4962525"/>
              <a:gd name="connsiteY127" fmla="*/ 171450 h 1749436"/>
              <a:gd name="connsiteX128" fmla="*/ 2952750 w 4962525"/>
              <a:gd name="connsiteY128" fmla="*/ 161925 h 1749436"/>
              <a:gd name="connsiteX129" fmla="*/ 2914650 w 4962525"/>
              <a:gd name="connsiteY129" fmla="*/ 152400 h 1749436"/>
              <a:gd name="connsiteX130" fmla="*/ 2800350 w 4962525"/>
              <a:gd name="connsiteY130" fmla="*/ 142875 h 1749436"/>
              <a:gd name="connsiteX131" fmla="*/ 2733675 w 4962525"/>
              <a:gd name="connsiteY131" fmla="*/ 133350 h 1749436"/>
              <a:gd name="connsiteX132" fmla="*/ 2705100 w 4962525"/>
              <a:gd name="connsiteY132" fmla="*/ 123825 h 1749436"/>
              <a:gd name="connsiteX133" fmla="*/ 1885950 w 4962525"/>
              <a:gd name="connsiteY133" fmla="*/ 123825 h 1749436"/>
              <a:gd name="connsiteX134" fmla="*/ 1752600 w 4962525"/>
              <a:gd name="connsiteY134" fmla="*/ 114300 h 1749436"/>
              <a:gd name="connsiteX135" fmla="*/ 1143000 w 4962525"/>
              <a:gd name="connsiteY135" fmla="*/ 95250 h 1749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4962525" h="1749436">
                <a:moveTo>
                  <a:pt x="1143000" y="95250"/>
                </a:moveTo>
                <a:cubicBezTo>
                  <a:pt x="1030288" y="90488"/>
                  <a:pt x="1097829" y="92176"/>
                  <a:pt x="1076325" y="85725"/>
                </a:cubicBezTo>
                <a:cubicBezTo>
                  <a:pt x="1065360" y="82436"/>
                  <a:pt x="1057689" y="72355"/>
                  <a:pt x="1047750" y="66675"/>
                </a:cubicBezTo>
                <a:cubicBezTo>
                  <a:pt x="1012605" y="46592"/>
                  <a:pt x="1009906" y="46623"/>
                  <a:pt x="971550" y="38100"/>
                </a:cubicBezTo>
                <a:cubicBezTo>
                  <a:pt x="878692" y="17465"/>
                  <a:pt x="887844" y="26676"/>
                  <a:pt x="742950" y="19050"/>
                </a:cubicBezTo>
                <a:cubicBezTo>
                  <a:pt x="717550" y="15875"/>
                  <a:pt x="691999" y="13733"/>
                  <a:pt x="666750" y="9525"/>
                </a:cubicBezTo>
                <a:cubicBezTo>
                  <a:pt x="653837" y="7373"/>
                  <a:pt x="641741" y="0"/>
                  <a:pt x="628650" y="0"/>
                </a:cubicBezTo>
                <a:cubicBezTo>
                  <a:pt x="599899" y="0"/>
                  <a:pt x="571500" y="6350"/>
                  <a:pt x="542925" y="9525"/>
                </a:cubicBezTo>
                <a:cubicBezTo>
                  <a:pt x="533400" y="12700"/>
                  <a:pt x="524254" y="17399"/>
                  <a:pt x="514350" y="19050"/>
                </a:cubicBezTo>
                <a:cubicBezTo>
                  <a:pt x="485990" y="23777"/>
                  <a:pt x="455900" y="19483"/>
                  <a:pt x="428625" y="28575"/>
                </a:cubicBezTo>
                <a:cubicBezTo>
                  <a:pt x="415846" y="32835"/>
                  <a:pt x="410277" y="48384"/>
                  <a:pt x="400050" y="57150"/>
                </a:cubicBezTo>
                <a:cubicBezTo>
                  <a:pt x="387997" y="67481"/>
                  <a:pt x="374868" y="76498"/>
                  <a:pt x="361950" y="85725"/>
                </a:cubicBezTo>
                <a:cubicBezTo>
                  <a:pt x="352635" y="92379"/>
                  <a:pt x="341470" y="96680"/>
                  <a:pt x="333375" y="104775"/>
                </a:cubicBezTo>
                <a:cubicBezTo>
                  <a:pt x="322150" y="116000"/>
                  <a:pt x="315254" y="130928"/>
                  <a:pt x="304800" y="142875"/>
                </a:cubicBezTo>
                <a:cubicBezTo>
                  <a:pt x="292973" y="156392"/>
                  <a:pt x="279400" y="168275"/>
                  <a:pt x="266700" y="180975"/>
                </a:cubicBezTo>
                <a:cubicBezTo>
                  <a:pt x="237567" y="268375"/>
                  <a:pt x="286265" y="132320"/>
                  <a:pt x="228600" y="247650"/>
                </a:cubicBezTo>
                <a:cubicBezTo>
                  <a:pt x="197846" y="309157"/>
                  <a:pt x="246103" y="267731"/>
                  <a:pt x="190500" y="304800"/>
                </a:cubicBezTo>
                <a:cubicBezTo>
                  <a:pt x="184150" y="314325"/>
                  <a:pt x="176570" y="323136"/>
                  <a:pt x="171450" y="333375"/>
                </a:cubicBezTo>
                <a:cubicBezTo>
                  <a:pt x="166960" y="342355"/>
                  <a:pt x="168197" y="354110"/>
                  <a:pt x="161925" y="361950"/>
                </a:cubicBezTo>
                <a:cubicBezTo>
                  <a:pt x="154774" y="370889"/>
                  <a:pt x="142875" y="374650"/>
                  <a:pt x="133350" y="381000"/>
                </a:cubicBezTo>
                <a:cubicBezTo>
                  <a:pt x="127000" y="390525"/>
                  <a:pt x="119420" y="399336"/>
                  <a:pt x="114300" y="409575"/>
                </a:cubicBezTo>
                <a:cubicBezTo>
                  <a:pt x="109810" y="418555"/>
                  <a:pt x="109651" y="429373"/>
                  <a:pt x="104775" y="438150"/>
                </a:cubicBezTo>
                <a:lnTo>
                  <a:pt x="47625" y="523875"/>
                </a:lnTo>
                <a:cubicBezTo>
                  <a:pt x="41275" y="533400"/>
                  <a:pt x="32195" y="541590"/>
                  <a:pt x="28575" y="552450"/>
                </a:cubicBezTo>
                <a:cubicBezTo>
                  <a:pt x="4405" y="624959"/>
                  <a:pt x="13463" y="589909"/>
                  <a:pt x="0" y="657225"/>
                </a:cubicBezTo>
                <a:cubicBezTo>
                  <a:pt x="3175" y="739775"/>
                  <a:pt x="3841" y="822460"/>
                  <a:pt x="9525" y="904875"/>
                </a:cubicBezTo>
                <a:cubicBezTo>
                  <a:pt x="11440" y="932647"/>
                  <a:pt x="26285" y="938394"/>
                  <a:pt x="38100" y="962025"/>
                </a:cubicBezTo>
                <a:cubicBezTo>
                  <a:pt x="42590" y="971005"/>
                  <a:pt x="44867" y="980946"/>
                  <a:pt x="47625" y="990600"/>
                </a:cubicBezTo>
                <a:cubicBezTo>
                  <a:pt x="55106" y="1016782"/>
                  <a:pt x="54104" y="1037941"/>
                  <a:pt x="76200" y="1057275"/>
                </a:cubicBezTo>
                <a:cubicBezTo>
                  <a:pt x="134359" y="1108164"/>
                  <a:pt x="119711" y="1088192"/>
                  <a:pt x="180975" y="1104900"/>
                </a:cubicBezTo>
                <a:cubicBezTo>
                  <a:pt x="200348" y="1110184"/>
                  <a:pt x="219075" y="1117600"/>
                  <a:pt x="238125" y="1123950"/>
                </a:cubicBezTo>
                <a:lnTo>
                  <a:pt x="266700" y="1133475"/>
                </a:lnTo>
                <a:cubicBezTo>
                  <a:pt x="276225" y="1136650"/>
                  <a:pt x="285953" y="1139271"/>
                  <a:pt x="295275" y="1143000"/>
                </a:cubicBezTo>
                <a:cubicBezTo>
                  <a:pt x="311150" y="1149350"/>
                  <a:pt x="326558" y="1157022"/>
                  <a:pt x="342900" y="1162050"/>
                </a:cubicBezTo>
                <a:cubicBezTo>
                  <a:pt x="367924" y="1169750"/>
                  <a:pt x="393700" y="1174750"/>
                  <a:pt x="419100" y="1181100"/>
                </a:cubicBezTo>
                <a:cubicBezTo>
                  <a:pt x="431800" y="1184275"/>
                  <a:pt x="445491" y="1184771"/>
                  <a:pt x="457200" y="1190625"/>
                </a:cubicBezTo>
                <a:cubicBezTo>
                  <a:pt x="469900" y="1196975"/>
                  <a:pt x="481647" y="1205774"/>
                  <a:pt x="495300" y="1209675"/>
                </a:cubicBezTo>
                <a:cubicBezTo>
                  <a:pt x="526433" y="1218570"/>
                  <a:pt x="559264" y="1220382"/>
                  <a:pt x="590550" y="1228725"/>
                </a:cubicBezTo>
                <a:cubicBezTo>
                  <a:pt x="607071" y="1233130"/>
                  <a:pt x="621370" y="1244624"/>
                  <a:pt x="638175" y="1247775"/>
                </a:cubicBezTo>
                <a:cubicBezTo>
                  <a:pt x="672643" y="1254238"/>
                  <a:pt x="708025" y="1254125"/>
                  <a:pt x="742950" y="1257300"/>
                </a:cubicBezTo>
                <a:cubicBezTo>
                  <a:pt x="772974" y="1264806"/>
                  <a:pt x="782296" y="1266101"/>
                  <a:pt x="809625" y="1276350"/>
                </a:cubicBezTo>
                <a:cubicBezTo>
                  <a:pt x="825634" y="1282353"/>
                  <a:pt x="840873" y="1290487"/>
                  <a:pt x="857250" y="1295400"/>
                </a:cubicBezTo>
                <a:cubicBezTo>
                  <a:pt x="872757" y="1300052"/>
                  <a:pt x="889000" y="1301750"/>
                  <a:pt x="904875" y="1304925"/>
                </a:cubicBezTo>
                <a:cubicBezTo>
                  <a:pt x="914400" y="1311275"/>
                  <a:pt x="923211" y="1318855"/>
                  <a:pt x="933450" y="1323975"/>
                </a:cubicBezTo>
                <a:cubicBezTo>
                  <a:pt x="956571" y="1335535"/>
                  <a:pt x="985739" y="1336504"/>
                  <a:pt x="1009650" y="1343025"/>
                </a:cubicBezTo>
                <a:cubicBezTo>
                  <a:pt x="1029023" y="1348309"/>
                  <a:pt x="1047566" y="1356305"/>
                  <a:pt x="1066800" y="1362075"/>
                </a:cubicBezTo>
                <a:cubicBezTo>
                  <a:pt x="1079339" y="1365837"/>
                  <a:pt x="1092313" y="1368004"/>
                  <a:pt x="1104900" y="1371600"/>
                </a:cubicBezTo>
                <a:cubicBezTo>
                  <a:pt x="1173241" y="1391126"/>
                  <a:pt x="1084274" y="1371285"/>
                  <a:pt x="1181100" y="1390650"/>
                </a:cubicBezTo>
                <a:cubicBezTo>
                  <a:pt x="1212850" y="1406525"/>
                  <a:pt x="1246814" y="1418584"/>
                  <a:pt x="1276350" y="1438275"/>
                </a:cubicBezTo>
                <a:cubicBezTo>
                  <a:pt x="1285875" y="1444625"/>
                  <a:pt x="1293592" y="1455706"/>
                  <a:pt x="1304925" y="1457325"/>
                </a:cubicBezTo>
                <a:cubicBezTo>
                  <a:pt x="1361588" y="1465420"/>
                  <a:pt x="1419225" y="1463675"/>
                  <a:pt x="1476375" y="1466850"/>
                </a:cubicBezTo>
                <a:cubicBezTo>
                  <a:pt x="1495425" y="1470025"/>
                  <a:pt x="1514672" y="1472185"/>
                  <a:pt x="1533525" y="1476375"/>
                </a:cubicBezTo>
                <a:cubicBezTo>
                  <a:pt x="1543326" y="1478553"/>
                  <a:pt x="1552446" y="1483142"/>
                  <a:pt x="1562100" y="1485900"/>
                </a:cubicBezTo>
                <a:cubicBezTo>
                  <a:pt x="1574687" y="1489496"/>
                  <a:pt x="1587500" y="1492250"/>
                  <a:pt x="1600200" y="1495425"/>
                </a:cubicBezTo>
                <a:cubicBezTo>
                  <a:pt x="1658891" y="1534552"/>
                  <a:pt x="1594010" y="1496537"/>
                  <a:pt x="1676400" y="1524000"/>
                </a:cubicBezTo>
                <a:cubicBezTo>
                  <a:pt x="1689870" y="1528490"/>
                  <a:pt x="1702172" y="1536005"/>
                  <a:pt x="1714500" y="1543050"/>
                </a:cubicBezTo>
                <a:cubicBezTo>
                  <a:pt x="1741524" y="1558492"/>
                  <a:pt x="1749414" y="1571225"/>
                  <a:pt x="1781175" y="1581150"/>
                </a:cubicBezTo>
                <a:cubicBezTo>
                  <a:pt x="1818660" y="1592864"/>
                  <a:pt x="1858218" y="1597306"/>
                  <a:pt x="1895475" y="1609725"/>
                </a:cubicBezTo>
                <a:cubicBezTo>
                  <a:pt x="1905000" y="1612900"/>
                  <a:pt x="1914172" y="1617454"/>
                  <a:pt x="1924050" y="1619250"/>
                </a:cubicBezTo>
                <a:cubicBezTo>
                  <a:pt x="1949235" y="1623829"/>
                  <a:pt x="1974910" y="1625155"/>
                  <a:pt x="2000250" y="1628775"/>
                </a:cubicBezTo>
                <a:cubicBezTo>
                  <a:pt x="2019369" y="1631506"/>
                  <a:pt x="2038136" y="1636924"/>
                  <a:pt x="2057400" y="1638300"/>
                </a:cubicBezTo>
                <a:cubicBezTo>
                  <a:pt x="2127144" y="1643282"/>
                  <a:pt x="2197100" y="1644650"/>
                  <a:pt x="2266950" y="1647825"/>
                </a:cubicBezTo>
                <a:cubicBezTo>
                  <a:pt x="2419367" y="1749436"/>
                  <a:pt x="2288634" y="1670155"/>
                  <a:pt x="2743200" y="1657350"/>
                </a:cubicBezTo>
                <a:cubicBezTo>
                  <a:pt x="2819436" y="1655203"/>
                  <a:pt x="2895600" y="1651000"/>
                  <a:pt x="2971800" y="1647825"/>
                </a:cubicBezTo>
                <a:lnTo>
                  <a:pt x="3057525" y="1619250"/>
                </a:lnTo>
                <a:cubicBezTo>
                  <a:pt x="3067050" y="1616075"/>
                  <a:pt x="3076255" y="1611694"/>
                  <a:pt x="3086100" y="1609725"/>
                </a:cubicBezTo>
                <a:lnTo>
                  <a:pt x="3133725" y="1600200"/>
                </a:lnTo>
                <a:cubicBezTo>
                  <a:pt x="3152726" y="1596745"/>
                  <a:pt x="3172022" y="1594865"/>
                  <a:pt x="3190875" y="1590675"/>
                </a:cubicBezTo>
                <a:cubicBezTo>
                  <a:pt x="3233969" y="1581098"/>
                  <a:pt x="3206924" y="1582651"/>
                  <a:pt x="3248025" y="1562100"/>
                </a:cubicBezTo>
                <a:cubicBezTo>
                  <a:pt x="3271473" y="1550376"/>
                  <a:pt x="3311800" y="1546708"/>
                  <a:pt x="3333750" y="1543050"/>
                </a:cubicBezTo>
                <a:cubicBezTo>
                  <a:pt x="3354403" y="1532723"/>
                  <a:pt x="3377066" y="1519147"/>
                  <a:pt x="3400425" y="1514475"/>
                </a:cubicBezTo>
                <a:cubicBezTo>
                  <a:pt x="3422440" y="1510072"/>
                  <a:pt x="3445011" y="1508966"/>
                  <a:pt x="3467100" y="1504950"/>
                </a:cubicBezTo>
                <a:cubicBezTo>
                  <a:pt x="3479980" y="1502608"/>
                  <a:pt x="3492287" y="1497577"/>
                  <a:pt x="3505200" y="1495425"/>
                </a:cubicBezTo>
                <a:cubicBezTo>
                  <a:pt x="3655398" y="1470392"/>
                  <a:pt x="3883959" y="1478864"/>
                  <a:pt x="3990975" y="1476375"/>
                </a:cubicBezTo>
                <a:cubicBezTo>
                  <a:pt x="4003675" y="1470025"/>
                  <a:pt x="4016024" y="1462918"/>
                  <a:pt x="4029075" y="1457325"/>
                </a:cubicBezTo>
                <a:cubicBezTo>
                  <a:pt x="4102777" y="1425739"/>
                  <a:pt x="4223917" y="1440571"/>
                  <a:pt x="4276725" y="1438275"/>
                </a:cubicBezTo>
                <a:cubicBezTo>
                  <a:pt x="4334633" y="1399669"/>
                  <a:pt x="4273106" y="1436060"/>
                  <a:pt x="4343400" y="1409700"/>
                </a:cubicBezTo>
                <a:cubicBezTo>
                  <a:pt x="4356695" y="1404714"/>
                  <a:pt x="4367900" y="1394730"/>
                  <a:pt x="4381500" y="1390650"/>
                </a:cubicBezTo>
                <a:cubicBezTo>
                  <a:pt x="4418083" y="1379675"/>
                  <a:pt x="4436169" y="1387128"/>
                  <a:pt x="4467225" y="1371600"/>
                </a:cubicBezTo>
                <a:cubicBezTo>
                  <a:pt x="4477464" y="1366480"/>
                  <a:pt x="4485339" y="1357199"/>
                  <a:pt x="4495800" y="1352550"/>
                </a:cubicBezTo>
                <a:cubicBezTo>
                  <a:pt x="4514150" y="1344395"/>
                  <a:pt x="4534989" y="1342480"/>
                  <a:pt x="4552950" y="1333500"/>
                </a:cubicBezTo>
                <a:cubicBezTo>
                  <a:pt x="4565650" y="1327150"/>
                  <a:pt x="4578075" y="1320217"/>
                  <a:pt x="4591050" y="1314450"/>
                </a:cubicBezTo>
                <a:cubicBezTo>
                  <a:pt x="4606674" y="1307506"/>
                  <a:pt x="4623382" y="1303046"/>
                  <a:pt x="4638675" y="1295400"/>
                </a:cubicBezTo>
                <a:cubicBezTo>
                  <a:pt x="4648914" y="1290280"/>
                  <a:pt x="4657011" y="1281470"/>
                  <a:pt x="4667250" y="1276350"/>
                </a:cubicBezTo>
                <a:cubicBezTo>
                  <a:pt x="4676230" y="1271860"/>
                  <a:pt x="4686503" y="1270554"/>
                  <a:pt x="4695825" y="1266825"/>
                </a:cubicBezTo>
                <a:cubicBezTo>
                  <a:pt x="4804258" y="1223452"/>
                  <a:pt x="4726053" y="1250399"/>
                  <a:pt x="4791075" y="1228725"/>
                </a:cubicBezTo>
                <a:cubicBezTo>
                  <a:pt x="4800600" y="1219200"/>
                  <a:pt x="4811820" y="1211111"/>
                  <a:pt x="4819650" y="1200150"/>
                </a:cubicBezTo>
                <a:cubicBezTo>
                  <a:pt x="4857155" y="1147643"/>
                  <a:pt x="4820412" y="1174166"/>
                  <a:pt x="4857750" y="1114425"/>
                </a:cubicBezTo>
                <a:cubicBezTo>
                  <a:pt x="4864889" y="1103002"/>
                  <a:pt x="4878495" y="1096811"/>
                  <a:pt x="4886325" y="1085850"/>
                </a:cubicBezTo>
                <a:cubicBezTo>
                  <a:pt x="4894578" y="1074296"/>
                  <a:pt x="4897122" y="1059304"/>
                  <a:pt x="4905375" y="1047750"/>
                </a:cubicBezTo>
                <a:cubicBezTo>
                  <a:pt x="4913205" y="1036789"/>
                  <a:pt x="4926120" y="1030136"/>
                  <a:pt x="4933950" y="1019175"/>
                </a:cubicBezTo>
                <a:cubicBezTo>
                  <a:pt x="4948663" y="998577"/>
                  <a:pt x="4954752" y="975819"/>
                  <a:pt x="4962525" y="952500"/>
                </a:cubicBezTo>
                <a:cubicBezTo>
                  <a:pt x="4959015" y="927929"/>
                  <a:pt x="4956775" y="883849"/>
                  <a:pt x="4943475" y="857250"/>
                </a:cubicBezTo>
                <a:cubicBezTo>
                  <a:pt x="4938355" y="847011"/>
                  <a:pt x="4929545" y="838914"/>
                  <a:pt x="4924425" y="828675"/>
                </a:cubicBezTo>
                <a:cubicBezTo>
                  <a:pt x="4919935" y="819695"/>
                  <a:pt x="4919390" y="809080"/>
                  <a:pt x="4914900" y="800100"/>
                </a:cubicBezTo>
                <a:cubicBezTo>
                  <a:pt x="4909780" y="789861"/>
                  <a:pt x="4901530" y="781464"/>
                  <a:pt x="4895850" y="771525"/>
                </a:cubicBezTo>
                <a:cubicBezTo>
                  <a:pt x="4888805" y="759197"/>
                  <a:pt x="4885890" y="744333"/>
                  <a:pt x="4876800" y="733425"/>
                </a:cubicBezTo>
                <a:cubicBezTo>
                  <a:pt x="4869471" y="724631"/>
                  <a:pt x="4857750" y="720725"/>
                  <a:pt x="4848225" y="714375"/>
                </a:cubicBezTo>
                <a:cubicBezTo>
                  <a:pt x="4845050" y="704850"/>
                  <a:pt x="4845800" y="692900"/>
                  <a:pt x="4838700" y="685800"/>
                </a:cubicBezTo>
                <a:cubicBezTo>
                  <a:pt x="4822511" y="669611"/>
                  <a:pt x="4781550" y="647700"/>
                  <a:pt x="4781550" y="647700"/>
                </a:cubicBezTo>
                <a:cubicBezTo>
                  <a:pt x="4775200" y="638175"/>
                  <a:pt x="4770595" y="627220"/>
                  <a:pt x="4762500" y="619125"/>
                </a:cubicBezTo>
                <a:cubicBezTo>
                  <a:pt x="4754405" y="611030"/>
                  <a:pt x="4743240" y="606729"/>
                  <a:pt x="4733925" y="600075"/>
                </a:cubicBezTo>
                <a:cubicBezTo>
                  <a:pt x="4721007" y="590848"/>
                  <a:pt x="4709608" y="579376"/>
                  <a:pt x="4695825" y="571500"/>
                </a:cubicBezTo>
                <a:cubicBezTo>
                  <a:pt x="4687108" y="566519"/>
                  <a:pt x="4676230" y="566465"/>
                  <a:pt x="4667250" y="561975"/>
                </a:cubicBezTo>
                <a:cubicBezTo>
                  <a:pt x="4657011" y="556855"/>
                  <a:pt x="4648914" y="548045"/>
                  <a:pt x="4638675" y="542925"/>
                </a:cubicBezTo>
                <a:cubicBezTo>
                  <a:pt x="4629695" y="538435"/>
                  <a:pt x="4618877" y="538276"/>
                  <a:pt x="4610100" y="533400"/>
                </a:cubicBezTo>
                <a:cubicBezTo>
                  <a:pt x="4590086" y="522281"/>
                  <a:pt x="4574670" y="502540"/>
                  <a:pt x="4552950" y="495300"/>
                </a:cubicBezTo>
                <a:cubicBezTo>
                  <a:pt x="4460968" y="464639"/>
                  <a:pt x="4603976" y="513805"/>
                  <a:pt x="4486275" y="466725"/>
                </a:cubicBezTo>
                <a:cubicBezTo>
                  <a:pt x="4467631" y="459267"/>
                  <a:pt x="4445833" y="458814"/>
                  <a:pt x="4429125" y="447675"/>
                </a:cubicBezTo>
                <a:cubicBezTo>
                  <a:pt x="4419600" y="441325"/>
                  <a:pt x="4411011" y="433274"/>
                  <a:pt x="4400550" y="428625"/>
                </a:cubicBezTo>
                <a:cubicBezTo>
                  <a:pt x="4382200" y="420470"/>
                  <a:pt x="4362450" y="415925"/>
                  <a:pt x="4343400" y="409575"/>
                </a:cubicBezTo>
                <a:cubicBezTo>
                  <a:pt x="4324350" y="403225"/>
                  <a:pt x="4304894" y="397983"/>
                  <a:pt x="4286250" y="390525"/>
                </a:cubicBezTo>
                <a:cubicBezTo>
                  <a:pt x="4270375" y="384175"/>
                  <a:pt x="4254845" y="376882"/>
                  <a:pt x="4238625" y="371475"/>
                </a:cubicBezTo>
                <a:cubicBezTo>
                  <a:pt x="4226206" y="367335"/>
                  <a:pt x="4213112" y="365546"/>
                  <a:pt x="4200525" y="361950"/>
                </a:cubicBezTo>
                <a:cubicBezTo>
                  <a:pt x="4190871" y="359192"/>
                  <a:pt x="4181604" y="355183"/>
                  <a:pt x="4171950" y="352425"/>
                </a:cubicBezTo>
                <a:cubicBezTo>
                  <a:pt x="4159363" y="348829"/>
                  <a:pt x="4146389" y="346662"/>
                  <a:pt x="4133850" y="342900"/>
                </a:cubicBezTo>
                <a:cubicBezTo>
                  <a:pt x="4114616" y="337130"/>
                  <a:pt x="4096266" y="328365"/>
                  <a:pt x="4076700" y="323850"/>
                </a:cubicBezTo>
                <a:cubicBezTo>
                  <a:pt x="4054824" y="318802"/>
                  <a:pt x="4031977" y="319029"/>
                  <a:pt x="4010025" y="314325"/>
                </a:cubicBezTo>
                <a:cubicBezTo>
                  <a:pt x="3987424" y="309482"/>
                  <a:pt x="3965969" y="300037"/>
                  <a:pt x="3943350" y="295275"/>
                </a:cubicBezTo>
                <a:cubicBezTo>
                  <a:pt x="3875364" y="280962"/>
                  <a:pt x="3819951" y="275088"/>
                  <a:pt x="3752850" y="266700"/>
                </a:cubicBezTo>
                <a:cubicBezTo>
                  <a:pt x="3701788" y="249679"/>
                  <a:pt x="3745614" y="262975"/>
                  <a:pt x="3676650" y="247650"/>
                </a:cubicBezTo>
                <a:cubicBezTo>
                  <a:pt x="3663871" y="244810"/>
                  <a:pt x="3651137" y="241721"/>
                  <a:pt x="3638550" y="238125"/>
                </a:cubicBezTo>
                <a:cubicBezTo>
                  <a:pt x="3628896" y="235367"/>
                  <a:pt x="3619758" y="230858"/>
                  <a:pt x="3609975" y="228600"/>
                </a:cubicBezTo>
                <a:cubicBezTo>
                  <a:pt x="3578425" y="221319"/>
                  <a:pt x="3546971" y="212481"/>
                  <a:pt x="3514725" y="209550"/>
                </a:cubicBezTo>
                <a:lnTo>
                  <a:pt x="3409950" y="200025"/>
                </a:lnTo>
                <a:cubicBezTo>
                  <a:pt x="3378185" y="197000"/>
                  <a:pt x="3346550" y="192430"/>
                  <a:pt x="3314700" y="190500"/>
                </a:cubicBezTo>
                <a:cubicBezTo>
                  <a:pt x="3241740" y="186078"/>
                  <a:pt x="3168650" y="184150"/>
                  <a:pt x="3095625" y="180975"/>
                </a:cubicBezTo>
                <a:lnTo>
                  <a:pt x="3028950" y="171450"/>
                </a:lnTo>
                <a:cubicBezTo>
                  <a:pt x="3003577" y="168067"/>
                  <a:pt x="2977999" y="166133"/>
                  <a:pt x="2952750" y="161925"/>
                </a:cubicBezTo>
                <a:cubicBezTo>
                  <a:pt x="2939837" y="159773"/>
                  <a:pt x="2927640" y="154024"/>
                  <a:pt x="2914650" y="152400"/>
                </a:cubicBezTo>
                <a:cubicBezTo>
                  <a:pt x="2876713" y="147658"/>
                  <a:pt x="2838372" y="146877"/>
                  <a:pt x="2800350" y="142875"/>
                </a:cubicBezTo>
                <a:cubicBezTo>
                  <a:pt x="2778023" y="140525"/>
                  <a:pt x="2755900" y="136525"/>
                  <a:pt x="2733675" y="133350"/>
                </a:cubicBezTo>
                <a:cubicBezTo>
                  <a:pt x="2724150" y="130175"/>
                  <a:pt x="2715140" y="123825"/>
                  <a:pt x="2705100" y="123825"/>
                </a:cubicBezTo>
                <a:cubicBezTo>
                  <a:pt x="1599905" y="123825"/>
                  <a:pt x="3030763" y="149843"/>
                  <a:pt x="1885950" y="123825"/>
                </a:cubicBezTo>
                <a:cubicBezTo>
                  <a:pt x="1841500" y="120650"/>
                  <a:pt x="1797163" y="114300"/>
                  <a:pt x="1752600" y="114300"/>
                </a:cubicBezTo>
                <a:cubicBezTo>
                  <a:pt x="1539851" y="114300"/>
                  <a:pt x="1255713" y="100013"/>
                  <a:pt x="1143000" y="95250"/>
                </a:cubicBezTo>
                <a:close/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олилиния 35"/>
          <p:cNvSpPr/>
          <p:nvPr/>
        </p:nvSpPr>
        <p:spPr>
          <a:xfrm>
            <a:off x="2038350" y="3905250"/>
            <a:ext cx="4657725" cy="1485900"/>
          </a:xfrm>
          <a:custGeom>
            <a:avLst/>
            <a:gdLst>
              <a:gd name="connsiteX0" fmla="*/ 19050 w 4657725"/>
              <a:gd name="connsiteY0" fmla="*/ 800100 h 1485900"/>
              <a:gd name="connsiteX1" fmla="*/ 28575 w 4657725"/>
              <a:gd name="connsiteY1" fmla="*/ 523875 h 1485900"/>
              <a:gd name="connsiteX2" fmla="*/ 38100 w 4657725"/>
              <a:gd name="connsiteY2" fmla="*/ 485775 h 1485900"/>
              <a:gd name="connsiteX3" fmla="*/ 47625 w 4657725"/>
              <a:gd name="connsiteY3" fmla="*/ 390525 h 1485900"/>
              <a:gd name="connsiteX4" fmla="*/ 66675 w 4657725"/>
              <a:gd name="connsiteY4" fmla="*/ 361950 h 1485900"/>
              <a:gd name="connsiteX5" fmla="*/ 76200 w 4657725"/>
              <a:gd name="connsiteY5" fmla="*/ 333375 h 1485900"/>
              <a:gd name="connsiteX6" fmla="*/ 104775 w 4657725"/>
              <a:gd name="connsiteY6" fmla="*/ 190500 h 1485900"/>
              <a:gd name="connsiteX7" fmla="*/ 123825 w 4657725"/>
              <a:gd name="connsiteY7" fmla="*/ 161925 h 1485900"/>
              <a:gd name="connsiteX8" fmla="*/ 152400 w 4657725"/>
              <a:gd name="connsiteY8" fmla="*/ 104775 h 1485900"/>
              <a:gd name="connsiteX9" fmla="*/ 209550 w 4657725"/>
              <a:gd name="connsiteY9" fmla="*/ 66675 h 1485900"/>
              <a:gd name="connsiteX10" fmla="*/ 276225 w 4657725"/>
              <a:gd name="connsiteY10" fmla="*/ 28575 h 1485900"/>
              <a:gd name="connsiteX11" fmla="*/ 333375 w 4657725"/>
              <a:gd name="connsiteY11" fmla="*/ 9525 h 1485900"/>
              <a:gd name="connsiteX12" fmla="*/ 361950 w 4657725"/>
              <a:gd name="connsiteY12" fmla="*/ 0 h 1485900"/>
              <a:gd name="connsiteX13" fmla="*/ 1190625 w 4657725"/>
              <a:gd name="connsiteY13" fmla="*/ 9525 h 1485900"/>
              <a:gd name="connsiteX14" fmla="*/ 1219200 w 4657725"/>
              <a:gd name="connsiteY14" fmla="*/ 19050 h 1485900"/>
              <a:gd name="connsiteX15" fmla="*/ 1266825 w 4657725"/>
              <a:gd name="connsiteY15" fmla="*/ 28575 h 1485900"/>
              <a:gd name="connsiteX16" fmla="*/ 1295400 w 4657725"/>
              <a:gd name="connsiteY16" fmla="*/ 38100 h 1485900"/>
              <a:gd name="connsiteX17" fmla="*/ 1352550 w 4657725"/>
              <a:gd name="connsiteY17" fmla="*/ 47625 h 1485900"/>
              <a:gd name="connsiteX18" fmla="*/ 1390650 w 4657725"/>
              <a:gd name="connsiteY18" fmla="*/ 57150 h 1485900"/>
              <a:gd name="connsiteX19" fmla="*/ 1504950 w 4657725"/>
              <a:gd name="connsiteY19" fmla="*/ 76200 h 1485900"/>
              <a:gd name="connsiteX20" fmla="*/ 1562100 w 4657725"/>
              <a:gd name="connsiteY20" fmla="*/ 95250 h 1485900"/>
              <a:gd name="connsiteX21" fmla="*/ 1600200 w 4657725"/>
              <a:gd name="connsiteY21" fmla="*/ 104775 h 1485900"/>
              <a:gd name="connsiteX22" fmla="*/ 1628775 w 4657725"/>
              <a:gd name="connsiteY22" fmla="*/ 114300 h 1485900"/>
              <a:gd name="connsiteX23" fmla="*/ 2143125 w 4657725"/>
              <a:gd name="connsiteY23" fmla="*/ 123825 h 1485900"/>
              <a:gd name="connsiteX24" fmla="*/ 2286000 w 4657725"/>
              <a:gd name="connsiteY24" fmla="*/ 133350 h 1485900"/>
              <a:gd name="connsiteX25" fmla="*/ 2343150 w 4657725"/>
              <a:gd name="connsiteY25" fmla="*/ 152400 h 1485900"/>
              <a:gd name="connsiteX26" fmla="*/ 2438400 w 4657725"/>
              <a:gd name="connsiteY26" fmla="*/ 171450 h 1485900"/>
              <a:gd name="connsiteX27" fmla="*/ 2495550 w 4657725"/>
              <a:gd name="connsiteY27" fmla="*/ 190500 h 1485900"/>
              <a:gd name="connsiteX28" fmla="*/ 2562225 w 4657725"/>
              <a:gd name="connsiteY28" fmla="*/ 200025 h 1485900"/>
              <a:gd name="connsiteX29" fmla="*/ 2724150 w 4657725"/>
              <a:gd name="connsiteY29" fmla="*/ 238125 h 1485900"/>
              <a:gd name="connsiteX30" fmla="*/ 2771775 w 4657725"/>
              <a:gd name="connsiteY30" fmla="*/ 247650 h 1485900"/>
              <a:gd name="connsiteX31" fmla="*/ 2933700 w 4657725"/>
              <a:gd name="connsiteY31" fmla="*/ 266700 h 1485900"/>
              <a:gd name="connsiteX32" fmla="*/ 2990850 w 4657725"/>
              <a:gd name="connsiteY32" fmla="*/ 276225 h 1485900"/>
              <a:gd name="connsiteX33" fmla="*/ 3457575 w 4657725"/>
              <a:gd name="connsiteY33" fmla="*/ 285750 h 1485900"/>
              <a:gd name="connsiteX34" fmla="*/ 3705225 w 4657725"/>
              <a:gd name="connsiteY34" fmla="*/ 352425 h 1485900"/>
              <a:gd name="connsiteX35" fmla="*/ 4057650 w 4657725"/>
              <a:gd name="connsiteY35" fmla="*/ 361950 h 1485900"/>
              <a:gd name="connsiteX36" fmla="*/ 4171950 w 4657725"/>
              <a:gd name="connsiteY36" fmla="*/ 381000 h 1485900"/>
              <a:gd name="connsiteX37" fmla="*/ 4248150 w 4657725"/>
              <a:gd name="connsiteY37" fmla="*/ 419100 h 1485900"/>
              <a:gd name="connsiteX38" fmla="*/ 4286250 w 4657725"/>
              <a:gd name="connsiteY38" fmla="*/ 447675 h 1485900"/>
              <a:gd name="connsiteX39" fmla="*/ 4314825 w 4657725"/>
              <a:gd name="connsiteY39" fmla="*/ 457200 h 1485900"/>
              <a:gd name="connsiteX40" fmla="*/ 4371975 w 4657725"/>
              <a:gd name="connsiteY40" fmla="*/ 495300 h 1485900"/>
              <a:gd name="connsiteX41" fmla="*/ 4448175 w 4657725"/>
              <a:gd name="connsiteY41" fmla="*/ 600075 h 1485900"/>
              <a:gd name="connsiteX42" fmla="*/ 4467225 w 4657725"/>
              <a:gd name="connsiteY42" fmla="*/ 628650 h 1485900"/>
              <a:gd name="connsiteX43" fmla="*/ 4505325 w 4657725"/>
              <a:gd name="connsiteY43" fmla="*/ 666750 h 1485900"/>
              <a:gd name="connsiteX44" fmla="*/ 4524375 w 4657725"/>
              <a:gd name="connsiteY44" fmla="*/ 695325 h 1485900"/>
              <a:gd name="connsiteX45" fmla="*/ 4552950 w 4657725"/>
              <a:gd name="connsiteY45" fmla="*/ 723900 h 1485900"/>
              <a:gd name="connsiteX46" fmla="*/ 4629150 w 4657725"/>
              <a:gd name="connsiteY46" fmla="*/ 857250 h 1485900"/>
              <a:gd name="connsiteX47" fmla="*/ 4638675 w 4657725"/>
              <a:gd name="connsiteY47" fmla="*/ 904875 h 1485900"/>
              <a:gd name="connsiteX48" fmla="*/ 4648200 w 4657725"/>
              <a:gd name="connsiteY48" fmla="*/ 933450 h 1485900"/>
              <a:gd name="connsiteX49" fmla="*/ 4657725 w 4657725"/>
              <a:gd name="connsiteY49" fmla="*/ 1019175 h 1485900"/>
              <a:gd name="connsiteX50" fmla="*/ 4648200 w 4657725"/>
              <a:gd name="connsiteY50" fmla="*/ 1133475 h 1485900"/>
              <a:gd name="connsiteX51" fmla="*/ 4610100 w 4657725"/>
              <a:gd name="connsiteY51" fmla="*/ 1200150 h 1485900"/>
              <a:gd name="connsiteX52" fmla="*/ 4591050 w 4657725"/>
              <a:gd name="connsiteY52" fmla="*/ 1238250 h 1485900"/>
              <a:gd name="connsiteX53" fmla="*/ 4581525 w 4657725"/>
              <a:gd name="connsiteY53" fmla="*/ 1266825 h 1485900"/>
              <a:gd name="connsiteX54" fmla="*/ 4543425 w 4657725"/>
              <a:gd name="connsiteY54" fmla="*/ 1304925 h 1485900"/>
              <a:gd name="connsiteX55" fmla="*/ 4533900 w 4657725"/>
              <a:gd name="connsiteY55" fmla="*/ 1333500 h 1485900"/>
              <a:gd name="connsiteX56" fmla="*/ 4476750 w 4657725"/>
              <a:gd name="connsiteY56" fmla="*/ 1371600 h 1485900"/>
              <a:gd name="connsiteX57" fmla="*/ 4448175 w 4657725"/>
              <a:gd name="connsiteY57" fmla="*/ 1390650 h 1485900"/>
              <a:gd name="connsiteX58" fmla="*/ 4352925 w 4657725"/>
              <a:gd name="connsiteY58" fmla="*/ 1419225 h 1485900"/>
              <a:gd name="connsiteX59" fmla="*/ 4324350 w 4657725"/>
              <a:gd name="connsiteY59" fmla="*/ 1428750 h 1485900"/>
              <a:gd name="connsiteX60" fmla="*/ 4238625 w 4657725"/>
              <a:gd name="connsiteY60" fmla="*/ 1447800 h 1485900"/>
              <a:gd name="connsiteX61" fmla="*/ 4210050 w 4657725"/>
              <a:gd name="connsiteY61" fmla="*/ 1457325 h 1485900"/>
              <a:gd name="connsiteX62" fmla="*/ 4067175 w 4657725"/>
              <a:gd name="connsiteY62" fmla="*/ 1466850 h 1485900"/>
              <a:gd name="connsiteX63" fmla="*/ 3990975 w 4657725"/>
              <a:gd name="connsiteY63" fmla="*/ 1476375 h 1485900"/>
              <a:gd name="connsiteX64" fmla="*/ 3486150 w 4657725"/>
              <a:gd name="connsiteY64" fmla="*/ 1447800 h 1485900"/>
              <a:gd name="connsiteX65" fmla="*/ 3438525 w 4657725"/>
              <a:gd name="connsiteY65" fmla="*/ 1438275 h 1485900"/>
              <a:gd name="connsiteX66" fmla="*/ 2619375 w 4657725"/>
              <a:gd name="connsiteY66" fmla="*/ 1447800 h 1485900"/>
              <a:gd name="connsiteX67" fmla="*/ 2362200 w 4657725"/>
              <a:gd name="connsiteY67" fmla="*/ 1466850 h 1485900"/>
              <a:gd name="connsiteX68" fmla="*/ 2276475 w 4657725"/>
              <a:gd name="connsiteY68" fmla="*/ 1485900 h 1485900"/>
              <a:gd name="connsiteX69" fmla="*/ 1924050 w 4657725"/>
              <a:gd name="connsiteY69" fmla="*/ 1476375 h 1485900"/>
              <a:gd name="connsiteX70" fmla="*/ 1790700 w 4657725"/>
              <a:gd name="connsiteY70" fmla="*/ 1466850 h 1485900"/>
              <a:gd name="connsiteX71" fmla="*/ 1609725 w 4657725"/>
              <a:gd name="connsiteY71" fmla="*/ 1457325 h 1485900"/>
              <a:gd name="connsiteX72" fmla="*/ 1476375 w 4657725"/>
              <a:gd name="connsiteY72" fmla="*/ 1438275 h 1485900"/>
              <a:gd name="connsiteX73" fmla="*/ 1438275 w 4657725"/>
              <a:gd name="connsiteY73" fmla="*/ 1428750 h 1485900"/>
              <a:gd name="connsiteX74" fmla="*/ 1362075 w 4657725"/>
              <a:gd name="connsiteY74" fmla="*/ 1419225 h 1485900"/>
              <a:gd name="connsiteX75" fmla="*/ 1314450 w 4657725"/>
              <a:gd name="connsiteY75" fmla="*/ 1409700 h 1485900"/>
              <a:gd name="connsiteX76" fmla="*/ 1095375 w 4657725"/>
              <a:gd name="connsiteY76" fmla="*/ 1390650 h 1485900"/>
              <a:gd name="connsiteX77" fmla="*/ 1019175 w 4657725"/>
              <a:gd name="connsiteY77" fmla="*/ 1381125 h 1485900"/>
              <a:gd name="connsiteX78" fmla="*/ 876300 w 4657725"/>
              <a:gd name="connsiteY78" fmla="*/ 1352550 h 1485900"/>
              <a:gd name="connsiteX79" fmla="*/ 857250 w 4657725"/>
              <a:gd name="connsiteY79" fmla="*/ 1323975 h 1485900"/>
              <a:gd name="connsiteX80" fmla="*/ 819150 w 4657725"/>
              <a:gd name="connsiteY80" fmla="*/ 1314450 h 1485900"/>
              <a:gd name="connsiteX81" fmla="*/ 752475 w 4657725"/>
              <a:gd name="connsiteY81" fmla="*/ 1285875 h 1485900"/>
              <a:gd name="connsiteX82" fmla="*/ 723900 w 4657725"/>
              <a:gd name="connsiteY82" fmla="*/ 1276350 h 1485900"/>
              <a:gd name="connsiteX83" fmla="*/ 695325 w 4657725"/>
              <a:gd name="connsiteY83" fmla="*/ 1247775 h 1485900"/>
              <a:gd name="connsiteX84" fmla="*/ 666750 w 4657725"/>
              <a:gd name="connsiteY84" fmla="*/ 1238250 h 1485900"/>
              <a:gd name="connsiteX85" fmla="*/ 619125 w 4657725"/>
              <a:gd name="connsiteY85" fmla="*/ 1219200 h 1485900"/>
              <a:gd name="connsiteX86" fmla="*/ 581025 w 4657725"/>
              <a:gd name="connsiteY86" fmla="*/ 1209675 h 1485900"/>
              <a:gd name="connsiteX87" fmla="*/ 504825 w 4657725"/>
              <a:gd name="connsiteY87" fmla="*/ 1171575 h 1485900"/>
              <a:gd name="connsiteX88" fmla="*/ 466725 w 4657725"/>
              <a:gd name="connsiteY88" fmla="*/ 1152525 h 1485900"/>
              <a:gd name="connsiteX89" fmla="*/ 419100 w 4657725"/>
              <a:gd name="connsiteY89" fmla="*/ 1143000 h 1485900"/>
              <a:gd name="connsiteX90" fmla="*/ 371475 w 4657725"/>
              <a:gd name="connsiteY90" fmla="*/ 1123950 h 1485900"/>
              <a:gd name="connsiteX91" fmla="*/ 314325 w 4657725"/>
              <a:gd name="connsiteY91" fmla="*/ 1085850 h 1485900"/>
              <a:gd name="connsiteX92" fmla="*/ 266700 w 4657725"/>
              <a:gd name="connsiteY92" fmla="*/ 1038225 h 1485900"/>
              <a:gd name="connsiteX93" fmla="*/ 209550 w 4657725"/>
              <a:gd name="connsiteY93" fmla="*/ 981075 h 1485900"/>
              <a:gd name="connsiteX94" fmla="*/ 171450 w 4657725"/>
              <a:gd name="connsiteY94" fmla="*/ 962025 h 1485900"/>
              <a:gd name="connsiteX95" fmla="*/ 142875 w 4657725"/>
              <a:gd name="connsiteY95" fmla="*/ 942975 h 1485900"/>
              <a:gd name="connsiteX96" fmla="*/ 114300 w 4657725"/>
              <a:gd name="connsiteY96" fmla="*/ 933450 h 1485900"/>
              <a:gd name="connsiteX97" fmla="*/ 95250 w 4657725"/>
              <a:gd name="connsiteY97" fmla="*/ 904875 h 1485900"/>
              <a:gd name="connsiteX98" fmla="*/ 47625 w 4657725"/>
              <a:gd name="connsiteY98" fmla="*/ 895350 h 1485900"/>
              <a:gd name="connsiteX99" fmla="*/ 0 w 4657725"/>
              <a:gd name="connsiteY99" fmla="*/ 809625 h 1485900"/>
              <a:gd name="connsiteX100" fmla="*/ 19050 w 4657725"/>
              <a:gd name="connsiteY100" fmla="*/ 800100 h 148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4657725" h="1485900">
                <a:moveTo>
                  <a:pt x="19050" y="800100"/>
                </a:moveTo>
                <a:cubicBezTo>
                  <a:pt x="22225" y="708025"/>
                  <a:pt x="23002" y="615836"/>
                  <a:pt x="28575" y="523875"/>
                </a:cubicBezTo>
                <a:cubicBezTo>
                  <a:pt x="29367" y="510808"/>
                  <a:pt x="36249" y="498734"/>
                  <a:pt x="38100" y="485775"/>
                </a:cubicBezTo>
                <a:cubicBezTo>
                  <a:pt x="42613" y="454187"/>
                  <a:pt x="40450" y="421616"/>
                  <a:pt x="47625" y="390525"/>
                </a:cubicBezTo>
                <a:cubicBezTo>
                  <a:pt x="50199" y="379371"/>
                  <a:pt x="61555" y="372189"/>
                  <a:pt x="66675" y="361950"/>
                </a:cubicBezTo>
                <a:cubicBezTo>
                  <a:pt x="71165" y="352970"/>
                  <a:pt x="73025" y="342900"/>
                  <a:pt x="76200" y="333375"/>
                </a:cubicBezTo>
                <a:cubicBezTo>
                  <a:pt x="79880" y="307613"/>
                  <a:pt x="91414" y="210541"/>
                  <a:pt x="104775" y="190500"/>
                </a:cubicBezTo>
                <a:cubicBezTo>
                  <a:pt x="111125" y="180975"/>
                  <a:pt x="118705" y="172164"/>
                  <a:pt x="123825" y="161925"/>
                </a:cubicBezTo>
                <a:cubicBezTo>
                  <a:pt x="136659" y="136258"/>
                  <a:pt x="128136" y="126006"/>
                  <a:pt x="152400" y="104775"/>
                </a:cubicBezTo>
                <a:cubicBezTo>
                  <a:pt x="169630" y="89698"/>
                  <a:pt x="190500" y="79375"/>
                  <a:pt x="209550" y="66675"/>
                </a:cubicBezTo>
                <a:cubicBezTo>
                  <a:pt x="235325" y="49492"/>
                  <a:pt x="246013" y="40660"/>
                  <a:pt x="276225" y="28575"/>
                </a:cubicBezTo>
                <a:cubicBezTo>
                  <a:pt x="294869" y="21117"/>
                  <a:pt x="314325" y="15875"/>
                  <a:pt x="333375" y="9525"/>
                </a:cubicBezTo>
                <a:lnTo>
                  <a:pt x="361950" y="0"/>
                </a:lnTo>
                <a:lnTo>
                  <a:pt x="1190625" y="9525"/>
                </a:lnTo>
                <a:cubicBezTo>
                  <a:pt x="1200663" y="9748"/>
                  <a:pt x="1209460" y="16615"/>
                  <a:pt x="1219200" y="19050"/>
                </a:cubicBezTo>
                <a:cubicBezTo>
                  <a:pt x="1234906" y="22977"/>
                  <a:pt x="1251119" y="24648"/>
                  <a:pt x="1266825" y="28575"/>
                </a:cubicBezTo>
                <a:cubicBezTo>
                  <a:pt x="1276565" y="31010"/>
                  <a:pt x="1285599" y="35922"/>
                  <a:pt x="1295400" y="38100"/>
                </a:cubicBezTo>
                <a:cubicBezTo>
                  <a:pt x="1314253" y="42290"/>
                  <a:pt x="1333612" y="43837"/>
                  <a:pt x="1352550" y="47625"/>
                </a:cubicBezTo>
                <a:cubicBezTo>
                  <a:pt x="1365387" y="50192"/>
                  <a:pt x="1377770" y="54808"/>
                  <a:pt x="1390650" y="57150"/>
                </a:cubicBezTo>
                <a:cubicBezTo>
                  <a:pt x="1431537" y="64584"/>
                  <a:pt x="1465463" y="65431"/>
                  <a:pt x="1504950" y="76200"/>
                </a:cubicBezTo>
                <a:cubicBezTo>
                  <a:pt x="1524323" y="81484"/>
                  <a:pt x="1542619" y="90380"/>
                  <a:pt x="1562100" y="95250"/>
                </a:cubicBezTo>
                <a:cubicBezTo>
                  <a:pt x="1574800" y="98425"/>
                  <a:pt x="1587613" y="101179"/>
                  <a:pt x="1600200" y="104775"/>
                </a:cubicBezTo>
                <a:cubicBezTo>
                  <a:pt x="1609854" y="107533"/>
                  <a:pt x="1618741" y="113948"/>
                  <a:pt x="1628775" y="114300"/>
                </a:cubicBezTo>
                <a:cubicBezTo>
                  <a:pt x="1800149" y="120313"/>
                  <a:pt x="1971675" y="120650"/>
                  <a:pt x="2143125" y="123825"/>
                </a:cubicBezTo>
                <a:cubicBezTo>
                  <a:pt x="2190750" y="127000"/>
                  <a:pt x="2238749" y="126600"/>
                  <a:pt x="2286000" y="133350"/>
                </a:cubicBezTo>
                <a:cubicBezTo>
                  <a:pt x="2305879" y="136190"/>
                  <a:pt x="2323459" y="148462"/>
                  <a:pt x="2343150" y="152400"/>
                </a:cubicBezTo>
                <a:cubicBezTo>
                  <a:pt x="2374900" y="158750"/>
                  <a:pt x="2406988" y="163597"/>
                  <a:pt x="2438400" y="171450"/>
                </a:cubicBezTo>
                <a:cubicBezTo>
                  <a:pt x="2457881" y="176320"/>
                  <a:pt x="2475984" y="185985"/>
                  <a:pt x="2495550" y="190500"/>
                </a:cubicBezTo>
                <a:cubicBezTo>
                  <a:pt x="2517426" y="195548"/>
                  <a:pt x="2540246" y="195446"/>
                  <a:pt x="2562225" y="200025"/>
                </a:cubicBezTo>
                <a:cubicBezTo>
                  <a:pt x="2616508" y="211334"/>
                  <a:pt x="2670080" y="225836"/>
                  <a:pt x="2724150" y="238125"/>
                </a:cubicBezTo>
                <a:cubicBezTo>
                  <a:pt x="2739937" y="241713"/>
                  <a:pt x="2755734" y="245463"/>
                  <a:pt x="2771775" y="247650"/>
                </a:cubicBezTo>
                <a:cubicBezTo>
                  <a:pt x="2825624" y="254993"/>
                  <a:pt x="2879809" y="259671"/>
                  <a:pt x="2933700" y="266700"/>
                </a:cubicBezTo>
                <a:cubicBezTo>
                  <a:pt x="2952851" y="269198"/>
                  <a:pt x="2971550" y="275523"/>
                  <a:pt x="2990850" y="276225"/>
                </a:cubicBezTo>
                <a:cubicBezTo>
                  <a:pt x="3146355" y="281880"/>
                  <a:pt x="3302000" y="282575"/>
                  <a:pt x="3457575" y="285750"/>
                </a:cubicBezTo>
                <a:cubicBezTo>
                  <a:pt x="3521771" y="307149"/>
                  <a:pt x="3638136" y="350612"/>
                  <a:pt x="3705225" y="352425"/>
                </a:cubicBezTo>
                <a:lnTo>
                  <a:pt x="4057650" y="361950"/>
                </a:lnTo>
                <a:cubicBezTo>
                  <a:pt x="4095750" y="368300"/>
                  <a:pt x="4134351" y="372153"/>
                  <a:pt x="4171950" y="381000"/>
                </a:cubicBezTo>
                <a:cubicBezTo>
                  <a:pt x="4203817" y="388498"/>
                  <a:pt x="4223015" y="401147"/>
                  <a:pt x="4248150" y="419100"/>
                </a:cubicBezTo>
                <a:cubicBezTo>
                  <a:pt x="4261068" y="428327"/>
                  <a:pt x="4272467" y="439799"/>
                  <a:pt x="4286250" y="447675"/>
                </a:cubicBezTo>
                <a:cubicBezTo>
                  <a:pt x="4294967" y="452656"/>
                  <a:pt x="4306048" y="452324"/>
                  <a:pt x="4314825" y="457200"/>
                </a:cubicBezTo>
                <a:cubicBezTo>
                  <a:pt x="4334839" y="468319"/>
                  <a:pt x="4371975" y="495300"/>
                  <a:pt x="4371975" y="495300"/>
                </a:cubicBezTo>
                <a:cubicBezTo>
                  <a:pt x="4450859" y="613627"/>
                  <a:pt x="4369571" y="495270"/>
                  <a:pt x="4448175" y="600075"/>
                </a:cubicBezTo>
                <a:cubicBezTo>
                  <a:pt x="4455044" y="609233"/>
                  <a:pt x="4459775" y="619958"/>
                  <a:pt x="4467225" y="628650"/>
                </a:cubicBezTo>
                <a:cubicBezTo>
                  <a:pt x="4478914" y="642287"/>
                  <a:pt x="4493636" y="653113"/>
                  <a:pt x="4505325" y="666750"/>
                </a:cubicBezTo>
                <a:cubicBezTo>
                  <a:pt x="4512775" y="675442"/>
                  <a:pt x="4517046" y="686531"/>
                  <a:pt x="4524375" y="695325"/>
                </a:cubicBezTo>
                <a:cubicBezTo>
                  <a:pt x="4532999" y="705673"/>
                  <a:pt x="4545283" y="712825"/>
                  <a:pt x="4552950" y="723900"/>
                </a:cubicBezTo>
                <a:cubicBezTo>
                  <a:pt x="4591623" y="779761"/>
                  <a:pt x="4603428" y="805806"/>
                  <a:pt x="4629150" y="857250"/>
                </a:cubicBezTo>
                <a:cubicBezTo>
                  <a:pt x="4632325" y="873125"/>
                  <a:pt x="4634748" y="889169"/>
                  <a:pt x="4638675" y="904875"/>
                </a:cubicBezTo>
                <a:cubicBezTo>
                  <a:pt x="4641110" y="914615"/>
                  <a:pt x="4646549" y="923546"/>
                  <a:pt x="4648200" y="933450"/>
                </a:cubicBezTo>
                <a:cubicBezTo>
                  <a:pt x="4652927" y="961810"/>
                  <a:pt x="4654550" y="990600"/>
                  <a:pt x="4657725" y="1019175"/>
                </a:cubicBezTo>
                <a:cubicBezTo>
                  <a:pt x="4654550" y="1057275"/>
                  <a:pt x="4653253" y="1095578"/>
                  <a:pt x="4648200" y="1133475"/>
                </a:cubicBezTo>
                <a:cubicBezTo>
                  <a:pt x="4643760" y="1166778"/>
                  <a:pt x="4628722" y="1170354"/>
                  <a:pt x="4610100" y="1200150"/>
                </a:cubicBezTo>
                <a:cubicBezTo>
                  <a:pt x="4602575" y="1212191"/>
                  <a:pt x="4596643" y="1225199"/>
                  <a:pt x="4591050" y="1238250"/>
                </a:cubicBezTo>
                <a:cubicBezTo>
                  <a:pt x="4587095" y="1247478"/>
                  <a:pt x="4587361" y="1258655"/>
                  <a:pt x="4581525" y="1266825"/>
                </a:cubicBezTo>
                <a:cubicBezTo>
                  <a:pt x="4571086" y="1281440"/>
                  <a:pt x="4556125" y="1292225"/>
                  <a:pt x="4543425" y="1304925"/>
                </a:cubicBezTo>
                <a:cubicBezTo>
                  <a:pt x="4540250" y="1314450"/>
                  <a:pt x="4541000" y="1326400"/>
                  <a:pt x="4533900" y="1333500"/>
                </a:cubicBezTo>
                <a:cubicBezTo>
                  <a:pt x="4517711" y="1349689"/>
                  <a:pt x="4495800" y="1358900"/>
                  <a:pt x="4476750" y="1371600"/>
                </a:cubicBezTo>
                <a:cubicBezTo>
                  <a:pt x="4467225" y="1377950"/>
                  <a:pt x="4458414" y="1385530"/>
                  <a:pt x="4448175" y="1390650"/>
                </a:cubicBezTo>
                <a:cubicBezTo>
                  <a:pt x="4382338" y="1423568"/>
                  <a:pt x="4438312" y="1400250"/>
                  <a:pt x="4352925" y="1419225"/>
                </a:cubicBezTo>
                <a:cubicBezTo>
                  <a:pt x="4343124" y="1421403"/>
                  <a:pt x="4334090" y="1426315"/>
                  <a:pt x="4324350" y="1428750"/>
                </a:cubicBezTo>
                <a:cubicBezTo>
                  <a:pt x="4245784" y="1448392"/>
                  <a:pt x="4307071" y="1428244"/>
                  <a:pt x="4238625" y="1447800"/>
                </a:cubicBezTo>
                <a:cubicBezTo>
                  <a:pt x="4228971" y="1450558"/>
                  <a:pt x="4220029" y="1456216"/>
                  <a:pt x="4210050" y="1457325"/>
                </a:cubicBezTo>
                <a:cubicBezTo>
                  <a:pt x="4162611" y="1462596"/>
                  <a:pt x="4114726" y="1462715"/>
                  <a:pt x="4067175" y="1466850"/>
                </a:cubicBezTo>
                <a:cubicBezTo>
                  <a:pt x="4041674" y="1469068"/>
                  <a:pt x="4016375" y="1473200"/>
                  <a:pt x="3990975" y="1476375"/>
                </a:cubicBezTo>
                <a:lnTo>
                  <a:pt x="3486150" y="1447800"/>
                </a:lnTo>
                <a:cubicBezTo>
                  <a:pt x="3469999" y="1446686"/>
                  <a:pt x="3454714" y="1438275"/>
                  <a:pt x="3438525" y="1438275"/>
                </a:cubicBezTo>
                <a:cubicBezTo>
                  <a:pt x="3165457" y="1438275"/>
                  <a:pt x="2892425" y="1444625"/>
                  <a:pt x="2619375" y="1447800"/>
                </a:cubicBezTo>
                <a:cubicBezTo>
                  <a:pt x="2453876" y="1471443"/>
                  <a:pt x="2676745" y="1441686"/>
                  <a:pt x="2362200" y="1466850"/>
                </a:cubicBezTo>
                <a:cubicBezTo>
                  <a:pt x="2344417" y="1468273"/>
                  <a:pt x="2295771" y="1481076"/>
                  <a:pt x="2276475" y="1485900"/>
                </a:cubicBezTo>
                <a:lnTo>
                  <a:pt x="1924050" y="1476375"/>
                </a:lnTo>
                <a:cubicBezTo>
                  <a:pt x="1879521" y="1474629"/>
                  <a:pt x="1835182" y="1469546"/>
                  <a:pt x="1790700" y="1466850"/>
                </a:cubicBezTo>
                <a:lnTo>
                  <a:pt x="1609725" y="1457325"/>
                </a:lnTo>
                <a:cubicBezTo>
                  <a:pt x="1562901" y="1451472"/>
                  <a:pt x="1522152" y="1447430"/>
                  <a:pt x="1476375" y="1438275"/>
                </a:cubicBezTo>
                <a:cubicBezTo>
                  <a:pt x="1463538" y="1435708"/>
                  <a:pt x="1451188" y="1430902"/>
                  <a:pt x="1438275" y="1428750"/>
                </a:cubicBezTo>
                <a:cubicBezTo>
                  <a:pt x="1413026" y="1424542"/>
                  <a:pt x="1387375" y="1423117"/>
                  <a:pt x="1362075" y="1419225"/>
                </a:cubicBezTo>
                <a:cubicBezTo>
                  <a:pt x="1346074" y="1416763"/>
                  <a:pt x="1330547" y="1411425"/>
                  <a:pt x="1314450" y="1409700"/>
                </a:cubicBezTo>
                <a:cubicBezTo>
                  <a:pt x="1241567" y="1401891"/>
                  <a:pt x="1168110" y="1399742"/>
                  <a:pt x="1095375" y="1390650"/>
                </a:cubicBezTo>
                <a:cubicBezTo>
                  <a:pt x="1069975" y="1387475"/>
                  <a:pt x="1044394" y="1385511"/>
                  <a:pt x="1019175" y="1381125"/>
                </a:cubicBezTo>
                <a:cubicBezTo>
                  <a:pt x="971325" y="1372803"/>
                  <a:pt x="876300" y="1352550"/>
                  <a:pt x="876300" y="1352550"/>
                </a:cubicBezTo>
                <a:cubicBezTo>
                  <a:pt x="869950" y="1343025"/>
                  <a:pt x="866775" y="1330325"/>
                  <a:pt x="857250" y="1323975"/>
                </a:cubicBezTo>
                <a:cubicBezTo>
                  <a:pt x="846358" y="1316713"/>
                  <a:pt x="831737" y="1318046"/>
                  <a:pt x="819150" y="1314450"/>
                </a:cubicBezTo>
                <a:cubicBezTo>
                  <a:pt x="774474" y="1301686"/>
                  <a:pt x="803275" y="1307646"/>
                  <a:pt x="752475" y="1285875"/>
                </a:cubicBezTo>
                <a:cubicBezTo>
                  <a:pt x="743247" y="1281920"/>
                  <a:pt x="733425" y="1279525"/>
                  <a:pt x="723900" y="1276350"/>
                </a:cubicBezTo>
                <a:cubicBezTo>
                  <a:pt x="714375" y="1266825"/>
                  <a:pt x="706533" y="1255247"/>
                  <a:pt x="695325" y="1247775"/>
                </a:cubicBezTo>
                <a:cubicBezTo>
                  <a:pt x="686971" y="1242206"/>
                  <a:pt x="676151" y="1241775"/>
                  <a:pt x="666750" y="1238250"/>
                </a:cubicBezTo>
                <a:cubicBezTo>
                  <a:pt x="650741" y="1232247"/>
                  <a:pt x="635345" y="1224607"/>
                  <a:pt x="619125" y="1219200"/>
                </a:cubicBezTo>
                <a:cubicBezTo>
                  <a:pt x="606706" y="1215060"/>
                  <a:pt x="593109" y="1214710"/>
                  <a:pt x="581025" y="1209675"/>
                </a:cubicBezTo>
                <a:cubicBezTo>
                  <a:pt x="554811" y="1198753"/>
                  <a:pt x="530225" y="1184275"/>
                  <a:pt x="504825" y="1171575"/>
                </a:cubicBezTo>
                <a:cubicBezTo>
                  <a:pt x="492125" y="1165225"/>
                  <a:pt x="480648" y="1155310"/>
                  <a:pt x="466725" y="1152525"/>
                </a:cubicBezTo>
                <a:cubicBezTo>
                  <a:pt x="450850" y="1149350"/>
                  <a:pt x="434607" y="1147652"/>
                  <a:pt x="419100" y="1143000"/>
                </a:cubicBezTo>
                <a:cubicBezTo>
                  <a:pt x="402723" y="1138087"/>
                  <a:pt x="386485" y="1132137"/>
                  <a:pt x="371475" y="1123950"/>
                </a:cubicBezTo>
                <a:cubicBezTo>
                  <a:pt x="351375" y="1112987"/>
                  <a:pt x="314325" y="1085850"/>
                  <a:pt x="314325" y="1085850"/>
                </a:cubicBezTo>
                <a:cubicBezTo>
                  <a:pt x="275070" y="1026968"/>
                  <a:pt x="318655" y="1084407"/>
                  <a:pt x="266700" y="1038225"/>
                </a:cubicBezTo>
                <a:cubicBezTo>
                  <a:pt x="246564" y="1020327"/>
                  <a:pt x="233647" y="993123"/>
                  <a:pt x="209550" y="981075"/>
                </a:cubicBezTo>
                <a:cubicBezTo>
                  <a:pt x="196850" y="974725"/>
                  <a:pt x="183778" y="969070"/>
                  <a:pt x="171450" y="962025"/>
                </a:cubicBezTo>
                <a:cubicBezTo>
                  <a:pt x="161511" y="956345"/>
                  <a:pt x="153114" y="948095"/>
                  <a:pt x="142875" y="942975"/>
                </a:cubicBezTo>
                <a:cubicBezTo>
                  <a:pt x="133895" y="938485"/>
                  <a:pt x="123825" y="936625"/>
                  <a:pt x="114300" y="933450"/>
                </a:cubicBezTo>
                <a:cubicBezTo>
                  <a:pt x="107950" y="923925"/>
                  <a:pt x="105189" y="910555"/>
                  <a:pt x="95250" y="904875"/>
                </a:cubicBezTo>
                <a:cubicBezTo>
                  <a:pt x="81194" y="896843"/>
                  <a:pt x="60404" y="905289"/>
                  <a:pt x="47625" y="895350"/>
                </a:cubicBezTo>
                <a:cubicBezTo>
                  <a:pt x="42186" y="891120"/>
                  <a:pt x="0" y="833050"/>
                  <a:pt x="0" y="809625"/>
                </a:cubicBezTo>
                <a:lnTo>
                  <a:pt x="19050" y="800100"/>
                </a:lnTo>
                <a:close/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2267744" y="3356992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-</a:t>
            </a:r>
            <a:endParaRPr lang="ru-RU" b="1" dirty="0"/>
          </a:p>
        </p:txBody>
      </p:sp>
      <p:sp>
        <p:nvSpPr>
          <p:cNvPr id="38" name="Полилиния 37"/>
          <p:cNvSpPr/>
          <p:nvPr/>
        </p:nvSpPr>
        <p:spPr>
          <a:xfrm>
            <a:off x="7144282" y="3409663"/>
            <a:ext cx="1284537" cy="1362362"/>
          </a:xfrm>
          <a:custGeom>
            <a:avLst/>
            <a:gdLst>
              <a:gd name="connsiteX0" fmla="*/ 8993 w 1284537"/>
              <a:gd name="connsiteY0" fmla="*/ 867062 h 1362362"/>
              <a:gd name="connsiteX1" fmla="*/ 18518 w 1284537"/>
              <a:gd name="connsiteY1" fmla="*/ 581312 h 1362362"/>
              <a:gd name="connsiteX2" fmla="*/ 28043 w 1284537"/>
              <a:gd name="connsiteY2" fmla="*/ 428912 h 1362362"/>
              <a:gd name="connsiteX3" fmla="*/ 37568 w 1284537"/>
              <a:gd name="connsiteY3" fmla="*/ 219362 h 1362362"/>
              <a:gd name="connsiteX4" fmla="*/ 56618 w 1284537"/>
              <a:gd name="connsiteY4" fmla="*/ 162212 h 1362362"/>
              <a:gd name="connsiteX5" fmla="*/ 66143 w 1284537"/>
              <a:gd name="connsiteY5" fmla="*/ 133637 h 1362362"/>
              <a:gd name="connsiteX6" fmla="*/ 85193 w 1284537"/>
              <a:gd name="connsiteY6" fmla="*/ 105062 h 1362362"/>
              <a:gd name="connsiteX7" fmla="*/ 104243 w 1284537"/>
              <a:gd name="connsiteY7" fmla="*/ 66962 h 1362362"/>
              <a:gd name="connsiteX8" fmla="*/ 161393 w 1284537"/>
              <a:gd name="connsiteY8" fmla="*/ 28862 h 1362362"/>
              <a:gd name="connsiteX9" fmla="*/ 389993 w 1284537"/>
              <a:gd name="connsiteY9" fmla="*/ 9812 h 1362362"/>
              <a:gd name="connsiteX10" fmla="*/ 418568 w 1284537"/>
              <a:gd name="connsiteY10" fmla="*/ 287 h 1362362"/>
              <a:gd name="connsiteX11" fmla="*/ 780518 w 1284537"/>
              <a:gd name="connsiteY11" fmla="*/ 28862 h 1362362"/>
              <a:gd name="connsiteX12" fmla="*/ 818618 w 1284537"/>
              <a:gd name="connsiteY12" fmla="*/ 47912 h 1362362"/>
              <a:gd name="connsiteX13" fmla="*/ 856718 w 1284537"/>
              <a:gd name="connsiteY13" fmla="*/ 76487 h 1362362"/>
              <a:gd name="connsiteX14" fmla="*/ 894818 w 1284537"/>
              <a:gd name="connsiteY14" fmla="*/ 86012 h 1362362"/>
              <a:gd name="connsiteX15" fmla="*/ 942443 w 1284537"/>
              <a:gd name="connsiteY15" fmla="*/ 105062 h 1362362"/>
              <a:gd name="connsiteX16" fmla="*/ 971018 w 1284537"/>
              <a:gd name="connsiteY16" fmla="*/ 124112 h 1362362"/>
              <a:gd name="connsiteX17" fmla="*/ 1009118 w 1284537"/>
              <a:gd name="connsiteY17" fmla="*/ 143162 h 1362362"/>
              <a:gd name="connsiteX18" fmla="*/ 1151993 w 1284537"/>
              <a:gd name="connsiteY18" fmla="*/ 286037 h 1362362"/>
              <a:gd name="connsiteX19" fmla="*/ 1190093 w 1284537"/>
              <a:gd name="connsiteY19" fmla="*/ 343187 h 1362362"/>
              <a:gd name="connsiteX20" fmla="*/ 1199618 w 1284537"/>
              <a:gd name="connsiteY20" fmla="*/ 371762 h 1362362"/>
              <a:gd name="connsiteX21" fmla="*/ 1209143 w 1284537"/>
              <a:gd name="connsiteY21" fmla="*/ 419387 h 1362362"/>
              <a:gd name="connsiteX22" fmla="*/ 1237718 w 1284537"/>
              <a:gd name="connsiteY22" fmla="*/ 486062 h 1362362"/>
              <a:gd name="connsiteX23" fmla="*/ 1247243 w 1284537"/>
              <a:gd name="connsiteY23" fmla="*/ 533687 h 1362362"/>
              <a:gd name="connsiteX24" fmla="*/ 1266293 w 1284537"/>
              <a:gd name="connsiteY24" fmla="*/ 590837 h 1362362"/>
              <a:gd name="connsiteX25" fmla="*/ 1266293 w 1284537"/>
              <a:gd name="connsiteY25" fmla="*/ 1000412 h 1362362"/>
              <a:gd name="connsiteX26" fmla="*/ 1256768 w 1284537"/>
              <a:gd name="connsiteY26" fmla="*/ 1028987 h 1362362"/>
              <a:gd name="connsiteX27" fmla="*/ 1218668 w 1284537"/>
              <a:gd name="connsiteY27" fmla="*/ 1067087 h 1362362"/>
              <a:gd name="connsiteX28" fmla="*/ 1209143 w 1284537"/>
              <a:gd name="connsiteY28" fmla="*/ 1095662 h 1362362"/>
              <a:gd name="connsiteX29" fmla="*/ 1151993 w 1284537"/>
              <a:gd name="connsiteY29" fmla="*/ 1143287 h 1362362"/>
              <a:gd name="connsiteX30" fmla="*/ 1075793 w 1284537"/>
              <a:gd name="connsiteY30" fmla="*/ 1219487 h 1362362"/>
              <a:gd name="connsiteX31" fmla="*/ 980543 w 1284537"/>
              <a:gd name="connsiteY31" fmla="*/ 1267112 h 1362362"/>
              <a:gd name="connsiteX32" fmla="*/ 885293 w 1284537"/>
              <a:gd name="connsiteY32" fmla="*/ 1314737 h 1362362"/>
              <a:gd name="connsiteX33" fmla="*/ 799568 w 1284537"/>
              <a:gd name="connsiteY33" fmla="*/ 1352837 h 1362362"/>
              <a:gd name="connsiteX34" fmla="*/ 590018 w 1284537"/>
              <a:gd name="connsiteY34" fmla="*/ 1362362 h 1362362"/>
              <a:gd name="connsiteX35" fmla="*/ 494768 w 1284537"/>
              <a:gd name="connsiteY35" fmla="*/ 1352837 h 1362362"/>
              <a:gd name="connsiteX36" fmla="*/ 447143 w 1284537"/>
              <a:gd name="connsiteY36" fmla="*/ 1324262 h 1362362"/>
              <a:gd name="connsiteX37" fmla="*/ 418568 w 1284537"/>
              <a:gd name="connsiteY37" fmla="*/ 1314737 h 1362362"/>
              <a:gd name="connsiteX38" fmla="*/ 323318 w 1284537"/>
              <a:gd name="connsiteY38" fmla="*/ 1257587 h 1362362"/>
              <a:gd name="connsiteX39" fmla="*/ 266168 w 1284537"/>
              <a:gd name="connsiteY39" fmla="*/ 1219487 h 1362362"/>
              <a:gd name="connsiteX40" fmla="*/ 237593 w 1284537"/>
              <a:gd name="connsiteY40" fmla="*/ 1200437 h 1362362"/>
              <a:gd name="connsiteX41" fmla="*/ 161393 w 1284537"/>
              <a:gd name="connsiteY41" fmla="*/ 1133762 h 1362362"/>
              <a:gd name="connsiteX42" fmla="*/ 132818 w 1284537"/>
              <a:gd name="connsiteY42" fmla="*/ 1114712 h 1362362"/>
              <a:gd name="connsiteX43" fmla="*/ 85193 w 1284537"/>
              <a:gd name="connsiteY43" fmla="*/ 1067087 h 1362362"/>
              <a:gd name="connsiteX44" fmla="*/ 28043 w 1284537"/>
              <a:gd name="connsiteY44" fmla="*/ 1019462 h 1362362"/>
              <a:gd name="connsiteX45" fmla="*/ 18518 w 1284537"/>
              <a:gd name="connsiteY45" fmla="*/ 990887 h 1362362"/>
              <a:gd name="connsiteX46" fmla="*/ 8993 w 1284537"/>
              <a:gd name="connsiteY46" fmla="*/ 867062 h 1362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284537" h="1362362">
                <a:moveTo>
                  <a:pt x="8993" y="867062"/>
                </a:moveTo>
                <a:cubicBezTo>
                  <a:pt x="8993" y="798800"/>
                  <a:pt x="14378" y="676525"/>
                  <a:pt x="18518" y="581312"/>
                </a:cubicBezTo>
                <a:cubicBezTo>
                  <a:pt x="20729" y="530461"/>
                  <a:pt x="25368" y="479741"/>
                  <a:pt x="28043" y="428912"/>
                </a:cubicBezTo>
                <a:cubicBezTo>
                  <a:pt x="31718" y="359087"/>
                  <a:pt x="30119" y="288886"/>
                  <a:pt x="37568" y="219362"/>
                </a:cubicBezTo>
                <a:cubicBezTo>
                  <a:pt x="39707" y="199396"/>
                  <a:pt x="50268" y="181262"/>
                  <a:pt x="56618" y="162212"/>
                </a:cubicBezTo>
                <a:cubicBezTo>
                  <a:pt x="59793" y="152687"/>
                  <a:pt x="60574" y="141991"/>
                  <a:pt x="66143" y="133637"/>
                </a:cubicBezTo>
                <a:cubicBezTo>
                  <a:pt x="72493" y="124112"/>
                  <a:pt x="79513" y="115001"/>
                  <a:pt x="85193" y="105062"/>
                </a:cubicBezTo>
                <a:cubicBezTo>
                  <a:pt x="92238" y="92734"/>
                  <a:pt x="94203" y="77002"/>
                  <a:pt x="104243" y="66962"/>
                </a:cubicBezTo>
                <a:cubicBezTo>
                  <a:pt x="120432" y="50773"/>
                  <a:pt x="138942" y="33352"/>
                  <a:pt x="161393" y="28862"/>
                </a:cubicBezTo>
                <a:cubicBezTo>
                  <a:pt x="268253" y="7490"/>
                  <a:pt x="192851" y="20188"/>
                  <a:pt x="389993" y="9812"/>
                </a:cubicBezTo>
                <a:cubicBezTo>
                  <a:pt x="399518" y="6637"/>
                  <a:pt x="408532" y="0"/>
                  <a:pt x="418568" y="287"/>
                </a:cubicBezTo>
                <a:cubicBezTo>
                  <a:pt x="663021" y="7271"/>
                  <a:pt x="638060" y="5119"/>
                  <a:pt x="780518" y="28862"/>
                </a:cubicBezTo>
                <a:cubicBezTo>
                  <a:pt x="793218" y="35212"/>
                  <a:pt x="806577" y="40387"/>
                  <a:pt x="818618" y="47912"/>
                </a:cubicBezTo>
                <a:cubicBezTo>
                  <a:pt x="832080" y="56326"/>
                  <a:pt x="842519" y="69387"/>
                  <a:pt x="856718" y="76487"/>
                </a:cubicBezTo>
                <a:cubicBezTo>
                  <a:pt x="868427" y="82341"/>
                  <a:pt x="882399" y="81872"/>
                  <a:pt x="894818" y="86012"/>
                </a:cubicBezTo>
                <a:cubicBezTo>
                  <a:pt x="911038" y="91419"/>
                  <a:pt x="927150" y="97416"/>
                  <a:pt x="942443" y="105062"/>
                </a:cubicBezTo>
                <a:cubicBezTo>
                  <a:pt x="952682" y="110182"/>
                  <a:pt x="961079" y="118432"/>
                  <a:pt x="971018" y="124112"/>
                </a:cubicBezTo>
                <a:cubicBezTo>
                  <a:pt x="983346" y="131157"/>
                  <a:pt x="997304" y="135286"/>
                  <a:pt x="1009118" y="143162"/>
                </a:cubicBezTo>
                <a:cubicBezTo>
                  <a:pt x="1084329" y="193303"/>
                  <a:pt x="1099973" y="208007"/>
                  <a:pt x="1151993" y="286037"/>
                </a:cubicBezTo>
                <a:cubicBezTo>
                  <a:pt x="1164693" y="305087"/>
                  <a:pt x="1182853" y="321467"/>
                  <a:pt x="1190093" y="343187"/>
                </a:cubicBezTo>
                <a:cubicBezTo>
                  <a:pt x="1193268" y="352712"/>
                  <a:pt x="1197183" y="362022"/>
                  <a:pt x="1199618" y="371762"/>
                </a:cubicBezTo>
                <a:cubicBezTo>
                  <a:pt x="1203545" y="387468"/>
                  <a:pt x="1204023" y="404028"/>
                  <a:pt x="1209143" y="419387"/>
                </a:cubicBezTo>
                <a:cubicBezTo>
                  <a:pt x="1236403" y="501167"/>
                  <a:pt x="1221073" y="419480"/>
                  <a:pt x="1237718" y="486062"/>
                </a:cubicBezTo>
                <a:cubicBezTo>
                  <a:pt x="1241645" y="501768"/>
                  <a:pt x="1242983" y="518068"/>
                  <a:pt x="1247243" y="533687"/>
                </a:cubicBezTo>
                <a:cubicBezTo>
                  <a:pt x="1252527" y="553060"/>
                  <a:pt x="1266293" y="590837"/>
                  <a:pt x="1266293" y="590837"/>
                </a:cubicBezTo>
                <a:cubicBezTo>
                  <a:pt x="1284537" y="773281"/>
                  <a:pt x="1282405" y="710398"/>
                  <a:pt x="1266293" y="1000412"/>
                </a:cubicBezTo>
                <a:cubicBezTo>
                  <a:pt x="1265736" y="1010437"/>
                  <a:pt x="1262604" y="1020817"/>
                  <a:pt x="1256768" y="1028987"/>
                </a:cubicBezTo>
                <a:cubicBezTo>
                  <a:pt x="1246329" y="1043602"/>
                  <a:pt x="1231368" y="1054387"/>
                  <a:pt x="1218668" y="1067087"/>
                </a:cubicBezTo>
                <a:cubicBezTo>
                  <a:pt x="1215493" y="1076612"/>
                  <a:pt x="1214712" y="1087308"/>
                  <a:pt x="1209143" y="1095662"/>
                </a:cubicBezTo>
                <a:cubicBezTo>
                  <a:pt x="1184296" y="1132932"/>
                  <a:pt x="1181728" y="1116255"/>
                  <a:pt x="1151993" y="1143287"/>
                </a:cubicBezTo>
                <a:cubicBezTo>
                  <a:pt x="1125414" y="1167450"/>
                  <a:pt x="1107922" y="1203423"/>
                  <a:pt x="1075793" y="1219487"/>
                </a:cubicBezTo>
                <a:lnTo>
                  <a:pt x="980543" y="1267112"/>
                </a:lnTo>
                <a:cubicBezTo>
                  <a:pt x="948793" y="1282987"/>
                  <a:pt x="914829" y="1295046"/>
                  <a:pt x="885293" y="1314737"/>
                </a:cubicBezTo>
                <a:cubicBezTo>
                  <a:pt x="855684" y="1334477"/>
                  <a:pt x="840085" y="1348496"/>
                  <a:pt x="799568" y="1352837"/>
                </a:cubicBezTo>
                <a:cubicBezTo>
                  <a:pt x="730044" y="1360286"/>
                  <a:pt x="659868" y="1359187"/>
                  <a:pt x="590018" y="1362362"/>
                </a:cubicBezTo>
                <a:cubicBezTo>
                  <a:pt x="558268" y="1359187"/>
                  <a:pt x="525599" y="1361059"/>
                  <a:pt x="494768" y="1352837"/>
                </a:cubicBezTo>
                <a:cubicBezTo>
                  <a:pt x="476880" y="1348067"/>
                  <a:pt x="463702" y="1332541"/>
                  <a:pt x="447143" y="1324262"/>
                </a:cubicBezTo>
                <a:cubicBezTo>
                  <a:pt x="438163" y="1319772"/>
                  <a:pt x="427796" y="1318692"/>
                  <a:pt x="418568" y="1314737"/>
                </a:cubicBezTo>
                <a:cubicBezTo>
                  <a:pt x="377563" y="1297164"/>
                  <a:pt x="363946" y="1284672"/>
                  <a:pt x="323318" y="1257587"/>
                </a:cubicBezTo>
                <a:lnTo>
                  <a:pt x="266168" y="1219487"/>
                </a:lnTo>
                <a:lnTo>
                  <a:pt x="237593" y="1200437"/>
                </a:lnTo>
                <a:cubicBezTo>
                  <a:pt x="205843" y="1152812"/>
                  <a:pt x="228068" y="1178212"/>
                  <a:pt x="161393" y="1133762"/>
                </a:cubicBezTo>
                <a:lnTo>
                  <a:pt x="132818" y="1114712"/>
                </a:lnTo>
                <a:cubicBezTo>
                  <a:pt x="97893" y="1062325"/>
                  <a:pt x="132818" y="1106775"/>
                  <a:pt x="85193" y="1067087"/>
                </a:cubicBezTo>
                <a:cubicBezTo>
                  <a:pt x="11854" y="1005971"/>
                  <a:pt x="98989" y="1066760"/>
                  <a:pt x="28043" y="1019462"/>
                </a:cubicBezTo>
                <a:cubicBezTo>
                  <a:pt x="24868" y="1009937"/>
                  <a:pt x="19691" y="1000858"/>
                  <a:pt x="18518" y="990887"/>
                </a:cubicBezTo>
                <a:cubicBezTo>
                  <a:pt x="0" y="833480"/>
                  <a:pt x="8993" y="935324"/>
                  <a:pt x="8993" y="867062"/>
                </a:cubicBezTo>
                <a:close/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7452320" y="422108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3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283968" y="227687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1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067944" y="486916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2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83568" y="5661248"/>
            <a:ext cx="74363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Кластеры 1 и 2 связаны двумя стрелками. </a:t>
            </a:r>
          </a:p>
          <a:p>
            <a:r>
              <a:rPr lang="ru-RU" sz="2400" dirty="0" smtClean="0"/>
              <a:t>Этим стрелкам ставится в соответствие </a:t>
            </a:r>
            <a:r>
              <a:rPr lang="ru-RU" sz="2400" i="1" u="sng" dirty="0" smtClean="0"/>
              <a:t>одно движение</a:t>
            </a:r>
            <a:endParaRPr lang="ru-RU" i="1" u="sng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Три кластера </a:t>
            </a:r>
            <a:r>
              <a:rPr lang="ru-RU" dirty="0" err="1" smtClean="0"/>
              <a:t>плюс-блоков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/>
              <a:t>(проверьте соответствие графу с предыдущего слайда!)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6821-89FF-4D14-8201-36E88862BF8D}" type="slidenum">
              <a:rPr lang="ru-RU" smtClean="0"/>
              <a:pPr/>
              <a:t>42</a:t>
            </a:fld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 rot="18757854">
            <a:off x="703969" y="4430801"/>
            <a:ext cx="978408" cy="484632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 rot="7601469">
            <a:off x="1352040" y="4574817"/>
            <a:ext cx="978408" cy="484632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18091894">
            <a:off x="2024893" y="4738493"/>
            <a:ext cx="978408" cy="484632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Цилиндр 6"/>
          <p:cNvSpPr/>
          <p:nvPr/>
        </p:nvSpPr>
        <p:spPr>
          <a:xfrm>
            <a:off x="1403648" y="2708920"/>
            <a:ext cx="432048" cy="864096"/>
          </a:xfrm>
          <a:prstGeom prst="can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Цилиндр 7"/>
          <p:cNvSpPr/>
          <p:nvPr/>
        </p:nvSpPr>
        <p:spPr>
          <a:xfrm>
            <a:off x="2123728" y="3068960"/>
            <a:ext cx="432048" cy="864096"/>
          </a:xfrm>
          <a:prstGeom prst="can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Цилиндр 8"/>
          <p:cNvSpPr/>
          <p:nvPr/>
        </p:nvSpPr>
        <p:spPr>
          <a:xfrm rot="2675339">
            <a:off x="3012925" y="3240268"/>
            <a:ext cx="432048" cy="864096"/>
          </a:xfrm>
          <a:prstGeom prst="can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1514475" y="3619500"/>
            <a:ext cx="79166" cy="704850"/>
          </a:xfrm>
          <a:custGeom>
            <a:avLst/>
            <a:gdLst>
              <a:gd name="connsiteX0" fmla="*/ 0 w 79166"/>
              <a:gd name="connsiteY0" fmla="*/ 704850 h 704850"/>
              <a:gd name="connsiteX1" fmla="*/ 47625 w 79166"/>
              <a:gd name="connsiteY1" fmla="*/ 628650 h 704850"/>
              <a:gd name="connsiteX2" fmla="*/ 66675 w 79166"/>
              <a:gd name="connsiteY2" fmla="*/ 581025 h 704850"/>
              <a:gd name="connsiteX3" fmla="*/ 76200 w 79166"/>
              <a:gd name="connsiteY3" fmla="*/ 542925 h 704850"/>
              <a:gd name="connsiteX4" fmla="*/ 76200 w 79166"/>
              <a:gd name="connsiteY4" fmla="*/ 0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66" h="704850">
                <a:moveTo>
                  <a:pt x="0" y="704850"/>
                </a:moveTo>
                <a:cubicBezTo>
                  <a:pt x="15875" y="679450"/>
                  <a:pt x="33424" y="655023"/>
                  <a:pt x="47625" y="628650"/>
                </a:cubicBezTo>
                <a:cubicBezTo>
                  <a:pt x="55731" y="613596"/>
                  <a:pt x="61268" y="597245"/>
                  <a:pt x="66675" y="581025"/>
                </a:cubicBezTo>
                <a:cubicBezTo>
                  <a:pt x="70815" y="568606"/>
                  <a:pt x="75985" y="556014"/>
                  <a:pt x="76200" y="542925"/>
                </a:cubicBezTo>
                <a:cubicBezTo>
                  <a:pt x="79166" y="361974"/>
                  <a:pt x="76200" y="180975"/>
                  <a:pt x="76200" y="0"/>
                </a:cubicBezTo>
              </a:path>
            </a:pathLst>
          </a:cu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800100" y="2222115"/>
            <a:ext cx="1409700" cy="2253117"/>
          </a:xfrm>
          <a:custGeom>
            <a:avLst/>
            <a:gdLst>
              <a:gd name="connsiteX0" fmla="*/ 895350 w 1409700"/>
              <a:gd name="connsiteY0" fmla="*/ 492510 h 2253117"/>
              <a:gd name="connsiteX1" fmla="*/ 885825 w 1409700"/>
              <a:gd name="connsiteY1" fmla="*/ 197235 h 2253117"/>
              <a:gd name="connsiteX2" fmla="*/ 857250 w 1409700"/>
              <a:gd name="connsiteY2" fmla="*/ 178185 h 2253117"/>
              <a:gd name="connsiteX3" fmla="*/ 781050 w 1409700"/>
              <a:gd name="connsiteY3" fmla="*/ 121035 h 2253117"/>
              <a:gd name="connsiteX4" fmla="*/ 742950 w 1409700"/>
              <a:gd name="connsiteY4" fmla="*/ 82935 h 2253117"/>
              <a:gd name="connsiteX5" fmla="*/ 704850 w 1409700"/>
              <a:gd name="connsiteY5" fmla="*/ 63885 h 2253117"/>
              <a:gd name="connsiteX6" fmla="*/ 676275 w 1409700"/>
              <a:gd name="connsiteY6" fmla="*/ 44835 h 2253117"/>
              <a:gd name="connsiteX7" fmla="*/ 647700 w 1409700"/>
              <a:gd name="connsiteY7" fmla="*/ 35310 h 2253117"/>
              <a:gd name="connsiteX8" fmla="*/ 581025 w 1409700"/>
              <a:gd name="connsiteY8" fmla="*/ 6735 h 2253117"/>
              <a:gd name="connsiteX9" fmla="*/ 314325 w 1409700"/>
              <a:gd name="connsiteY9" fmla="*/ 16260 h 2253117"/>
              <a:gd name="connsiteX10" fmla="*/ 228600 w 1409700"/>
              <a:gd name="connsiteY10" fmla="*/ 63885 h 2253117"/>
              <a:gd name="connsiteX11" fmla="*/ 200025 w 1409700"/>
              <a:gd name="connsiteY11" fmla="*/ 82935 h 2253117"/>
              <a:gd name="connsiteX12" fmla="*/ 171450 w 1409700"/>
              <a:gd name="connsiteY12" fmla="*/ 121035 h 2253117"/>
              <a:gd name="connsiteX13" fmla="*/ 95250 w 1409700"/>
              <a:gd name="connsiteY13" fmla="*/ 197235 h 2253117"/>
              <a:gd name="connsiteX14" fmla="*/ 57150 w 1409700"/>
              <a:gd name="connsiteY14" fmla="*/ 235335 h 2253117"/>
              <a:gd name="connsiteX15" fmla="*/ 19050 w 1409700"/>
              <a:gd name="connsiteY15" fmla="*/ 263910 h 2253117"/>
              <a:gd name="connsiteX16" fmla="*/ 9525 w 1409700"/>
              <a:gd name="connsiteY16" fmla="*/ 302010 h 2253117"/>
              <a:gd name="connsiteX17" fmla="*/ 0 w 1409700"/>
              <a:gd name="connsiteY17" fmla="*/ 330585 h 2253117"/>
              <a:gd name="connsiteX18" fmla="*/ 9525 w 1409700"/>
              <a:gd name="connsiteY18" fmla="*/ 616335 h 2253117"/>
              <a:gd name="connsiteX19" fmla="*/ 28575 w 1409700"/>
              <a:gd name="connsiteY19" fmla="*/ 683010 h 2253117"/>
              <a:gd name="connsiteX20" fmla="*/ 66675 w 1409700"/>
              <a:gd name="connsiteY20" fmla="*/ 816360 h 2253117"/>
              <a:gd name="connsiteX21" fmla="*/ 85725 w 1409700"/>
              <a:gd name="connsiteY21" fmla="*/ 863985 h 2253117"/>
              <a:gd name="connsiteX22" fmla="*/ 104775 w 1409700"/>
              <a:gd name="connsiteY22" fmla="*/ 902085 h 2253117"/>
              <a:gd name="connsiteX23" fmla="*/ 114300 w 1409700"/>
              <a:gd name="connsiteY23" fmla="*/ 930660 h 2253117"/>
              <a:gd name="connsiteX24" fmla="*/ 133350 w 1409700"/>
              <a:gd name="connsiteY24" fmla="*/ 959235 h 2253117"/>
              <a:gd name="connsiteX25" fmla="*/ 142875 w 1409700"/>
              <a:gd name="connsiteY25" fmla="*/ 987810 h 2253117"/>
              <a:gd name="connsiteX26" fmla="*/ 171450 w 1409700"/>
              <a:gd name="connsiteY26" fmla="*/ 1016385 h 2253117"/>
              <a:gd name="connsiteX27" fmla="*/ 200025 w 1409700"/>
              <a:gd name="connsiteY27" fmla="*/ 1064010 h 2253117"/>
              <a:gd name="connsiteX28" fmla="*/ 247650 w 1409700"/>
              <a:gd name="connsiteY28" fmla="*/ 1111635 h 2253117"/>
              <a:gd name="connsiteX29" fmla="*/ 285750 w 1409700"/>
              <a:gd name="connsiteY29" fmla="*/ 1168785 h 2253117"/>
              <a:gd name="connsiteX30" fmla="*/ 314325 w 1409700"/>
              <a:gd name="connsiteY30" fmla="*/ 1197360 h 2253117"/>
              <a:gd name="connsiteX31" fmla="*/ 333375 w 1409700"/>
              <a:gd name="connsiteY31" fmla="*/ 1225935 h 2253117"/>
              <a:gd name="connsiteX32" fmla="*/ 390525 w 1409700"/>
              <a:gd name="connsiteY32" fmla="*/ 1302135 h 2253117"/>
              <a:gd name="connsiteX33" fmla="*/ 419100 w 1409700"/>
              <a:gd name="connsiteY33" fmla="*/ 1349760 h 2253117"/>
              <a:gd name="connsiteX34" fmla="*/ 447675 w 1409700"/>
              <a:gd name="connsiteY34" fmla="*/ 1368810 h 2253117"/>
              <a:gd name="connsiteX35" fmla="*/ 476250 w 1409700"/>
              <a:gd name="connsiteY35" fmla="*/ 1406910 h 2253117"/>
              <a:gd name="connsiteX36" fmla="*/ 495300 w 1409700"/>
              <a:gd name="connsiteY36" fmla="*/ 1435485 h 2253117"/>
              <a:gd name="connsiteX37" fmla="*/ 561975 w 1409700"/>
              <a:gd name="connsiteY37" fmla="*/ 1483110 h 2253117"/>
              <a:gd name="connsiteX38" fmla="*/ 619125 w 1409700"/>
              <a:gd name="connsiteY38" fmla="*/ 1540260 h 2253117"/>
              <a:gd name="connsiteX39" fmla="*/ 676275 w 1409700"/>
              <a:gd name="connsiteY39" fmla="*/ 1597410 h 2253117"/>
              <a:gd name="connsiteX40" fmla="*/ 742950 w 1409700"/>
              <a:gd name="connsiteY40" fmla="*/ 1645035 h 2253117"/>
              <a:gd name="connsiteX41" fmla="*/ 781050 w 1409700"/>
              <a:gd name="connsiteY41" fmla="*/ 1673610 h 2253117"/>
              <a:gd name="connsiteX42" fmla="*/ 809625 w 1409700"/>
              <a:gd name="connsiteY42" fmla="*/ 1692660 h 2253117"/>
              <a:gd name="connsiteX43" fmla="*/ 838200 w 1409700"/>
              <a:gd name="connsiteY43" fmla="*/ 1721235 h 2253117"/>
              <a:gd name="connsiteX44" fmla="*/ 895350 w 1409700"/>
              <a:gd name="connsiteY44" fmla="*/ 1759335 h 2253117"/>
              <a:gd name="connsiteX45" fmla="*/ 923925 w 1409700"/>
              <a:gd name="connsiteY45" fmla="*/ 1778385 h 2253117"/>
              <a:gd name="connsiteX46" fmla="*/ 952500 w 1409700"/>
              <a:gd name="connsiteY46" fmla="*/ 1806960 h 2253117"/>
              <a:gd name="connsiteX47" fmla="*/ 981075 w 1409700"/>
              <a:gd name="connsiteY47" fmla="*/ 1845060 h 2253117"/>
              <a:gd name="connsiteX48" fmla="*/ 1076325 w 1409700"/>
              <a:gd name="connsiteY48" fmla="*/ 1911735 h 2253117"/>
              <a:gd name="connsiteX49" fmla="*/ 1133475 w 1409700"/>
              <a:gd name="connsiteY49" fmla="*/ 1949835 h 2253117"/>
              <a:gd name="connsiteX50" fmla="*/ 1190625 w 1409700"/>
              <a:gd name="connsiteY50" fmla="*/ 1978410 h 2253117"/>
              <a:gd name="connsiteX51" fmla="*/ 1209675 w 1409700"/>
              <a:gd name="connsiteY51" fmla="*/ 2006985 h 2253117"/>
              <a:gd name="connsiteX52" fmla="*/ 1266825 w 1409700"/>
              <a:gd name="connsiteY52" fmla="*/ 2054610 h 2253117"/>
              <a:gd name="connsiteX53" fmla="*/ 1295400 w 1409700"/>
              <a:gd name="connsiteY53" fmla="*/ 2064135 h 2253117"/>
              <a:gd name="connsiteX54" fmla="*/ 1409700 w 1409700"/>
              <a:gd name="connsiteY54" fmla="*/ 2111760 h 2253117"/>
              <a:gd name="connsiteX55" fmla="*/ 1400175 w 1409700"/>
              <a:gd name="connsiteY55" fmla="*/ 2178435 h 2253117"/>
              <a:gd name="connsiteX56" fmla="*/ 1323975 w 1409700"/>
              <a:gd name="connsiteY56" fmla="*/ 2245110 h 2253117"/>
              <a:gd name="connsiteX57" fmla="*/ 1304925 w 1409700"/>
              <a:gd name="connsiteY57" fmla="*/ 2235585 h 2253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409700" h="2253117">
                <a:moveTo>
                  <a:pt x="895350" y="492510"/>
                </a:moveTo>
                <a:cubicBezTo>
                  <a:pt x="892175" y="394085"/>
                  <a:pt x="897675" y="294996"/>
                  <a:pt x="885825" y="197235"/>
                </a:cubicBezTo>
                <a:cubicBezTo>
                  <a:pt x="884447" y="185871"/>
                  <a:pt x="866508" y="184918"/>
                  <a:pt x="857250" y="178185"/>
                </a:cubicBezTo>
                <a:cubicBezTo>
                  <a:pt x="831573" y="159511"/>
                  <a:pt x="803501" y="143486"/>
                  <a:pt x="781050" y="121035"/>
                </a:cubicBezTo>
                <a:cubicBezTo>
                  <a:pt x="768350" y="108335"/>
                  <a:pt x="757318" y="93711"/>
                  <a:pt x="742950" y="82935"/>
                </a:cubicBezTo>
                <a:cubicBezTo>
                  <a:pt x="731591" y="74416"/>
                  <a:pt x="717178" y="70930"/>
                  <a:pt x="704850" y="63885"/>
                </a:cubicBezTo>
                <a:cubicBezTo>
                  <a:pt x="694911" y="58205"/>
                  <a:pt x="686514" y="49955"/>
                  <a:pt x="676275" y="44835"/>
                </a:cubicBezTo>
                <a:cubicBezTo>
                  <a:pt x="667295" y="40345"/>
                  <a:pt x="656928" y="39265"/>
                  <a:pt x="647700" y="35310"/>
                </a:cubicBezTo>
                <a:cubicBezTo>
                  <a:pt x="565310" y="0"/>
                  <a:pt x="648038" y="29073"/>
                  <a:pt x="581025" y="6735"/>
                </a:cubicBezTo>
                <a:cubicBezTo>
                  <a:pt x="492125" y="9910"/>
                  <a:pt x="402937" y="8441"/>
                  <a:pt x="314325" y="16260"/>
                </a:cubicBezTo>
                <a:cubicBezTo>
                  <a:pt x="253136" y="21659"/>
                  <a:pt x="265511" y="33126"/>
                  <a:pt x="228600" y="63885"/>
                </a:cubicBezTo>
                <a:cubicBezTo>
                  <a:pt x="219806" y="71214"/>
                  <a:pt x="208120" y="74840"/>
                  <a:pt x="200025" y="82935"/>
                </a:cubicBezTo>
                <a:cubicBezTo>
                  <a:pt x="188800" y="94160"/>
                  <a:pt x="182177" y="109333"/>
                  <a:pt x="171450" y="121035"/>
                </a:cubicBezTo>
                <a:cubicBezTo>
                  <a:pt x="147177" y="147514"/>
                  <a:pt x="120650" y="171835"/>
                  <a:pt x="95250" y="197235"/>
                </a:cubicBezTo>
                <a:cubicBezTo>
                  <a:pt x="82550" y="209935"/>
                  <a:pt x="71518" y="224559"/>
                  <a:pt x="57150" y="235335"/>
                </a:cubicBezTo>
                <a:lnTo>
                  <a:pt x="19050" y="263910"/>
                </a:lnTo>
                <a:cubicBezTo>
                  <a:pt x="15875" y="276610"/>
                  <a:pt x="13121" y="289423"/>
                  <a:pt x="9525" y="302010"/>
                </a:cubicBezTo>
                <a:cubicBezTo>
                  <a:pt x="6767" y="311664"/>
                  <a:pt x="0" y="320545"/>
                  <a:pt x="0" y="330585"/>
                </a:cubicBezTo>
                <a:cubicBezTo>
                  <a:pt x="0" y="425888"/>
                  <a:pt x="3929" y="521197"/>
                  <a:pt x="9525" y="616335"/>
                </a:cubicBezTo>
                <a:cubicBezTo>
                  <a:pt x="10715" y="636562"/>
                  <a:pt x="23171" y="663194"/>
                  <a:pt x="28575" y="683010"/>
                </a:cubicBezTo>
                <a:cubicBezTo>
                  <a:pt x="44058" y="739782"/>
                  <a:pt x="45816" y="764214"/>
                  <a:pt x="66675" y="816360"/>
                </a:cubicBezTo>
                <a:cubicBezTo>
                  <a:pt x="73025" y="832235"/>
                  <a:pt x="78781" y="848361"/>
                  <a:pt x="85725" y="863985"/>
                </a:cubicBezTo>
                <a:cubicBezTo>
                  <a:pt x="91492" y="876960"/>
                  <a:pt x="99182" y="889034"/>
                  <a:pt x="104775" y="902085"/>
                </a:cubicBezTo>
                <a:cubicBezTo>
                  <a:pt x="108730" y="911313"/>
                  <a:pt x="109810" y="921680"/>
                  <a:pt x="114300" y="930660"/>
                </a:cubicBezTo>
                <a:cubicBezTo>
                  <a:pt x="119420" y="940899"/>
                  <a:pt x="128230" y="948996"/>
                  <a:pt x="133350" y="959235"/>
                </a:cubicBezTo>
                <a:cubicBezTo>
                  <a:pt x="137840" y="968215"/>
                  <a:pt x="137306" y="979456"/>
                  <a:pt x="142875" y="987810"/>
                </a:cubicBezTo>
                <a:cubicBezTo>
                  <a:pt x="150347" y="999018"/>
                  <a:pt x="163368" y="1005609"/>
                  <a:pt x="171450" y="1016385"/>
                </a:cubicBezTo>
                <a:cubicBezTo>
                  <a:pt x="182558" y="1031196"/>
                  <a:pt x="188460" y="1049554"/>
                  <a:pt x="200025" y="1064010"/>
                </a:cubicBezTo>
                <a:cubicBezTo>
                  <a:pt x="214050" y="1081541"/>
                  <a:pt x="233433" y="1094259"/>
                  <a:pt x="247650" y="1111635"/>
                </a:cubicBezTo>
                <a:cubicBezTo>
                  <a:pt x="262148" y="1129355"/>
                  <a:pt x="271694" y="1150713"/>
                  <a:pt x="285750" y="1168785"/>
                </a:cubicBezTo>
                <a:cubicBezTo>
                  <a:pt x="294020" y="1179418"/>
                  <a:pt x="305701" y="1187012"/>
                  <a:pt x="314325" y="1197360"/>
                </a:cubicBezTo>
                <a:cubicBezTo>
                  <a:pt x="321654" y="1206154"/>
                  <a:pt x="326642" y="1216677"/>
                  <a:pt x="333375" y="1225935"/>
                </a:cubicBezTo>
                <a:cubicBezTo>
                  <a:pt x="352049" y="1251612"/>
                  <a:pt x="374190" y="1274910"/>
                  <a:pt x="390525" y="1302135"/>
                </a:cubicBezTo>
                <a:cubicBezTo>
                  <a:pt x="400050" y="1318010"/>
                  <a:pt x="407052" y="1335704"/>
                  <a:pt x="419100" y="1349760"/>
                </a:cubicBezTo>
                <a:cubicBezTo>
                  <a:pt x="426550" y="1358452"/>
                  <a:pt x="439580" y="1360715"/>
                  <a:pt x="447675" y="1368810"/>
                </a:cubicBezTo>
                <a:cubicBezTo>
                  <a:pt x="458900" y="1380035"/>
                  <a:pt x="467023" y="1393992"/>
                  <a:pt x="476250" y="1406910"/>
                </a:cubicBezTo>
                <a:cubicBezTo>
                  <a:pt x="482904" y="1416225"/>
                  <a:pt x="487205" y="1427390"/>
                  <a:pt x="495300" y="1435485"/>
                </a:cubicBezTo>
                <a:cubicBezTo>
                  <a:pt x="552115" y="1492300"/>
                  <a:pt x="513300" y="1439843"/>
                  <a:pt x="561975" y="1483110"/>
                </a:cubicBezTo>
                <a:cubicBezTo>
                  <a:pt x="582111" y="1501008"/>
                  <a:pt x="600075" y="1521210"/>
                  <a:pt x="619125" y="1540260"/>
                </a:cubicBezTo>
                <a:cubicBezTo>
                  <a:pt x="638175" y="1559310"/>
                  <a:pt x="654722" y="1581246"/>
                  <a:pt x="676275" y="1597410"/>
                </a:cubicBezTo>
                <a:cubicBezTo>
                  <a:pt x="800791" y="1690797"/>
                  <a:pt x="645454" y="1575395"/>
                  <a:pt x="742950" y="1645035"/>
                </a:cubicBezTo>
                <a:cubicBezTo>
                  <a:pt x="755868" y="1654262"/>
                  <a:pt x="768132" y="1664383"/>
                  <a:pt x="781050" y="1673610"/>
                </a:cubicBezTo>
                <a:cubicBezTo>
                  <a:pt x="790365" y="1680264"/>
                  <a:pt x="800831" y="1685331"/>
                  <a:pt x="809625" y="1692660"/>
                </a:cubicBezTo>
                <a:cubicBezTo>
                  <a:pt x="819973" y="1701284"/>
                  <a:pt x="827567" y="1712965"/>
                  <a:pt x="838200" y="1721235"/>
                </a:cubicBezTo>
                <a:cubicBezTo>
                  <a:pt x="856272" y="1735291"/>
                  <a:pt x="876300" y="1746635"/>
                  <a:pt x="895350" y="1759335"/>
                </a:cubicBezTo>
                <a:cubicBezTo>
                  <a:pt x="904875" y="1765685"/>
                  <a:pt x="915830" y="1770290"/>
                  <a:pt x="923925" y="1778385"/>
                </a:cubicBezTo>
                <a:cubicBezTo>
                  <a:pt x="933450" y="1787910"/>
                  <a:pt x="943734" y="1796733"/>
                  <a:pt x="952500" y="1806960"/>
                </a:cubicBezTo>
                <a:cubicBezTo>
                  <a:pt x="962831" y="1819013"/>
                  <a:pt x="969850" y="1833835"/>
                  <a:pt x="981075" y="1845060"/>
                </a:cubicBezTo>
                <a:cubicBezTo>
                  <a:pt x="995179" y="1859164"/>
                  <a:pt x="1066990" y="1905511"/>
                  <a:pt x="1076325" y="1911735"/>
                </a:cubicBezTo>
                <a:cubicBezTo>
                  <a:pt x="1095375" y="1924435"/>
                  <a:pt x="1111755" y="1942595"/>
                  <a:pt x="1133475" y="1949835"/>
                </a:cubicBezTo>
                <a:cubicBezTo>
                  <a:pt x="1172910" y="1962980"/>
                  <a:pt x="1153696" y="1953791"/>
                  <a:pt x="1190625" y="1978410"/>
                </a:cubicBezTo>
                <a:cubicBezTo>
                  <a:pt x="1196975" y="1987935"/>
                  <a:pt x="1202346" y="1998191"/>
                  <a:pt x="1209675" y="2006985"/>
                </a:cubicBezTo>
                <a:cubicBezTo>
                  <a:pt x="1224722" y="2025041"/>
                  <a:pt x="1245418" y="2043906"/>
                  <a:pt x="1266825" y="2054610"/>
                </a:cubicBezTo>
                <a:cubicBezTo>
                  <a:pt x="1275805" y="2059100"/>
                  <a:pt x="1286260" y="2059980"/>
                  <a:pt x="1295400" y="2064135"/>
                </a:cubicBezTo>
                <a:cubicBezTo>
                  <a:pt x="1402844" y="2112973"/>
                  <a:pt x="1335045" y="2093096"/>
                  <a:pt x="1409700" y="2111760"/>
                </a:cubicBezTo>
                <a:cubicBezTo>
                  <a:pt x="1406525" y="2133985"/>
                  <a:pt x="1406626" y="2156931"/>
                  <a:pt x="1400175" y="2178435"/>
                </a:cubicBezTo>
                <a:cubicBezTo>
                  <a:pt x="1393756" y="2199832"/>
                  <a:pt x="1339988" y="2253117"/>
                  <a:pt x="1323975" y="2245110"/>
                </a:cubicBezTo>
                <a:lnTo>
                  <a:pt x="1304925" y="2235585"/>
                </a:lnTo>
              </a:path>
            </a:pathLst>
          </a:cu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1977236" y="2903074"/>
            <a:ext cx="642139" cy="2630951"/>
          </a:xfrm>
          <a:custGeom>
            <a:avLst/>
            <a:gdLst>
              <a:gd name="connsiteX0" fmla="*/ 356389 w 642139"/>
              <a:gd name="connsiteY0" fmla="*/ 230651 h 2630951"/>
              <a:gd name="connsiteX1" fmla="*/ 384964 w 642139"/>
              <a:gd name="connsiteY1" fmla="*/ 106826 h 2630951"/>
              <a:gd name="connsiteX2" fmla="*/ 413539 w 642139"/>
              <a:gd name="connsiteY2" fmla="*/ 78251 h 2630951"/>
              <a:gd name="connsiteX3" fmla="*/ 423064 w 642139"/>
              <a:gd name="connsiteY3" fmla="*/ 49676 h 2630951"/>
              <a:gd name="connsiteX4" fmla="*/ 480214 w 642139"/>
              <a:gd name="connsiteY4" fmla="*/ 2051 h 2630951"/>
              <a:gd name="connsiteX5" fmla="*/ 623089 w 642139"/>
              <a:gd name="connsiteY5" fmla="*/ 11576 h 2630951"/>
              <a:gd name="connsiteX6" fmla="*/ 632614 w 642139"/>
              <a:gd name="connsiteY6" fmla="*/ 40151 h 2630951"/>
              <a:gd name="connsiteX7" fmla="*/ 642139 w 642139"/>
              <a:gd name="connsiteY7" fmla="*/ 116351 h 2630951"/>
              <a:gd name="connsiteX8" fmla="*/ 632614 w 642139"/>
              <a:gd name="connsiteY8" fmla="*/ 973601 h 2630951"/>
              <a:gd name="connsiteX9" fmla="*/ 613564 w 642139"/>
              <a:gd name="connsiteY9" fmla="*/ 1049801 h 2630951"/>
              <a:gd name="connsiteX10" fmla="*/ 604039 w 642139"/>
              <a:gd name="connsiteY10" fmla="*/ 1078376 h 2630951"/>
              <a:gd name="connsiteX11" fmla="*/ 584989 w 642139"/>
              <a:gd name="connsiteY11" fmla="*/ 1287926 h 2630951"/>
              <a:gd name="connsiteX12" fmla="*/ 537364 w 642139"/>
              <a:gd name="connsiteY12" fmla="*/ 1392701 h 2630951"/>
              <a:gd name="connsiteX13" fmla="*/ 518314 w 642139"/>
              <a:gd name="connsiteY13" fmla="*/ 1421276 h 2630951"/>
              <a:gd name="connsiteX14" fmla="*/ 508789 w 642139"/>
              <a:gd name="connsiteY14" fmla="*/ 1449851 h 2630951"/>
              <a:gd name="connsiteX15" fmla="*/ 489739 w 642139"/>
              <a:gd name="connsiteY15" fmla="*/ 1478426 h 2630951"/>
              <a:gd name="connsiteX16" fmla="*/ 480214 w 642139"/>
              <a:gd name="connsiteY16" fmla="*/ 1507001 h 2630951"/>
              <a:gd name="connsiteX17" fmla="*/ 451639 w 642139"/>
              <a:gd name="connsiteY17" fmla="*/ 1535576 h 2630951"/>
              <a:gd name="connsiteX18" fmla="*/ 384964 w 642139"/>
              <a:gd name="connsiteY18" fmla="*/ 1621301 h 2630951"/>
              <a:gd name="connsiteX19" fmla="*/ 356389 w 642139"/>
              <a:gd name="connsiteY19" fmla="*/ 1697501 h 2630951"/>
              <a:gd name="connsiteX20" fmla="*/ 308764 w 642139"/>
              <a:gd name="connsiteY20" fmla="*/ 1754651 h 2630951"/>
              <a:gd name="connsiteX21" fmla="*/ 299239 w 642139"/>
              <a:gd name="connsiteY21" fmla="*/ 1783226 h 2630951"/>
              <a:gd name="connsiteX22" fmla="*/ 251614 w 642139"/>
              <a:gd name="connsiteY22" fmla="*/ 1849901 h 2630951"/>
              <a:gd name="connsiteX23" fmla="*/ 223039 w 642139"/>
              <a:gd name="connsiteY23" fmla="*/ 1916576 h 2630951"/>
              <a:gd name="connsiteX24" fmla="*/ 213514 w 642139"/>
              <a:gd name="connsiteY24" fmla="*/ 1945151 h 2630951"/>
              <a:gd name="connsiteX25" fmla="*/ 127789 w 642139"/>
              <a:gd name="connsiteY25" fmla="*/ 2021351 h 2630951"/>
              <a:gd name="connsiteX26" fmla="*/ 118264 w 642139"/>
              <a:gd name="connsiteY26" fmla="*/ 2049926 h 2630951"/>
              <a:gd name="connsiteX27" fmla="*/ 51589 w 642139"/>
              <a:gd name="connsiteY27" fmla="*/ 2135651 h 2630951"/>
              <a:gd name="connsiteX28" fmla="*/ 42064 w 642139"/>
              <a:gd name="connsiteY28" fmla="*/ 2164226 h 2630951"/>
              <a:gd name="connsiteX29" fmla="*/ 42064 w 642139"/>
              <a:gd name="connsiteY29" fmla="*/ 2611901 h 2630951"/>
              <a:gd name="connsiteX30" fmla="*/ 70639 w 642139"/>
              <a:gd name="connsiteY30" fmla="*/ 2630951 h 2630951"/>
              <a:gd name="connsiteX31" fmla="*/ 194464 w 642139"/>
              <a:gd name="connsiteY31" fmla="*/ 2611901 h 2630951"/>
              <a:gd name="connsiteX32" fmla="*/ 251614 w 642139"/>
              <a:gd name="connsiteY32" fmla="*/ 2573801 h 2630951"/>
              <a:gd name="connsiteX33" fmla="*/ 251614 w 642139"/>
              <a:gd name="connsiteY33" fmla="*/ 2516651 h 26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42139" h="2630951">
                <a:moveTo>
                  <a:pt x="356389" y="230651"/>
                </a:moveTo>
                <a:cubicBezTo>
                  <a:pt x="359008" y="212315"/>
                  <a:pt x="367531" y="124259"/>
                  <a:pt x="384964" y="106826"/>
                </a:cubicBezTo>
                <a:lnTo>
                  <a:pt x="413539" y="78251"/>
                </a:lnTo>
                <a:cubicBezTo>
                  <a:pt x="416714" y="68726"/>
                  <a:pt x="417495" y="58030"/>
                  <a:pt x="423064" y="49676"/>
                </a:cubicBezTo>
                <a:cubicBezTo>
                  <a:pt x="437732" y="27674"/>
                  <a:pt x="459129" y="16108"/>
                  <a:pt x="480214" y="2051"/>
                </a:cubicBezTo>
                <a:cubicBezTo>
                  <a:pt x="527839" y="5226"/>
                  <a:pt x="576783" y="0"/>
                  <a:pt x="623089" y="11576"/>
                </a:cubicBezTo>
                <a:cubicBezTo>
                  <a:pt x="632829" y="14011"/>
                  <a:pt x="630818" y="30273"/>
                  <a:pt x="632614" y="40151"/>
                </a:cubicBezTo>
                <a:cubicBezTo>
                  <a:pt x="637193" y="65336"/>
                  <a:pt x="638964" y="90951"/>
                  <a:pt x="642139" y="116351"/>
                </a:cubicBezTo>
                <a:cubicBezTo>
                  <a:pt x="638964" y="402101"/>
                  <a:pt x="641358" y="687967"/>
                  <a:pt x="632614" y="973601"/>
                </a:cubicBezTo>
                <a:cubicBezTo>
                  <a:pt x="631813" y="999770"/>
                  <a:pt x="621843" y="1024963"/>
                  <a:pt x="613564" y="1049801"/>
                </a:cubicBezTo>
                <a:lnTo>
                  <a:pt x="604039" y="1078376"/>
                </a:lnTo>
                <a:cubicBezTo>
                  <a:pt x="599941" y="1139848"/>
                  <a:pt x="598009" y="1222825"/>
                  <a:pt x="584989" y="1287926"/>
                </a:cubicBezTo>
                <a:cubicBezTo>
                  <a:pt x="579209" y="1316824"/>
                  <a:pt x="543961" y="1382806"/>
                  <a:pt x="537364" y="1392701"/>
                </a:cubicBezTo>
                <a:cubicBezTo>
                  <a:pt x="531014" y="1402226"/>
                  <a:pt x="523434" y="1411037"/>
                  <a:pt x="518314" y="1421276"/>
                </a:cubicBezTo>
                <a:cubicBezTo>
                  <a:pt x="513824" y="1430256"/>
                  <a:pt x="513279" y="1440871"/>
                  <a:pt x="508789" y="1449851"/>
                </a:cubicBezTo>
                <a:cubicBezTo>
                  <a:pt x="503669" y="1460090"/>
                  <a:pt x="494859" y="1468187"/>
                  <a:pt x="489739" y="1478426"/>
                </a:cubicBezTo>
                <a:cubicBezTo>
                  <a:pt x="485249" y="1487406"/>
                  <a:pt x="485783" y="1498647"/>
                  <a:pt x="480214" y="1507001"/>
                </a:cubicBezTo>
                <a:cubicBezTo>
                  <a:pt x="472742" y="1518209"/>
                  <a:pt x="459909" y="1524943"/>
                  <a:pt x="451639" y="1535576"/>
                </a:cubicBezTo>
                <a:cubicBezTo>
                  <a:pt x="371888" y="1638113"/>
                  <a:pt x="449838" y="1556427"/>
                  <a:pt x="384964" y="1621301"/>
                </a:cubicBezTo>
                <a:cubicBezTo>
                  <a:pt x="376720" y="1646032"/>
                  <a:pt x="367778" y="1674722"/>
                  <a:pt x="356389" y="1697501"/>
                </a:cubicBezTo>
                <a:cubicBezTo>
                  <a:pt x="343128" y="1724023"/>
                  <a:pt x="329830" y="1733585"/>
                  <a:pt x="308764" y="1754651"/>
                </a:cubicBezTo>
                <a:cubicBezTo>
                  <a:pt x="305589" y="1764176"/>
                  <a:pt x="303729" y="1774246"/>
                  <a:pt x="299239" y="1783226"/>
                </a:cubicBezTo>
                <a:cubicBezTo>
                  <a:pt x="292275" y="1797154"/>
                  <a:pt x="258086" y="1841272"/>
                  <a:pt x="251614" y="1849901"/>
                </a:cubicBezTo>
                <a:cubicBezTo>
                  <a:pt x="229276" y="1916914"/>
                  <a:pt x="258349" y="1834186"/>
                  <a:pt x="223039" y="1916576"/>
                </a:cubicBezTo>
                <a:cubicBezTo>
                  <a:pt x="219084" y="1925804"/>
                  <a:pt x="219678" y="1937226"/>
                  <a:pt x="213514" y="1945151"/>
                </a:cubicBezTo>
                <a:cubicBezTo>
                  <a:pt x="178382" y="1990320"/>
                  <a:pt x="165985" y="1995887"/>
                  <a:pt x="127789" y="2021351"/>
                </a:cubicBezTo>
                <a:cubicBezTo>
                  <a:pt x="124614" y="2030876"/>
                  <a:pt x="123140" y="2041149"/>
                  <a:pt x="118264" y="2049926"/>
                </a:cubicBezTo>
                <a:cubicBezTo>
                  <a:pt x="89781" y="2101195"/>
                  <a:pt x="86299" y="2100941"/>
                  <a:pt x="51589" y="2135651"/>
                </a:cubicBezTo>
                <a:cubicBezTo>
                  <a:pt x="48414" y="2145176"/>
                  <a:pt x="44822" y="2154572"/>
                  <a:pt x="42064" y="2164226"/>
                </a:cubicBezTo>
                <a:cubicBezTo>
                  <a:pt x="0" y="2311448"/>
                  <a:pt x="26157" y="2432949"/>
                  <a:pt x="42064" y="2611901"/>
                </a:cubicBezTo>
                <a:cubicBezTo>
                  <a:pt x="43078" y="2623304"/>
                  <a:pt x="61114" y="2624601"/>
                  <a:pt x="70639" y="2630951"/>
                </a:cubicBezTo>
                <a:cubicBezTo>
                  <a:pt x="84652" y="2629550"/>
                  <a:pt x="164323" y="2628646"/>
                  <a:pt x="194464" y="2611901"/>
                </a:cubicBezTo>
                <a:cubicBezTo>
                  <a:pt x="214478" y="2600782"/>
                  <a:pt x="251614" y="2596696"/>
                  <a:pt x="251614" y="2573801"/>
                </a:cubicBezTo>
                <a:lnTo>
                  <a:pt x="251614" y="2516651"/>
                </a:lnTo>
              </a:path>
            </a:pathLst>
          </a:cu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2781300" y="4019550"/>
            <a:ext cx="123825" cy="552450"/>
          </a:xfrm>
          <a:custGeom>
            <a:avLst/>
            <a:gdLst>
              <a:gd name="connsiteX0" fmla="*/ 0 w 123825"/>
              <a:gd name="connsiteY0" fmla="*/ 552450 h 552450"/>
              <a:gd name="connsiteX1" fmla="*/ 28575 w 123825"/>
              <a:gd name="connsiteY1" fmla="*/ 495300 h 552450"/>
              <a:gd name="connsiteX2" fmla="*/ 9525 w 123825"/>
              <a:gd name="connsiteY2" fmla="*/ 419100 h 552450"/>
              <a:gd name="connsiteX3" fmla="*/ 19050 w 123825"/>
              <a:gd name="connsiteY3" fmla="*/ 209550 h 552450"/>
              <a:gd name="connsiteX4" fmla="*/ 28575 w 123825"/>
              <a:gd name="connsiteY4" fmla="*/ 123825 h 552450"/>
              <a:gd name="connsiteX5" fmla="*/ 95250 w 123825"/>
              <a:gd name="connsiteY5" fmla="*/ 47625 h 552450"/>
              <a:gd name="connsiteX6" fmla="*/ 123825 w 123825"/>
              <a:gd name="connsiteY6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825" h="552450">
                <a:moveTo>
                  <a:pt x="0" y="552450"/>
                </a:moveTo>
                <a:cubicBezTo>
                  <a:pt x="9632" y="538003"/>
                  <a:pt x="28575" y="515018"/>
                  <a:pt x="28575" y="495300"/>
                </a:cubicBezTo>
                <a:cubicBezTo>
                  <a:pt x="28575" y="472312"/>
                  <a:pt x="17041" y="441649"/>
                  <a:pt x="9525" y="419100"/>
                </a:cubicBezTo>
                <a:cubicBezTo>
                  <a:pt x="12700" y="349250"/>
                  <a:pt x="14548" y="279327"/>
                  <a:pt x="19050" y="209550"/>
                </a:cubicBezTo>
                <a:cubicBezTo>
                  <a:pt x="20901" y="180859"/>
                  <a:pt x="19483" y="151100"/>
                  <a:pt x="28575" y="123825"/>
                </a:cubicBezTo>
                <a:cubicBezTo>
                  <a:pt x="44450" y="76200"/>
                  <a:pt x="61912" y="69850"/>
                  <a:pt x="95250" y="47625"/>
                </a:cubicBezTo>
                <a:cubicBezTo>
                  <a:pt x="107615" y="10531"/>
                  <a:pt x="97675" y="26150"/>
                  <a:pt x="123825" y="0"/>
                </a:cubicBezTo>
              </a:path>
            </a:pathLst>
          </a:cu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3457575" y="2743200"/>
            <a:ext cx="238278" cy="619125"/>
          </a:xfrm>
          <a:custGeom>
            <a:avLst/>
            <a:gdLst>
              <a:gd name="connsiteX0" fmla="*/ 0 w 238278"/>
              <a:gd name="connsiteY0" fmla="*/ 619125 h 619125"/>
              <a:gd name="connsiteX1" fmla="*/ 66675 w 238278"/>
              <a:gd name="connsiteY1" fmla="*/ 581025 h 619125"/>
              <a:gd name="connsiteX2" fmla="*/ 123825 w 238278"/>
              <a:gd name="connsiteY2" fmla="*/ 514350 h 619125"/>
              <a:gd name="connsiteX3" fmla="*/ 152400 w 238278"/>
              <a:gd name="connsiteY3" fmla="*/ 485775 h 619125"/>
              <a:gd name="connsiteX4" fmla="*/ 209550 w 238278"/>
              <a:gd name="connsiteY4" fmla="*/ 390525 h 619125"/>
              <a:gd name="connsiteX5" fmla="*/ 228600 w 238278"/>
              <a:gd name="connsiteY5" fmla="*/ 304800 h 619125"/>
              <a:gd name="connsiteX6" fmla="*/ 238125 w 238278"/>
              <a:gd name="connsiteY6" fmla="*/ 257175 h 619125"/>
              <a:gd name="connsiteX7" fmla="*/ 228600 w 238278"/>
              <a:gd name="connsiteY7" fmla="*/ 76200 h 619125"/>
              <a:gd name="connsiteX8" fmla="*/ 219075 w 238278"/>
              <a:gd name="connsiteY8" fmla="*/ 47625 h 619125"/>
              <a:gd name="connsiteX9" fmla="*/ 190500 w 238278"/>
              <a:gd name="connsiteY9" fmla="*/ 28575 h 619125"/>
              <a:gd name="connsiteX10" fmla="*/ 171450 w 238278"/>
              <a:gd name="connsiteY10" fmla="*/ 0 h 61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8278" h="619125">
                <a:moveTo>
                  <a:pt x="0" y="619125"/>
                </a:moveTo>
                <a:cubicBezTo>
                  <a:pt x="23291" y="607480"/>
                  <a:pt x="46480" y="597854"/>
                  <a:pt x="66675" y="581025"/>
                </a:cubicBezTo>
                <a:cubicBezTo>
                  <a:pt x="102128" y="551481"/>
                  <a:pt x="92292" y="551139"/>
                  <a:pt x="123825" y="514350"/>
                </a:cubicBezTo>
                <a:cubicBezTo>
                  <a:pt x="132591" y="504123"/>
                  <a:pt x="144733" y="496850"/>
                  <a:pt x="152400" y="485775"/>
                </a:cubicBezTo>
                <a:cubicBezTo>
                  <a:pt x="173476" y="455332"/>
                  <a:pt x="209550" y="390525"/>
                  <a:pt x="209550" y="390525"/>
                </a:cubicBezTo>
                <a:cubicBezTo>
                  <a:pt x="238278" y="246886"/>
                  <a:pt x="201697" y="425864"/>
                  <a:pt x="228600" y="304800"/>
                </a:cubicBezTo>
                <a:cubicBezTo>
                  <a:pt x="232112" y="288996"/>
                  <a:pt x="234950" y="273050"/>
                  <a:pt x="238125" y="257175"/>
                </a:cubicBezTo>
                <a:cubicBezTo>
                  <a:pt x="234950" y="196850"/>
                  <a:pt x="234069" y="136360"/>
                  <a:pt x="228600" y="76200"/>
                </a:cubicBezTo>
                <a:cubicBezTo>
                  <a:pt x="227691" y="66201"/>
                  <a:pt x="225347" y="55465"/>
                  <a:pt x="219075" y="47625"/>
                </a:cubicBezTo>
                <a:cubicBezTo>
                  <a:pt x="211924" y="38686"/>
                  <a:pt x="200025" y="34925"/>
                  <a:pt x="190500" y="28575"/>
                </a:cubicBezTo>
                <a:lnTo>
                  <a:pt x="171450" y="0"/>
                </a:lnTo>
              </a:path>
            </a:pathLst>
          </a:cu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333375" y="5067300"/>
            <a:ext cx="527395" cy="225924"/>
          </a:xfrm>
          <a:custGeom>
            <a:avLst/>
            <a:gdLst>
              <a:gd name="connsiteX0" fmla="*/ 523875 w 527395"/>
              <a:gd name="connsiteY0" fmla="*/ 0 h 225924"/>
              <a:gd name="connsiteX1" fmla="*/ 485775 w 527395"/>
              <a:gd name="connsiteY1" fmla="*/ 57150 h 225924"/>
              <a:gd name="connsiteX2" fmla="*/ 419100 w 527395"/>
              <a:gd name="connsiteY2" fmla="*/ 133350 h 225924"/>
              <a:gd name="connsiteX3" fmla="*/ 390525 w 527395"/>
              <a:gd name="connsiteY3" fmla="*/ 142875 h 225924"/>
              <a:gd name="connsiteX4" fmla="*/ 333375 w 527395"/>
              <a:gd name="connsiteY4" fmla="*/ 180975 h 225924"/>
              <a:gd name="connsiteX5" fmla="*/ 304800 w 527395"/>
              <a:gd name="connsiteY5" fmla="*/ 209550 h 225924"/>
              <a:gd name="connsiteX6" fmla="*/ 276225 w 527395"/>
              <a:gd name="connsiteY6" fmla="*/ 219075 h 225924"/>
              <a:gd name="connsiteX7" fmla="*/ 76200 w 527395"/>
              <a:gd name="connsiteY7" fmla="*/ 200025 h 225924"/>
              <a:gd name="connsiteX8" fmla="*/ 47625 w 527395"/>
              <a:gd name="connsiteY8" fmla="*/ 180975 h 225924"/>
              <a:gd name="connsiteX9" fmla="*/ 19050 w 527395"/>
              <a:gd name="connsiteY9" fmla="*/ 152400 h 225924"/>
              <a:gd name="connsiteX10" fmla="*/ 0 w 527395"/>
              <a:gd name="connsiteY10" fmla="*/ 114300 h 225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7395" h="225924">
                <a:moveTo>
                  <a:pt x="523875" y="0"/>
                </a:moveTo>
                <a:cubicBezTo>
                  <a:pt x="505659" y="54649"/>
                  <a:pt x="527395" y="3638"/>
                  <a:pt x="485775" y="57150"/>
                </a:cubicBezTo>
                <a:cubicBezTo>
                  <a:pt x="449407" y="103909"/>
                  <a:pt x="462684" y="111558"/>
                  <a:pt x="419100" y="133350"/>
                </a:cubicBezTo>
                <a:cubicBezTo>
                  <a:pt x="410120" y="137840"/>
                  <a:pt x="399302" y="137999"/>
                  <a:pt x="390525" y="142875"/>
                </a:cubicBezTo>
                <a:cubicBezTo>
                  <a:pt x="370511" y="153994"/>
                  <a:pt x="349564" y="164786"/>
                  <a:pt x="333375" y="180975"/>
                </a:cubicBezTo>
                <a:cubicBezTo>
                  <a:pt x="323850" y="190500"/>
                  <a:pt x="316008" y="202078"/>
                  <a:pt x="304800" y="209550"/>
                </a:cubicBezTo>
                <a:cubicBezTo>
                  <a:pt x="296446" y="215119"/>
                  <a:pt x="285750" y="215900"/>
                  <a:pt x="276225" y="219075"/>
                </a:cubicBezTo>
                <a:cubicBezTo>
                  <a:pt x="271925" y="218836"/>
                  <a:pt x="127997" y="225924"/>
                  <a:pt x="76200" y="200025"/>
                </a:cubicBezTo>
                <a:cubicBezTo>
                  <a:pt x="65961" y="194905"/>
                  <a:pt x="56419" y="188304"/>
                  <a:pt x="47625" y="180975"/>
                </a:cubicBezTo>
                <a:cubicBezTo>
                  <a:pt x="37277" y="172351"/>
                  <a:pt x="28575" y="161925"/>
                  <a:pt x="19050" y="152400"/>
                </a:cubicBezTo>
                <a:cubicBezTo>
                  <a:pt x="8105" y="119565"/>
                  <a:pt x="16625" y="130925"/>
                  <a:pt x="0" y="114300"/>
                </a:cubicBezTo>
              </a:path>
            </a:pathLst>
          </a:cu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1325809" y="3952875"/>
            <a:ext cx="893516" cy="1344166"/>
          </a:xfrm>
          <a:custGeom>
            <a:avLst/>
            <a:gdLst>
              <a:gd name="connsiteX0" fmla="*/ 255341 w 893516"/>
              <a:gd name="connsiteY0" fmla="*/ 1257300 h 1344166"/>
              <a:gd name="connsiteX1" fmla="*/ 245816 w 893516"/>
              <a:gd name="connsiteY1" fmla="*/ 1285875 h 1344166"/>
              <a:gd name="connsiteX2" fmla="*/ 217241 w 893516"/>
              <a:gd name="connsiteY2" fmla="*/ 1314450 h 1344166"/>
              <a:gd name="connsiteX3" fmla="*/ 198191 w 893516"/>
              <a:gd name="connsiteY3" fmla="*/ 1343025 h 1344166"/>
              <a:gd name="connsiteX4" fmla="*/ 74366 w 893516"/>
              <a:gd name="connsiteY4" fmla="*/ 1333500 h 1344166"/>
              <a:gd name="connsiteX5" fmla="*/ 55316 w 893516"/>
              <a:gd name="connsiteY5" fmla="*/ 1304925 h 1344166"/>
              <a:gd name="connsiteX6" fmla="*/ 26741 w 893516"/>
              <a:gd name="connsiteY6" fmla="*/ 1276350 h 1344166"/>
              <a:gd name="connsiteX7" fmla="*/ 26741 w 893516"/>
              <a:gd name="connsiteY7" fmla="*/ 1066800 h 1344166"/>
              <a:gd name="connsiteX8" fmla="*/ 45791 w 893516"/>
              <a:gd name="connsiteY8" fmla="*/ 1038225 h 1344166"/>
              <a:gd name="connsiteX9" fmla="*/ 55316 w 893516"/>
              <a:gd name="connsiteY9" fmla="*/ 990600 h 1344166"/>
              <a:gd name="connsiteX10" fmla="*/ 102941 w 893516"/>
              <a:gd name="connsiteY10" fmla="*/ 942975 h 1344166"/>
              <a:gd name="connsiteX11" fmla="*/ 160091 w 893516"/>
              <a:gd name="connsiteY11" fmla="*/ 895350 h 1344166"/>
              <a:gd name="connsiteX12" fmla="*/ 217241 w 893516"/>
              <a:gd name="connsiteY12" fmla="*/ 847725 h 1344166"/>
              <a:gd name="connsiteX13" fmla="*/ 264866 w 893516"/>
              <a:gd name="connsiteY13" fmla="*/ 790575 h 1344166"/>
              <a:gd name="connsiteX14" fmla="*/ 293441 w 893516"/>
              <a:gd name="connsiteY14" fmla="*/ 762000 h 1344166"/>
              <a:gd name="connsiteX15" fmla="*/ 341066 w 893516"/>
              <a:gd name="connsiteY15" fmla="*/ 676275 h 1344166"/>
              <a:gd name="connsiteX16" fmla="*/ 369641 w 893516"/>
              <a:gd name="connsiteY16" fmla="*/ 666750 h 1344166"/>
              <a:gd name="connsiteX17" fmla="*/ 417266 w 893516"/>
              <a:gd name="connsiteY17" fmla="*/ 609600 h 1344166"/>
              <a:gd name="connsiteX18" fmla="*/ 436316 w 893516"/>
              <a:gd name="connsiteY18" fmla="*/ 581025 h 1344166"/>
              <a:gd name="connsiteX19" fmla="*/ 464891 w 893516"/>
              <a:gd name="connsiteY19" fmla="*/ 571500 h 1344166"/>
              <a:gd name="connsiteX20" fmla="*/ 483941 w 893516"/>
              <a:gd name="connsiteY20" fmla="*/ 542925 h 1344166"/>
              <a:gd name="connsiteX21" fmla="*/ 550616 w 893516"/>
              <a:gd name="connsiteY21" fmla="*/ 495300 h 1344166"/>
              <a:gd name="connsiteX22" fmla="*/ 579191 w 893516"/>
              <a:gd name="connsiteY22" fmla="*/ 466725 h 1344166"/>
              <a:gd name="connsiteX23" fmla="*/ 617291 w 893516"/>
              <a:gd name="connsiteY23" fmla="*/ 409575 h 1344166"/>
              <a:gd name="connsiteX24" fmla="*/ 674441 w 893516"/>
              <a:gd name="connsiteY24" fmla="*/ 295275 h 1344166"/>
              <a:gd name="connsiteX25" fmla="*/ 703016 w 893516"/>
              <a:gd name="connsiteY25" fmla="*/ 285750 h 1344166"/>
              <a:gd name="connsiteX26" fmla="*/ 722066 w 893516"/>
              <a:gd name="connsiteY26" fmla="*/ 247650 h 1344166"/>
              <a:gd name="connsiteX27" fmla="*/ 750641 w 893516"/>
              <a:gd name="connsiteY27" fmla="*/ 190500 h 1344166"/>
              <a:gd name="connsiteX28" fmla="*/ 807791 w 893516"/>
              <a:gd name="connsiteY28" fmla="*/ 152400 h 1344166"/>
              <a:gd name="connsiteX29" fmla="*/ 874466 w 893516"/>
              <a:gd name="connsiteY29" fmla="*/ 104775 h 1344166"/>
              <a:gd name="connsiteX30" fmla="*/ 893516 w 893516"/>
              <a:gd name="connsiteY30" fmla="*/ 28575 h 1344166"/>
              <a:gd name="connsiteX31" fmla="*/ 883991 w 893516"/>
              <a:gd name="connsiteY31" fmla="*/ 0 h 1344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93516" h="1344166">
                <a:moveTo>
                  <a:pt x="255341" y="1257300"/>
                </a:moveTo>
                <a:cubicBezTo>
                  <a:pt x="252166" y="1266825"/>
                  <a:pt x="251385" y="1277521"/>
                  <a:pt x="245816" y="1285875"/>
                </a:cubicBezTo>
                <a:cubicBezTo>
                  <a:pt x="238344" y="1297083"/>
                  <a:pt x="225865" y="1304102"/>
                  <a:pt x="217241" y="1314450"/>
                </a:cubicBezTo>
                <a:cubicBezTo>
                  <a:pt x="209912" y="1323244"/>
                  <a:pt x="204541" y="1333500"/>
                  <a:pt x="198191" y="1343025"/>
                </a:cubicBezTo>
                <a:cubicBezTo>
                  <a:pt x="156916" y="1339850"/>
                  <a:pt x="114365" y="1344166"/>
                  <a:pt x="74366" y="1333500"/>
                </a:cubicBezTo>
                <a:cubicBezTo>
                  <a:pt x="63305" y="1330550"/>
                  <a:pt x="62645" y="1313719"/>
                  <a:pt x="55316" y="1304925"/>
                </a:cubicBezTo>
                <a:cubicBezTo>
                  <a:pt x="46692" y="1294577"/>
                  <a:pt x="36266" y="1285875"/>
                  <a:pt x="26741" y="1276350"/>
                </a:cubicBezTo>
                <a:cubicBezTo>
                  <a:pt x="0" y="1196126"/>
                  <a:pt x="5338" y="1223752"/>
                  <a:pt x="26741" y="1066800"/>
                </a:cubicBezTo>
                <a:cubicBezTo>
                  <a:pt x="28288" y="1055457"/>
                  <a:pt x="39441" y="1047750"/>
                  <a:pt x="45791" y="1038225"/>
                </a:cubicBezTo>
                <a:cubicBezTo>
                  <a:pt x="48966" y="1022350"/>
                  <a:pt x="49632" y="1005759"/>
                  <a:pt x="55316" y="990600"/>
                </a:cubicBezTo>
                <a:cubicBezTo>
                  <a:pt x="68016" y="956733"/>
                  <a:pt x="77541" y="964142"/>
                  <a:pt x="102941" y="942975"/>
                </a:cubicBezTo>
                <a:cubicBezTo>
                  <a:pt x="176280" y="881859"/>
                  <a:pt x="89145" y="942648"/>
                  <a:pt x="160091" y="895350"/>
                </a:cubicBezTo>
                <a:cubicBezTo>
                  <a:pt x="197646" y="839018"/>
                  <a:pt x="155719" y="891670"/>
                  <a:pt x="217241" y="847725"/>
                </a:cubicBezTo>
                <a:cubicBezTo>
                  <a:pt x="251616" y="823171"/>
                  <a:pt x="240294" y="820061"/>
                  <a:pt x="264866" y="790575"/>
                </a:cubicBezTo>
                <a:cubicBezTo>
                  <a:pt x="273490" y="780227"/>
                  <a:pt x="283916" y="771525"/>
                  <a:pt x="293441" y="762000"/>
                </a:cubicBezTo>
                <a:cubicBezTo>
                  <a:pt x="301828" y="736839"/>
                  <a:pt x="316502" y="684463"/>
                  <a:pt x="341066" y="676275"/>
                </a:cubicBezTo>
                <a:lnTo>
                  <a:pt x="369641" y="666750"/>
                </a:lnTo>
                <a:cubicBezTo>
                  <a:pt x="416939" y="595804"/>
                  <a:pt x="356150" y="682939"/>
                  <a:pt x="417266" y="609600"/>
                </a:cubicBezTo>
                <a:cubicBezTo>
                  <a:pt x="424595" y="600806"/>
                  <a:pt x="427377" y="588176"/>
                  <a:pt x="436316" y="581025"/>
                </a:cubicBezTo>
                <a:cubicBezTo>
                  <a:pt x="444156" y="574753"/>
                  <a:pt x="455366" y="574675"/>
                  <a:pt x="464891" y="571500"/>
                </a:cubicBezTo>
                <a:cubicBezTo>
                  <a:pt x="471241" y="561975"/>
                  <a:pt x="475846" y="551020"/>
                  <a:pt x="483941" y="542925"/>
                </a:cubicBezTo>
                <a:cubicBezTo>
                  <a:pt x="518256" y="508610"/>
                  <a:pt x="518166" y="522342"/>
                  <a:pt x="550616" y="495300"/>
                </a:cubicBezTo>
                <a:cubicBezTo>
                  <a:pt x="560964" y="486676"/>
                  <a:pt x="570921" y="477358"/>
                  <a:pt x="579191" y="466725"/>
                </a:cubicBezTo>
                <a:cubicBezTo>
                  <a:pt x="593247" y="448653"/>
                  <a:pt x="610051" y="431295"/>
                  <a:pt x="617291" y="409575"/>
                </a:cubicBezTo>
                <a:cubicBezTo>
                  <a:pt x="624688" y="387385"/>
                  <a:pt x="646744" y="304507"/>
                  <a:pt x="674441" y="295275"/>
                </a:cubicBezTo>
                <a:lnTo>
                  <a:pt x="703016" y="285750"/>
                </a:lnTo>
                <a:cubicBezTo>
                  <a:pt x="709366" y="273050"/>
                  <a:pt x="716473" y="260701"/>
                  <a:pt x="722066" y="247650"/>
                </a:cubicBezTo>
                <a:cubicBezTo>
                  <a:pt x="731966" y="224549"/>
                  <a:pt x="729721" y="208805"/>
                  <a:pt x="750641" y="190500"/>
                </a:cubicBezTo>
                <a:cubicBezTo>
                  <a:pt x="767871" y="175423"/>
                  <a:pt x="788741" y="165100"/>
                  <a:pt x="807791" y="152400"/>
                </a:cubicBezTo>
                <a:cubicBezTo>
                  <a:pt x="849575" y="124544"/>
                  <a:pt x="827208" y="140219"/>
                  <a:pt x="874466" y="104775"/>
                </a:cubicBezTo>
                <a:cubicBezTo>
                  <a:pt x="881982" y="82226"/>
                  <a:pt x="893516" y="51563"/>
                  <a:pt x="893516" y="28575"/>
                </a:cubicBezTo>
                <a:cubicBezTo>
                  <a:pt x="893516" y="18535"/>
                  <a:pt x="883991" y="0"/>
                  <a:pt x="883991" y="0"/>
                </a:cubicBezTo>
              </a:path>
            </a:pathLst>
          </a:cu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18719901">
            <a:off x="5073458" y="4011777"/>
            <a:ext cx="978408" cy="484632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7563516">
            <a:off x="5721529" y="4155793"/>
            <a:ext cx="978408" cy="484632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18053941">
            <a:off x="6394382" y="4319469"/>
            <a:ext cx="978408" cy="484632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Цилиндр 27"/>
          <p:cNvSpPr/>
          <p:nvPr/>
        </p:nvSpPr>
        <p:spPr>
          <a:xfrm>
            <a:off x="4860032" y="5157192"/>
            <a:ext cx="432048" cy="864096"/>
          </a:xfrm>
          <a:prstGeom prst="can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Цилиндр 28"/>
          <p:cNvSpPr/>
          <p:nvPr/>
        </p:nvSpPr>
        <p:spPr>
          <a:xfrm>
            <a:off x="5580112" y="5517232"/>
            <a:ext cx="432048" cy="864096"/>
          </a:xfrm>
          <a:prstGeom prst="can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Цилиндр 29"/>
          <p:cNvSpPr/>
          <p:nvPr/>
        </p:nvSpPr>
        <p:spPr>
          <a:xfrm rot="5400000">
            <a:off x="6829348" y="5400507"/>
            <a:ext cx="432048" cy="864096"/>
          </a:xfrm>
          <a:prstGeom prst="can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олилиния 30"/>
          <p:cNvSpPr/>
          <p:nvPr/>
        </p:nvSpPr>
        <p:spPr>
          <a:xfrm>
            <a:off x="4848225" y="4219575"/>
            <a:ext cx="373833" cy="507438"/>
          </a:xfrm>
          <a:custGeom>
            <a:avLst/>
            <a:gdLst>
              <a:gd name="connsiteX0" fmla="*/ 114300 w 373833"/>
              <a:gd name="connsiteY0" fmla="*/ 0 h 507438"/>
              <a:gd name="connsiteX1" fmla="*/ 85725 w 373833"/>
              <a:gd name="connsiteY1" fmla="*/ 19050 h 507438"/>
              <a:gd name="connsiteX2" fmla="*/ 28575 w 373833"/>
              <a:gd name="connsiteY2" fmla="*/ 114300 h 507438"/>
              <a:gd name="connsiteX3" fmla="*/ 9525 w 373833"/>
              <a:gd name="connsiteY3" fmla="*/ 171450 h 507438"/>
              <a:gd name="connsiteX4" fmla="*/ 0 w 373833"/>
              <a:gd name="connsiteY4" fmla="*/ 200025 h 507438"/>
              <a:gd name="connsiteX5" fmla="*/ 19050 w 373833"/>
              <a:gd name="connsiteY5" fmla="*/ 342900 h 507438"/>
              <a:gd name="connsiteX6" fmla="*/ 28575 w 373833"/>
              <a:gd name="connsiteY6" fmla="*/ 371475 h 507438"/>
              <a:gd name="connsiteX7" fmla="*/ 57150 w 373833"/>
              <a:gd name="connsiteY7" fmla="*/ 400050 h 507438"/>
              <a:gd name="connsiteX8" fmla="*/ 76200 w 373833"/>
              <a:gd name="connsiteY8" fmla="*/ 428625 h 507438"/>
              <a:gd name="connsiteX9" fmla="*/ 133350 w 373833"/>
              <a:gd name="connsiteY9" fmla="*/ 457200 h 507438"/>
              <a:gd name="connsiteX10" fmla="*/ 371475 w 373833"/>
              <a:gd name="connsiteY10" fmla="*/ 419100 h 507438"/>
              <a:gd name="connsiteX11" fmla="*/ 371475 w 373833"/>
              <a:gd name="connsiteY11" fmla="*/ 400050 h 50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3833" h="507438">
                <a:moveTo>
                  <a:pt x="114300" y="0"/>
                </a:moveTo>
                <a:cubicBezTo>
                  <a:pt x="104775" y="6350"/>
                  <a:pt x="93263" y="10435"/>
                  <a:pt x="85725" y="19050"/>
                </a:cubicBezTo>
                <a:cubicBezTo>
                  <a:pt x="69247" y="37882"/>
                  <a:pt x="39570" y="86813"/>
                  <a:pt x="28575" y="114300"/>
                </a:cubicBezTo>
                <a:cubicBezTo>
                  <a:pt x="21117" y="132944"/>
                  <a:pt x="15875" y="152400"/>
                  <a:pt x="9525" y="171450"/>
                </a:cubicBezTo>
                <a:lnTo>
                  <a:pt x="0" y="200025"/>
                </a:lnTo>
                <a:cubicBezTo>
                  <a:pt x="2318" y="218568"/>
                  <a:pt x="14668" y="320992"/>
                  <a:pt x="19050" y="342900"/>
                </a:cubicBezTo>
                <a:cubicBezTo>
                  <a:pt x="21019" y="352745"/>
                  <a:pt x="23006" y="363121"/>
                  <a:pt x="28575" y="371475"/>
                </a:cubicBezTo>
                <a:cubicBezTo>
                  <a:pt x="36047" y="382683"/>
                  <a:pt x="48526" y="389702"/>
                  <a:pt x="57150" y="400050"/>
                </a:cubicBezTo>
                <a:cubicBezTo>
                  <a:pt x="64479" y="408844"/>
                  <a:pt x="68105" y="420530"/>
                  <a:pt x="76200" y="428625"/>
                </a:cubicBezTo>
                <a:cubicBezTo>
                  <a:pt x="94664" y="447089"/>
                  <a:pt x="110109" y="449453"/>
                  <a:pt x="133350" y="457200"/>
                </a:cubicBezTo>
                <a:cubicBezTo>
                  <a:pt x="208960" y="453913"/>
                  <a:pt x="336140" y="507438"/>
                  <a:pt x="371475" y="419100"/>
                </a:cubicBezTo>
                <a:cubicBezTo>
                  <a:pt x="373833" y="413204"/>
                  <a:pt x="371475" y="406400"/>
                  <a:pt x="371475" y="400050"/>
                </a:cubicBezTo>
              </a:path>
            </a:pathLst>
          </a:cu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олилиния 32"/>
          <p:cNvSpPr/>
          <p:nvPr/>
        </p:nvSpPr>
        <p:spPr>
          <a:xfrm>
            <a:off x="4410075" y="3505200"/>
            <a:ext cx="1485900" cy="3019425"/>
          </a:xfrm>
          <a:custGeom>
            <a:avLst/>
            <a:gdLst>
              <a:gd name="connsiteX0" fmla="*/ 1485900 w 1485900"/>
              <a:gd name="connsiteY0" fmla="*/ 428625 h 3019425"/>
              <a:gd name="connsiteX1" fmla="*/ 1457325 w 1485900"/>
              <a:gd name="connsiteY1" fmla="*/ 352425 h 3019425"/>
              <a:gd name="connsiteX2" fmla="*/ 1419225 w 1485900"/>
              <a:gd name="connsiteY2" fmla="*/ 295275 h 3019425"/>
              <a:gd name="connsiteX3" fmla="*/ 1409700 w 1485900"/>
              <a:gd name="connsiteY3" fmla="*/ 266700 h 3019425"/>
              <a:gd name="connsiteX4" fmla="*/ 1371600 w 1485900"/>
              <a:gd name="connsiteY4" fmla="*/ 238125 h 3019425"/>
              <a:gd name="connsiteX5" fmla="*/ 1295400 w 1485900"/>
              <a:gd name="connsiteY5" fmla="*/ 180975 h 3019425"/>
              <a:gd name="connsiteX6" fmla="*/ 1285875 w 1485900"/>
              <a:gd name="connsiteY6" fmla="*/ 152400 h 3019425"/>
              <a:gd name="connsiteX7" fmla="*/ 1257300 w 1485900"/>
              <a:gd name="connsiteY7" fmla="*/ 142875 h 3019425"/>
              <a:gd name="connsiteX8" fmla="*/ 1209675 w 1485900"/>
              <a:gd name="connsiteY8" fmla="*/ 123825 h 3019425"/>
              <a:gd name="connsiteX9" fmla="*/ 1133475 w 1485900"/>
              <a:gd name="connsiteY9" fmla="*/ 85725 h 3019425"/>
              <a:gd name="connsiteX10" fmla="*/ 904875 w 1485900"/>
              <a:gd name="connsiteY10" fmla="*/ 47625 h 3019425"/>
              <a:gd name="connsiteX11" fmla="*/ 838200 w 1485900"/>
              <a:gd name="connsiteY11" fmla="*/ 28575 h 3019425"/>
              <a:gd name="connsiteX12" fmla="*/ 809625 w 1485900"/>
              <a:gd name="connsiteY12" fmla="*/ 19050 h 3019425"/>
              <a:gd name="connsiteX13" fmla="*/ 733425 w 1485900"/>
              <a:gd name="connsiteY13" fmla="*/ 0 h 3019425"/>
              <a:gd name="connsiteX14" fmla="*/ 619125 w 1485900"/>
              <a:gd name="connsiteY14" fmla="*/ 19050 h 3019425"/>
              <a:gd name="connsiteX15" fmla="*/ 581025 w 1485900"/>
              <a:gd name="connsiteY15" fmla="*/ 38100 h 3019425"/>
              <a:gd name="connsiteX16" fmla="*/ 466725 w 1485900"/>
              <a:gd name="connsiteY16" fmla="*/ 180975 h 3019425"/>
              <a:gd name="connsiteX17" fmla="*/ 409575 w 1485900"/>
              <a:gd name="connsiteY17" fmla="*/ 276225 h 3019425"/>
              <a:gd name="connsiteX18" fmla="*/ 390525 w 1485900"/>
              <a:gd name="connsiteY18" fmla="*/ 304800 h 3019425"/>
              <a:gd name="connsiteX19" fmla="*/ 409575 w 1485900"/>
              <a:gd name="connsiteY19" fmla="*/ 276225 h 3019425"/>
              <a:gd name="connsiteX20" fmla="*/ 352425 w 1485900"/>
              <a:gd name="connsiteY20" fmla="*/ 314325 h 3019425"/>
              <a:gd name="connsiteX21" fmla="*/ 304800 w 1485900"/>
              <a:gd name="connsiteY21" fmla="*/ 352425 h 3019425"/>
              <a:gd name="connsiteX22" fmla="*/ 257175 w 1485900"/>
              <a:gd name="connsiteY22" fmla="*/ 390525 h 3019425"/>
              <a:gd name="connsiteX23" fmla="*/ 228600 w 1485900"/>
              <a:gd name="connsiteY23" fmla="*/ 457200 h 3019425"/>
              <a:gd name="connsiteX24" fmla="*/ 219075 w 1485900"/>
              <a:gd name="connsiteY24" fmla="*/ 495300 h 3019425"/>
              <a:gd name="connsiteX25" fmla="*/ 200025 w 1485900"/>
              <a:gd name="connsiteY25" fmla="*/ 533400 h 3019425"/>
              <a:gd name="connsiteX26" fmla="*/ 180975 w 1485900"/>
              <a:gd name="connsiteY26" fmla="*/ 581025 h 3019425"/>
              <a:gd name="connsiteX27" fmla="*/ 161925 w 1485900"/>
              <a:gd name="connsiteY27" fmla="*/ 676275 h 3019425"/>
              <a:gd name="connsiteX28" fmla="*/ 142875 w 1485900"/>
              <a:gd name="connsiteY28" fmla="*/ 723900 h 3019425"/>
              <a:gd name="connsiteX29" fmla="*/ 123825 w 1485900"/>
              <a:gd name="connsiteY29" fmla="*/ 857250 h 3019425"/>
              <a:gd name="connsiteX30" fmla="*/ 104775 w 1485900"/>
              <a:gd name="connsiteY30" fmla="*/ 914400 h 3019425"/>
              <a:gd name="connsiteX31" fmla="*/ 85725 w 1485900"/>
              <a:gd name="connsiteY31" fmla="*/ 1000125 h 3019425"/>
              <a:gd name="connsiteX32" fmla="*/ 66675 w 1485900"/>
              <a:gd name="connsiteY32" fmla="*/ 1085850 h 3019425"/>
              <a:gd name="connsiteX33" fmla="*/ 57150 w 1485900"/>
              <a:gd name="connsiteY33" fmla="*/ 1123950 h 3019425"/>
              <a:gd name="connsiteX34" fmla="*/ 38100 w 1485900"/>
              <a:gd name="connsiteY34" fmla="*/ 1152525 h 3019425"/>
              <a:gd name="connsiteX35" fmla="*/ 19050 w 1485900"/>
              <a:gd name="connsiteY35" fmla="*/ 1323975 h 3019425"/>
              <a:gd name="connsiteX36" fmla="*/ 9525 w 1485900"/>
              <a:gd name="connsiteY36" fmla="*/ 1504950 h 3019425"/>
              <a:gd name="connsiteX37" fmla="*/ 9525 w 1485900"/>
              <a:gd name="connsiteY37" fmla="*/ 1990725 h 3019425"/>
              <a:gd name="connsiteX38" fmla="*/ 0 w 1485900"/>
              <a:gd name="connsiteY38" fmla="*/ 2038350 h 3019425"/>
              <a:gd name="connsiteX39" fmla="*/ 9525 w 1485900"/>
              <a:gd name="connsiteY39" fmla="*/ 2190750 h 3019425"/>
              <a:gd name="connsiteX40" fmla="*/ 19050 w 1485900"/>
              <a:gd name="connsiteY40" fmla="*/ 2867025 h 3019425"/>
              <a:gd name="connsiteX41" fmla="*/ 38100 w 1485900"/>
              <a:gd name="connsiteY41" fmla="*/ 2914650 h 3019425"/>
              <a:gd name="connsiteX42" fmla="*/ 66675 w 1485900"/>
              <a:gd name="connsiteY42" fmla="*/ 2971800 h 3019425"/>
              <a:gd name="connsiteX43" fmla="*/ 95250 w 1485900"/>
              <a:gd name="connsiteY43" fmla="*/ 3009900 h 3019425"/>
              <a:gd name="connsiteX44" fmla="*/ 123825 w 1485900"/>
              <a:gd name="connsiteY44" fmla="*/ 3019425 h 3019425"/>
              <a:gd name="connsiteX45" fmla="*/ 247650 w 1485900"/>
              <a:gd name="connsiteY45" fmla="*/ 3000375 h 3019425"/>
              <a:gd name="connsiteX46" fmla="*/ 285750 w 1485900"/>
              <a:gd name="connsiteY46" fmla="*/ 2981325 h 3019425"/>
              <a:gd name="connsiteX47" fmla="*/ 323850 w 1485900"/>
              <a:gd name="connsiteY47" fmla="*/ 2971800 h 3019425"/>
              <a:gd name="connsiteX48" fmla="*/ 409575 w 1485900"/>
              <a:gd name="connsiteY48" fmla="*/ 2943225 h 3019425"/>
              <a:gd name="connsiteX49" fmla="*/ 438150 w 1485900"/>
              <a:gd name="connsiteY49" fmla="*/ 2933700 h 3019425"/>
              <a:gd name="connsiteX50" fmla="*/ 476250 w 1485900"/>
              <a:gd name="connsiteY50" fmla="*/ 2914650 h 3019425"/>
              <a:gd name="connsiteX51" fmla="*/ 504825 w 1485900"/>
              <a:gd name="connsiteY51" fmla="*/ 2905125 h 3019425"/>
              <a:gd name="connsiteX52" fmla="*/ 609600 w 1485900"/>
              <a:gd name="connsiteY52" fmla="*/ 2828925 h 3019425"/>
              <a:gd name="connsiteX53" fmla="*/ 628650 w 1485900"/>
              <a:gd name="connsiteY53" fmla="*/ 2800350 h 3019425"/>
              <a:gd name="connsiteX54" fmla="*/ 628650 w 1485900"/>
              <a:gd name="connsiteY54" fmla="*/ 2552700 h 3019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485900" h="3019425">
                <a:moveTo>
                  <a:pt x="1485900" y="428625"/>
                </a:moveTo>
                <a:cubicBezTo>
                  <a:pt x="1478612" y="406760"/>
                  <a:pt x="1467087" y="370323"/>
                  <a:pt x="1457325" y="352425"/>
                </a:cubicBezTo>
                <a:cubicBezTo>
                  <a:pt x="1446362" y="332325"/>
                  <a:pt x="1426465" y="316995"/>
                  <a:pt x="1419225" y="295275"/>
                </a:cubicBezTo>
                <a:cubicBezTo>
                  <a:pt x="1416050" y="285750"/>
                  <a:pt x="1416128" y="274413"/>
                  <a:pt x="1409700" y="266700"/>
                </a:cubicBezTo>
                <a:cubicBezTo>
                  <a:pt x="1399537" y="254504"/>
                  <a:pt x="1383465" y="248672"/>
                  <a:pt x="1371600" y="238125"/>
                </a:cubicBezTo>
                <a:cubicBezTo>
                  <a:pt x="1305931" y="179752"/>
                  <a:pt x="1350168" y="199231"/>
                  <a:pt x="1295400" y="180975"/>
                </a:cubicBezTo>
                <a:cubicBezTo>
                  <a:pt x="1292225" y="171450"/>
                  <a:pt x="1292975" y="159500"/>
                  <a:pt x="1285875" y="152400"/>
                </a:cubicBezTo>
                <a:cubicBezTo>
                  <a:pt x="1278775" y="145300"/>
                  <a:pt x="1266701" y="146400"/>
                  <a:pt x="1257300" y="142875"/>
                </a:cubicBezTo>
                <a:cubicBezTo>
                  <a:pt x="1241291" y="136872"/>
                  <a:pt x="1225199" y="130990"/>
                  <a:pt x="1209675" y="123825"/>
                </a:cubicBezTo>
                <a:cubicBezTo>
                  <a:pt x="1183891" y="111925"/>
                  <a:pt x="1160536" y="94335"/>
                  <a:pt x="1133475" y="85725"/>
                </a:cubicBezTo>
                <a:cubicBezTo>
                  <a:pt x="1047282" y="58300"/>
                  <a:pt x="990358" y="56173"/>
                  <a:pt x="904875" y="47625"/>
                </a:cubicBezTo>
                <a:cubicBezTo>
                  <a:pt x="836362" y="24787"/>
                  <a:pt x="921921" y="52495"/>
                  <a:pt x="838200" y="28575"/>
                </a:cubicBezTo>
                <a:cubicBezTo>
                  <a:pt x="828546" y="25817"/>
                  <a:pt x="819311" y="21692"/>
                  <a:pt x="809625" y="19050"/>
                </a:cubicBezTo>
                <a:cubicBezTo>
                  <a:pt x="784366" y="12161"/>
                  <a:pt x="733425" y="0"/>
                  <a:pt x="733425" y="0"/>
                </a:cubicBezTo>
                <a:cubicBezTo>
                  <a:pt x="695325" y="6350"/>
                  <a:pt x="656597" y="9682"/>
                  <a:pt x="619125" y="19050"/>
                </a:cubicBezTo>
                <a:cubicBezTo>
                  <a:pt x="605350" y="22494"/>
                  <a:pt x="593066" y="30575"/>
                  <a:pt x="581025" y="38100"/>
                </a:cubicBezTo>
                <a:cubicBezTo>
                  <a:pt x="523803" y="73864"/>
                  <a:pt x="501223" y="111979"/>
                  <a:pt x="466725" y="180975"/>
                </a:cubicBezTo>
                <a:cubicBezTo>
                  <a:pt x="437436" y="239553"/>
                  <a:pt x="455551" y="207261"/>
                  <a:pt x="409575" y="276225"/>
                </a:cubicBezTo>
                <a:lnTo>
                  <a:pt x="390525" y="304800"/>
                </a:lnTo>
                <a:cubicBezTo>
                  <a:pt x="390525" y="304800"/>
                  <a:pt x="417670" y="268130"/>
                  <a:pt x="409575" y="276225"/>
                </a:cubicBezTo>
                <a:cubicBezTo>
                  <a:pt x="373900" y="311900"/>
                  <a:pt x="393779" y="300540"/>
                  <a:pt x="352425" y="314325"/>
                </a:cubicBezTo>
                <a:cubicBezTo>
                  <a:pt x="297830" y="396217"/>
                  <a:pt x="370525" y="299845"/>
                  <a:pt x="304800" y="352425"/>
                </a:cubicBezTo>
                <a:cubicBezTo>
                  <a:pt x="243252" y="401664"/>
                  <a:pt x="328999" y="366584"/>
                  <a:pt x="257175" y="390525"/>
                </a:cubicBezTo>
                <a:cubicBezTo>
                  <a:pt x="229829" y="499908"/>
                  <a:pt x="268067" y="365110"/>
                  <a:pt x="228600" y="457200"/>
                </a:cubicBezTo>
                <a:cubicBezTo>
                  <a:pt x="223443" y="469232"/>
                  <a:pt x="223672" y="483043"/>
                  <a:pt x="219075" y="495300"/>
                </a:cubicBezTo>
                <a:cubicBezTo>
                  <a:pt x="214089" y="508595"/>
                  <a:pt x="205792" y="520425"/>
                  <a:pt x="200025" y="533400"/>
                </a:cubicBezTo>
                <a:cubicBezTo>
                  <a:pt x="193081" y="549024"/>
                  <a:pt x="187325" y="565150"/>
                  <a:pt x="180975" y="581025"/>
                </a:cubicBezTo>
                <a:cubicBezTo>
                  <a:pt x="176285" y="609163"/>
                  <a:pt x="171398" y="647857"/>
                  <a:pt x="161925" y="676275"/>
                </a:cubicBezTo>
                <a:cubicBezTo>
                  <a:pt x="156518" y="692495"/>
                  <a:pt x="149225" y="708025"/>
                  <a:pt x="142875" y="723900"/>
                </a:cubicBezTo>
                <a:cubicBezTo>
                  <a:pt x="140056" y="746454"/>
                  <a:pt x="130692" y="829784"/>
                  <a:pt x="123825" y="857250"/>
                </a:cubicBezTo>
                <a:cubicBezTo>
                  <a:pt x="118955" y="876731"/>
                  <a:pt x="109131" y="894798"/>
                  <a:pt x="104775" y="914400"/>
                </a:cubicBezTo>
                <a:cubicBezTo>
                  <a:pt x="98425" y="942975"/>
                  <a:pt x="91466" y="971421"/>
                  <a:pt x="85725" y="1000125"/>
                </a:cubicBezTo>
                <a:cubicBezTo>
                  <a:pt x="57076" y="1143370"/>
                  <a:pt x="91391" y="999343"/>
                  <a:pt x="66675" y="1085850"/>
                </a:cubicBezTo>
                <a:cubicBezTo>
                  <a:pt x="63079" y="1098437"/>
                  <a:pt x="62307" y="1111918"/>
                  <a:pt x="57150" y="1123950"/>
                </a:cubicBezTo>
                <a:cubicBezTo>
                  <a:pt x="52641" y="1134472"/>
                  <a:pt x="44450" y="1143000"/>
                  <a:pt x="38100" y="1152525"/>
                </a:cubicBezTo>
                <a:cubicBezTo>
                  <a:pt x="31322" y="1206750"/>
                  <a:pt x="22764" y="1270115"/>
                  <a:pt x="19050" y="1323975"/>
                </a:cubicBezTo>
                <a:cubicBezTo>
                  <a:pt x="14894" y="1384240"/>
                  <a:pt x="12700" y="1444625"/>
                  <a:pt x="9525" y="1504950"/>
                </a:cubicBezTo>
                <a:cubicBezTo>
                  <a:pt x="16414" y="1739172"/>
                  <a:pt x="27507" y="1792919"/>
                  <a:pt x="9525" y="1990725"/>
                </a:cubicBezTo>
                <a:cubicBezTo>
                  <a:pt x="8059" y="2006848"/>
                  <a:pt x="3175" y="2022475"/>
                  <a:pt x="0" y="2038350"/>
                </a:cubicBezTo>
                <a:cubicBezTo>
                  <a:pt x="3175" y="2089150"/>
                  <a:pt x="8355" y="2139864"/>
                  <a:pt x="9525" y="2190750"/>
                </a:cubicBezTo>
                <a:cubicBezTo>
                  <a:pt x="14706" y="2416138"/>
                  <a:pt x="10158" y="2641753"/>
                  <a:pt x="19050" y="2867025"/>
                </a:cubicBezTo>
                <a:cubicBezTo>
                  <a:pt x="19724" y="2884110"/>
                  <a:pt x="32097" y="2898641"/>
                  <a:pt x="38100" y="2914650"/>
                </a:cubicBezTo>
                <a:cubicBezTo>
                  <a:pt x="53000" y="2954382"/>
                  <a:pt x="40055" y="2934532"/>
                  <a:pt x="66675" y="2971800"/>
                </a:cubicBezTo>
                <a:cubicBezTo>
                  <a:pt x="75902" y="2984718"/>
                  <a:pt x="83054" y="2999737"/>
                  <a:pt x="95250" y="3009900"/>
                </a:cubicBezTo>
                <a:cubicBezTo>
                  <a:pt x="102963" y="3016328"/>
                  <a:pt x="114300" y="3016250"/>
                  <a:pt x="123825" y="3019425"/>
                </a:cubicBezTo>
                <a:cubicBezTo>
                  <a:pt x="153907" y="3016083"/>
                  <a:pt x="212917" y="3013400"/>
                  <a:pt x="247650" y="3000375"/>
                </a:cubicBezTo>
                <a:cubicBezTo>
                  <a:pt x="260945" y="2995389"/>
                  <a:pt x="272455" y="2986311"/>
                  <a:pt x="285750" y="2981325"/>
                </a:cubicBezTo>
                <a:cubicBezTo>
                  <a:pt x="298007" y="2976728"/>
                  <a:pt x="311311" y="2975562"/>
                  <a:pt x="323850" y="2971800"/>
                </a:cubicBezTo>
                <a:cubicBezTo>
                  <a:pt x="352700" y="2963145"/>
                  <a:pt x="381000" y="2952750"/>
                  <a:pt x="409575" y="2943225"/>
                </a:cubicBezTo>
                <a:cubicBezTo>
                  <a:pt x="419100" y="2940050"/>
                  <a:pt x="429170" y="2938190"/>
                  <a:pt x="438150" y="2933700"/>
                </a:cubicBezTo>
                <a:cubicBezTo>
                  <a:pt x="450850" y="2927350"/>
                  <a:pt x="463199" y="2920243"/>
                  <a:pt x="476250" y="2914650"/>
                </a:cubicBezTo>
                <a:cubicBezTo>
                  <a:pt x="485478" y="2910695"/>
                  <a:pt x="496011" y="2909933"/>
                  <a:pt x="504825" y="2905125"/>
                </a:cubicBezTo>
                <a:cubicBezTo>
                  <a:pt x="547994" y="2881578"/>
                  <a:pt x="579837" y="2864641"/>
                  <a:pt x="609600" y="2828925"/>
                </a:cubicBezTo>
                <a:cubicBezTo>
                  <a:pt x="616929" y="2820131"/>
                  <a:pt x="627862" y="2811770"/>
                  <a:pt x="628650" y="2800350"/>
                </a:cubicBezTo>
                <a:cubicBezTo>
                  <a:pt x="634330" y="2717996"/>
                  <a:pt x="628650" y="2635250"/>
                  <a:pt x="628650" y="2552700"/>
                </a:cubicBezTo>
              </a:path>
            </a:pathLst>
          </a:cu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олилиния 33"/>
          <p:cNvSpPr/>
          <p:nvPr/>
        </p:nvSpPr>
        <p:spPr>
          <a:xfrm>
            <a:off x="5059986" y="3743325"/>
            <a:ext cx="1531727" cy="1447800"/>
          </a:xfrm>
          <a:custGeom>
            <a:avLst/>
            <a:gdLst>
              <a:gd name="connsiteX0" fmla="*/ 7314 w 1531727"/>
              <a:gd name="connsiteY0" fmla="*/ 1447800 h 1447800"/>
              <a:gd name="connsiteX1" fmla="*/ 83514 w 1531727"/>
              <a:gd name="connsiteY1" fmla="*/ 1390650 h 1447800"/>
              <a:gd name="connsiteX2" fmla="*/ 140664 w 1531727"/>
              <a:gd name="connsiteY2" fmla="*/ 1343025 h 1447800"/>
              <a:gd name="connsiteX3" fmla="*/ 178764 w 1531727"/>
              <a:gd name="connsiteY3" fmla="*/ 1323975 h 1447800"/>
              <a:gd name="connsiteX4" fmla="*/ 207339 w 1531727"/>
              <a:gd name="connsiteY4" fmla="*/ 1304925 h 1447800"/>
              <a:gd name="connsiteX5" fmla="*/ 274014 w 1531727"/>
              <a:gd name="connsiteY5" fmla="*/ 1247775 h 1447800"/>
              <a:gd name="connsiteX6" fmla="*/ 302589 w 1531727"/>
              <a:gd name="connsiteY6" fmla="*/ 1228725 h 1447800"/>
              <a:gd name="connsiteX7" fmla="*/ 321639 w 1531727"/>
              <a:gd name="connsiteY7" fmla="*/ 1200150 h 1447800"/>
              <a:gd name="connsiteX8" fmla="*/ 359739 w 1531727"/>
              <a:gd name="connsiteY8" fmla="*/ 1114425 h 1447800"/>
              <a:gd name="connsiteX9" fmla="*/ 388314 w 1531727"/>
              <a:gd name="connsiteY9" fmla="*/ 1085850 h 1447800"/>
              <a:gd name="connsiteX10" fmla="*/ 445464 w 1531727"/>
              <a:gd name="connsiteY10" fmla="*/ 1047750 h 1447800"/>
              <a:gd name="connsiteX11" fmla="*/ 464514 w 1531727"/>
              <a:gd name="connsiteY11" fmla="*/ 1019175 h 1447800"/>
              <a:gd name="connsiteX12" fmla="*/ 521664 w 1531727"/>
              <a:gd name="connsiteY12" fmla="*/ 962025 h 1447800"/>
              <a:gd name="connsiteX13" fmla="*/ 569289 w 1531727"/>
              <a:gd name="connsiteY13" fmla="*/ 914400 h 1447800"/>
              <a:gd name="connsiteX14" fmla="*/ 635964 w 1531727"/>
              <a:gd name="connsiteY14" fmla="*/ 838200 h 1447800"/>
              <a:gd name="connsiteX15" fmla="*/ 664539 w 1531727"/>
              <a:gd name="connsiteY15" fmla="*/ 781050 h 1447800"/>
              <a:gd name="connsiteX16" fmla="*/ 674064 w 1531727"/>
              <a:gd name="connsiteY16" fmla="*/ 752475 h 1447800"/>
              <a:gd name="connsiteX17" fmla="*/ 702639 w 1531727"/>
              <a:gd name="connsiteY17" fmla="*/ 733425 h 1447800"/>
              <a:gd name="connsiteX18" fmla="*/ 750264 w 1531727"/>
              <a:gd name="connsiteY18" fmla="*/ 666750 h 1447800"/>
              <a:gd name="connsiteX19" fmla="*/ 778839 w 1531727"/>
              <a:gd name="connsiteY19" fmla="*/ 638175 h 1447800"/>
              <a:gd name="connsiteX20" fmla="*/ 835989 w 1531727"/>
              <a:gd name="connsiteY20" fmla="*/ 600075 h 1447800"/>
              <a:gd name="connsiteX21" fmla="*/ 864564 w 1531727"/>
              <a:gd name="connsiteY21" fmla="*/ 581025 h 1447800"/>
              <a:gd name="connsiteX22" fmla="*/ 883614 w 1531727"/>
              <a:gd name="connsiteY22" fmla="*/ 542925 h 1447800"/>
              <a:gd name="connsiteX23" fmla="*/ 940764 w 1531727"/>
              <a:gd name="connsiteY23" fmla="*/ 495300 h 1447800"/>
              <a:gd name="connsiteX24" fmla="*/ 1026489 w 1531727"/>
              <a:gd name="connsiteY24" fmla="*/ 419100 h 1447800"/>
              <a:gd name="connsiteX25" fmla="*/ 1074114 w 1531727"/>
              <a:gd name="connsiteY25" fmla="*/ 333375 h 1447800"/>
              <a:gd name="connsiteX26" fmla="*/ 1093164 w 1531727"/>
              <a:gd name="connsiteY26" fmla="*/ 295275 h 1447800"/>
              <a:gd name="connsiteX27" fmla="*/ 1131264 w 1531727"/>
              <a:gd name="connsiteY27" fmla="*/ 276225 h 1447800"/>
              <a:gd name="connsiteX28" fmla="*/ 1197939 w 1531727"/>
              <a:gd name="connsiteY28" fmla="*/ 209550 h 1447800"/>
              <a:gd name="connsiteX29" fmla="*/ 1255089 w 1531727"/>
              <a:gd name="connsiteY29" fmla="*/ 180975 h 1447800"/>
              <a:gd name="connsiteX30" fmla="*/ 1302714 w 1531727"/>
              <a:gd name="connsiteY30" fmla="*/ 133350 h 1447800"/>
              <a:gd name="connsiteX31" fmla="*/ 1331289 w 1531727"/>
              <a:gd name="connsiteY31" fmla="*/ 95250 h 1447800"/>
              <a:gd name="connsiteX32" fmla="*/ 1359864 w 1531727"/>
              <a:gd name="connsiteY32" fmla="*/ 66675 h 1447800"/>
              <a:gd name="connsiteX33" fmla="*/ 1378914 w 1531727"/>
              <a:gd name="connsiteY33" fmla="*/ 38100 h 1447800"/>
              <a:gd name="connsiteX34" fmla="*/ 1417014 w 1531727"/>
              <a:gd name="connsiteY34" fmla="*/ 19050 h 1447800"/>
              <a:gd name="connsiteX35" fmla="*/ 1445589 w 1531727"/>
              <a:gd name="connsiteY35" fmla="*/ 0 h 1447800"/>
              <a:gd name="connsiteX36" fmla="*/ 1512264 w 1531727"/>
              <a:gd name="connsiteY36" fmla="*/ 9525 h 1447800"/>
              <a:gd name="connsiteX37" fmla="*/ 1531314 w 1531727"/>
              <a:gd name="connsiteY37" fmla="*/ 38100 h 1447800"/>
              <a:gd name="connsiteX38" fmla="*/ 1512264 w 1531727"/>
              <a:gd name="connsiteY38" fmla="*/ 171450 h 1447800"/>
              <a:gd name="connsiteX39" fmla="*/ 1483689 w 1531727"/>
              <a:gd name="connsiteY39" fmla="*/ 209550 h 1447800"/>
              <a:gd name="connsiteX40" fmla="*/ 1474164 w 1531727"/>
              <a:gd name="connsiteY40" fmla="*/ 238125 h 1447800"/>
              <a:gd name="connsiteX41" fmla="*/ 1455114 w 1531727"/>
              <a:gd name="connsiteY41" fmla="*/ 26670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531727" h="1447800">
                <a:moveTo>
                  <a:pt x="7314" y="1447800"/>
                </a:moveTo>
                <a:cubicBezTo>
                  <a:pt x="65785" y="1369839"/>
                  <a:pt x="0" y="1443795"/>
                  <a:pt x="83514" y="1390650"/>
                </a:cubicBezTo>
                <a:cubicBezTo>
                  <a:pt x="104435" y="1377337"/>
                  <a:pt x="120349" y="1357245"/>
                  <a:pt x="140664" y="1343025"/>
                </a:cubicBezTo>
                <a:cubicBezTo>
                  <a:pt x="152296" y="1334882"/>
                  <a:pt x="166436" y="1331020"/>
                  <a:pt x="178764" y="1323975"/>
                </a:cubicBezTo>
                <a:cubicBezTo>
                  <a:pt x="188703" y="1318295"/>
                  <a:pt x="198024" y="1311579"/>
                  <a:pt x="207339" y="1304925"/>
                </a:cubicBezTo>
                <a:cubicBezTo>
                  <a:pt x="307220" y="1233582"/>
                  <a:pt x="190935" y="1317007"/>
                  <a:pt x="274014" y="1247775"/>
                </a:cubicBezTo>
                <a:cubicBezTo>
                  <a:pt x="282808" y="1240446"/>
                  <a:pt x="293064" y="1235075"/>
                  <a:pt x="302589" y="1228725"/>
                </a:cubicBezTo>
                <a:cubicBezTo>
                  <a:pt x="308939" y="1219200"/>
                  <a:pt x="316990" y="1210611"/>
                  <a:pt x="321639" y="1200150"/>
                </a:cubicBezTo>
                <a:cubicBezTo>
                  <a:pt x="345372" y="1146750"/>
                  <a:pt x="328944" y="1151379"/>
                  <a:pt x="359739" y="1114425"/>
                </a:cubicBezTo>
                <a:cubicBezTo>
                  <a:pt x="368363" y="1104077"/>
                  <a:pt x="377681" y="1094120"/>
                  <a:pt x="388314" y="1085850"/>
                </a:cubicBezTo>
                <a:cubicBezTo>
                  <a:pt x="406386" y="1071794"/>
                  <a:pt x="445464" y="1047750"/>
                  <a:pt x="445464" y="1047750"/>
                </a:cubicBezTo>
                <a:cubicBezTo>
                  <a:pt x="451814" y="1038225"/>
                  <a:pt x="456909" y="1027731"/>
                  <a:pt x="464514" y="1019175"/>
                </a:cubicBezTo>
                <a:cubicBezTo>
                  <a:pt x="482412" y="999039"/>
                  <a:pt x="506720" y="984441"/>
                  <a:pt x="521664" y="962025"/>
                </a:cubicBezTo>
                <a:cubicBezTo>
                  <a:pt x="547064" y="923925"/>
                  <a:pt x="531189" y="939800"/>
                  <a:pt x="569289" y="914400"/>
                </a:cubicBezTo>
                <a:cubicBezTo>
                  <a:pt x="613739" y="847725"/>
                  <a:pt x="588339" y="869950"/>
                  <a:pt x="635964" y="838200"/>
                </a:cubicBezTo>
                <a:cubicBezTo>
                  <a:pt x="659905" y="766376"/>
                  <a:pt x="627610" y="854908"/>
                  <a:pt x="664539" y="781050"/>
                </a:cubicBezTo>
                <a:cubicBezTo>
                  <a:pt x="669029" y="772070"/>
                  <a:pt x="667792" y="760315"/>
                  <a:pt x="674064" y="752475"/>
                </a:cubicBezTo>
                <a:cubicBezTo>
                  <a:pt x="681215" y="743536"/>
                  <a:pt x="693114" y="739775"/>
                  <a:pt x="702639" y="733425"/>
                </a:cubicBezTo>
                <a:cubicBezTo>
                  <a:pt x="717716" y="710810"/>
                  <a:pt x="732542" y="687425"/>
                  <a:pt x="750264" y="666750"/>
                </a:cubicBezTo>
                <a:cubicBezTo>
                  <a:pt x="759030" y="656523"/>
                  <a:pt x="768206" y="646445"/>
                  <a:pt x="778839" y="638175"/>
                </a:cubicBezTo>
                <a:cubicBezTo>
                  <a:pt x="796911" y="624119"/>
                  <a:pt x="816939" y="612775"/>
                  <a:pt x="835989" y="600075"/>
                </a:cubicBezTo>
                <a:lnTo>
                  <a:pt x="864564" y="581025"/>
                </a:lnTo>
                <a:cubicBezTo>
                  <a:pt x="870914" y="568325"/>
                  <a:pt x="875361" y="554479"/>
                  <a:pt x="883614" y="542925"/>
                </a:cubicBezTo>
                <a:cubicBezTo>
                  <a:pt x="911939" y="503270"/>
                  <a:pt x="908073" y="524359"/>
                  <a:pt x="940764" y="495300"/>
                </a:cubicBezTo>
                <a:cubicBezTo>
                  <a:pt x="1038631" y="408307"/>
                  <a:pt x="961636" y="462335"/>
                  <a:pt x="1026489" y="419100"/>
                </a:cubicBezTo>
                <a:cubicBezTo>
                  <a:pt x="1052829" y="340079"/>
                  <a:pt x="1008610" y="464383"/>
                  <a:pt x="1074114" y="333375"/>
                </a:cubicBezTo>
                <a:cubicBezTo>
                  <a:pt x="1080464" y="320675"/>
                  <a:pt x="1083124" y="305315"/>
                  <a:pt x="1093164" y="295275"/>
                </a:cubicBezTo>
                <a:cubicBezTo>
                  <a:pt x="1103204" y="285235"/>
                  <a:pt x="1120275" y="285216"/>
                  <a:pt x="1131264" y="276225"/>
                </a:cubicBezTo>
                <a:cubicBezTo>
                  <a:pt x="1155590" y="256322"/>
                  <a:pt x="1168121" y="219489"/>
                  <a:pt x="1197939" y="209550"/>
                </a:cubicBezTo>
                <a:cubicBezTo>
                  <a:pt x="1237374" y="196405"/>
                  <a:pt x="1218160" y="205594"/>
                  <a:pt x="1255089" y="180975"/>
                </a:cubicBezTo>
                <a:cubicBezTo>
                  <a:pt x="1305889" y="104775"/>
                  <a:pt x="1239214" y="196850"/>
                  <a:pt x="1302714" y="133350"/>
                </a:cubicBezTo>
                <a:cubicBezTo>
                  <a:pt x="1313939" y="122125"/>
                  <a:pt x="1320958" y="107303"/>
                  <a:pt x="1331289" y="95250"/>
                </a:cubicBezTo>
                <a:cubicBezTo>
                  <a:pt x="1340055" y="85023"/>
                  <a:pt x="1351240" y="77023"/>
                  <a:pt x="1359864" y="66675"/>
                </a:cubicBezTo>
                <a:cubicBezTo>
                  <a:pt x="1367193" y="57881"/>
                  <a:pt x="1370120" y="45429"/>
                  <a:pt x="1378914" y="38100"/>
                </a:cubicBezTo>
                <a:cubicBezTo>
                  <a:pt x="1389822" y="29010"/>
                  <a:pt x="1404686" y="26095"/>
                  <a:pt x="1417014" y="19050"/>
                </a:cubicBezTo>
                <a:cubicBezTo>
                  <a:pt x="1426953" y="13370"/>
                  <a:pt x="1436064" y="6350"/>
                  <a:pt x="1445589" y="0"/>
                </a:cubicBezTo>
                <a:cubicBezTo>
                  <a:pt x="1467814" y="3175"/>
                  <a:pt x="1491748" y="407"/>
                  <a:pt x="1512264" y="9525"/>
                </a:cubicBezTo>
                <a:cubicBezTo>
                  <a:pt x="1522725" y="14174"/>
                  <a:pt x="1530498" y="26681"/>
                  <a:pt x="1531314" y="38100"/>
                </a:cubicBezTo>
                <a:cubicBezTo>
                  <a:pt x="1531727" y="43886"/>
                  <a:pt x="1529773" y="140809"/>
                  <a:pt x="1512264" y="171450"/>
                </a:cubicBezTo>
                <a:cubicBezTo>
                  <a:pt x="1504388" y="185233"/>
                  <a:pt x="1493214" y="196850"/>
                  <a:pt x="1483689" y="209550"/>
                </a:cubicBezTo>
                <a:cubicBezTo>
                  <a:pt x="1480514" y="219075"/>
                  <a:pt x="1478654" y="229145"/>
                  <a:pt x="1474164" y="238125"/>
                </a:cubicBezTo>
                <a:cubicBezTo>
                  <a:pt x="1469044" y="248364"/>
                  <a:pt x="1455114" y="266700"/>
                  <a:pt x="1455114" y="266700"/>
                </a:cubicBezTo>
              </a:path>
            </a:pathLst>
          </a:cu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олилиния 34"/>
          <p:cNvSpPr/>
          <p:nvPr/>
        </p:nvSpPr>
        <p:spPr>
          <a:xfrm>
            <a:off x="5807877" y="4819650"/>
            <a:ext cx="450048" cy="1905000"/>
          </a:xfrm>
          <a:custGeom>
            <a:avLst/>
            <a:gdLst>
              <a:gd name="connsiteX0" fmla="*/ 126198 w 450048"/>
              <a:gd name="connsiteY0" fmla="*/ 0 h 1905000"/>
              <a:gd name="connsiteX1" fmla="*/ 135723 w 450048"/>
              <a:gd name="connsiteY1" fmla="*/ 57150 h 1905000"/>
              <a:gd name="connsiteX2" fmla="*/ 145248 w 450048"/>
              <a:gd name="connsiteY2" fmla="*/ 161925 h 1905000"/>
              <a:gd name="connsiteX3" fmla="*/ 164298 w 450048"/>
              <a:gd name="connsiteY3" fmla="*/ 219075 h 1905000"/>
              <a:gd name="connsiteX4" fmla="*/ 183348 w 450048"/>
              <a:gd name="connsiteY4" fmla="*/ 314325 h 1905000"/>
              <a:gd name="connsiteX5" fmla="*/ 202398 w 450048"/>
              <a:gd name="connsiteY5" fmla="*/ 342900 h 1905000"/>
              <a:gd name="connsiteX6" fmla="*/ 230973 w 450048"/>
              <a:gd name="connsiteY6" fmla="*/ 409575 h 1905000"/>
              <a:gd name="connsiteX7" fmla="*/ 259548 w 450048"/>
              <a:gd name="connsiteY7" fmla="*/ 447675 h 1905000"/>
              <a:gd name="connsiteX8" fmla="*/ 288123 w 450048"/>
              <a:gd name="connsiteY8" fmla="*/ 495300 h 1905000"/>
              <a:gd name="connsiteX9" fmla="*/ 307173 w 450048"/>
              <a:gd name="connsiteY9" fmla="*/ 523875 h 1905000"/>
              <a:gd name="connsiteX10" fmla="*/ 316698 w 450048"/>
              <a:gd name="connsiteY10" fmla="*/ 552450 h 1905000"/>
              <a:gd name="connsiteX11" fmla="*/ 335748 w 450048"/>
              <a:gd name="connsiteY11" fmla="*/ 685800 h 1905000"/>
              <a:gd name="connsiteX12" fmla="*/ 354798 w 450048"/>
              <a:gd name="connsiteY12" fmla="*/ 762000 h 1905000"/>
              <a:gd name="connsiteX13" fmla="*/ 364323 w 450048"/>
              <a:gd name="connsiteY13" fmla="*/ 800100 h 1905000"/>
              <a:gd name="connsiteX14" fmla="*/ 383373 w 450048"/>
              <a:gd name="connsiteY14" fmla="*/ 866775 h 1905000"/>
              <a:gd name="connsiteX15" fmla="*/ 392898 w 450048"/>
              <a:gd name="connsiteY15" fmla="*/ 895350 h 1905000"/>
              <a:gd name="connsiteX16" fmla="*/ 402423 w 450048"/>
              <a:gd name="connsiteY16" fmla="*/ 942975 h 1905000"/>
              <a:gd name="connsiteX17" fmla="*/ 411948 w 450048"/>
              <a:gd name="connsiteY17" fmla="*/ 971550 h 1905000"/>
              <a:gd name="connsiteX18" fmla="*/ 421473 w 450048"/>
              <a:gd name="connsiteY18" fmla="*/ 1009650 h 1905000"/>
              <a:gd name="connsiteX19" fmla="*/ 440523 w 450048"/>
              <a:gd name="connsiteY19" fmla="*/ 1066800 h 1905000"/>
              <a:gd name="connsiteX20" fmla="*/ 450048 w 450048"/>
              <a:gd name="connsiteY20" fmla="*/ 1095375 h 1905000"/>
              <a:gd name="connsiteX21" fmla="*/ 440523 w 450048"/>
              <a:gd name="connsiteY21" fmla="*/ 1609725 h 1905000"/>
              <a:gd name="connsiteX22" fmla="*/ 411948 w 450048"/>
              <a:gd name="connsiteY22" fmla="*/ 1676400 h 1905000"/>
              <a:gd name="connsiteX23" fmla="*/ 392898 w 450048"/>
              <a:gd name="connsiteY23" fmla="*/ 1733550 h 1905000"/>
              <a:gd name="connsiteX24" fmla="*/ 383373 w 450048"/>
              <a:gd name="connsiteY24" fmla="*/ 1762125 h 1905000"/>
              <a:gd name="connsiteX25" fmla="*/ 364323 w 450048"/>
              <a:gd name="connsiteY25" fmla="*/ 1790700 h 1905000"/>
              <a:gd name="connsiteX26" fmla="*/ 326223 w 450048"/>
              <a:gd name="connsiteY26" fmla="*/ 1876425 h 1905000"/>
              <a:gd name="connsiteX27" fmla="*/ 297648 w 450048"/>
              <a:gd name="connsiteY27" fmla="*/ 1895475 h 1905000"/>
              <a:gd name="connsiteX28" fmla="*/ 269073 w 450048"/>
              <a:gd name="connsiteY28" fmla="*/ 1905000 h 1905000"/>
              <a:gd name="connsiteX29" fmla="*/ 192873 w 450048"/>
              <a:gd name="connsiteY29" fmla="*/ 1885950 h 1905000"/>
              <a:gd name="connsiteX30" fmla="*/ 164298 w 450048"/>
              <a:gd name="connsiteY30" fmla="*/ 1866900 h 1905000"/>
              <a:gd name="connsiteX31" fmla="*/ 97623 w 450048"/>
              <a:gd name="connsiteY31" fmla="*/ 1819275 h 1905000"/>
              <a:gd name="connsiteX32" fmla="*/ 78573 w 450048"/>
              <a:gd name="connsiteY32" fmla="*/ 1790700 h 1905000"/>
              <a:gd name="connsiteX33" fmla="*/ 11898 w 450048"/>
              <a:gd name="connsiteY33" fmla="*/ 1704975 h 1905000"/>
              <a:gd name="connsiteX34" fmla="*/ 2373 w 450048"/>
              <a:gd name="connsiteY34" fmla="*/ 1676400 h 1905000"/>
              <a:gd name="connsiteX35" fmla="*/ 2373 w 450048"/>
              <a:gd name="connsiteY35" fmla="*/ 1590675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50048" h="1905000">
                <a:moveTo>
                  <a:pt x="126198" y="0"/>
                </a:moveTo>
                <a:cubicBezTo>
                  <a:pt x="129373" y="19050"/>
                  <a:pt x="133466" y="37970"/>
                  <a:pt x="135723" y="57150"/>
                </a:cubicBezTo>
                <a:cubicBezTo>
                  <a:pt x="139821" y="91979"/>
                  <a:pt x="139154" y="127390"/>
                  <a:pt x="145248" y="161925"/>
                </a:cubicBezTo>
                <a:cubicBezTo>
                  <a:pt x="148738" y="181700"/>
                  <a:pt x="164298" y="219075"/>
                  <a:pt x="164298" y="219075"/>
                </a:cubicBezTo>
                <a:cubicBezTo>
                  <a:pt x="167808" y="243646"/>
                  <a:pt x="170048" y="287726"/>
                  <a:pt x="183348" y="314325"/>
                </a:cubicBezTo>
                <a:cubicBezTo>
                  <a:pt x="188468" y="324564"/>
                  <a:pt x="197278" y="332661"/>
                  <a:pt x="202398" y="342900"/>
                </a:cubicBezTo>
                <a:cubicBezTo>
                  <a:pt x="234806" y="407715"/>
                  <a:pt x="181422" y="330293"/>
                  <a:pt x="230973" y="409575"/>
                </a:cubicBezTo>
                <a:cubicBezTo>
                  <a:pt x="239387" y="423037"/>
                  <a:pt x="250742" y="434466"/>
                  <a:pt x="259548" y="447675"/>
                </a:cubicBezTo>
                <a:cubicBezTo>
                  <a:pt x="269817" y="463079"/>
                  <a:pt x="278311" y="479601"/>
                  <a:pt x="288123" y="495300"/>
                </a:cubicBezTo>
                <a:cubicBezTo>
                  <a:pt x="294190" y="505008"/>
                  <a:pt x="302053" y="513636"/>
                  <a:pt x="307173" y="523875"/>
                </a:cubicBezTo>
                <a:cubicBezTo>
                  <a:pt x="311663" y="532855"/>
                  <a:pt x="313523" y="542925"/>
                  <a:pt x="316698" y="552450"/>
                </a:cubicBezTo>
                <a:cubicBezTo>
                  <a:pt x="324164" y="619642"/>
                  <a:pt x="322751" y="629478"/>
                  <a:pt x="335748" y="685800"/>
                </a:cubicBezTo>
                <a:cubicBezTo>
                  <a:pt x="341635" y="711311"/>
                  <a:pt x="348448" y="736600"/>
                  <a:pt x="354798" y="762000"/>
                </a:cubicBezTo>
                <a:cubicBezTo>
                  <a:pt x="357973" y="774700"/>
                  <a:pt x="360183" y="787681"/>
                  <a:pt x="364323" y="800100"/>
                </a:cubicBezTo>
                <a:cubicBezTo>
                  <a:pt x="387161" y="868613"/>
                  <a:pt x="359453" y="783054"/>
                  <a:pt x="383373" y="866775"/>
                </a:cubicBezTo>
                <a:cubicBezTo>
                  <a:pt x="386131" y="876429"/>
                  <a:pt x="390463" y="885610"/>
                  <a:pt x="392898" y="895350"/>
                </a:cubicBezTo>
                <a:cubicBezTo>
                  <a:pt x="396825" y="911056"/>
                  <a:pt x="398496" y="927269"/>
                  <a:pt x="402423" y="942975"/>
                </a:cubicBezTo>
                <a:cubicBezTo>
                  <a:pt x="404858" y="952715"/>
                  <a:pt x="409190" y="961896"/>
                  <a:pt x="411948" y="971550"/>
                </a:cubicBezTo>
                <a:cubicBezTo>
                  <a:pt x="415544" y="984137"/>
                  <a:pt x="417711" y="997111"/>
                  <a:pt x="421473" y="1009650"/>
                </a:cubicBezTo>
                <a:cubicBezTo>
                  <a:pt x="427243" y="1028884"/>
                  <a:pt x="434173" y="1047750"/>
                  <a:pt x="440523" y="1066800"/>
                </a:cubicBezTo>
                <a:lnTo>
                  <a:pt x="450048" y="1095375"/>
                </a:lnTo>
                <a:cubicBezTo>
                  <a:pt x="446873" y="1266825"/>
                  <a:pt x="446536" y="1438351"/>
                  <a:pt x="440523" y="1609725"/>
                </a:cubicBezTo>
                <a:cubicBezTo>
                  <a:pt x="439933" y="1626529"/>
                  <a:pt x="416502" y="1665016"/>
                  <a:pt x="411948" y="1676400"/>
                </a:cubicBezTo>
                <a:cubicBezTo>
                  <a:pt x="404490" y="1695044"/>
                  <a:pt x="399248" y="1714500"/>
                  <a:pt x="392898" y="1733550"/>
                </a:cubicBezTo>
                <a:cubicBezTo>
                  <a:pt x="389723" y="1743075"/>
                  <a:pt x="388942" y="1753771"/>
                  <a:pt x="383373" y="1762125"/>
                </a:cubicBezTo>
                <a:cubicBezTo>
                  <a:pt x="377023" y="1771650"/>
                  <a:pt x="368972" y="1780239"/>
                  <a:pt x="364323" y="1790700"/>
                </a:cubicBezTo>
                <a:cubicBezTo>
                  <a:pt x="349233" y="1824653"/>
                  <a:pt x="352091" y="1850557"/>
                  <a:pt x="326223" y="1876425"/>
                </a:cubicBezTo>
                <a:cubicBezTo>
                  <a:pt x="318128" y="1884520"/>
                  <a:pt x="307887" y="1890355"/>
                  <a:pt x="297648" y="1895475"/>
                </a:cubicBezTo>
                <a:cubicBezTo>
                  <a:pt x="288668" y="1899965"/>
                  <a:pt x="278598" y="1901825"/>
                  <a:pt x="269073" y="1905000"/>
                </a:cubicBezTo>
                <a:cubicBezTo>
                  <a:pt x="250959" y="1901377"/>
                  <a:pt x="212399" y="1895713"/>
                  <a:pt x="192873" y="1885950"/>
                </a:cubicBezTo>
                <a:cubicBezTo>
                  <a:pt x="182634" y="1880830"/>
                  <a:pt x="173613" y="1873554"/>
                  <a:pt x="164298" y="1866900"/>
                </a:cubicBezTo>
                <a:cubicBezTo>
                  <a:pt x="81596" y="1807827"/>
                  <a:pt x="164966" y="1864170"/>
                  <a:pt x="97623" y="1819275"/>
                </a:cubicBezTo>
                <a:cubicBezTo>
                  <a:pt x="91273" y="1809750"/>
                  <a:pt x="85902" y="1799494"/>
                  <a:pt x="78573" y="1790700"/>
                </a:cubicBezTo>
                <a:cubicBezTo>
                  <a:pt x="51178" y="1757826"/>
                  <a:pt x="27947" y="1753123"/>
                  <a:pt x="11898" y="1704975"/>
                </a:cubicBezTo>
                <a:cubicBezTo>
                  <a:pt x="8723" y="1695450"/>
                  <a:pt x="3207" y="1686406"/>
                  <a:pt x="2373" y="1676400"/>
                </a:cubicBezTo>
                <a:cubicBezTo>
                  <a:pt x="0" y="1647924"/>
                  <a:pt x="2373" y="1619250"/>
                  <a:pt x="2373" y="1590675"/>
                </a:cubicBezTo>
              </a:path>
            </a:pathLst>
          </a:cu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олилиния 35"/>
          <p:cNvSpPr/>
          <p:nvPr/>
        </p:nvSpPr>
        <p:spPr>
          <a:xfrm>
            <a:off x="5810250" y="4997613"/>
            <a:ext cx="781050" cy="584037"/>
          </a:xfrm>
          <a:custGeom>
            <a:avLst/>
            <a:gdLst>
              <a:gd name="connsiteX0" fmla="*/ 0 w 781050"/>
              <a:gd name="connsiteY0" fmla="*/ 584037 h 584037"/>
              <a:gd name="connsiteX1" fmla="*/ 28575 w 781050"/>
              <a:gd name="connsiteY1" fmla="*/ 526887 h 584037"/>
              <a:gd name="connsiteX2" fmla="*/ 57150 w 781050"/>
              <a:gd name="connsiteY2" fmla="*/ 498312 h 584037"/>
              <a:gd name="connsiteX3" fmla="*/ 76200 w 781050"/>
              <a:gd name="connsiteY3" fmla="*/ 469737 h 584037"/>
              <a:gd name="connsiteX4" fmla="*/ 114300 w 781050"/>
              <a:gd name="connsiteY4" fmla="*/ 441162 h 584037"/>
              <a:gd name="connsiteX5" fmla="*/ 133350 w 781050"/>
              <a:gd name="connsiteY5" fmla="*/ 412587 h 584037"/>
              <a:gd name="connsiteX6" fmla="*/ 190500 w 781050"/>
              <a:gd name="connsiteY6" fmla="*/ 364962 h 584037"/>
              <a:gd name="connsiteX7" fmla="*/ 209550 w 781050"/>
              <a:gd name="connsiteY7" fmla="*/ 336387 h 584037"/>
              <a:gd name="connsiteX8" fmla="*/ 266700 w 781050"/>
              <a:gd name="connsiteY8" fmla="*/ 307812 h 584037"/>
              <a:gd name="connsiteX9" fmla="*/ 361950 w 781050"/>
              <a:gd name="connsiteY9" fmla="*/ 260187 h 584037"/>
              <a:gd name="connsiteX10" fmla="*/ 361950 w 781050"/>
              <a:gd name="connsiteY10" fmla="*/ 260187 h 584037"/>
              <a:gd name="connsiteX11" fmla="*/ 390525 w 781050"/>
              <a:gd name="connsiteY11" fmla="*/ 241137 h 584037"/>
              <a:gd name="connsiteX12" fmla="*/ 438150 w 781050"/>
              <a:gd name="connsiteY12" fmla="*/ 231612 h 584037"/>
              <a:gd name="connsiteX13" fmla="*/ 533400 w 781050"/>
              <a:gd name="connsiteY13" fmla="*/ 203037 h 584037"/>
              <a:gd name="connsiteX14" fmla="*/ 561975 w 781050"/>
              <a:gd name="connsiteY14" fmla="*/ 193512 h 584037"/>
              <a:gd name="connsiteX15" fmla="*/ 619125 w 781050"/>
              <a:gd name="connsiteY15" fmla="*/ 155412 h 584037"/>
              <a:gd name="connsiteX16" fmla="*/ 676275 w 781050"/>
              <a:gd name="connsiteY16" fmla="*/ 126837 h 584037"/>
              <a:gd name="connsiteX17" fmla="*/ 695325 w 781050"/>
              <a:gd name="connsiteY17" fmla="*/ 98262 h 584037"/>
              <a:gd name="connsiteX18" fmla="*/ 723900 w 781050"/>
              <a:gd name="connsiteY18" fmla="*/ 88737 h 584037"/>
              <a:gd name="connsiteX19" fmla="*/ 762000 w 781050"/>
              <a:gd name="connsiteY19" fmla="*/ 31587 h 584037"/>
              <a:gd name="connsiteX20" fmla="*/ 781050 w 781050"/>
              <a:gd name="connsiteY20" fmla="*/ 3012 h 584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1050" h="584037">
                <a:moveTo>
                  <a:pt x="0" y="584037"/>
                </a:moveTo>
                <a:cubicBezTo>
                  <a:pt x="9546" y="555398"/>
                  <a:pt x="8059" y="551506"/>
                  <a:pt x="28575" y="526887"/>
                </a:cubicBezTo>
                <a:cubicBezTo>
                  <a:pt x="37199" y="516539"/>
                  <a:pt x="48526" y="508660"/>
                  <a:pt x="57150" y="498312"/>
                </a:cubicBezTo>
                <a:cubicBezTo>
                  <a:pt x="64479" y="489518"/>
                  <a:pt x="68105" y="477832"/>
                  <a:pt x="76200" y="469737"/>
                </a:cubicBezTo>
                <a:cubicBezTo>
                  <a:pt x="87425" y="458512"/>
                  <a:pt x="103075" y="452387"/>
                  <a:pt x="114300" y="441162"/>
                </a:cubicBezTo>
                <a:cubicBezTo>
                  <a:pt x="122395" y="433067"/>
                  <a:pt x="126021" y="421381"/>
                  <a:pt x="133350" y="412587"/>
                </a:cubicBezTo>
                <a:cubicBezTo>
                  <a:pt x="156269" y="385085"/>
                  <a:pt x="162403" y="383693"/>
                  <a:pt x="190500" y="364962"/>
                </a:cubicBezTo>
                <a:cubicBezTo>
                  <a:pt x="196850" y="355437"/>
                  <a:pt x="201455" y="344482"/>
                  <a:pt x="209550" y="336387"/>
                </a:cubicBezTo>
                <a:cubicBezTo>
                  <a:pt x="228014" y="317923"/>
                  <a:pt x="243459" y="315559"/>
                  <a:pt x="266700" y="307812"/>
                </a:cubicBezTo>
                <a:cubicBezTo>
                  <a:pt x="320864" y="267189"/>
                  <a:pt x="289740" y="284257"/>
                  <a:pt x="361950" y="260187"/>
                </a:cubicBezTo>
                <a:lnTo>
                  <a:pt x="361950" y="260187"/>
                </a:lnTo>
                <a:cubicBezTo>
                  <a:pt x="371475" y="253837"/>
                  <a:pt x="379806" y="245157"/>
                  <a:pt x="390525" y="241137"/>
                </a:cubicBezTo>
                <a:cubicBezTo>
                  <a:pt x="405684" y="235453"/>
                  <a:pt x="422346" y="235124"/>
                  <a:pt x="438150" y="231612"/>
                </a:cubicBezTo>
                <a:cubicBezTo>
                  <a:pt x="481336" y="222015"/>
                  <a:pt x="485912" y="218866"/>
                  <a:pt x="533400" y="203037"/>
                </a:cubicBezTo>
                <a:cubicBezTo>
                  <a:pt x="542925" y="199862"/>
                  <a:pt x="553621" y="199081"/>
                  <a:pt x="561975" y="193512"/>
                </a:cubicBezTo>
                <a:cubicBezTo>
                  <a:pt x="581025" y="180812"/>
                  <a:pt x="597405" y="162652"/>
                  <a:pt x="619125" y="155412"/>
                </a:cubicBezTo>
                <a:cubicBezTo>
                  <a:pt x="658560" y="142267"/>
                  <a:pt x="639346" y="151456"/>
                  <a:pt x="676275" y="126837"/>
                </a:cubicBezTo>
                <a:cubicBezTo>
                  <a:pt x="682625" y="117312"/>
                  <a:pt x="686386" y="105413"/>
                  <a:pt x="695325" y="98262"/>
                </a:cubicBezTo>
                <a:cubicBezTo>
                  <a:pt x="703165" y="91990"/>
                  <a:pt x="716800" y="95837"/>
                  <a:pt x="723900" y="88737"/>
                </a:cubicBezTo>
                <a:cubicBezTo>
                  <a:pt x="740089" y="72548"/>
                  <a:pt x="754760" y="53307"/>
                  <a:pt x="762000" y="31587"/>
                </a:cubicBezTo>
                <a:cubicBezTo>
                  <a:pt x="772529" y="0"/>
                  <a:pt x="761485" y="3012"/>
                  <a:pt x="781050" y="3012"/>
                </a:cubicBezTo>
              </a:path>
            </a:pathLst>
          </a:cu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олилиния 36"/>
          <p:cNvSpPr/>
          <p:nvPr/>
        </p:nvSpPr>
        <p:spPr>
          <a:xfrm>
            <a:off x="7124700" y="4149162"/>
            <a:ext cx="1127547" cy="1876848"/>
          </a:xfrm>
          <a:custGeom>
            <a:avLst/>
            <a:gdLst>
              <a:gd name="connsiteX0" fmla="*/ 0 w 1127547"/>
              <a:gd name="connsiteY0" fmla="*/ 22788 h 1876848"/>
              <a:gd name="connsiteX1" fmla="*/ 542925 w 1127547"/>
              <a:gd name="connsiteY1" fmla="*/ 22788 h 1876848"/>
              <a:gd name="connsiteX2" fmla="*/ 600075 w 1127547"/>
              <a:gd name="connsiteY2" fmla="*/ 60888 h 1876848"/>
              <a:gd name="connsiteX3" fmla="*/ 647700 w 1127547"/>
              <a:gd name="connsiteY3" fmla="*/ 89463 h 1876848"/>
              <a:gd name="connsiteX4" fmla="*/ 762000 w 1127547"/>
              <a:gd name="connsiteY4" fmla="*/ 194238 h 1876848"/>
              <a:gd name="connsiteX5" fmla="*/ 800100 w 1127547"/>
              <a:gd name="connsiteY5" fmla="*/ 251388 h 1876848"/>
              <a:gd name="connsiteX6" fmla="*/ 809625 w 1127547"/>
              <a:gd name="connsiteY6" fmla="*/ 279963 h 1876848"/>
              <a:gd name="connsiteX7" fmla="*/ 847725 w 1127547"/>
              <a:gd name="connsiteY7" fmla="*/ 327588 h 1876848"/>
              <a:gd name="connsiteX8" fmla="*/ 866775 w 1127547"/>
              <a:gd name="connsiteY8" fmla="*/ 375213 h 1876848"/>
              <a:gd name="connsiteX9" fmla="*/ 933450 w 1127547"/>
              <a:gd name="connsiteY9" fmla="*/ 470463 h 1876848"/>
              <a:gd name="connsiteX10" fmla="*/ 962025 w 1127547"/>
              <a:gd name="connsiteY10" fmla="*/ 518088 h 1876848"/>
              <a:gd name="connsiteX11" fmla="*/ 971550 w 1127547"/>
              <a:gd name="connsiteY11" fmla="*/ 546663 h 1876848"/>
              <a:gd name="connsiteX12" fmla="*/ 990600 w 1127547"/>
              <a:gd name="connsiteY12" fmla="*/ 584763 h 1876848"/>
              <a:gd name="connsiteX13" fmla="*/ 1000125 w 1127547"/>
              <a:gd name="connsiteY13" fmla="*/ 613338 h 1876848"/>
              <a:gd name="connsiteX14" fmla="*/ 1019175 w 1127547"/>
              <a:gd name="connsiteY14" fmla="*/ 660963 h 1876848"/>
              <a:gd name="connsiteX15" fmla="*/ 1028700 w 1127547"/>
              <a:gd name="connsiteY15" fmla="*/ 699063 h 1876848"/>
              <a:gd name="connsiteX16" fmla="*/ 1057275 w 1127547"/>
              <a:gd name="connsiteY16" fmla="*/ 737163 h 1876848"/>
              <a:gd name="connsiteX17" fmla="*/ 1076325 w 1127547"/>
              <a:gd name="connsiteY17" fmla="*/ 775263 h 1876848"/>
              <a:gd name="connsiteX18" fmla="*/ 1085850 w 1127547"/>
              <a:gd name="connsiteY18" fmla="*/ 870513 h 1876848"/>
              <a:gd name="connsiteX19" fmla="*/ 1104900 w 1127547"/>
              <a:gd name="connsiteY19" fmla="*/ 927663 h 1876848"/>
              <a:gd name="connsiteX20" fmla="*/ 1114425 w 1127547"/>
              <a:gd name="connsiteY20" fmla="*/ 1022913 h 1876848"/>
              <a:gd name="connsiteX21" fmla="*/ 1123950 w 1127547"/>
              <a:gd name="connsiteY21" fmla="*/ 1070538 h 1876848"/>
              <a:gd name="connsiteX22" fmla="*/ 1095375 w 1127547"/>
              <a:gd name="connsiteY22" fmla="*/ 1222938 h 1876848"/>
              <a:gd name="connsiteX23" fmla="*/ 1066800 w 1127547"/>
              <a:gd name="connsiteY23" fmla="*/ 1327713 h 1876848"/>
              <a:gd name="connsiteX24" fmla="*/ 1028700 w 1127547"/>
              <a:gd name="connsiteY24" fmla="*/ 1394388 h 1876848"/>
              <a:gd name="connsiteX25" fmla="*/ 1019175 w 1127547"/>
              <a:gd name="connsiteY25" fmla="*/ 1442013 h 1876848"/>
              <a:gd name="connsiteX26" fmla="*/ 1009650 w 1127547"/>
              <a:gd name="connsiteY26" fmla="*/ 1470588 h 1876848"/>
              <a:gd name="connsiteX27" fmla="*/ 990600 w 1127547"/>
              <a:gd name="connsiteY27" fmla="*/ 1537263 h 1876848"/>
              <a:gd name="connsiteX28" fmla="*/ 981075 w 1127547"/>
              <a:gd name="connsiteY28" fmla="*/ 1603938 h 1876848"/>
              <a:gd name="connsiteX29" fmla="*/ 962025 w 1127547"/>
              <a:gd name="connsiteY29" fmla="*/ 1642038 h 1876848"/>
              <a:gd name="connsiteX30" fmla="*/ 942975 w 1127547"/>
              <a:gd name="connsiteY30" fmla="*/ 1689663 h 1876848"/>
              <a:gd name="connsiteX31" fmla="*/ 923925 w 1127547"/>
              <a:gd name="connsiteY31" fmla="*/ 1775388 h 1876848"/>
              <a:gd name="connsiteX32" fmla="*/ 904875 w 1127547"/>
              <a:gd name="connsiteY32" fmla="*/ 1803963 h 1876848"/>
              <a:gd name="connsiteX33" fmla="*/ 876300 w 1127547"/>
              <a:gd name="connsiteY33" fmla="*/ 1813488 h 1876848"/>
              <a:gd name="connsiteX34" fmla="*/ 847725 w 1127547"/>
              <a:gd name="connsiteY34" fmla="*/ 1832538 h 1876848"/>
              <a:gd name="connsiteX35" fmla="*/ 809625 w 1127547"/>
              <a:gd name="connsiteY35" fmla="*/ 1842063 h 1876848"/>
              <a:gd name="connsiteX36" fmla="*/ 714375 w 1127547"/>
              <a:gd name="connsiteY36" fmla="*/ 1870638 h 1876848"/>
              <a:gd name="connsiteX37" fmla="*/ 542925 w 1127547"/>
              <a:gd name="connsiteY37" fmla="*/ 1861113 h 1876848"/>
              <a:gd name="connsiteX38" fmla="*/ 476250 w 1127547"/>
              <a:gd name="connsiteY38" fmla="*/ 1832538 h 1876848"/>
              <a:gd name="connsiteX39" fmla="*/ 447675 w 1127547"/>
              <a:gd name="connsiteY39" fmla="*/ 1813488 h 1876848"/>
              <a:gd name="connsiteX40" fmla="*/ 400050 w 1127547"/>
              <a:gd name="connsiteY40" fmla="*/ 1803963 h 1876848"/>
              <a:gd name="connsiteX41" fmla="*/ 342900 w 1127547"/>
              <a:gd name="connsiteY41" fmla="*/ 1784913 h 1876848"/>
              <a:gd name="connsiteX42" fmla="*/ 304800 w 1127547"/>
              <a:gd name="connsiteY42" fmla="*/ 1775388 h 1876848"/>
              <a:gd name="connsiteX43" fmla="*/ 276225 w 1127547"/>
              <a:gd name="connsiteY43" fmla="*/ 1765863 h 1876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127547" h="1876848">
                <a:moveTo>
                  <a:pt x="0" y="22788"/>
                </a:moveTo>
                <a:cubicBezTo>
                  <a:pt x="190483" y="12763"/>
                  <a:pt x="342391" y="0"/>
                  <a:pt x="542925" y="22788"/>
                </a:cubicBezTo>
                <a:cubicBezTo>
                  <a:pt x="565674" y="25373"/>
                  <a:pt x="580759" y="48596"/>
                  <a:pt x="600075" y="60888"/>
                </a:cubicBezTo>
                <a:cubicBezTo>
                  <a:pt x="615694" y="70827"/>
                  <a:pt x="632889" y="78355"/>
                  <a:pt x="647700" y="89463"/>
                </a:cubicBezTo>
                <a:cubicBezTo>
                  <a:pt x="688779" y="120272"/>
                  <a:pt x="732858" y="150525"/>
                  <a:pt x="762000" y="194238"/>
                </a:cubicBezTo>
                <a:cubicBezTo>
                  <a:pt x="774700" y="213288"/>
                  <a:pt x="792860" y="229668"/>
                  <a:pt x="800100" y="251388"/>
                </a:cubicBezTo>
                <a:cubicBezTo>
                  <a:pt x="803275" y="260913"/>
                  <a:pt x="804304" y="271449"/>
                  <a:pt x="809625" y="279963"/>
                </a:cubicBezTo>
                <a:cubicBezTo>
                  <a:pt x="820400" y="297203"/>
                  <a:pt x="837265" y="310155"/>
                  <a:pt x="847725" y="327588"/>
                </a:cubicBezTo>
                <a:cubicBezTo>
                  <a:pt x="856522" y="342249"/>
                  <a:pt x="858588" y="360203"/>
                  <a:pt x="866775" y="375213"/>
                </a:cubicBezTo>
                <a:cubicBezTo>
                  <a:pt x="897287" y="431151"/>
                  <a:pt x="902505" y="424046"/>
                  <a:pt x="933450" y="470463"/>
                </a:cubicBezTo>
                <a:cubicBezTo>
                  <a:pt x="943719" y="485867"/>
                  <a:pt x="953746" y="501529"/>
                  <a:pt x="962025" y="518088"/>
                </a:cubicBezTo>
                <a:cubicBezTo>
                  <a:pt x="966515" y="527068"/>
                  <a:pt x="967595" y="537435"/>
                  <a:pt x="971550" y="546663"/>
                </a:cubicBezTo>
                <a:cubicBezTo>
                  <a:pt x="977143" y="559714"/>
                  <a:pt x="985007" y="571712"/>
                  <a:pt x="990600" y="584763"/>
                </a:cubicBezTo>
                <a:cubicBezTo>
                  <a:pt x="994555" y="593991"/>
                  <a:pt x="996600" y="603937"/>
                  <a:pt x="1000125" y="613338"/>
                </a:cubicBezTo>
                <a:cubicBezTo>
                  <a:pt x="1006128" y="629347"/>
                  <a:pt x="1013768" y="644743"/>
                  <a:pt x="1019175" y="660963"/>
                </a:cubicBezTo>
                <a:cubicBezTo>
                  <a:pt x="1023315" y="673382"/>
                  <a:pt x="1022846" y="687354"/>
                  <a:pt x="1028700" y="699063"/>
                </a:cubicBezTo>
                <a:cubicBezTo>
                  <a:pt x="1035800" y="713262"/>
                  <a:pt x="1048861" y="723701"/>
                  <a:pt x="1057275" y="737163"/>
                </a:cubicBezTo>
                <a:cubicBezTo>
                  <a:pt x="1064800" y="749204"/>
                  <a:pt x="1069975" y="762563"/>
                  <a:pt x="1076325" y="775263"/>
                </a:cubicBezTo>
                <a:cubicBezTo>
                  <a:pt x="1079500" y="807013"/>
                  <a:pt x="1079970" y="839151"/>
                  <a:pt x="1085850" y="870513"/>
                </a:cubicBezTo>
                <a:cubicBezTo>
                  <a:pt x="1089551" y="890250"/>
                  <a:pt x="1104900" y="927663"/>
                  <a:pt x="1104900" y="927663"/>
                </a:cubicBezTo>
                <a:cubicBezTo>
                  <a:pt x="1108075" y="959413"/>
                  <a:pt x="1110208" y="991285"/>
                  <a:pt x="1114425" y="1022913"/>
                </a:cubicBezTo>
                <a:cubicBezTo>
                  <a:pt x="1116565" y="1038960"/>
                  <a:pt x="1123950" y="1054349"/>
                  <a:pt x="1123950" y="1070538"/>
                </a:cubicBezTo>
                <a:cubicBezTo>
                  <a:pt x="1123950" y="1264207"/>
                  <a:pt x="1127547" y="1126421"/>
                  <a:pt x="1095375" y="1222938"/>
                </a:cubicBezTo>
                <a:cubicBezTo>
                  <a:pt x="1088090" y="1244792"/>
                  <a:pt x="1079159" y="1298876"/>
                  <a:pt x="1066800" y="1327713"/>
                </a:cubicBezTo>
                <a:cubicBezTo>
                  <a:pt x="1052298" y="1361550"/>
                  <a:pt x="1047832" y="1365690"/>
                  <a:pt x="1028700" y="1394388"/>
                </a:cubicBezTo>
                <a:cubicBezTo>
                  <a:pt x="1025525" y="1410263"/>
                  <a:pt x="1023102" y="1426307"/>
                  <a:pt x="1019175" y="1442013"/>
                </a:cubicBezTo>
                <a:cubicBezTo>
                  <a:pt x="1016740" y="1451753"/>
                  <a:pt x="1012535" y="1460971"/>
                  <a:pt x="1009650" y="1470588"/>
                </a:cubicBezTo>
                <a:cubicBezTo>
                  <a:pt x="1003008" y="1492728"/>
                  <a:pt x="995443" y="1514662"/>
                  <a:pt x="990600" y="1537263"/>
                </a:cubicBezTo>
                <a:cubicBezTo>
                  <a:pt x="985896" y="1559215"/>
                  <a:pt x="986982" y="1582278"/>
                  <a:pt x="981075" y="1603938"/>
                </a:cubicBezTo>
                <a:cubicBezTo>
                  <a:pt x="977339" y="1617637"/>
                  <a:pt x="967792" y="1629063"/>
                  <a:pt x="962025" y="1642038"/>
                </a:cubicBezTo>
                <a:cubicBezTo>
                  <a:pt x="955081" y="1657662"/>
                  <a:pt x="947888" y="1673286"/>
                  <a:pt x="942975" y="1689663"/>
                </a:cubicBezTo>
                <a:cubicBezTo>
                  <a:pt x="938454" y="1704732"/>
                  <a:pt x="931254" y="1758287"/>
                  <a:pt x="923925" y="1775388"/>
                </a:cubicBezTo>
                <a:cubicBezTo>
                  <a:pt x="919416" y="1785910"/>
                  <a:pt x="913814" y="1796812"/>
                  <a:pt x="904875" y="1803963"/>
                </a:cubicBezTo>
                <a:cubicBezTo>
                  <a:pt x="897035" y="1810235"/>
                  <a:pt x="885280" y="1808998"/>
                  <a:pt x="876300" y="1813488"/>
                </a:cubicBezTo>
                <a:cubicBezTo>
                  <a:pt x="866061" y="1818608"/>
                  <a:pt x="858247" y="1828029"/>
                  <a:pt x="847725" y="1832538"/>
                </a:cubicBezTo>
                <a:cubicBezTo>
                  <a:pt x="835693" y="1837695"/>
                  <a:pt x="822164" y="1838301"/>
                  <a:pt x="809625" y="1842063"/>
                </a:cubicBezTo>
                <a:cubicBezTo>
                  <a:pt x="693677" y="1876848"/>
                  <a:pt x="802192" y="1848684"/>
                  <a:pt x="714375" y="1870638"/>
                </a:cubicBezTo>
                <a:cubicBezTo>
                  <a:pt x="657225" y="1867463"/>
                  <a:pt x="599905" y="1866540"/>
                  <a:pt x="542925" y="1861113"/>
                </a:cubicBezTo>
                <a:cubicBezTo>
                  <a:pt x="526896" y="1859586"/>
                  <a:pt x="486538" y="1838417"/>
                  <a:pt x="476250" y="1832538"/>
                </a:cubicBezTo>
                <a:cubicBezTo>
                  <a:pt x="466311" y="1826858"/>
                  <a:pt x="458394" y="1817508"/>
                  <a:pt x="447675" y="1813488"/>
                </a:cubicBezTo>
                <a:cubicBezTo>
                  <a:pt x="432516" y="1807804"/>
                  <a:pt x="415669" y="1808223"/>
                  <a:pt x="400050" y="1803963"/>
                </a:cubicBezTo>
                <a:cubicBezTo>
                  <a:pt x="380677" y="1798679"/>
                  <a:pt x="362381" y="1789783"/>
                  <a:pt x="342900" y="1784913"/>
                </a:cubicBezTo>
                <a:cubicBezTo>
                  <a:pt x="330200" y="1781738"/>
                  <a:pt x="317387" y="1778984"/>
                  <a:pt x="304800" y="1775388"/>
                </a:cubicBezTo>
                <a:cubicBezTo>
                  <a:pt x="295146" y="1772630"/>
                  <a:pt x="276225" y="1765863"/>
                  <a:pt x="276225" y="1765863"/>
                </a:cubicBezTo>
              </a:path>
            </a:pathLst>
          </a:cu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олилиния 37"/>
          <p:cNvSpPr/>
          <p:nvPr/>
        </p:nvSpPr>
        <p:spPr>
          <a:xfrm>
            <a:off x="6467475" y="5886450"/>
            <a:ext cx="495300" cy="762370"/>
          </a:xfrm>
          <a:custGeom>
            <a:avLst/>
            <a:gdLst>
              <a:gd name="connsiteX0" fmla="*/ 123825 w 495300"/>
              <a:gd name="connsiteY0" fmla="*/ 0 h 762370"/>
              <a:gd name="connsiteX1" fmla="*/ 95250 w 495300"/>
              <a:gd name="connsiteY1" fmla="*/ 19050 h 762370"/>
              <a:gd name="connsiteX2" fmla="*/ 57150 w 495300"/>
              <a:gd name="connsiteY2" fmla="*/ 76200 h 762370"/>
              <a:gd name="connsiteX3" fmla="*/ 19050 w 495300"/>
              <a:gd name="connsiteY3" fmla="*/ 171450 h 762370"/>
              <a:gd name="connsiteX4" fmla="*/ 0 w 495300"/>
              <a:gd name="connsiteY4" fmla="*/ 247650 h 762370"/>
              <a:gd name="connsiteX5" fmla="*/ 19050 w 495300"/>
              <a:gd name="connsiteY5" fmla="*/ 571500 h 762370"/>
              <a:gd name="connsiteX6" fmla="*/ 28575 w 495300"/>
              <a:gd name="connsiteY6" fmla="*/ 600075 h 762370"/>
              <a:gd name="connsiteX7" fmla="*/ 38100 w 495300"/>
              <a:gd name="connsiteY7" fmla="*/ 638175 h 762370"/>
              <a:gd name="connsiteX8" fmla="*/ 47625 w 495300"/>
              <a:gd name="connsiteY8" fmla="*/ 695325 h 762370"/>
              <a:gd name="connsiteX9" fmla="*/ 76200 w 495300"/>
              <a:gd name="connsiteY9" fmla="*/ 723900 h 762370"/>
              <a:gd name="connsiteX10" fmla="*/ 142875 w 495300"/>
              <a:gd name="connsiteY10" fmla="*/ 762000 h 762370"/>
              <a:gd name="connsiteX11" fmla="*/ 247650 w 495300"/>
              <a:gd name="connsiteY11" fmla="*/ 752475 h 762370"/>
              <a:gd name="connsiteX12" fmla="*/ 304800 w 495300"/>
              <a:gd name="connsiteY12" fmla="*/ 714375 h 762370"/>
              <a:gd name="connsiteX13" fmla="*/ 447675 w 495300"/>
              <a:gd name="connsiteY13" fmla="*/ 723900 h 762370"/>
              <a:gd name="connsiteX14" fmla="*/ 495300 w 495300"/>
              <a:gd name="connsiteY14" fmla="*/ 714375 h 762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5300" h="762370">
                <a:moveTo>
                  <a:pt x="123825" y="0"/>
                </a:moveTo>
                <a:cubicBezTo>
                  <a:pt x="114300" y="6350"/>
                  <a:pt x="102788" y="10435"/>
                  <a:pt x="95250" y="19050"/>
                </a:cubicBezTo>
                <a:cubicBezTo>
                  <a:pt x="80173" y="36280"/>
                  <a:pt x="67389" y="55722"/>
                  <a:pt x="57150" y="76200"/>
                </a:cubicBezTo>
                <a:cubicBezTo>
                  <a:pt x="37442" y="115615"/>
                  <a:pt x="30820" y="124370"/>
                  <a:pt x="19050" y="171450"/>
                </a:cubicBezTo>
                <a:lnTo>
                  <a:pt x="0" y="247650"/>
                </a:lnTo>
                <a:cubicBezTo>
                  <a:pt x="2412" y="298300"/>
                  <a:pt x="10038" y="499404"/>
                  <a:pt x="19050" y="571500"/>
                </a:cubicBezTo>
                <a:cubicBezTo>
                  <a:pt x="20295" y="581463"/>
                  <a:pt x="25817" y="590421"/>
                  <a:pt x="28575" y="600075"/>
                </a:cubicBezTo>
                <a:cubicBezTo>
                  <a:pt x="32171" y="612662"/>
                  <a:pt x="35533" y="625338"/>
                  <a:pt x="38100" y="638175"/>
                </a:cubicBezTo>
                <a:cubicBezTo>
                  <a:pt x="41888" y="657113"/>
                  <a:pt x="39781" y="677677"/>
                  <a:pt x="47625" y="695325"/>
                </a:cubicBezTo>
                <a:cubicBezTo>
                  <a:pt x="53096" y="707634"/>
                  <a:pt x="65852" y="715276"/>
                  <a:pt x="76200" y="723900"/>
                </a:cubicBezTo>
                <a:cubicBezTo>
                  <a:pt x="96395" y="740729"/>
                  <a:pt x="119584" y="750355"/>
                  <a:pt x="142875" y="762000"/>
                </a:cubicBezTo>
                <a:cubicBezTo>
                  <a:pt x="177800" y="758825"/>
                  <a:pt x="214006" y="762370"/>
                  <a:pt x="247650" y="752475"/>
                </a:cubicBezTo>
                <a:cubicBezTo>
                  <a:pt x="269615" y="746015"/>
                  <a:pt x="304800" y="714375"/>
                  <a:pt x="304800" y="714375"/>
                </a:cubicBezTo>
                <a:cubicBezTo>
                  <a:pt x="352425" y="717550"/>
                  <a:pt x="399944" y="723900"/>
                  <a:pt x="447675" y="723900"/>
                </a:cubicBezTo>
                <a:cubicBezTo>
                  <a:pt x="463864" y="723900"/>
                  <a:pt x="495300" y="714375"/>
                  <a:pt x="495300" y="714375"/>
                </a:cubicBezTo>
              </a:path>
            </a:pathLst>
          </a:cu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олилиния 38"/>
          <p:cNvSpPr/>
          <p:nvPr/>
        </p:nvSpPr>
        <p:spPr>
          <a:xfrm>
            <a:off x="447675" y="4123953"/>
            <a:ext cx="2619375" cy="1631381"/>
          </a:xfrm>
          <a:custGeom>
            <a:avLst/>
            <a:gdLst>
              <a:gd name="connsiteX0" fmla="*/ 2619375 w 2619375"/>
              <a:gd name="connsiteY0" fmla="*/ 609972 h 1631381"/>
              <a:gd name="connsiteX1" fmla="*/ 2590800 w 2619375"/>
              <a:gd name="connsiteY1" fmla="*/ 600447 h 1631381"/>
              <a:gd name="connsiteX2" fmla="*/ 2466975 w 2619375"/>
              <a:gd name="connsiteY2" fmla="*/ 524247 h 1631381"/>
              <a:gd name="connsiteX3" fmla="*/ 2438400 w 2619375"/>
              <a:gd name="connsiteY3" fmla="*/ 505197 h 1631381"/>
              <a:gd name="connsiteX4" fmla="*/ 2409825 w 2619375"/>
              <a:gd name="connsiteY4" fmla="*/ 486147 h 1631381"/>
              <a:gd name="connsiteX5" fmla="*/ 2390775 w 2619375"/>
              <a:gd name="connsiteY5" fmla="*/ 448047 h 1631381"/>
              <a:gd name="connsiteX6" fmla="*/ 2333625 w 2619375"/>
              <a:gd name="connsiteY6" fmla="*/ 409947 h 1631381"/>
              <a:gd name="connsiteX7" fmla="*/ 2324100 w 2619375"/>
              <a:gd name="connsiteY7" fmla="*/ 381372 h 1631381"/>
              <a:gd name="connsiteX8" fmla="*/ 2295525 w 2619375"/>
              <a:gd name="connsiteY8" fmla="*/ 362322 h 1631381"/>
              <a:gd name="connsiteX9" fmla="*/ 2200275 w 2619375"/>
              <a:gd name="connsiteY9" fmla="*/ 314697 h 1631381"/>
              <a:gd name="connsiteX10" fmla="*/ 2114550 w 2619375"/>
              <a:gd name="connsiteY10" fmla="*/ 276597 h 1631381"/>
              <a:gd name="connsiteX11" fmla="*/ 2085975 w 2619375"/>
              <a:gd name="connsiteY11" fmla="*/ 248022 h 1631381"/>
              <a:gd name="connsiteX12" fmla="*/ 2057400 w 2619375"/>
              <a:gd name="connsiteY12" fmla="*/ 238497 h 1631381"/>
              <a:gd name="connsiteX13" fmla="*/ 2019300 w 2619375"/>
              <a:gd name="connsiteY13" fmla="*/ 219447 h 1631381"/>
              <a:gd name="connsiteX14" fmla="*/ 1952625 w 2619375"/>
              <a:gd name="connsiteY14" fmla="*/ 200397 h 1631381"/>
              <a:gd name="connsiteX15" fmla="*/ 1895475 w 2619375"/>
              <a:gd name="connsiteY15" fmla="*/ 162297 h 1631381"/>
              <a:gd name="connsiteX16" fmla="*/ 1819275 w 2619375"/>
              <a:gd name="connsiteY16" fmla="*/ 143247 h 1631381"/>
              <a:gd name="connsiteX17" fmla="*/ 1781175 w 2619375"/>
              <a:gd name="connsiteY17" fmla="*/ 133722 h 1631381"/>
              <a:gd name="connsiteX18" fmla="*/ 1733550 w 2619375"/>
              <a:gd name="connsiteY18" fmla="*/ 124197 h 1631381"/>
              <a:gd name="connsiteX19" fmla="*/ 1704975 w 2619375"/>
              <a:gd name="connsiteY19" fmla="*/ 114672 h 1631381"/>
              <a:gd name="connsiteX20" fmla="*/ 1619250 w 2619375"/>
              <a:gd name="connsiteY20" fmla="*/ 95622 h 1631381"/>
              <a:gd name="connsiteX21" fmla="*/ 1514475 w 2619375"/>
              <a:gd name="connsiteY21" fmla="*/ 86097 h 1631381"/>
              <a:gd name="connsiteX22" fmla="*/ 1428750 w 2619375"/>
              <a:gd name="connsiteY22" fmla="*/ 67047 h 1631381"/>
              <a:gd name="connsiteX23" fmla="*/ 1390650 w 2619375"/>
              <a:gd name="connsiteY23" fmla="*/ 47997 h 1631381"/>
              <a:gd name="connsiteX24" fmla="*/ 1285875 w 2619375"/>
              <a:gd name="connsiteY24" fmla="*/ 38472 h 1631381"/>
              <a:gd name="connsiteX25" fmla="*/ 1038225 w 2619375"/>
              <a:gd name="connsiteY25" fmla="*/ 19422 h 1631381"/>
              <a:gd name="connsiteX26" fmla="*/ 981075 w 2619375"/>
              <a:gd name="connsiteY26" fmla="*/ 9897 h 1631381"/>
              <a:gd name="connsiteX27" fmla="*/ 952500 w 2619375"/>
              <a:gd name="connsiteY27" fmla="*/ 372 h 1631381"/>
              <a:gd name="connsiteX28" fmla="*/ 723900 w 2619375"/>
              <a:gd name="connsiteY28" fmla="*/ 19422 h 1631381"/>
              <a:gd name="connsiteX29" fmla="*/ 657225 w 2619375"/>
              <a:gd name="connsiteY29" fmla="*/ 57522 h 1631381"/>
              <a:gd name="connsiteX30" fmla="*/ 561975 w 2619375"/>
              <a:gd name="connsiteY30" fmla="*/ 105147 h 1631381"/>
              <a:gd name="connsiteX31" fmla="*/ 504825 w 2619375"/>
              <a:gd name="connsiteY31" fmla="*/ 133722 h 1631381"/>
              <a:gd name="connsiteX32" fmla="*/ 400050 w 2619375"/>
              <a:gd name="connsiteY32" fmla="*/ 181347 h 1631381"/>
              <a:gd name="connsiteX33" fmla="*/ 333375 w 2619375"/>
              <a:gd name="connsiteY33" fmla="*/ 228972 h 1631381"/>
              <a:gd name="connsiteX34" fmla="*/ 295275 w 2619375"/>
              <a:gd name="connsiteY34" fmla="*/ 238497 h 1631381"/>
              <a:gd name="connsiteX35" fmla="*/ 219075 w 2619375"/>
              <a:gd name="connsiteY35" fmla="*/ 295647 h 1631381"/>
              <a:gd name="connsiteX36" fmla="*/ 190500 w 2619375"/>
              <a:gd name="connsiteY36" fmla="*/ 324222 h 1631381"/>
              <a:gd name="connsiteX37" fmla="*/ 133350 w 2619375"/>
              <a:gd name="connsiteY37" fmla="*/ 362322 h 1631381"/>
              <a:gd name="connsiteX38" fmla="*/ 85725 w 2619375"/>
              <a:gd name="connsiteY38" fmla="*/ 409947 h 1631381"/>
              <a:gd name="connsiteX39" fmla="*/ 57150 w 2619375"/>
              <a:gd name="connsiteY39" fmla="*/ 467097 h 1631381"/>
              <a:gd name="connsiteX40" fmla="*/ 19050 w 2619375"/>
              <a:gd name="connsiteY40" fmla="*/ 524247 h 1631381"/>
              <a:gd name="connsiteX41" fmla="*/ 0 w 2619375"/>
              <a:gd name="connsiteY41" fmla="*/ 581397 h 1631381"/>
              <a:gd name="connsiteX42" fmla="*/ 9525 w 2619375"/>
              <a:gd name="connsiteY42" fmla="*/ 790947 h 1631381"/>
              <a:gd name="connsiteX43" fmla="*/ 28575 w 2619375"/>
              <a:gd name="connsiteY43" fmla="*/ 857622 h 1631381"/>
              <a:gd name="connsiteX44" fmla="*/ 47625 w 2619375"/>
              <a:gd name="connsiteY44" fmla="*/ 886197 h 1631381"/>
              <a:gd name="connsiteX45" fmla="*/ 76200 w 2619375"/>
              <a:gd name="connsiteY45" fmla="*/ 952872 h 1631381"/>
              <a:gd name="connsiteX46" fmla="*/ 104775 w 2619375"/>
              <a:gd name="connsiteY46" fmla="*/ 981447 h 1631381"/>
              <a:gd name="connsiteX47" fmla="*/ 123825 w 2619375"/>
              <a:gd name="connsiteY47" fmla="*/ 1010022 h 1631381"/>
              <a:gd name="connsiteX48" fmla="*/ 152400 w 2619375"/>
              <a:gd name="connsiteY48" fmla="*/ 1038597 h 1631381"/>
              <a:gd name="connsiteX49" fmla="*/ 200025 w 2619375"/>
              <a:gd name="connsiteY49" fmla="*/ 1105272 h 1631381"/>
              <a:gd name="connsiteX50" fmla="*/ 238125 w 2619375"/>
              <a:gd name="connsiteY50" fmla="*/ 1124322 h 1631381"/>
              <a:gd name="connsiteX51" fmla="*/ 285750 w 2619375"/>
              <a:gd name="connsiteY51" fmla="*/ 1171947 h 1631381"/>
              <a:gd name="connsiteX52" fmla="*/ 361950 w 2619375"/>
              <a:gd name="connsiteY52" fmla="*/ 1229097 h 1631381"/>
              <a:gd name="connsiteX53" fmla="*/ 476250 w 2619375"/>
              <a:gd name="connsiteY53" fmla="*/ 1333872 h 1631381"/>
              <a:gd name="connsiteX54" fmla="*/ 514350 w 2619375"/>
              <a:gd name="connsiteY54" fmla="*/ 1371972 h 1631381"/>
              <a:gd name="connsiteX55" fmla="*/ 552450 w 2619375"/>
              <a:gd name="connsiteY55" fmla="*/ 1391022 h 1631381"/>
              <a:gd name="connsiteX56" fmla="*/ 600075 w 2619375"/>
              <a:gd name="connsiteY56" fmla="*/ 1419597 h 1631381"/>
              <a:gd name="connsiteX57" fmla="*/ 638175 w 2619375"/>
              <a:gd name="connsiteY57" fmla="*/ 1438647 h 1631381"/>
              <a:gd name="connsiteX58" fmla="*/ 733425 w 2619375"/>
              <a:gd name="connsiteY58" fmla="*/ 1505322 h 1631381"/>
              <a:gd name="connsiteX59" fmla="*/ 876300 w 2619375"/>
              <a:gd name="connsiteY59" fmla="*/ 1514847 h 1631381"/>
              <a:gd name="connsiteX60" fmla="*/ 933450 w 2619375"/>
              <a:gd name="connsiteY60" fmla="*/ 1524372 h 1631381"/>
              <a:gd name="connsiteX61" fmla="*/ 990600 w 2619375"/>
              <a:gd name="connsiteY61" fmla="*/ 1543422 h 1631381"/>
              <a:gd name="connsiteX62" fmla="*/ 1438275 w 2619375"/>
              <a:gd name="connsiteY62" fmla="*/ 1562472 h 1631381"/>
              <a:gd name="connsiteX63" fmla="*/ 1466850 w 2619375"/>
              <a:gd name="connsiteY63" fmla="*/ 1571997 h 1631381"/>
              <a:gd name="connsiteX64" fmla="*/ 1990725 w 2619375"/>
              <a:gd name="connsiteY64" fmla="*/ 1600572 h 1631381"/>
              <a:gd name="connsiteX65" fmla="*/ 2028825 w 2619375"/>
              <a:gd name="connsiteY65" fmla="*/ 1610097 h 1631381"/>
              <a:gd name="connsiteX66" fmla="*/ 2057400 w 2619375"/>
              <a:gd name="connsiteY66" fmla="*/ 1629147 h 1631381"/>
              <a:gd name="connsiteX67" fmla="*/ 2124075 w 2619375"/>
              <a:gd name="connsiteY67" fmla="*/ 1619622 h 1631381"/>
              <a:gd name="connsiteX68" fmla="*/ 2162175 w 2619375"/>
              <a:gd name="connsiteY68" fmla="*/ 1600572 h 1631381"/>
              <a:gd name="connsiteX69" fmla="*/ 2276475 w 2619375"/>
              <a:gd name="connsiteY69" fmla="*/ 1581522 h 1631381"/>
              <a:gd name="connsiteX70" fmla="*/ 2343150 w 2619375"/>
              <a:gd name="connsiteY70" fmla="*/ 1562472 h 1631381"/>
              <a:gd name="connsiteX71" fmla="*/ 2400300 w 2619375"/>
              <a:gd name="connsiteY71" fmla="*/ 1552947 h 1631381"/>
              <a:gd name="connsiteX72" fmla="*/ 2447925 w 2619375"/>
              <a:gd name="connsiteY72" fmla="*/ 1543422 h 1631381"/>
              <a:gd name="connsiteX73" fmla="*/ 2514600 w 2619375"/>
              <a:gd name="connsiteY73" fmla="*/ 1505322 h 1631381"/>
              <a:gd name="connsiteX74" fmla="*/ 2552700 w 2619375"/>
              <a:gd name="connsiteY74" fmla="*/ 1495797 h 1631381"/>
              <a:gd name="connsiteX75" fmla="*/ 2571750 w 2619375"/>
              <a:gd name="connsiteY75" fmla="*/ 1438647 h 1631381"/>
              <a:gd name="connsiteX76" fmla="*/ 2590800 w 2619375"/>
              <a:gd name="connsiteY76" fmla="*/ 1400547 h 1631381"/>
              <a:gd name="connsiteX77" fmla="*/ 2609850 w 2619375"/>
              <a:gd name="connsiteY77" fmla="*/ 1343397 h 1631381"/>
              <a:gd name="connsiteX78" fmla="*/ 2600325 w 2619375"/>
              <a:gd name="connsiteY78" fmla="*/ 657597 h 1631381"/>
              <a:gd name="connsiteX79" fmla="*/ 2571750 w 2619375"/>
              <a:gd name="connsiteY79" fmla="*/ 638547 h 1631381"/>
              <a:gd name="connsiteX80" fmla="*/ 2552700 w 2619375"/>
              <a:gd name="connsiteY80" fmla="*/ 609972 h 1631381"/>
              <a:gd name="connsiteX81" fmla="*/ 2543175 w 2619375"/>
              <a:gd name="connsiteY81" fmla="*/ 600447 h 163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2619375" h="1631381">
                <a:moveTo>
                  <a:pt x="2619375" y="609972"/>
                </a:moveTo>
                <a:cubicBezTo>
                  <a:pt x="2609850" y="606797"/>
                  <a:pt x="2600028" y="604402"/>
                  <a:pt x="2590800" y="600447"/>
                </a:cubicBezTo>
                <a:cubicBezTo>
                  <a:pt x="2542628" y="579802"/>
                  <a:pt x="2514580" y="555984"/>
                  <a:pt x="2466975" y="524247"/>
                </a:cubicBezTo>
                <a:lnTo>
                  <a:pt x="2438400" y="505197"/>
                </a:lnTo>
                <a:lnTo>
                  <a:pt x="2409825" y="486147"/>
                </a:lnTo>
                <a:cubicBezTo>
                  <a:pt x="2403475" y="473447"/>
                  <a:pt x="2400815" y="458087"/>
                  <a:pt x="2390775" y="448047"/>
                </a:cubicBezTo>
                <a:cubicBezTo>
                  <a:pt x="2374586" y="431858"/>
                  <a:pt x="2333625" y="409947"/>
                  <a:pt x="2333625" y="409947"/>
                </a:cubicBezTo>
                <a:cubicBezTo>
                  <a:pt x="2330450" y="400422"/>
                  <a:pt x="2330372" y="389212"/>
                  <a:pt x="2324100" y="381372"/>
                </a:cubicBezTo>
                <a:cubicBezTo>
                  <a:pt x="2316949" y="372433"/>
                  <a:pt x="2305604" y="367749"/>
                  <a:pt x="2295525" y="362322"/>
                </a:cubicBezTo>
                <a:cubicBezTo>
                  <a:pt x="2264270" y="345493"/>
                  <a:pt x="2232025" y="330572"/>
                  <a:pt x="2200275" y="314697"/>
                </a:cubicBezTo>
                <a:cubicBezTo>
                  <a:pt x="2134145" y="281632"/>
                  <a:pt x="2163331" y="292857"/>
                  <a:pt x="2114550" y="276597"/>
                </a:cubicBezTo>
                <a:cubicBezTo>
                  <a:pt x="2105025" y="267072"/>
                  <a:pt x="2097183" y="255494"/>
                  <a:pt x="2085975" y="248022"/>
                </a:cubicBezTo>
                <a:cubicBezTo>
                  <a:pt x="2077621" y="242453"/>
                  <a:pt x="2066628" y="242452"/>
                  <a:pt x="2057400" y="238497"/>
                </a:cubicBezTo>
                <a:cubicBezTo>
                  <a:pt x="2044349" y="232904"/>
                  <a:pt x="2032351" y="225040"/>
                  <a:pt x="2019300" y="219447"/>
                </a:cubicBezTo>
                <a:cubicBezTo>
                  <a:pt x="2000169" y="211248"/>
                  <a:pt x="1971959" y="205230"/>
                  <a:pt x="1952625" y="200397"/>
                </a:cubicBezTo>
                <a:cubicBezTo>
                  <a:pt x="1933575" y="187697"/>
                  <a:pt x="1917687" y="167850"/>
                  <a:pt x="1895475" y="162297"/>
                </a:cubicBezTo>
                <a:lnTo>
                  <a:pt x="1819275" y="143247"/>
                </a:lnTo>
                <a:cubicBezTo>
                  <a:pt x="1806575" y="140072"/>
                  <a:pt x="1794012" y="136289"/>
                  <a:pt x="1781175" y="133722"/>
                </a:cubicBezTo>
                <a:cubicBezTo>
                  <a:pt x="1765300" y="130547"/>
                  <a:pt x="1749256" y="128124"/>
                  <a:pt x="1733550" y="124197"/>
                </a:cubicBezTo>
                <a:cubicBezTo>
                  <a:pt x="1723810" y="121762"/>
                  <a:pt x="1714629" y="117430"/>
                  <a:pt x="1704975" y="114672"/>
                </a:cubicBezTo>
                <a:cubicBezTo>
                  <a:pt x="1685941" y="109234"/>
                  <a:pt x="1636709" y="97804"/>
                  <a:pt x="1619250" y="95622"/>
                </a:cubicBezTo>
                <a:cubicBezTo>
                  <a:pt x="1584452" y="91272"/>
                  <a:pt x="1549400" y="89272"/>
                  <a:pt x="1514475" y="86097"/>
                </a:cubicBezTo>
                <a:cubicBezTo>
                  <a:pt x="1501543" y="83511"/>
                  <a:pt x="1444123" y="72812"/>
                  <a:pt x="1428750" y="67047"/>
                </a:cubicBezTo>
                <a:cubicBezTo>
                  <a:pt x="1415455" y="62061"/>
                  <a:pt x="1404573" y="50782"/>
                  <a:pt x="1390650" y="47997"/>
                </a:cubicBezTo>
                <a:cubicBezTo>
                  <a:pt x="1356262" y="41119"/>
                  <a:pt x="1320770" y="41961"/>
                  <a:pt x="1285875" y="38472"/>
                </a:cubicBezTo>
                <a:cubicBezTo>
                  <a:pt x="1108780" y="20762"/>
                  <a:pt x="1299623" y="34798"/>
                  <a:pt x="1038225" y="19422"/>
                </a:cubicBezTo>
                <a:cubicBezTo>
                  <a:pt x="1019175" y="16247"/>
                  <a:pt x="999928" y="14087"/>
                  <a:pt x="981075" y="9897"/>
                </a:cubicBezTo>
                <a:cubicBezTo>
                  <a:pt x="971274" y="7719"/>
                  <a:pt x="962533" y="0"/>
                  <a:pt x="952500" y="372"/>
                </a:cubicBezTo>
                <a:cubicBezTo>
                  <a:pt x="876088" y="3202"/>
                  <a:pt x="800100" y="13072"/>
                  <a:pt x="723900" y="19422"/>
                </a:cubicBezTo>
                <a:cubicBezTo>
                  <a:pt x="658382" y="41261"/>
                  <a:pt x="737956" y="11390"/>
                  <a:pt x="657225" y="57522"/>
                </a:cubicBezTo>
                <a:cubicBezTo>
                  <a:pt x="626404" y="75134"/>
                  <a:pt x="593725" y="89272"/>
                  <a:pt x="561975" y="105147"/>
                </a:cubicBezTo>
                <a:cubicBezTo>
                  <a:pt x="542925" y="114672"/>
                  <a:pt x="524600" y="125812"/>
                  <a:pt x="504825" y="133722"/>
                </a:cubicBezTo>
                <a:cubicBezTo>
                  <a:pt x="466502" y="149051"/>
                  <a:pt x="436271" y="159614"/>
                  <a:pt x="400050" y="181347"/>
                </a:cubicBezTo>
                <a:cubicBezTo>
                  <a:pt x="391918" y="186226"/>
                  <a:pt x="346944" y="223157"/>
                  <a:pt x="333375" y="228972"/>
                </a:cubicBezTo>
                <a:cubicBezTo>
                  <a:pt x="321343" y="234129"/>
                  <a:pt x="307975" y="235322"/>
                  <a:pt x="295275" y="238497"/>
                </a:cubicBezTo>
                <a:cubicBezTo>
                  <a:pt x="227775" y="305997"/>
                  <a:pt x="313756" y="224636"/>
                  <a:pt x="219075" y="295647"/>
                </a:cubicBezTo>
                <a:cubicBezTo>
                  <a:pt x="208299" y="303729"/>
                  <a:pt x="201133" y="315952"/>
                  <a:pt x="190500" y="324222"/>
                </a:cubicBezTo>
                <a:cubicBezTo>
                  <a:pt x="172428" y="338278"/>
                  <a:pt x="133350" y="362322"/>
                  <a:pt x="133350" y="362322"/>
                </a:cubicBezTo>
                <a:cubicBezTo>
                  <a:pt x="82550" y="438522"/>
                  <a:pt x="149225" y="346447"/>
                  <a:pt x="85725" y="409947"/>
                </a:cubicBezTo>
                <a:cubicBezTo>
                  <a:pt x="54011" y="441661"/>
                  <a:pt x="76517" y="432236"/>
                  <a:pt x="57150" y="467097"/>
                </a:cubicBezTo>
                <a:cubicBezTo>
                  <a:pt x="46031" y="487111"/>
                  <a:pt x="26290" y="502527"/>
                  <a:pt x="19050" y="524247"/>
                </a:cubicBezTo>
                <a:lnTo>
                  <a:pt x="0" y="581397"/>
                </a:lnTo>
                <a:cubicBezTo>
                  <a:pt x="3175" y="651247"/>
                  <a:pt x="4162" y="721231"/>
                  <a:pt x="9525" y="790947"/>
                </a:cubicBezTo>
                <a:cubicBezTo>
                  <a:pt x="10080" y="798160"/>
                  <a:pt x="23658" y="847787"/>
                  <a:pt x="28575" y="857622"/>
                </a:cubicBezTo>
                <a:cubicBezTo>
                  <a:pt x="33695" y="867861"/>
                  <a:pt x="42505" y="875958"/>
                  <a:pt x="47625" y="886197"/>
                </a:cubicBezTo>
                <a:cubicBezTo>
                  <a:pt x="68353" y="927654"/>
                  <a:pt x="43166" y="906624"/>
                  <a:pt x="76200" y="952872"/>
                </a:cubicBezTo>
                <a:cubicBezTo>
                  <a:pt x="84030" y="963833"/>
                  <a:pt x="96151" y="971099"/>
                  <a:pt x="104775" y="981447"/>
                </a:cubicBezTo>
                <a:cubicBezTo>
                  <a:pt x="112104" y="990241"/>
                  <a:pt x="116496" y="1001228"/>
                  <a:pt x="123825" y="1010022"/>
                </a:cubicBezTo>
                <a:cubicBezTo>
                  <a:pt x="132449" y="1020370"/>
                  <a:pt x="143776" y="1028249"/>
                  <a:pt x="152400" y="1038597"/>
                </a:cubicBezTo>
                <a:cubicBezTo>
                  <a:pt x="169132" y="1058675"/>
                  <a:pt x="180008" y="1088115"/>
                  <a:pt x="200025" y="1105272"/>
                </a:cubicBezTo>
                <a:cubicBezTo>
                  <a:pt x="210806" y="1114513"/>
                  <a:pt x="226917" y="1115605"/>
                  <a:pt x="238125" y="1124322"/>
                </a:cubicBezTo>
                <a:cubicBezTo>
                  <a:pt x="255846" y="1138105"/>
                  <a:pt x="268611" y="1157445"/>
                  <a:pt x="285750" y="1171947"/>
                </a:cubicBezTo>
                <a:cubicBezTo>
                  <a:pt x="309988" y="1192456"/>
                  <a:pt x="342900" y="1203697"/>
                  <a:pt x="361950" y="1229097"/>
                </a:cubicBezTo>
                <a:cubicBezTo>
                  <a:pt x="440971" y="1334458"/>
                  <a:pt x="312490" y="1170112"/>
                  <a:pt x="476250" y="1333872"/>
                </a:cubicBezTo>
                <a:cubicBezTo>
                  <a:pt x="488950" y="1346572"/>
                  <a:pt x="499982" y="1361196"/>
                  <a:pt x="514350" y="1371972"/>
                </a:cubicBezTo>
                <a:cubicBezTo>
                  <a:pt x="525709" y="1380491"/>
                  <a:pt x="540038" y="1384126"/>
                  <a:pt x="552450" y="1391022"/>
                </a:cubicBezTo>
                <a:cubicBezTo>
                  <a:pt x="568634" y="1400013"/>
                  <a:pt x="583891" y="1410606"/>
                  <a:pt x="600075" y="1419597"/>
                </a:cubicBezTo>
                <a:cubicBezTo>
                  <a:pt x="612487" y="1426493"/>
                  <a:pt x="626134" y="1431122"/>
                  <a:pt x="638175" y="1438647"/>
                </a:cubicBezTo>
                <a:cubicBezTo>
                  <a:pt x="654796" y="1449035"/>
                  <a:pt x="720460" y="1504458"/>
                  <a:pt x="733425" y="1505322"/>
                </a:cubicBezTo>
                <a:lnTo>
                  <a:pt x="876300" y="1514847"/>
                </a:lnTo>
                <a:cubicBezTo>
                  <a:pt x="895350" y="1518022"/>
                  <a:pt x="914714" y="1519688"/>
                  <a:pt x="933450" y="1524372"/>
                </a:cubicBezTo>
                <a:cubicBezTo>
                  <a:pt x="952931" y="1529242"/>
                  <a:pt x="970642" y="1541204"/>
                  <a:pt x="990600" y="1543422"/>
                </a:cubicBezTo>
                <a:cubicBezTo>
                  <a:pt x="1026215" y="1547379"/>
                  <a:pt x="1429524" y="1562135"/>
                  <a:pt x="1438275" y="1562472"/>
                </a:cubicBezTo>
                <a:cubicBezTo>
                  <a:pt x="1447800" y="1565647"/>
                  <a:pt x="1456933" y="1570431"/>
                  <a:pt x="1466850" y="1571997"/>
                </a:cubicBezTo>
                <a:cubicBezTo>
                  <a:pt x="1673683" y="1604655"/>
                  <a:pt x="1733748" y="1593983"/>
                  <a:pt x="1990725" y="1600572"/>
                </a:cubicBezTo>
                <a:cubicBezTo>
                  <a:pt x="2003425" y="1603747"/>
                  <a:pt x="2016793" y="1604940"/>
                  <a:pt x="2028825" y="1610097"/>
                </a:cubicBezTo>
                <a:cubicBezTo>
                  <a:pt x="2039347" y="1614606"/>
                  <a:pt x="2046009" y="1628008"/>
                  <a:pt x="2057400" y="1629147"/>
                </a:cubicBezTo>
                <a:cubicBezTo>
                  <a:pt x="2079739" y="1631381"/>
                  <a:pt x="2101850" y="1622797"/>
                  <a:pt x="2124075" y="1619622"/>
                </a:cubicBezTo>
                <a:cubicBezTo>
                  <a:pt x="2136775" y="1613272"/>
                  <a:pt x="2148880" y="1605558"/>
                  <a:pt x="2162175" y="1600572"/>
                </a:cubicBezTo>
                <a:cubicBezTo>
                  <a:pt x="2193642" y="1588772"/>
                  <a:pt x="2248815" y="1584980"/>
                  <a:pt x="2276475" y="1581522"/>
                </a:cubicBezTo>
                <a:cubicBezTo>
                  <a:pt x="2303710" y="1572444"/>
                  <a:pt x="2313250" y="1568452"/>
                  <a:pt x="2343150" y="1562472"/>
                </a:cubicBezTo>
                <a:cubicBezTo>
                  <a:pt x="2362088" y="1558684"/>
                  <a:pt x="2381299" y="1556402"/>
                  <a:pt x="2400300" y="1552947"/>
                </a:cubicBezTo>
                <a:cubicBezTo>
                  <a:pt x="2416228" y="1550051"/>
                  <a:pt x="2432050" y="1546597"/>
                  <a:pt x="2447925" y="1543422"/>
                </a:cubicBezTo>
                <a:cubicBezTo>
                  <a:pt x="2471612" y="1527631"/>
                  <a:pt x="2486978" y="1515680"/>
                  <a:pt x="2514600" y="1505322"/>
                </a:cubicBezTo>
                <a:cubicBezTo>
                  <a:pt x="2526857" y="1500725"/>
                  <a:pt x="2540000" y="1498972"/>
                  <a:pt x="2552700" y="1495797"/>
                </a:cubicBezTo>
                <a:cubicBezTo>
                  <a:pt x="2559050" y="1476747"/>
                  <a:pt x="2562770" y="1456608"/>
                  <a:pt x="2571750" y="1438647"/>
                </a:cubicBezTo>
                <a:cubicBezTo>
                  <a:pt x="2578100" y="1425947"/>
                  <a:pt x="2585527" y="1413730"/>
                  <a:pt x="2590800" y="1400547"/>
                </a:cubicBezTo>
                <a:cubicBezTo>
                  <a:pt x="2598258" y="1381903"/>
                  <a:pt x="2609850" y="1343397"/>
                  <a:pt x="2609850" y="1343397"/>
                </a:cubicBezTo>
                <a:cubicBezTo>
                  <a:pt x="2606675" y="1114797"/>
                  <a:pt x="2612665" y="885886"/>
                  <a:pt x="2600325" y="657597"/>
                </a:cubicBezTo>
                <a:cubicBezTo>
                  <a:pt x="2599707" y="646166"/>
                  <a:pt x="2579845" y="646642"/>
                  <a:pt x="2571750" y="638547"/>
                </a:cubicBezTo>
                <a:cubicBezTo>
                  <a:pt x="2563655" y="630452"/>
                  <a:pt x="2559569" y="619130"/>
                  <a:pt x="2552700" y="609972"/>
                </a:cubicBezTo>
                <a:cubicBezTo>
                  <a:pt x="2550006" y="606380"/>
                  <a:pt x="2546350" y="603622"/>
                  <a:pt x="2543175" y="600447"/>
                </a:cubicBezTo>
              </a:path>
            </a:pathLst>
          </a:custGeom>
          <a:ln w="508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олилиния 41"/>
          <p:cNvSpPr/>
          <p:nvPr/>
        </p:nvSpPr>
        <p:spPr>
          <a:xfrm>
            <a:off x="1057275" y="2495550"/>
            <a:ext cx="1733550" cy="1671315"/>
          </a:xfrm>
          <a:custGeom>
            <a:avLst/>
            <a:gdLst>
              <a:gd name="connsiteX0" fmla="*/ 933450 w 1733550"/>
              <a:gd name="connsiteY0" fmla="*/ 57150 h 1671315"/>
              <a:gd name="connsiteX1" fmla="*/ 828675 w 1733550"/>
              <a:gd name="connsiteY1" fmla="*/ 47625 h 1671315"/>
              <a:gd name="connsiteX2" fmla="*/ 695325 w 1733550"/>
              <a:gd name="connsiteY2" fmla="*/ 66675 h 1671315"/>
              <a:gd name="connsiteX3" fmla="*/ 552450 w 1733550"/>
              <a:gd name="connsiteY3" fmla="*/ 85725 h 1671315"/>
              <a:gd name="connsiteX4" fmla="*/ 523875 w 1733550"/>
              <a:gd name="connsiteY4" fmla="*/ 95250 h 1671315"/>
              <a:gd name="connsiteX5" fmla="*/ 457200 w 1733550"/>
              <a:gd name="connsiteY5" fmla="*/ 142875 h 1671315"/>
              <a:gd name="connsiteX6" fmla="*/ 361950 w 1733550"/>
              <a:gd name="connsiteY6" fmla="*/ 200025 h 1671315"/>
              <a:gd name="connsiteX7" fmla="*/ 333375 w 1733550"/>
              <a:gd name="connsiteY7" fmla="*/ 219075 h 1671315"/>
              <a:gd name="connsiteX8" fmla="*/ 304800 w 1733550"/>
              <a:gd name="connsiteY8" fmla="*/ 228600 h 1671315"/>
              <a:gd name="connsiteX9" fmla="*/ 238125 w 1733550"/>
              <a:gd name="connsiteY9" fmla="*/ 285750 h 1671315"/>
              <a:gd name="connsiteX10" fmla="*/ 219075 w 1733550"/>
              <a:gd name="connsiteY10" fmla="*/ 314325 h 1671315"/>
              <a:gd name="connsiteX11" fmla="*/ 180975 w 1733550"/>
              <a:gd name="connsiteY11" fmla="*/ 342900 h 1671315"/>
              <a:gd name="connsiteX12" fmla="*/ 123825 w 1733550"/>
              <a:gd name="connsiteY12" fmla="*/ 400050 h 1671315"/>
              <a:gd name="connsiteX13" fmla="*/ 114300 w 1733550"/>
              <a:gd name="connsiteY13" fmla="*/ 428625 h 1671315"/>
              <a:gd name="connsiteX14" fmla="*/ 95250 w 1733550"/>
              <a:gd name="connsiteY14" fmla="*/ 466725 h 1671315"/>
              <a:gd name="connsiteX15" fmla="*/ 85725 w 1733550"/>
              <a:gd name="connsiteY15" fmla="*/ 504825 h 1671315"/>
              <a:gd name="connsiteX16" fmla="*/ 57150 w 1733550"/>
              <a:gd name="connsiteY16" fmla="*/ 571500 h 1671315"/>
              <a:gd name="connsiteX17" fmla="*/ 9525 w 1733550"/>
              <a:gd name="connsiteY17" fmla="*/ 685800 h 1671315"/>
              <a:gd name="connsiteX18" fmla="*/ 0 w 1733550"/>
              <a:gd name="connsiteY18" fmla="*/ 733425 h 1671315"/>
              <a:gd name="connsiteX19" fmla="*/ 9525 w 1733550"/>
              <a:gd name="connsiteY19" fmla="*/ 1104900 h 1671315"/>
              <a:gd name="connsiteX20" fmla="*/ 28575 w 1733550"/>
              <a:gd name="connsiteY20" fmla="*/ 1181100 h 1671315"/>
              <a:gd name="connsiteX21" fmla="*/ 38100 w 1733550"/>
              <a:gd name="connsiteY21" fmla="*/ 1209675 h 1671315"/>
              <a:gd name="connsiteX22" fmla="*/ 57150 w 1733550"/>
              <a:gd name="connsiteY22" fmla="*/ 1238250 h 1671315"/>
              <a:gd name="connsiteX23" fmla="*/ 76200 w 1733550"/>
              <a:gd name="connsiteY23" fmla="*/ 1295400 h 1671315"/>
              <a:gd name="connsiteX24" fmla="*/ 85725 w 1733550"/>
              <a:gd name="connsiteY24" fmla="*/ 1333500 h 1671315"/>
              <a:gd name="connsiteX25" fmla="*/ 123825 w 1733550"/>
              <a:gd name="connsiteY25" fmla="*/ 1390650 h 1671315"/>
              <a:gd name="connsiteX26" fmla="*/ 152400 w 1733550"/>
              <a:gd name="connsiteY26" fmla="*/ 1400175 h 1671315"/>
              <a:gd name="connsiteX27" fmla="*/ 257175 w 1733550"/>
              <a:gd name="connsiteY27" fmla="*/ 1476375 h 1671315"/>
              <a:gd name="connsiteX28" fmla="*/ 304800 w 1733550"/>
              <a:gd name="connsiteY28" fmla="*/ 1495425 h 1671315"/>
              <a:gd name="connsiteX29" fmla="*/ 342900 w 1733550"/>
              <a:gd name="connsiteY29" fmla="*/ 1514475 h 1671315"/>
              <a:gd name="connsiteX30" fmla="*/ 390525 w 1733550"/>
              <a:gd name="connsiteY30" fmla="*/ 1524000 h 1671315"/>
              <a:gd name="connsiteX31" fmla="*/ 457200 w 1733550"/>
              <a:gd name="connsiteY31" fmla="*/ 1543050 h 1671315"/>
              <a:gd name="connsiteX32" fmla="*/ 533400 w 1733550"/>
              <a:gd name="connsiteY32" fmla="*/ 1571625 h 1671315"/>
              <a:gd name="connsiteX33" fmla="*/ 561975 w 1733550"/>
              <a:gd name="connsiteY33" fmla="*/ 1590675 h 1671315"/>
              <a:gd name="connsiteX34" fmla="*/ 647700 w 1733550"/>
              <a:gd name="connsiteY34" fmla="*/ 1600200 h 1671315"/>
              <a:gd name="connsiteX35" fmla="*/ 819150 w 1733550"/>
              <a:gd name="connsiteY35" fmla="*/ 1609725 h 1671315"/>
              <a:gd name="connsiteX36" fmla="*/ 895350 w 1733550"/>
              <a:gd name="connsiteY36" fmla="*/ 1619250 h 1671315"/>
              <a:gd name="connsiteX37" fmla="*/ 1019175 w 1733550"/>
              <a:gd name="connsiteY37" fmla="*/ 1647825 h 1671315"/>
              <a:gd name="connsiteX38" fmla="*/ 1162050 w 1733550"/>
              <a:gd name="connsiteY38" fmla="*/ 1657350 h 1671315"/>
              <a:gd name="connsiteX39" fmla="*/ 1190625 w 1733550"/>
              <a:gd name="connsiteY39" fmla="*/ 1666875 h 1671315"/>
              <a:gd name="connsiteX40" fmla="*/ 1428750 w 1733550"/>
              <a:gd name="connsiteY40" fmla="*/ 1657350 h 1671315"/>
              <a:gd name="connsiteX41" fmla="*/ 1457325 w 1733550"/>
              <a:gd name="connsiteY41" fmla="*/ 1619250 h 1671315"/>
              <a:gd name="connsiteX42" fmla="*/ 1524000 w 1733550"/>
              <a:gd name="connsiteY42" fmla="*/ 1524000 h 1671315"/>
              <a:gd name="connsiteX43" fmla="*/ 1552575 w 1733550"/>
              <a:gd name="connsiteY43" fmla="*/ 1495425 h 1671315"/>
              <a:gd name="connsiteX44" fmla="*/ 1581150 w 1733550"/>
              <a:gd name="connsiteY44" fmla="*/ 1485900 h 1671315"/>
              <a:gd name="connsiteX45" fmla="*/ 1600200 w 1733550"/>
              <a:gd name="connsiteY45" fmla="*/ 1447800 h 1671315"/>
              <a:gd name="connsiteX46" fmla="*/ 1628775 w 1733550"/>
              <a:gd name="connsiteY46" fmla="*/ 1438275 h 1671315"/>
              <a:gd name="connsiteX47" fmla="*/ 1647825 w 1733550"/>
              <a:gd name="connsiteY47" fmla="*/ 1381125 h 1671315"/>
              <a:gd name="connsiteX48" fmla="*/ 1657350 w 1733550"/>
              <a:gd name="connsiteY48" fmla="*/ 1209675 h 1671315"/>
              <a:gd name="connsiteX49" fmla="*/ 1695450 w 1733550"/>
              <a:gd name="connsiteY49" fmla="*/ 1152525 h 1671315"/>
              <a:gd name="connsiteX50" fmla="*/ 1714500 w 1733550"/>
              <a:gd name="connsiteY50" fmla="*/ 1123950 h 1671315"/>
              <a:gd name="connsiteX51" fmla="*/ 1733550 w 1733550"/>
              <a:gd name="connsiteY51" fmla="*/ 1038225 h 1671315"/>
              <a:gd name="connsiteX52" fmla="*/ 1724025 w 1733550"/>
              <a:gd name="connsiteY52" fmla="*/ 838200 h 1671315"/>
              <a:gd name="connsiteX53" fmla="*/ 1714500 w 1733550"/>
              <a:gd name="connsiteY53" fmla="*/ 809625 h 1671315"/>
              <a:gd name="connsiteX54" fmla="*/ 1704975 w 1733550"/>
              <a:gd name="connsiteY54" fmla="*/ 752475 h 1671315"/>
              <a:gd name="connsiteX55" fmla="*/ 1695450 w 1733550"/>
              <a:gd name="connsiteY55" fmla="*/ 619125 h 1671315"/>
              <a:gd name="connsiteX56" fmla="*/ 1685925 w 1733550"/>
              <a:gd name="connsiteY56" fmla="*/ 590550 h 1671315"/>
              <a:gd name="connsiteX57" fmla="*/ 1676400 w 1733550"/>
              <a:gd name="connsiteY57" fmla="*/ 476250 h 1671315"/>
              <a:gd name="connsiteX58" fmla="*/ 1657350 w 1733550"/>
              <a:gd name="connsiteY58" fmla="*/ 438150 h 1671315"/>
              <a:gd name="connsiteX59" fmla="*/ 1638300 w 1733550"/>
              <a:gd name="connsiteY59" fmla="*/ 381000 h 1671315"/>
              <a:gd name="connsiteX60" fmla="*/ 1609725 w 1733550"/>
              <a:gd name="connsiteY60" fmla="*/ 304800 h 1671315"/>
              <a:gd name="connsiteX61" fmla="*/ 1590675 w 1733550"/>
              <a:gd name="connsiteY61" fmla="*/ 247650 h 1671315"/>
              <a:gd name="connsiteX62" fmla="*/ 1533525 w 1733550"/>
              <a:gd name="connsiteY62" fmla="*/ 200025 h 1671315"/>
              <a:gd name="connsiteX63" fmla="*/ 1485900 w 1733550"/>
              <a:gd name="connsiteY63" fmla="*/ 152400 h 1671315"/>
              <a:gd name="connsiteX64" fmla="*/ 1466850 w 1733550"/>
              <a:gd name="connsiteY64" fmla="*/ 123825 h 1671315"/>
              <a:gd name="connsiteX65" fmla="*/ 1409700 w 1733550"/>
              <a:gd name="connsiteY65" fmla="*/ 76200 h 1671315"/>
              <a:gd name="connsiteX66" fmla="*/ 1352550 w 1733550"/>
              <a:gd name="connsiteY66" fmla="*/ 57150 h 1671315"/>
              <a:gd name="connsiteX67" fmla="*/ 1295400 w 1733550"/>
              <a:gd name="connsiteY67" fmla="*/ 19050 h 1671315"/>
              <a:gd name="connsiteX68" fmla="*/ 1266825 w 1733550"/>
              <a:gd name="connsiteY68" fmla="*/ 0 h 1671315"/>
              <a:gd name="connsiteX69" fmla="*/ 962025 w 1733550"/>
              <a:gd name="connsiteY69" fmla="*/ 9525 h 1671315"/>
              <a:gd name="connsiteX70" fmla="*/ 933450 w 1733550"/>
              <a:gd name="connsiteY70" fmla="*/ 19050 h 1671315"/>
              <a:gd name="connsiteX71" fmla="*/ 866775 w 1733550"/>
              <a:gd name="connsiteY71" fmla="*/ 28575 h 1671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733550" h="1671315">
                <a:moveTo>
                  <a:pt x="933450" y="57150"/>
                </a:moveTo>
                <a:cubicBezTo>
                  <a:pt x="898525" y="53975"/>
                  <a:pt x="863744" y="47625"/>
                  <a:pt x="828675" y="47625"/>
                </a:cubicBezTo>
                <a:cubicBezTo>
                  <a:pt x="622062" y="47625"/>
                  <a:pt x="783463" y="49047"/>
                  <a:pt x="695325" y="66675"/>
                </a:cubicBezTo>
                <a:cubicBezTo>
                  <a:pt x="673417" y="71057"/>
                  <a:pt x="570993" y="83407"/>
                  <a:pt x="552450" y="85725"/>
                </a:cubicBezTo>
                <a:cubicBezTo>
                  <a:pt x="542925" y="88900"/>
                  <a:pt x="532855" y="90760"/>
                  <a:pt x="523875" y="95250"/>
                </a:cubicBezTo>
                <a:cubicBezTo>
                  <a:pt x="505280" y="104547"/>
                  <a:pt x="472301" y="133167"/>
                  <a:pt x="457200" y="142875"/>
                </a:cubicBezTo>
                <a:cubicBezTo>
                  <a:pt x="426054" y="162897"/>
                  <a:pt x="392758" y="179486"/>
                  <a:pt x="361950" y="200025"/>
                </a:cubicBezTo>
                <a:cubicBezTo>
                  <a:pt x="352425" y="206375"/>
                  <a:pt x="343614" y="213955"/>
                  <a:pt x="333375" y="219075"/>
                </a:cubicBezTo>
                <a:cubicBezTo>
                  <a:pt x="324395" y="223565"/>
                  <a:pt x="314325" y="225425"/>
                  <a:pt x="304800" y="228600"/>
                </a:cubicBezTo>
                <a:cubicBezTo>
                  <a:pt x="276770" y="249622"/>
                  <a:pt x="260236" y="259216"/>
                  <a:pt x="238125" y="285750"/>
                </a:cubicBezTo>
                <a:cubicBezTo>
                  <a:pt x="230796" y="294544"/>
                  <a:pt x="227170" y="306230"/>
                  <a:pt x="219075" y="314325"/>
                </a:cubicBezTo>
                <a:cubicBezTo>
                  <a:pt x="207850" y="325550"/>
                  <a:pt x="192775" y="332280"/>
                  <a:pt x="180975" y="342900"/>
                </a:cubicBezTo>
                <a:cubicBezTo>
                  <a:pt x="160950" y="360922"/>
                  <a:pt x="123825" y="400050"/>
                  <a:pt x="123825" y="400050"/>
                </a:cubicBezTo>
                <a:cubicBezTo>
                  <a:pt x="120650" y="409575"/>
                  <a:pt x="118255" y="419397"/>
                  <a:pt x="114300" y="428625"/>
                </a:cubicBezTo>
                <a:cubicBezTo>
                  <a:pt x="108707" y="441676"/>
                  <a:pt x="100236" y="453430"/>
                  <a:pt x="95250" y="466725"/>
                </a:cubicBezTo>
                <a:cubicBezTo>
                  <a:pt x="90653" y="478982"/>
                  <a:pt x="90199" y="492522"/>
                  <a:pt x="85725" y="504825"/>
                </a:cubicBezTo>
                <a:cubicBezTo>
                  <a:pt x="77462" y="527549"/>
                  <a:pt x="66130" y="549049"/>
                  <a:pt x="57150" y="571500"/>
                </a:cubicBezTo>
                <a:cubicBezTo>
                  <a:pt x="12403" y="683369"/>
                  <a:pt x="46562" y="611726"/>
                  <a:pt x="9525" y="685800"/>
                </a:cubicBezTo>
                <a:cubicBezTo>
                  <a:pt x="6350" y="701675"/>
                  <a:pt x="0" y="717236"/>
                  <a:pt x="0" y="733425"/>
                </a:cubicBezTo>
                <a:cubicBezTo>
                  <a:pt x="0" y="857291"/>
                  <a:pt x="1635" y="981286"/>
                  <a:pt x="9525" y="1104900"/>
                </a:cubicBezTo>
                <a:cubicBezTo>
                  <a:pt x="11193" y="1131029"/>
                  <a:pt x="20296" y="1156262"/>
                  <a:pt x="28575" y="1181100"/>
                </a:cubicBezTo>
                <a:cubicBezTo>
                  <a:pt x="31750" y="1190625"/>
                  <a:pt x="33610" y="1200695"/>
                  <a:pt x="38100" y="1209675"/>
                </a:cubicBezTo>
                <a:cubicBezTo>
                  <a:pt x="43220" y="1219914"/>
                  <a:pt x="52501" y="1227789"/>
                  <a:pt x="57150" y="1238250"/>
                </a:cubicBezTo>
                <a:cubicBezTo>
                  <a:pt x="65305" y="1256600"/>
                  <a:pt x="71330" y="1275919"/>
                  <a:pt x="76200" y="1295400"/>
                </a:cubicBezTo>
                <a:cubicBezTo>
                  <a:pt x="79375" y="1308100"/>
                  <a:pt x="79871" y="1321791"/>
                  <a:pt x="85725" y="1333500"/>
                </a:cubicBezTo>
                <a:cubicBezTo>
                  <a:pt x="95964" y="1353978"/>
                  <a:pt x="102105" y="1383410"/>
                  <a:pt x="123825" y="1390650"/>
                </a:cubicBezTo>
                <a:lnTo>
                  <a:pt x="152400" y="1400175"/>
                </a:lnTo>
                <a:cubicBezTo>
                  <a:pt x="187378" y="1435153"/>
                  <a:pt x="202411" y="1454469"/>
                  <a:pt x="257175" y="1476375"/>
                </a:cubicBezTo>
                <a:cubicBezTo>
                  <a:pt x="273050" y="1482725"/>
                  <a:pt x="289176" y="1488481"/>
                  <a:pt x="304800" y="1495425"/>
                </a:cubicBezTo>
                <a:cubicBezTo>
                  <a:pt x="317775" y="1501192"/>
                  <a:pt x="329430" y="1509985"/>
                  <a:pt x="342900" y="1514475"/>
                </a:cubicBezTo>
                <a:cubicBezTo>
                  <a:pt x="358259" y="1519595"/>
                  <a:pt x="374819" y="1520073"/>
                  <a:pt x="390525" y="1524000"/>
                </a:cubicBezTo>
                <a:cubicBezTo>
                  <a:pt x="412949" y="1529606"/>
                  <a:pt x="434975" y="1536700"/>
                  <a:pt x="457200" y="1543050"/>
                </a:cubicBezTo>
                <a:cubicBezTo>
                  <a:pt x="524213" y="1587726"/>
                  <a:pt x="439239" y="1536315"/>
                  <a:pt x="533400" y="1571625"/>
                </a:cubicBezTo>
                <a:cubicBezTo>
                  <a:pt x="544119" y="1575645"/>
                  <a:pt x="550869" y="1587899"/>
                  <a:pt x="561975" y="1590675"/>
                </a:cubicBezTo>
                <a:cubicBezTo>
                  <a:pt x="589867" y="1597648"/>
                  <a:pt x="619028" y="1598076"/>
                  <a:pt x="647700" y="1600200"/>
                </a:cubicBezTo>
                <a:cubicBezTo>
                  <a:pt x="704782" y="1604428"/>
                  <a:pt x="762000" y="1606550"/>
                  <a:pt x="819150" y="1609725"/>
                </a:cubicBezTo>
                <a:cubicBezTo>
                  <a:pt x="844550" y="1612900"/>
                  <a:pt x="870191" y="1614533"/>
                  <a:pt x="895350" y="1619250"/>
                </a:cubicBezTo>
                <a:cubicBezTo>
                  <a:pt x="917430" y="1623390"/>
                  <a:pt x="989053" y="1644813"/>
                  <a:pt x="1019175" y="1647825"/>
                </a:cubicBezTo>
                <a:cubicBezTo>
                  <a:pt x="1066669" y="1652574"/>
                  <a:pt x="1114425" y="1654175"/>
                  <a:pt x="1162050" y="1657350"/>
                </a:cubicBezTo>
                <a:cubicBezTo>
                  <a:pt x="1171575" y="1660525"/>
                  <a:pt x="1180585" y="1666875"/>
                  <a:pt x="1190625" y="1666875"/>
                </a:cubicBezTo>
                <a:cubicBezTo>
                  <a:pt x="1270063" y="1666875"/>
                  <a:pt x="1350549" y="1671315"/>
                  <a:pt x="1428750" y="1657350"/>
                </a:cubicBezTo>
                <a:cubicBezTo>
                  <a:pt x="1444378" y="1654559"/>
                  <a:pt x="1448221" y="1632255"/>
                  <a:pt x="1457325" y="1619250"/>
                </a:cubicBezTo>
                <a:cubicBezTo>
                  <a:pt x="1478190" y="1589442"/>
                  <a:pt x="1499744" y="1552299"/>
                  <a:pt x="1524000" y="1524000"/>
                </a:cubicBezTo>
                <a:cubicBezTo>
                  <a:pt x="1532766" y="1513773"/>
                  <a:pt x="1541367" y="1502897"/>
                  <a:pt x="1552575" y="1495425"/>
                </a:cubicBezTo>
                <a:cubicBezTo>
                  <a:pt x="1560929" y="1489856"/>
                  <a:pt x="1571625" y="1489075"/>
                  <a:pt x="1581150" y="1485900"/>
                </a:cubicBezTo>
                <a:cubicBezTo>
                  <a:pt x="1587500" y="1473200"/>
                  <a:pt x="1590160" y="1457840"/>
                  <a:pt x="1600200" y="1447800"/>
                </a:cubicBezTo>
                <a:cubicBezTo>
                  <a:pt x="1607300" y="1440700"/>
                  <a:pt x="1622939" y="1446445"/>
                  <a:pt x="1628775" y="1438275"/>
                </a:cubicBezTo>
                <a:cubicBezTo>
                  <a:pt x="1640447" y="1421935"/>
                  <a:pt x="1647825" y="1381125"/>
                  <a:pt x="1647825" y="1381125"/>
                </a:cubicBezTo>
                <a:cubicBezTo>
                  <a:pt x="1651000" y="1323975"/>
                  <a:pt x="1651923" y="1266655"/>
                  <a:pt x="1657350" y="1209675"/>
                </a:cubicBezTo>
                <a:cubicBezTo>
                  <a:pt x="1660590" y="1175657"/>
                  <a:pt x="1673923" y="1178358"/>
                  <a:pt x="1695450" y="1152525"/>
                </a:cubicBezTo>
                <a:cubicBezTo>
                  <a:pt x="1702779" y="1143731"/>
                  <a:pt x="1709380" y="1134189"/>
                  <a:pt x="1714500" y="1123950"/>
                </a:cubicBezTo>
                <a:cubicBezTo>
                  <a:pt x="1726224" y="1100502"/>
                  <a:pt x="1729892" y="1060175"/>
                  <a:pt x="1733550" y="1038225"/>
                </a:cubicBezTo>
                <a:cubicBezTo>
                  <a:pt x="1730375" y="971550"/>
                  <a:pt x="1729568" y="904720"/>
                  <a:pt x="1724025" y="838200"/>
                </a:cubicBezTo>
                <a:cubicBezTo>
                  <a:pt x="1723191" y="828194"/>
                  <a:pt x="1716678" y="819426"/>
                  <a:pt x="1714500" y="809625"/>
                </a:cubicBezTo>
                <a:cubicBezTo>
                  <a:pt x="1710310" y="790772"/>
                  <a:pt x="1708150" y="771525"/>
                  <a:pt x="1704975" y="752475"/>
                </a:cubicBezTo>
                <a:cubicBezTo>
                  <a:pt x="1701800" y="708025"/>
                  <a:pt x="1700657" y="663383"/>
                  <a:pt x="1695450" y="619125"/>
                </a:cubicBezTo>
                <a:cubicBezTo>
                  <a:pt x="1694277" y="609154"/>
                  <a:pt x="1687252" y="600502"/>
                  <a:pt x="1685925" y="590550"/>
                </a:cubicBezTo>
                <a:cubicBezTo>
                  <a:pt x="1680872" y="552653"/>
                  <a:pt x="1683446" y="513827"/>
                  <a:pt x="1676400" y="476250"/>
                </a:cubicBezTo>
                <a:cubicBezTo>
                  <a:pt x="1673783" y="462294"/>
                  <a:pt x="1662623" y="451333"/>
                  <a:pt x="1657350" y="438150"/>
                </a:cubicBezTo>
                <a:cubicBezTo>
                  <a:pt x="1649892" y="419506"/>
                  <a:pt x="1643170" y="400481"/>
                  <a:pt x="1638300" y="381000"/>
                </a:cubicBezTo>
                <a:cubicBezTo>
                  <a:pt x="1617678" y="298511"/>
                  <a:pt x="1642931" y="387815"/>
                  <a:pt x="1609725" y="304800"/>
                </a:cubicBezTo>
                <a:cubicBezTo>
                  <a:pt x="1602267" y="286156"/>
                  <a:pt x="1607383" y="258789"/>
                  <a:pt x="1590675" y="247650"/>
                </a:cubicBezTo>
                <a:cubicBezTo>
                  <a:pt x="1562578" y="228919"/>
                  <a:pt x="1556444" y="227527"/>
                  <a:pt x="1533525" y="200025"/>
                </a:cubicBezTo>
                <a:cubicBezTo>
                  <a:pt x="1493837" y="152400"/>
                  <a:pt x="1538287" y="187325"/>
                  <a:pt x="1485900" y="152400"/>
                </a:cubicBezTo>
                <a:cubicBezTo>
                  <a:pt x="1479550" y="142875"/>
                  <a:pt x="1474179" y="132619"/>
                  <a:pt x="1466850" y="123825"/>
                </a:cubicBezTo>
                <a:cubicBezTo>
                  <a:pt x="1453655" y="107991"/>
                  <a:pt x="1429533" y="85015"/>
                  <a:pt x="1409700" y="76200"/>
                </a:cubicBezTo>
                <a:cubicBezTo>
                  <a:pt x="1391350" y="68045"/>
                  <a:pt x="1369258" y="68289"/>
                  <a:pt x="1352550" y="57150"/>
                </a:cubicBezTo>
                <a:lnTo>
                  <a:pt x="1295400" y="19050"/>
                </a:lnTo>
                <a:lnTo>
                  <a:pt x="1266825" y="0"/>
                </a:lnTo>
                <a:cubicBezTo>
                  <a:pt x="1165225" y="3175"/>
                  <a:pt x="1063509" y="3726"/>
                  <a:pt x="962025" y="9525"/>
                </a:cubicBezTo>
                <a:cubicBezTo>
                  <a:pt x="952001" y="10098"/>
                  <a:pt x="943251" y="16872"/>
                  <a:pt x="933450" y="19050"/>
                </a:cubicBezTo>
                <a:cubicBezTo>
                  <a:pt x="888239" y="29097"/>
                  <a:pt x="893135" y="28575"/>
                  <a:pt x="866775" y="28575"/>
                </a:cubicBezTo>
              </a:path>
            </a:pathLst>
          </a:custGeom>
          <a:ln w="508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олилиния 42"/>
          <p:cNvSpPr/>
          <p:nvPr/>
        </p:nvSpPr>
        <p:spPr>
          <a:xfrm>
            <a:off x="2752725" y="3054350"/>
            <a:ext cx="1276350" cy="1298575"/>
          </a:xfrm>
          <a:custGeom>
            <a:avLst/>
            <a:gdLst>
              <a:gd name="connsiteX0" fmla="*/ 400050 w 1276350"/>
              <a:gd name="connsiteY0" fmla="*/ 3175 h 1298575"/>
              <a:gd name="connsiteX1" fmla="*/ 381000 w 1276350"/>
              <a:gd name="connsiteY1" fmla="*/ 41275 h 1298575"/>
              <a:gd name="connsiteX2" fmla="*/ 352425 w 1276350"/>
              <a:gd name="connsiteY2" fmla="*/ 60325 h 1298575"/>
              <a:gd name="connsiteX3" fmla="*/ 314325 w 1276350"/>
              <a:gd name="connsiteY3" fmla="*/ 146050 h 1298575"/>
              <a:gd name="connsiteX4" fmla="*/ 228600 w 1276350"/>
              <a:gd name="connsiteY4" fmla="*/ 203200 h 1298575"/>
              <a:gd name="connsiteX5" fmla="*/ 200025 w 1276350"/>
              <a:gd name="connsiteY5" fmla="*/ 222250 h 1298575"/>
              <a:gd name="connsiteX6" fmla="*/ 190500 w 1276350"/>
              <a:gd name="connsiteY6" fmla="*/ 260350 h 1298575"/>
              <a:gd name="connsiteX7" fmla="*/ 161925 w 1276350"/>
              <a:gd name="connsiteY7" fmla="*/ 298450 h 1298575"/>
              <a:gd name="connsiteX8" fmla="*/ 123825 w 1276350"/>
              <a:gd name="connsiteY8" fmla="*/ 365125 h 1298575"/>
              <a:gd name="connsiteX9" fmla="*/ 104775 w 1276350"/>
              <a:gd name="connsiteY9" fmla="*/ 431800 h 1298575"/>
              <a:gd name="connsiteX10" fmla="*/ 85725 w 1276350"/>
              <a:gd name="connsiteY10" fmla="*/ 488950 h 1298575"/>
              <a:gd name="connsiteX11" fmla="*/ 76200 w 1276350"/>
              <a:gd name="connsiteY11" fmla="*/ 517525 h 1298575"/>
              <a:gd name="connsiteX12" fmla="*/ 38100 w 1276350"/>
              <a:gd name="connsiteY12" fmla="*/ 603250 h 1298575"/>
              <a:gd name="connsiteX13" fmla="*/ 19050 w 1276350"/>
              <a:gd name="connsiteY13" fmla="*/ 660400 h 1298575"/>
              <a:gd name="connsiteX14" fmla="*/ 9525 w 1276350"/>
              <a:gd name="connsiteY14" fmla="*/ 688975 h 1298575"/>
              <a:gd name="connsiteX15" fmla="*/ 0 w 1276350"/>
              <a:gd name="connsiteY15" fmla="*/ 746125 h 1298575"/>
              <a:gd name="connsiteX16" fmla="*/ 9525 w 1276350"/>
              <a:gd name="connsiteY16" fmla="*/ 936625 h 1298575"/>
              <a:gd name="connsiteX17" fmla="*/ 28575 w 1276350"/>
              <a:gd name="connsiteY17" fmla="*/ 1060450 h 1298575"/>
              <a:gd name="connsiteX18" fmla="*/ 57150 w 1276350"/>
              <a:gd name="connsiteY18" fmla="*/ 1136650 h 1298575"/>
              <a:gd name="connsiteX19" fmla="*/ 114300 w 1276350"/>
              <a:gd name="connsiteY19" fmla="*/ 1184275 h 1298575"/>
              <a:gd name="connsiteX20" fmla="*/ 142875 w 1276350"/>
              <a:gd name="connsiteY20" fmla="*/ 1212850 h 1298575"/>
              <a:gd name="connsiteX21" fmla="*/ 161925 w 1276350"/>
              <a:gd name="connsiteY21" fmla="*/ 1241425 h 1298575"/>
              <a:gd name="connsiteX22" fmla="*/ 238125 w 1276350"/>
              <a:gd name="connsiteY22" fmla="*/ 1250950 h 1298575"/>
              <a:gd name="connsiteX23" fmla="*/ 352425 w 1276350"/>
              <a:gd name="connsiteY23" fmla="*/ 1270000 h 1298575"/>
              <a:gd name="connsiteX24" fmla="*/ 381000 w 1276350"/>
              <a:gd name="connsiteY24" fmla="*/ 1289050 h 1298575"/>
              <a:gd name="connsiteX25" fmla="*/ 447675 w 1276350"/>
              <a:gd name="connsiteY25" fmla="*/ 1298575 h 1298575"/>
              <a:gd name="connsiteX26" fmla="*/ 771525 w 1276350"/>
              <a:gd name="connsiteY26" fmla="*/ 1289050 h 1298575"/>
              <a:gd name="connsiteX27" fmla="*/ 819150 w 1276350"/>
              <a:gd name="connsiteY27" fmla="*/ 1260475 h 1298575"/>
              <a:gd name="connsiteX28" fmla="*/ 866775 w 1276350"/>
              <a:gd name="connsiteY28" fmla="*/ 1241425 h 1298575"/>
              <a:gd name="connsiteX29" fmla="*/ 990600 w 1276350"/>
              <a:gd name="connsiteY29" fmla="*/ 1165225 h 1298575"/>
              <a:gd name="connsiteX30" fmla="*/ 1057275 w 1276350"/>
              <a:gd name="connsiteY30" fmla="*/ 1089025 h 1298575"/>
              <a:gd name="connsiteX31" fmla="*/ 1085850 w 1276350"/>
              <a:gd name="connsiteY31" fmla="*/ 1060450 h 1298575"/>
              <a:gd name="connsiteX32" fmla="*/ 1114425 w 1276350"/>
              <a:gd name="connsiteY32" fmla="*/ 1022350 h 1298575"/>
              <a:gd name="connsiteX33" fmla="*/ 1133475 w 1276350"/>
              <a:gd name="connsiteY33" fmla="*/ 993775 h 1298575"/>
              <a:gd name="connsiteX34" fmla="*/ 1162050 w 1276350"/>
              <a:gd name="connsiteY34" fmla="*/ 965200 h 1298575"/>
              <a:gd name="connsiteX35" fmla="*/ 1181100 w 1276350"/>
              <a:gd name="connsiteY35" fmla="*/ 927100 h 1298575"/>
              <a:gd name="connsiteX36" fmla="*/ 1228725 w 1276350"/>
              <a:gd name="connsiteY36" fmla="*/ 860425 h 1298575"/>
              <a:gd name="connsiteX37" fmla="*/ 1247775 w 1276350"/>
              <a:gd name="connsiteY37" fmla="*/ 793750 h 1298575"/>
              <a:gd name="connsiteX38" fmla="*/ 1266825 w 1276350"/>
              <a:gd name="connsiteY38" fmla="*/ 765175 h 1298575"/>
              <a:gd name="connsiteX39" fmla="*/ 1276350 w 1276350"/>
              <a:gd name="connsiteY39" fmla="*/ 669925 h 1298575"/>
              <a:gd name="connsiteX40" fmla="*/ 1257300 w 1276350"/>
              <a:gd name="connsiteY40" fmla="*/ 498475 h 1298575"/>
              <a:gd name="connsiteX41" fmla="*/ 1238250 w 1276350"/>
              <a:gd name="connsiteY41" fmla="*/ 441325 h 1298575"/>
              <a:gd name="connsiteX42" fmla="*/ 1219200 w 1276350"/>
              <a:gd name="connsiteY42" fmla="*/ 403225 h 1298575"/>
              <a:gd name="connsiteX43" fmla="*/ 1171575 w 1276350"/>
              <a:gd name="connsiteY43" fmla="*/ 317500 h 1298575"/>
              <a:gd name="connsiteX44" fmla="*/ 1104900 w 1276350"/>
              <a:gd name="connsiteY44" fmla="*/ 193675 h 1298575"/>
              <a:gd name="connsiteX45" fmla="*/ 1038225 w 1276350"/>
              <a:gd name="connsiteY45" fmla="*/ 107950 h 1298575"/>
              <a:gd name="connsiteX46" fmla="*/ 1009650 w 1276350"/>
              <a:gd name="connsiteY46" fmla="*/ 98425 h 1298575"/>
              <a:gd name="connsiteX47" fmla="*/ 981075 w 1276350"/>
              <a:gd name="connsiteY47" fmla="*/ 79375 h 1298575"/>
              <a:gd name="connsiteX48" fmla="*/ 923925 w 1276350"/>
              <a:gd name="connsiteY48" fmla="*/ 60325 h 1298575"/>
              <a:gd name="connsiteX49" fmla="*/ 847725 w 1276350"/>
              <a:gd name="connsiteY49" fmla="*/ 41275 h 1298575"/>
              <a:gd name="connsiteX50" fmla="*/ 685800 w 1276350"/>
              <a:gd name="connsiteY50" fmla="*/ 50800 h 1298575"/>
              <a:gd name="connsiteX51" fmla="*/ 600075 w 1276350"/>
              <a:gd name="connsiteY51" fmla="*/ 98425 h 1298575"/>
              <a:gd name="connsiteX52" fmla="*/ 571500 w 1276350"/>
              <a:gd name="connsiteY52" fmla="*/ 107950 h 1298575"/>
              <a:gd name="connsiteX53" fmla="*/ 485775 w 1276350"/>
              <a:gd name="connsiteY53" fmla="*/ 69850 h 1298575"/>
              <a:gd name="connsiteX54" fmla="*/ 457200 w 1276350"/>
              <a:gd name="connsiteY54" fmla="*/ 60325 h 1298575"/>
              <a:gd name="connsiteX55" fmla="*/ 400050 w 1276350"/>
              <a:gd name="connsiteY55" fmla="*/ 3175 h 129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76350" h="1298575">
                <a:moveTo>
                  <a:pt x="400050" y="3175"/>
                </a:moveTo>
                <a:cubicBezTo>
                  <a:pt x="387350" y="0"/>
                  <a:pt x="390090" y="30367"/>
                  <a:pt x="381000" y="41275"/>
                </a:cubicBezTo>
                <a:cubicBezTo>
                  <a:pt x="373671" y="50069"/>
                  <a:pt x="358492" y="50617"/>
                  <a:pt x="352425" y="60325"/>
                </a:cubicBezTo>
                <a:cubicBezTo>
                  <a:pt x="331629" y="93599"/>
                  <a:pt x="343445" y="120570"/>
                  <a:pt x="314325" y="146050"/>
                </a:cubicBezTo>
                <a:lnTo>
                  <a:pt x="228600" y="203200"/>
                </a:lnTo>
                <a:lnTo>
                  <a:pt x="200025" y="222250"/>
                </a:lnTo>
                <a:cubicBezTo>
                  <a:pt x="196850" y="234950"/>
                  <a:pt x="196354" y="248641"/>
                  <a:pt x="190500" y="260350"/>
                </a:cubicBezTo>
                <a:cubicBezTo>
                  <a:pt x="183400" y="274549"/>
                  <a:pt x="171152" y="285532"/>
                  <a:pt x="161925" y="298450"/>
                </a:cubicBezTo>
                <a:cubicBezTo>
                  <a:pt x="144843" y="322365"/>
                  <a:pt x="135784" y="337220"/>
                  <a:pt x="123825" y="365125"/>
                </a:cubicBezTo>
                <a:cubicBezTo>
                  <a:pt x="113155" y="390022"/>
                  <a:pt x="112831" y="404947"/>
                  <a:pt x="104775" y="431800"/>
                </a:cubicBezTo>
                <a:cubicBezTo>
                  <a:pt x="99005" y="451034"/>
                  <a:pt x="92075" y="469900"/>
                  <a:pt x="85725" y="488950"/>
                </a:cubicBezTo>
                <a:cubicBezTo>
                  <a:pt x="82550" y="498475"/>
                  <a:pt x="81769" y="509171"/>
                  <a:pt x="76200" y="517525"/>
                </a:cubicBezTo>
                <a:cubicBezTo>
                  <a:pt x="46011" y="562808"/>
                  <a:pt x="60770" y="535240"/>
                  <a:pt x="38100" y="603250"/>
                </a:cubicBezTo>
                <a:lnTo>
                  <a:pt x="19050" y="660400"/>
                </a:lnTo>
                <a:cubicBezTo>
                  <a:pt x="15875" y="669925"/>
                  <a:pt x="11176" y="679071"/>
                  <a:pt x="9525" y="688975"/>
                </a:cubicBezTo>
                <a:lnTo>
                  <a:pt x="0" y="746125"/>
                </a:lnTo>
                <a:cubicBezTo>
                  <a:pt x="3175" y="809625"/>
                  <a:pt x="4828" y="873219"/>
                  <a:pt x="9525" y="936625"/>
                </a:cubicBezTo>
                <a:cubicBezTo>
                  <a:pt x="10863" y="954686"/>
                  <a:pt x="24751" y="1039421"/>
                  <a:pt x="28575" y="1060450"/>
                </a:cubicBezTo>
                <a:cubicBezTo>
                  <a:pt x="36211" y="1102447"/>
                  <a:pt x="32043" y="1106522"/>
                  <a:pt x="57150" y="1136650"/>
                </a:cubicBezTo>
                <a:cubicBezTo>
                  <a:pt x="95096" y="1182186"/>
                  <a:pt x="73432" y="1150218"/>
                  <a:pt x="114300" y="1184275"/>
                </a:cubicBezTo>
                <a:cubicBezTo>
                  <a:pt x="124648" y="1192899"/>
                  <a:pt x="134251" y="1202502"/>
                  <a:pt x="142875" y="1212850"/>
                </a:cubicBezTo>
                <a:cubicBezTo>
                  <a:pt x="150204" y="1221644"/>
                  <a:pt x="151296" y="1237173"/>
                  <a:pt x="161925" y="1241425"/>
                </a:cubicBezTo>
                <a:cubicBezTo>
                  <a:pt x="185692" y="1250932"/>
                  <a:pt x="212811" y="1247153"/>
                  <a:pt x="238125" y="1250950"/>
                </a:cubicBezTo>
                <a:cubicBezTo>
                  <a:pt x="276323" y="1256680"/>
                  <a:pt x="352425" y="1270000"/>
                  <a:pt x="352425" y="1270000"/>
                </a:cubicBezTo>
                <a:cubicBezTo>
                  <a:pt x="361950" y="1276350"/>
                  <a:pt x="370035" y="1285761"/>
                  <a:pt x="381000" y="1289050"/>
                </a:cubicBezTo>
                <a:cubicBezTo>
                  <a:pt x="402504" y="1295501"/>
                  <a:pt x="425224" y="1298575"/>
                  <a:pt x="447675" y="1298575"/>
                </a:cubicBezTo>
                <a:cubicBezTo>
                  <a:pt x="555672" y="1298575"/>
                  <a:pt x="663575" y="1292225"/>
                  <a:pt x="771525" y="1289050"/>
                </a:cubicBezTo>
                <a:cubicBezTo>
                  <a:pt x="787400" y="1279525"/>
                  <a:pt x="802591" y="1268754"/>
                  <a:pt x="819150" y="1260475"/>
                </a:cubicBezTo>
                <a:cubicBezTo>
                  <a:pt x="834443" y="1252829"/>
                  <a:pt x="851151" y="1248369"/>
                  <a:pt x="866775" y="1241425"/>
                </a:cubicBezTo>
                <a:cubicBezTo>
                  <a:pt x="904514" y="1224652"/>
                  <a:pt x="968229" y="1187596"/>
                  <a:pt x="990600" y="1165225"/>
                </a:cubicBezTo>
                <a:cubicBezTo>
                  <a:pt x="1056666" y="1099159"/>
                  <a:pt x="975874" y="1182055"/>
                  <a:pt x="1057275" y="1089025"/>
                </a:cubicBezTo>
                <a:cubicBezTo>
                  <a:pt x="1066145" y="1078888"/>
                  <a:pt x="1077084" y="1070677"/>
                  <a:pt x="1085850" y="1060450"/>
                </a:cubicBezTo>
                <a:cubicBezTo>
                  <a:pt x="1096181" y="1048397"/>
                  <a:pt x="1105198" y="1035268"/>
                  <a:pt x="1114425" y="1022350"/>
                </a:cubicBezTo>
                <a:cubicBezTo>
                  <a:pt x="1121079" y="1013035"/>
                  <a:pt x="1126146" y="1002569"/>
                  <a:pt x="1133475" y="993775"/>
                </a:cubicBezTo>
                <a:cubicBezTo>
                  <a:pt x="1142099" y="983427"/>
                  <a:pt x="1154220" y="976161"/>
                  <a:pt x="1162050" y="965200"/>
                </a:cubicBezTo>
                <a:cubicBezTo>
                  <a:pt x="1170303" y="953646"/>
                  <a:pt x="1174055" y="939428"/>
                  <a:pt x="1181100" y="927100"/>
                </a:cubicBezTo>
                <a:cubicBezTo>
                  <a:pt x="1192242" y="907601"/>
                  <a:pt x="1216459" y="876780"/>
                  <a:pt x="1228725" y="860425"/>
                </a:cubicBezTo>
                <a:cubicBezTo>
                  <a:pt x="1231777" y="848218"/>
                  <a:pt x="1240943" y="807415"/>
                  <a:pt x="1247775" y="793750"/>
                </a:cubicBezTo>
                <a:cubicBezTo>
                  <a:pt x="1252895" y="783511"/>
                  <a:pt x="1260475" y="774700"/>
                  <a:pt x="1266825" y="765175"/>
                </a:cubicBezTo>
                <a:cubicBezTo>
                  <a:pt x="1270000" y="733425"/>
                  <a:pt x="1276350" y="701833"/>
                  <a:pt x="1276350" y="669925"/>
                </a:cubicBezTo>
                <a:cubicBezTo>
                  <a:pt x="1276350" y="604521"/>
                  <a:pt x="1274561" y="556012"/>
                  <a:pt x="1257300" y="498475"/>
                </a:cubicBezTo>
                <a:cubicBezTo>
                  <a:pt x="1251530" y="479241"/>
                  <a:pt x="1247230" y="459286"/>
                  <a:pt x="1238250" y="441325"/>
                </a:cubicBezTo>
                <a:cubicBezTo>
                  <a:pt x="1231900" y="428625"/>
                  <a:pt x="1226096" y="415637"/>
                  <a:pt x="1219200" y="403225"/>
                </a:cubicBezTo>
                <a:cubicBezTo>
                  <a:pt x="1196620" y="362582"/>
                  <a:pt x="1188703" y="357466"/>
                  <a:pt x="1171575" y="317500"/>
                </a:cubicBezTo>
                <a:cubicBezTo>
                  <a:pt x="1136734" y="236204"/>
                  <a:pt x="1217398" y="362422"/>
                  <a:pt x="1104900" y="193675"/>
                </a:cubicBezTo>
                <a:cubicBezTo>
                  <a:pt x="1089762" y="170968"/>
                  <a:pt x="1065084" y="125856"/>
                  <a:pt x="1038225" y="107950"/>
                </a:cubicBezTo>
                <a:cubicBezTo>
                  <a:pt x="1029871" y="102381"/>
                  <a:pt x="1018630" y="102915"/>
                  <a:pt x="1009650" y="98425"/>
                </a:cubicBezTo>
                <a:cubicBezTo>
                  <a:pt x="999411" y="93305"/>
                  <a:pt x="991536" y="84024"/>
                  <a:pt x="981075" y="79375"/>
                </a:cubicBezTo>
                <a:cubicBezTo>
                  <a:pt x="962725" y="71220"/>
                  <a:pt x="942975" y="66675"/>
                  <a:pt x="923925" y="60325"/>
                </a:cubicBezTo>
                <a:cubicBezTo>
                  <a:pt x="879991" y="45680"/>
                  <a:pt x="905195" y="52769"/>
                  <a:pt x="847725" y="41275"/>
                </a:cubicBezTo>
                <a:cubicBezTo>
                  <a:pt x="793750" y="44450"/>
                  <a:pt x="739069" y="41536"/>
                  <a:pt x="685800" y="50800"/>
                </a:cubicBezTo>
                <a:cubicBezTo>
                  <a:pt x="641775" y="58456"/>
                  <a:pt x="633814" y="81556"/>
                  <a:pt x="600075" y="98425"/>
                </a:cubicBezTo>
                <a:cubicBezTo>
                  <a:pt x="591095" y="102915"/>
                  <a:pt x="581025" y="104775"/>
                  <a:pt x="571500" y="107950"/>
                </a:cubicBezTo>
                <a:cubicBezTo>
                  <a:pt x="526217" y="77761"/>
                  <a:pt x="553785" y="92520"/>
                  <a:pt x="485775" y="69850"/>
                </a:cubicBezTo>
                <a:cubicBezTo>
                  <a:pt x="476250" y="66675"/>
                  <a:pt x="467045" y="62294"/>
                  <a:pt x="457200" y="60325"/>
                </a:cubicBezTo>
                <a:cubicBezTo>
                  <a:pt x="402613" y="49408"/>
                  <a:pt x="412750" y="6350"/>
                  <a:pt x="400050" y="3175"/>
                </a:cubicBezTo>
                <a:close/>
              </a:path>
            </a:pathLst>
          </a:cu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олилиния 43"/>
          <p:cNvSpPr/>
          <p:nvPr/>
        </p:nvSpPr>
        <p:spPr>
          <a:xfrm>
            <a:off x="5162550" y="3541340"/>
            <a:ext cx="2405603" cy="1700733"/>
          </a:xfrm>
          <a:custGeom>
            <a:avLst/>
            <a:gdLst>
              <a:gd name="connsiteX0" fmla="*/ 1609725 w 2405603"/>
              <a:gd name="connsiteY0" fmla="*/ 21010 h 1700733"/>
              <a:gd name="connsiteX1" fmla="*/ 1162050 w 2405603"/>
              <a:gd name="connsiteY1" fmla="*/ 21010 h 1700733"/>
              <a:gd name="connsiteX2" fmla="*/ 990600 w 2405603"/>
              <a:gd name="connsiteY2" fmla="*/ 49585 h 1700733"/>
              <a:gd name="connsiteX3" fmla="*/ 657225 w 2405603"/>
              <a:gd name="connsiteY3" fmla="*/ 106735 h 1700733"/>
              <a:gd name="connsiteX4" fmla="*/ 609600 w 2405603"/>
              <a:gd name="connsiteY4" fmla="*/ 116260 h 1700733"/>
              <a:gd name="connsiteX5" fmla="*/ 571500 w 2405603"/>
              <a:gd name="connsiteY5" fmla="*/ 125785 h 1700733"/>
              <a:gd name="connsiteX6" fmla="*/ 504825 w 2405603"/>
              <a:gd name="connsiteY6" fmla="*/ 135310 h 1700733"/>
              <a:gd name="connsiteX7" fmla="*/ 438150 w 2405603"/>
              <a:gd name="connsiteY7" fmla="*/ 154360 h 1700733"/>
              <a:gd name="connsiteX8" fmla="*/ 295275 w 2405603"/>
              <a:gd name="connsiteY8" fmla="*/ 201985 h 1700733"/>
              <a:gd name="connsiteX9" fmla="*/ 219075 w 2405603"/>
              <a:gd name="connsiteY9" fmla="*/ 240085 h 1700733"/>
              <a:gd name="connsiteX10" fmla="*/ 161925 w 2405603"/>
              <a:gd name="connsiteY10" fmla="*/ 278185 h 1700733"/>
              <a:gd name="connsiteX11" fmla="*/ 152400 w 2405603"/>
              <a:gd name="connsiteY11" fmla="*/ 316285 h 1700733"/>
              <a:gd name="connsiteX12" fmla="*/ 114300 w 2405603"/>
              <a:gd name="connsiteY12" fmla="*/ 382960 h 1700733"/>
              <a:gd name="connsiteX13" fmla="*/ 95250 w 2405603"/>
              <a:gd name="connsiteY13" fmla="*/ 449635 h 1700733"/>
              <a:gd name="connsiteX14" fmla="*/ 76200 w 2405603"/>
              <a:gd name="connsiteY14" fmla="*/ 478210 h 1700733"/>
              <a:gd name="connsiteX15" fmla="*/ 66675 w 2405603"/>
              <a:gd name="connsiteY15" fmla="*/ 516310 h 1700733"/>
              <a:gd name="connsiteX16" fmla="*/ 47625 w 2405603"/>
              <a:gd name="connsiteY16" fmla="*/ 554410 h 1700733"/>
              <a:gd name="connsiteX17" fmla="*/ 38100 w 2405603"/>
              <a:gd name="connsiteY17" fmla="*/ 602035 h 1700733"/>
              <a:gd name="connsiteX18" fmla="*/ 19050 w 2405603"/>
              <a:gd name="connsiteY18" fmla="*/ 640135 h 1700733"/>
              <a:gd name="connsiteX19" fmla="*/ 0 w 2405603"/>
              <a:gd name="connsiteY19" fmla="*/ 697285 h 1700733"/>
              <a:gd name="connsiteX20" fmla="*/ 9525 w 2405603"/>
              <a:gd name="connsiteY20" fmla="*/ 1259260 h 1700733"/>
              <a:gd name="connsiteX21" fmla="*/ 28575 w 2405603"/>
              <a:gd name="connsiteY21" fmla="*/ 1287835 h 1700733"/>
              <a:gd name="connsiteX22" fmla="*/ 95250 w 2405603"/>
              <a:gd name="connsiteY22" fmla="*/ 1354510 h 1700733"/>
              <a:gd name="connsiteX23" fmla="*/ 161925 w 2405603"/>
              <a:gd name="connsiteY23" fmla="*/ 1402135 h 1700733"/>
              <a:gd name="connsiteX24" fmla="*/ 180975 w 2405603"/>
              <a:gd name="connsiteY24" fmla="*/ 1430710 h 1700733"/>
              <a:gd name="connsiteX25" fmla="*/ 209550 w 2405603"/>
              <a:gd name="connsiteY25" fmla="*/ 1449760 h 1700733"/>
              <a:gd name="connsiteX26" fmla="*/ 285750 w 2405603"/>
              <a:gd name="connsiteY26" fmla="*/ 1497385 h 1700733"/>
              <a:gd name="connsiteX27" fmla="*/ 342900 w 2405603"/>
              <a:gd name="connsiteY27" fmla="*/ 1506910 h 1700733"/>
              <a:gd name="connsiteX28" fmla="*/ 371475 w 2405603"/>
              <a:gd name="connsiteY28" fmla="*/ 1525960 h 1700733"/>
              <a:gd name="connsiteX29" fmla="*/ 400050 w 2405603"/>
              <a:gd name="connsiteY29" fmla="*/ 1535485 h 1700733"/>
              <a:gd name="connsiteX30" fmla="*/ 847725 w 2405603"/>
              <a:gd name="connsiteY30" fmla="*/ 1545010 h 1700733"/>
              <a:gd name="connsiteX31" fmla="*/ 876300 w 2405603"/>
              <a:gd name="connsiteY31" fmla="*/ 1554535 h 1700733"/>
              <a:gd name="connsiteX32" fmla="*/ 914400 w 2405603"/>
              <a:gd name="connsiteY32" fmla="*/ 1573585 h 1700733"/>
              <a:gd name="connsiteX33" fmla="*/ 1000125 w 2405603"/>
              <a:gd name="connsiteY33" fmla="*/ 1592635 h 1700733"/>
              <a:gd name="connsiteX34" fmla="*/ 1066800 w 2405603"/>
              <a:gd name="connsiteY34" fmla="*/ 1611685 h 1700733"/>
              <a:gd name="connsiteX35" fmla="*/ 1104900 w 2405603"/>
              <a:gd name="connsiteY35" fmla="*/ 1621210 h 1700733"/>
              <a:gd name="connsiteX36" fmla="*/ 1143000 w 2405603"/>
              <a:gd name="connsiteY36" fmla="*/ 1649785 h 1700733"/>
              <a:gd name="connsiteX37" fmla="*/ 1171575 w 2405603"/>
              <a:gd name="connsiteY37" fmla="*/ 1659310 h 1700733"/>
              <a:gd name="connsiteX38" fmla="*/ 1381125 w 2405603"/>
              <a:gd name="connsiteY38" fmla="*/ 1668835 h 1700733"/>
              <a:gd name="connsiteX39" fmla="*/ 1714500 w 2405603"/>
              <a:gd name="connsiteY39" fmla="*/ 1668835 h 1700733"/>
              <a:gd name="connsiteX40" fmla="*/ 1771650 w 2405603"/>
              <a:gd name="connsiteY40" fmla="*/ 1649785 h 1700733"/>
              <a:gd name="connsiteX41" fmla="*/ 1819275 w 2405603"/>
              <a:gd name="connsiteY41" fmla="*/ 1640260 h 1700733"/>
              <a:gd name="connsiteX42" fmla="*/ 1857375 w 2405603"/>
              <a:gd name="connsiteY42" fmla="*/ 1621210 h 1700733"/>
              <a:gd name="connsiteX43" fmla="*/ 1933575 w 2405603"/>
              <a:gd name="connsiteY43" fmla="*/ 1602160 h 1700733"/>
              <a:gd name="connsiteX44" fmla="*/ 2000250 w 2405603"/>
              <a:gd name="connsiteY44" fmla="*/ 1554535 h 1700733"/>
              <a:gd name="connsiteX45" fmla="*/ 2019300 w 2405603"/>
              <a:gd name="connsiteY45" fmla="*/ 1525960 h 1700733"/>
              <a:gd name="connsiteX46" fmla="*/ 2047875 w 2405603"/>
              <a:gd name="connsiteY46" fmla="*/ 1497385 h 1700733"/>
              <a:gd name="connsiteX47" fmla="*/ 2076450 w 2405603"/>
              <a:gd name="connsiteY47" fmla="*/ 1430710 h 1700733"/>
              <a:gd name="connsiteX48" fmla="*/ 2105025 w 2405603"/>
              <a:gd name="connsiteY48" fmla="*/ 1354510 h 1700733"/>
              <a:gd name="connsiteX49" fmla="*/ 2133600 w 2405603"/>
              <a:gd name="connsiteY49" fmla="*/ 1316410 h 1700733"/>
              <a:gd name="connsiteX50" fmla="*/ 2171700 w 2405603"/>
              <a:gd name="connsiteY50" fmla="*/ 1259260 h 1700733"/>
              <a:gd name="connsiteX51" fmla="*/ 2200275 w 2405603"/>
              <a:gd name="connsiteY51" fmla="*/ 1230685 h 1700733"/>
              <a:gd name="connsiteX52" fmla="*/ 2219325 w 2405603"/>
              <a:gd name="connsiteY52" fmla="*/ 1192585 h 1700733"/>
              <a:gd name="connsiteX53" fmla="*/ 2247900 w 2405603"/>
              <a:gd name="connsiteY53" fmla="*/ 1164010 h 1700733"/>
              <a:gd name="connsiteX54" fmla="*/ 2266950 w 2405603"/>
              <a:gd name="connsiteY54" fmla="*/ 1135435 h 1700733"/>
              <a:gd name="connsiteX55" fmla="*/ 2324100 w 2405603"/>
              <a:gd name="connsiteY55" fmla="*/ 1068760 h 1700733"/>
              <a:gd name="connsiteX56" fmla="*/ 2362200 w 2405603"/>
              <a:gd name="connsiteY56" fmla="*/ 992560 h 1700733"/>
              <a:gd name="connsiteX57" fmla="*/ 2390775 w 2405603"/>
              <a:gd name="connsiteY57" fmla="*/ 935410 h 1700733"/>
              <a:gd name="connsiteX58" fmla="*/ 2390775 w 2405603"/>
              <a:gd name="connsiteY58" fmla="*/ 649660 h 1700733"/>
              <a:gd name="connsiteX59" fmla="*/ 2371725 w 2405603"/>
              <a:gd name="connsiteY59" fmla="*/ 563935 h 1700733"/>
              <a:gd name="connsiteX60" fmla="*/ 2352675 w 2405603"/>
              <a:gd name="connsiteY60" fmla="*/ 535360 h 1700733"/>
              <a:gd name="connsiteX61" fmla="*/ 2343150 w 2405603"/>
              <a:gd name="connsiteY61" fmla="*/ 506785 h 1700733"/>
              <a:gd name="connsiteX62" fmla="*/ 2324100 w 2405603"/>
              <a:gd name="connsiteY62" fmla="*/ 478210 h 1700733"/>
              <a:gd name="connsiteX63" fmla="*/ 2305050 w 2405603"/>
              <a:gd name="connsiteY63" fmla="*/ 440110 h 1700733"/>
              <a:gd name="connsiteX64" fmla="*/ 2266950 w 2405603"/>
              <a:gd name="connsiteY64" fmla="*/ 382960 h 1700733"/>
              <a:gd name="connsiteX65" fmla="*/ 2247900 w 2405603"/>
              <a:gd name="connsiteY65" fmla="*/ 344860 h 1700733"/>
              <a:gd name="connsiteX66" fmla="*/ 2124075 w 2405603"/>
              <a:gd name="connsiteY66" fmla="*/ 259135 h 1700733"/>
              <a:gd name="connsiteX67" fmla="*/ 2085975 w 2405603"/>
              <a:gd name="connsiteY67" fmla="*/ 230560 h 1700733"/>
              <a:gd name="connsiteX68" fmla="*/ 2057400 w 2405603"/>
              <a:gd name="connsiteY68" fmla="*/ 221035 h 1700733"/>
              <a:gd name="connsiteX69" fmla="*/ 1981200 w 2405603"/>
              <a:gd name="connsiteY69" fmla="*/ 163885 h 1700733"/>
              <a:gd name="connsiteX70" fmla="*/ 1952625 w 2405603"/>
              <a:gd name="connsiteY70" fmla="*/ 154360 h 1700733"/>
              <a:gd name="connsiteX71" fmla="*/ 1924050 w 2405603"/>
              <a:gd name="connsiteY71" fmla="*/ 135310 h 1700733"/>
              <a:gd name="connsiteX72" fmla="*/ 1828800 w 2405603"/>
              <a:gd name="connsiteY72" fmla="*/ 116260 h 1700733"/>
              <a:gd name="connsiteX73" fmla="*/ 1800225 w 2405603"/>
              <a:gd name="connsiteY73" fmla="*/ 106735 h 1700733"/>
              <a:gd name="connsiteX74" fmla="*/ 1724025 w 2405603"/>
              <a:gd name="connsiteY74" fmla="*/ 87685 h 1700733"/>
              <a:gd name="connsiteX75" fmla="*/ 1695450 w 2405603"/>
              <a:gd name="connsiteY75" fmla="*/ 68635 h 1700733"/>
              <a:gd name="connsiteX76" fmla="*/ 1638300 w 2405603"/>
              <a:gd name="connsiteY76" fmla="*/ 49585 h 1700733"/>
              <a:gd name="connsiteX77" fmla="*/ 1609725 w 2405603"/>
              <a:gd name="connsiteY77" fmla="*/ 40060 h 1700733"/>
              <a:gd name="connsiteX78" fmla="*/ 1581150 w 2405603"/>
              <a:gd name="connsiteY78" fmla="*/ 30535 h 1700733"/>
              <a:gd name="connsiteX79" fmla="*/ 1609725 w 2405603"/>
              <a:gd name="connsiteY79" fmla="*/ 21010 h 1700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405603" h="1700733">
                <a:moveTo>
                  <a:pt x="1609725" y="21010"/>
                </a:moveTo>
                <a:cubicBezTo>
                  <a:pt x="1427048" y="713"/>
                  <a:pt x="1456186" y="0"/>
                  <a:pt x="1162050" y="21010"/>
                </a:cubicBezTo>
                <a:cubicBezTo>
                  <a:pt x="1104259" y="25138"/>
                  <a:pt x="1047956" y="41391"/>
                  <a:pt x="990600" y="49585"/>
                </a:cubicBezTo>
                <a:cubicBezTo>
                  <a:pt x="861450" y="68035"/>
                  <a:pt x="837726" y="70635"/>
                  <a:pt x="657225" y="106735"/>
                </a:cubicBezTo>
                <a:cubicBezTo>
                  <a:pt x="641350" y="109910"/>
                  <a:pt x="625404" y="112748"/>
                  <a:pt x="609600" y="116260"/>
                </a:cubicBezTo>
                <a:cubicBezTo>
                  <a:pt x="596821" y="119100"/>
                  <a:pt x="584380" y="123443"/>
                  <a:pt x="571500" y="125785"/>
                </a:cubicBezTo>
                <a:cubicBezTo>
                  <a:pt x="549411" y="129801"/>
                  <a:pt x="526777" y="130606"/>
                  <a:pt x="504825" y="135310"/>
                </a:cubicBezTo>
                <a:cubicBezTo>
                  <a:pt x="482224" y="140153"/>
                  <a:pt x="460212" y="147466"/>
                  <a:pt x="438150" y="154360"/>
                </a:cubicBezTo>
                <a:cubicBezTo>
                  <a:pt x="390335" y="169302"/>
                  <a:pt x="342847" y="186128"/>
                  <a:pt x="295275" y="201985"/>
                </a:cubicBezTo>
                <a:cubicBezTo>
                  <a:pt x="252796" y="216145"/>
                  <a:pt x="268561" y="208594"/>
                  <a:pt x="219075" y="240085"/>
                </a:cubicBezTo>
                <a:cubicBezTo>
                  <a:pt x="199759" y="252377"/>
                  <a:pt x="161925" y="278185"/>
                  <a:pt x="161925" y="278185"/>
                </a:cubicBezTo>
                <a:cubicBezTo>
                  <a:pt x="158750" y="290885"/>
                  <a:pt x="156997" y="304028"/>
                  <a:pt x="152400" y="316285"/>
                </a:cubicBezTo>
                <a:cubicBezTo>
                  <a:pt x="127352" y="383081"/>
                  <a:pt x="141935" y="327690"/>
                  <a:pt x="114300" y="382960"/>
                </a:cubicBezTo>
                <a:cubicBezTo>
                  <a:pt x="95764" y="420031"/>
                  <a:pt x="113561" y="406909"/>
                  <a:pt x="95250" y="449635"/>
                </a:cubicBezTo>
                <a:cubicBezTo>
                  <a:pt x="90741" y="460157"/>
                  <a:pt x="82550" y="468685"/>
                  <a:pt x="76200" y="478210"/>
                </a:cubicBezTo>
                <a:cubicBezTo>
                  <a:pt x="73025" y="490910"/>
                  <a:pt x="71272" y="504053"/>
                  <a:pt x="66675" y="516310"/>
                </a:cubicBezTo>
                <a:cubicBezTo>
                  <a:pt x="61689" y="529605"/>
                  <a:pt x="52115" y="540940"/>
                  <a:pt x="47625" y="554410"/>
                </a:cubicBezTo>
                <a:cubicBezTo>
                  <a:pt x="42505" y="569769"/>
                  <a:pt x="43220" y="586676"/>
                  <a:pt x="38100" y="602035"/>
                </a:cubicBezTo>
                <a:cubicBezTo>
                  <a:pt x="33610" y="615505"/>
                  <a:pt x="24323" y="626952"/>
                  <a:pt x="19050" y="640135"/>
                </a:cubicBezTo>
                <a:cubicBezTo>
                  <a:pt x="11592" y="658779"/>
                  <a:pt x="0" y="697285"/>
                  <a:pt x="0" y="697285"/>
                </a:cubicBezTo>
                <a:cubicBezTo>
                  <a:pt x="3175" y="884610"/>
                  <a:pt x="470" y="1072127"/>
                  <a:pt x="9525" y="1259260"/>
                </a:cubicBezTo>
                <a:cubicBezTo>
                  <a:pt x="10078" y="1270694"/>
                  <a:pt x="21921" y="1278520"/>
                  <a:pt x="28575" y="1287835"/>
                </a:cubicBezTo>
                <a:cubicBezTo>
                  <a:pt x="60325" y="1332285"/>
                  <a:pt x="50800" y="1322760"/>
                  <a:pt x="95250" y="1354510"/>
                </a:cubicBezTo>
                <a:cubicBezTo>
                  <a:pt x="114179" y="1368031"/>
                  <a:pt x="146360" y="1386570"/>
                  <a:pt x="161925" y="1402135"/>
                </a:cubicBezTo>
                <a:cubicBezTo>
                  <a:pt x="170020" y="1410230"/>
                  <a:pt x="172880" y="1422615"/>
                  <a:pt x="180975" y="1430710"/>
                </a:cubicBezTo>
                <a:cubicBezTo>
                  <a:pt x="189070" y="1438805"/>
                  <a:pt x="200235" y="1443106"/>
                  <a:pt x="209550" y="1449760"/>
                </a:cubicBezTo>
                <a:cubicBezTo>
                  <a:pt x="235045" y="1467971"/>
                  <a:pt x="254885" y="1488126"/>
                  <a:pt x="285750" y="1497385"/>
                </a:cubicBezTo>
                <a:cubicBezTo>
                  <a:pt x="304248" y="1502934"/>
                  <a:pt x="323850" y="1503735"/>
                  <a:pt x="342900" y="1506910"/>
                </a:cubicBezTo>
                <a:cubicBezTo>
                  <a:pt x="352425" y="1513260"/>
                  <a:pt x="361236" y="1520840"/>
                  <a:pt x="371475" y="1525960"/>
                </a:cubicBezTo>
                <a:cubicBezTo>
                  <a:pt x="380455" y="1530450"/>
                  <a:pt x="390018" y="1535084"/>
                  <a:pt x="400050" y="1535485"/>
                </a:cubicBezTo>
                <a:cubicBezTo>
                  <a:pt x="549190" y="1541451"/>
                  <a:pt x="698500" y="1541835"/>
                  <a:pt x="847725" y="1545010"/>
                </a:cubicBezTo>
                <a:cubicBezTo>
                  <a:pt x="857250" y="1548185"/>
                  <a:pt x="867072" y="1550580"/>
                  <a:pt x="876300" y="1554535"/>
                </a:cubicBezTo>
                <a:cubicBezTo>
                  <a:pt x="889351" y="1560128"/>
                  <a:pt x="901105" y="1568599"/>
                  <a:pt x="914400" y="1573585"/>
                </a:cubicBezTo>
                <a:cubicBezTo>
                  <a:pt x="933956" y="1580918"/>
                  <a:pt x="982020" y="1588109"/>
                  <a:pt x="1000125" y="1592635"/>
                </a:cubicBezTo>
                <a:cubicBezTo>
                  <a:pt x="1022549" y="1598241"/>
                  <a:pt x="1044500" y="1605603"/>
                  <a:pt x="1066800" y="1611685"/>
                </a:cubicBezTo>
                <a:cubicBezTo>
                  <a:pt x="1079430" y="1615129"/>
                  <a:pt x="1092200" y="1618035"/>
                  <a:pt x="1104900" y="1621210"/>
                </a:cubicBezTo>
                <a:cubicBezTo>
                  <a:pt x="1117600" y="1630735"/>
                  <a:pt x="1129217" y="1641909"/>
                  <a:pt x="1143000" y="1649785"/>
                </a:cubicBezTo>
                <a:cubicBezTo>
                  <a:pt x="1151717" y="1654766"/>
                  <a:pt x="1161567" y="1658509"/>
                  <a:pt x="1171575" y="1659310"/>
                </a:cubicBezTo>
                <a:cubicBezTo>
                  <a:pt x="1241274" y="1664886"/>
                  <a:pt x="1311275" y="1665660"/>
                  <a:pt x="1381125" y="1668835"/>
                </a:cubicBezTo>
                <a:cubicBezTo>
                  <a:pt x="1508716" y="1700733"/>
                  <a:pt x="1451613" y="1690150"/>
                  <a:pt x="1714500" y="1668835"/>
                </a:cubicBezTo>
                <a:cubicBezTo>
                  <a:pt x="1734515" y="1667212"/>
                  <a:pt x="1751959" y="1653723"/>
                  <a:pt x="1771650" y="1649785"/>
                </a:cubicBezTo>
                <a:lnTo>
                  <a:pt x="1819275" y="1640260"/>
                </a:lnTo>
                <a:cubicBezTo>
                  <a:pt x="1831975" y="1633910"/>
                  <a:pt x="1843905" y="1625700"/>
                  <a:pt x="1857375" y="1621210"/>
                </a:cubicBezTo>
                <a:cubicBezTo>
                  <a:pt x="1882213" y="1612931"/>
                  <a:pt x="1933575" y="1602160"/>
                  <a:pt x="1933575" y="1602160"/>
                </a:cubicBezTo>
                <a:cubicBezTo>
                  <a:pt x="1949800" y="1591343"/>
                  <a:pt x="1988435" y="1566350"/>
                  <a:pt x="2000250" y="1554535"/>
                </a:cubicBezTo>
                <a:cubicBezTo>
                  <a:pt x="2008345" y="1546440"/>
                  <a:pt x="2011971" y="1534754"/>
                  <a:pt x="2019300" y="1525960"/>
                </a:cubicBezTo>
                <a:cubicBezTo>
                  <a:pt x="2027924" y="1515612"/>
                  <a:pt x="2038350" y="1506910"/>
                  <a:pt x="2047875" y="1497385"/>
                </a:cubicBezTo>
                <a:cubicBezTo>
                  <a:pt x="2067699" y="1418091"/>
                  <a:pt x="2043561" y="1496489"/>
                  <a:pt x="2076450" y="1430710"/>
                </a:cubicBezTo>
                <a:cubicBezTo>
                  <a:pt x="2119224" y="1345161"/>
                  <a:pt x="2034832" y="1480857"/>
                  <a:pt x="2105025" y="1354510"/>
                </a:cubicBezTo>
                <a:cubicBezTo>
                  <a:pt x="2112735" y="1340633"/>
                  <a:pt x="2124496" y="1329415"/>
                  <a:pt x="2133600" y="1316410"/>
                </a:cubicBezTo>
                <a:cubicBezTo>
                  <a:pt x="2146730" y="1297653"/>
                  <a:pt x="2155511" y="1275449"/>
                  <a:pt x="2171700" y="1259260"/>
                </a:cubicBezTo>
                <a:cubicBezTo>
                  <a:pt x="2181225" y="1249735"/>
                  <a:pt x="2192445" y="1241646"/>
                  <a:pt x="2200275" y="1230685"/>
                </a:cubicBezTo>
                <a:cubicBezTo>
                  <a:pt x="2208528" y="1219131"/>
                  <a:pt x="2211072" y="1204139"/>
                  <a:pt x="2219325" y="1192585"/>
                </a:cubicBezTo>
                <a:cubicBezTo>
                  <a:pt x="2227155" y="1181624"/>
                  <a:pt x="2239276" y="1174358"/>
                  <a:pt x="2247900" y="1164010"/>
                </a:cubicBezTo>
                <a:cubicBezTo>
                  <a:pt x="2255229" y="1155216"/>
                  <a:pt x="2259621" y="1144229"/>
                  <a:pt x="2266950" y="1135435"/>
                </a:cubicBezTo>
                <a:cubicBezTo>
                  <a:pt x="2316003" y="1076571"/>
                  <a:pt x="2276538" y="1140103"/>
                  <a:pt x="2324100" y="1068760"/>
                </a:cubicBezTo>
                <a:cubicBezTo>
                  <a:pt x="2378701" y="986859"/>
                  <a:pt x="2335507" y="1052618"/>
                  <a:pt x="2362200" y="992560"/>
                </a:cubicBezTo>
                <a:cubicBezTo>
                  <a:pt x="2370850" y="973097"/>
                  <a:pt x="2381250" y="954460"/>
                  <a:pt x="2390775" y="935410"/>
                </a:cubicBezTo>
                <a:cubicBezTo>
                  <a:pt x="2403761" y="792569"/>
                  <a:pt x="2405603" y="827597"/>
                  <a:pt x="2390775" y="649660"/>
                </a:cubicBezTo>
                <a:cubicBezTo>
                  <a:pt x="2390307" y="644048"/>
                  <a:pt x="2375777" y="573389"/>
                  <a:pt x="2371725" y="563935"/>
                </a:cubicBezTo>
                <a:cubicBezTo>
                  <a:pt x="2367216" y="553413"/>
                  <a:pt x="2357795" y="545599"/>
                  <a:pt x="2352675" y="535360"/>
                </a:cubicBezTo>
                <a:cubicBezTo>
                  <a:pt x="2348185" y="526380"/>
                  <a:pt x="2347640" y="515765"/>
                  <a:pt x="2343150" y="506785"/>
                </a:cubicBezTo>
                <a:cubicBezTo>
                  <a:pt x="2338030" y="496546"/>
                  <a:pt x="2329780" y="488149"/>
                  <a:pt x="2324100" y="478210"/>
                </a:cubicBezTo>
                <a:cubicBezTo>
                  <a:pt x="2317055" y="465882"/>
                  <a:pt x="2312355" y="452286"/>
                  <a:pt x="2305050" y="440110"/>
                </a:cubicBezTo>
                <a:cubicBezTo>
                  <a:pt x="2293270" y="420477"/>
                  <a:pt x="2277189" y="403438"/>
                  <a:pt x="2266950" y="382960"/>
                </a:cubicBezTo>
                <a:cubicBezTo>
                  <a:pt x="2260600" y="370260"/>
                  <a:pt x="2257940" y="354900"/>
                  <a:pt x="2247900" y="344860"/>
                </a:cubicBezTo>
                <a:cubicBezTo>
                  <a:pt x="2148513" y="245473"/>
                  <a:pt x="2195516" y="303786"/>
                  <a:pt x="2124075" y="259135"/>
                </a:cubicBezTo>
                <a:cubicBezTo>
                  <a:pt x="2110613" y="250721"/>
                  <a:pt x="2099758" y="238436"/>
                  <a:pt x="2085975" y="230560"/>
                </a:cubicBezTo>
                <a:cubicBezTo>
                  <a:pt x="2077258" y="225579"/>
                  <a:pt x="2066380" y="225525"/>
                  <a:pt x="2057400" y="221035"/>
                </a:cubicBezTo>
                <a:cubicBezTo>
                  <a:pt x="1919201" y="151936"/>
                  <a:pt x="2080364" y="229994"/>
                  <a:pt x="1981200" y="163885"/>
                </a:cubicBezTo>
                <a:cubicBezTo>
                  <a:pt x="1972846" y="158316"/>
                  <a:pt x="1961605" y="158850"/>
                  <a:pt x="1952625" y="154360"/>
                </a:cubicBezTo>
                <a:cubicBezTo>
                  <a:pt x="1942386" y="149240"/>
                  <a:pt x="1934289" y="140430"/>
                  <a:pt x="1924050" y="135310"/>
                </a:cubicBezTo>
                <a:cubicBezTo>
                  <a:pt x="1897451" y="122010"/>
                  <a:pt x="1853371" y="119770"/>
                  <a:pt x="1828800" y="116260"/>
                </a:cubicBezTo>
                <a:cubicBezTo>
                  <a:pt x="1819275" y="113085"/>
                  <a:pt x="1809911" y="109377"/>
                  <a:pt x="1800225" y="106735"/>
                </a:cubicBezTo>
                <a:cubicBezTo>
                  <a:pt x="1774966" y="99846"/>
                  <a:pt x="1724025" y="87685"/>
                  <a:pt x="1724025" y="87685"/>
                </a:cubicBezTo>
                <a:cubicBezTo>
                  <a:pt x="1714500" y="81335"/>
                  <a:pt x="1705911" y="73284"/>
                  <a:pt x="1695450" y="68635"/>
                </a:cubicBezTo>
                <a:cubicBezTo>
                  <a:pt x="1677100" y="60480"/>
                  <a:pt x="1657350" y="55935"/>
                  <a:pt x="1638300" y="49585"/>
                </a:cubicBezTo>
                <a:lnTo>
                  <a:pt x="1609725" y="40060"/>
                </a:lnTo>
                <a:cubicBezTo>
                  <a:pt x="1600200" y="36885"/>
                  <a:pt x="1588250" y="37635"/>
                  <a:pt x="1581150" y="30535"/>
                </a:cubicBezTo>
                <a:lnTo>
                  <a:pt x="1609725" y="21010"/>
                </a:lnTo>
                <a:close/>
              </a:path>
            </a:pathLst>
          </a:cu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олилиния 48"/>
          <p:cNvSpPr/>
          <p:nvPr/>
        </p:nvSpPr>
        <p:spPr>
          <a:xfrm>
            <a:off x="4505325" y="4999038"/>
            <a:ext cx="2038350" cy="1582737"/>
          </a:xfrm>
          <a:custGeom>
            <a:avLst/>
            <a:gdLst>
              <a:gd name="connsiteX0" fmla="*/ 409575 w 2038350"/>
              <a:gd name="connsiteY0" fmla="*/ 1587 h 1582737"/>
              <a:gd name="connsiteX1" fmla="*/ 504825 w 2038350"/>
              <a:gd name="connsiteY1" fmla="*/ 11112 h 1582737"/>
              <a:gd name="connsiteX2" fmla="*/ 533400 w 2038350"/>
              <a:gd name="connsiteY2" fmla="*/ 20637 h 1582737"/>
              <a:gd name="connsiteX3" fmla="*/ 571500 w 2038350"/>
              <a:gd name="connsiteY3" fmla="*/ 68262 h 1582737"/>
              <a:gd name="connsiteX4" fmla="*/ 628650 w 2038350"/>
              <a:gd name="connsiteY4" fmla="*/ 87312 h 1582737"/>
              <a:gd name="connsiteX5" fmla="*/ 657225 w 2038350"/>
              <a:gd name="connsiteY5" fmla="*/ 96837 h 1582737"/>
              <a:gd name="connsiteX6" fmla="*/ 685800 w 2038350"/>
              <a:gd name="connsiteY6" fmla="*/ 106362 h 1582737"/>
              <a:gd name="connsiteX7" fmla="*/ 714375 w 2038350"/>
              <a:gd name="connsiteY7" fmla="*/ 115887 h 1582737"/>
              <a:gd name="connsiteX8" fmla="*/ 752475 w 2038350"/>
              <a:gd name="connsiteY8" fmla="*/ 144462 h 1582737"/>
              <a:gd name="connsiteX9" fmla="*/ 790575 w 2038350"/>
              <a:gd name="connsiteY9" fmla="*/ 153987 h 1582737"/>
              <a:gd name="connsiteX10" fmla="*/ 819150 w 2038350"/>
              <a:gd name="connsiteY10" fmla="*/ 163512 h 1582737"/>
              <a:gd name="connsiteX11" fmla="*/ 876300 w 2038350"/>
              <a:gd name="connsiteY11" fmla="*/ 173037 h 1582737"/>
              <a:gd name="connsiteX12" fmla="*/ 904875 w 2038350"/>
              <a:gd name="connsiteY12" fmla="*/ 182562 h 1582737"/>
              <a:gd name="connsiteX13" fmla="*/ 1000125 w 2038350"/>
              <a:gd name="connsiteY13" fmla="*/ 201612 h 1582737"/>
              <a:gd name="connsiteX14" fmla="*/ 1066800 w 2038350"/>
              <a:gd name="connsiteY14" fmla="*/ 239712 h 1582737"/>
              <a:gd name="connsiteX15" fmla="*/ 1104900 w 2038350"/>
              <a:gd name="connsiteY15" fmla="*/ 268287 h 1582737"/>
              <a:gd name="connsiteX16" fmla="*/ 1152525 w 2038350"/>
              <a:gd name="connsiteY16" fmla="*/ 287337 h 1582737"/>
              <a:gd name="connsiteX17" fmla="*/ 1266825 w 2038350"/>
              <a:gd name="connsiteY17" fmla="*/ 325437 h 1582737"/>
              <a:gd name="connsiteX18" fmla="*/ 1295400 w 2038350"/>
              <a:gd name="connsiteY18" fmla="*/ 334962 h 1582737"/>
              <a:gd name="connsiteX19" fmla="*/ 1352550 w 2038350"/>
              <a:gd name="connsiteY19" fmla="*/ 363537 h 1582737"/>
              <a:gd name="connsiteX20" fmla="*/ 1428750 w 2038350"/>
              <a:gd name="connsiteY20" fmla="*/ 392112 h 1582737"/>
              <a:gd name="connsiteX21" fmla="*/ 1485900 w 2038350"/>
              <a:gd name="connsiteY21" fmla="*/ 439737 h 1582737"/>
              <a:gd name="connsiteX22" fmla="*/ 1514475 w 2038350"/>
              <a:gd name="connsiteY22" fmla="*/ 458787 h 1582737"/>
              <a:gd name="connsiteX23" fmla="*/ 1533525 w 2038350"/>
              <a:gd name="connsiteY23" fmla="*/ 487362 h 1582737"/>
              <a:gd name="connsiteX24" fmla="*/ 1562100 w 2038350"/>
              <a:gd name="connsiteY24" fmla="*/ 496887 h 1582737"/>
              <a:gd name="connsiteX25" fmla="*/ 1590675 w 2038350"/>
              <a:gd name="connsiteY25" fmla="*/ 515937 h 1582737"/>
              <a:gd name="connsiteX26" fmla="*/ 1619250 w 2038350"/>
              <a:gd name="connsiteY26" fmla="*/ 544512 h 1582737"/>
              <a:gd name="connsiteX27" fmla="*/ 1638300 w 2038350"/>
              <a:gd name="connsiteY27" fmla="*/ 573087 h 1582737"/>
              <a:gd name="connsiteX28" fmla="*/ 1666875 w 2038350"/>
              <a:gd name="connsiteY28" fmla="*/ 582612 h 1582737"/>
              <a:gd name="connsiteX29" fmla="*/ 1695450 w 2038350"/>
              <a:gd name="connsiteY29" fmla="*/ 601662 h 1582737"/>
              <a:gd name="connsiteX30" fmla="*/ 1762125 w 2038350"/>
              <a:gd name="connsiteY30" fmla="*/ 649287 h 1582737"/>
              <a:gd name="connsiteX31" fmla="*/ 1800225 w 2038350"/>
              <a:gd name="connsiteY31" fmla="*/ 696912 h 1582737"/>
              <a:gd name="connsiteX32" fmla="*/ 1819275 w 2038350"/>
              <a:gd name="connsiteY32" fmla="*/ 754062 h 1582737"/>
              <a:gd name="connsiteX33" fmla="*/ 1857375 w 2038350"/>
              <a:gd name="connsiteY33" fmla="*/ 801687 h 1582737"/>
              <a:gd name="connsiteX34" fmla="*/ 1895475 w 2038350"/>
              <a:gd name="connsiteY34" fmla="*/ 858837 h 1582737"/>
              <a:gd name="connsiteX35" fmla="*/ 1924050 w 2038350"/>
              <a:gd name="connsiteY35" fmla="*/ 877887 h 1582737"/>
              <a:gd name="connsiteX36" fmla="*/ 1943100 w 2038350"/>
              <a:gd name="connsiteY36" fmla="*/ 906462 h 1582737"/>
              <a:gd name="connsiteX37" fmla="*/ 1962150 w 2038350"/>
              <a:gd name="connsiteY37" fmla="*/ 944562 h 1582737"/>
              <a:gd name="connsiteX38" fmla="*/ 1990725 w 2038350"/>
              <a:gd name="connsiteY38" fmla="*/ 973137 h 1582737"/>
              <a:gd name="connsiteX39" fmla="*/ 2038350 w 2038350"/>
              <a:gd name="connsiteY39" fmla="*/ 1058862 h 1582737"/>
              <a:gd name="connsiteX40" fmla="*/ 2028825 w 2038350"/>
              <a:gd name="connsiteY40" fmla="*/ 1239837 h 1582737"/>
              <a:gd name="connsiteX41" fmla="*/ 2019300 w 2038350"/>
              <a:gd name="connsiteY41" fmla="*/ 1268412 h 1582737"/>
              <a:gd name="connsiteX42" fmla="*/ 1990725 w 2038350"/>
              <a:gd name="connsiteY42" fmla="*/ 1287462 h 1582737"/>
              <a:gd name="connsiteX43" fmla="*/ 1933575 w 2038350"/>
              <a:gd name="connsiteY43" fmla="*/ 1373187 h 1582737"/>
              <a:gd name="connsiteX44" fmla="*/ 1914525 w 2038350"/>
              <a:gd name="connsiteY44" fmla="*/ 1401762 h 1582737"/>
              <a:gd name="connsiteX45" fmla="*/ 1905000 w 2038350"/>
              <a:gd name="connsiteY45" fmla="*/ 1430337 h 1582737"/>
              <a:gd name="connsiteX46" fmla="*/ 1847850 w 2038350"/>
              <a:gd name="connsiteY46" fmla="*/ 1468437 h 1582737"/>
              <a:gd name="connsiteX47" fmla="*/ 1819275 w 2038350"/>
              <a:gd name="connsiteY47" fmla="*/ 1487487 h 1582737"/>
              <a:gd name="connsiteX48" fmla="*/ 1790700 w 2038350"/>
              <a:gd name="connsiteY48" fmla="*/ 1516062 h 1582737"/>
              <a:gd name="connsiteX49" fmla="*/ 1638300 w 2038350"/>
              <a:gd name="connsiteY49" fmla="*/ 1544637 h 1582737"/>
              <a:gd name="connsiteX50" fmla="*/ 1295400 w 2038350"/>
              <a:gd name="connsiteY50" fmla="*/ 1554162 h 1582737"/>
              <a:gd name="connsiteX51" fmla="*/ 1143000 w 2038350"/>
              <a:gd name="connsiteY51" fmla="*/ 1573212 h 1582737"/>
              <a:gd name="connsiteX52" fmla="*/ 1076325 w 2038350"/>
              <a:gd name="connsiteY52" fmla="*/ 1582737 h 1582737"/>
              <a:gd name="connsiteX53" fmla="*/ 1000125 w 2038350"/>
              <a:gd name="connsiteY53" fmla="*/ 1563687 h 1582737"/>
              <a:gd name="connsiteX54" fmla="*/ 952500 w 2038350"/>
              <a:gd name="connsiteY54" fmla="*/ 1554162 h 1582737"/>
              <a:gd name="connsiteX55" fmla="*/ 914400 w 2038350"/>
              <a:gd name="connsiteY55" fmla="*/ 1544637 h 1582737"/>
              <a:gd name="connsiteX56" fmla="*/ 885825 w 2038350"/>
              <a:gd name="connsiteY56" fmla="*/ 1535112 h 1582737"/>
              <a:gd name="connsiteX57" fmla="*/ 828675 w 2038350"/>
              <a:gd name="connsiteY57" fmla="*/ 1525587 h 1582737"/>
              <a:gd name="connsiteX58" fmla="*/ 800100 w 2038350"/>
              <a:gd name="connsiteY58" fmla="*/ 1506537 h 1582737"/>
              <a:gd name="connsiteX59" fmla="*/ 752475 w 2038350"/>
              <a:gd name="connsiteY59" fmla="*/ 1497012 h 1582737"/>
              <a:gd name="connsiteX60" fmla="*/ 542925 w 2038350"/>
              <a:gd name="connsiteY60" fmla="*/ 1487487 h 1582737"/>
              <a:gd name="connsiteX61" fmla="*/ 504825 w 2038350"/>
              <a:gd name="connsiteY61" fmla="*/ 1477962 h 1582737"/>
              <a:gd name="connsiteX62" fmla="*/ 476250 w 2038350"/>
              <a:gd name="connsiteY62" fmla="*/ 1468437 h 1582737"/>
              <a:gd name="connsiteX63" fmla="*/ 390525 w 2038350"/>
              <a:gd name="connsiteY63" fmla="*/ 1458912 h 1582737"/>
              <a:gd name="connsiteX64" fmla="*/ 180975 w 2038350"/>
              <a:gd name="connsiteY64" fmla="*/ 1411287 h 1582737"/>
              <a:gd name="connsiteX65" fmla="*/ 133350 w 2038350"/>
              <a:gd name="connsiteY65" fmla="*/ 1363662 h 1582737"/>
              <a:gd name="connsiteX66" fmla="*/ 95250 w 2038350"/>
              <a:gd name="connsiteY66" fmla="*/ 1296987 h 1582737"/>
              <a:gd name="connsiteX67" fmla="*/ 57150 w 2038350"/>
              <a:gd name="connsiteY67" fmla="*/ 1239837 h 1582737"/>
              <a:gd name="connsiteX68" fmla="*/ 47625 w 2038350"/>
              <a:gd name="connsiteY68" fmla="*/ 1211262 h 1582737"/>
              <a:gd name="connsiteX69" fmla="*/ 28575 w 2038350"/>
              <a:gd name="connsiteY69" fmla="*/ 1173162 h 1582737"/>
              <a:gd name="connsiteX70" fmla="*/ 9525 w 2038350"/>
              <a:gd name="connsiteY70" fmla="*/ 1077912 h 1582737"/>
              <a:gd name="connsiteX71" fmla="*/ 0 w 2038350"/>
              <a:gd name="connsiteY71" fmla="*/ 1049337 h 1582737"/>
              <a:gd name="connsiteX72" fmla="*/ 9525 w 2038350"/>
              <a:gd name="connsiteY72" fmla="*/ 849312 h 1582737"/>
              <a:gd name="connsiteX73" fmla="*/ 19050 w 2038350"/>
              <a:gd name="connsiteY73" fmla="*/ 820737 h 1582737"/>
              <a:gd name="connsiteX74" fmla="*/ 28575 w 2038350"/>
              <a:gd name="connsiteY74" fmla="*/ 763587 h 1582737"/>
              <a:gd name="connsiteX75" fmla="*/ 38100 w 2038350"/>
              <a:gd name="connsiteY75" fmla="*/ 649287 h 1582737"/>
              <a:gd name="connsiteX76" fmla="*/ 47625 w 2038350"/>
              <a:gd name="connsiteY76" fmla="*/ 420687 h 1582737"/>
              <a:gd name="connsiteX77" fmla="*/ 66675 w 2038350"/>
              <a:gd name="connsiteY77" fmla="*/ 363537 h 1582737"/>
              <a:gd name="connsiteX78" fmla="*/ 76200 w 2038350"/>
              <a:gd name="connsiteY78" fmla="*/ 334962 h 1582737"/>
              <a:gd name="connsiteX79" fmla="*/ 85725 w 2038350"/>
              <a:gd name="connsiteY79" fmla="*/ 296862 h 1582737"/>
              <a:gd name="connsiteX80" fmla="*/ 104775 w 2038350"/>
              <a:gd name="connsiteY80" fmla="*/ 268287 h 1582737"/>
              <a:gd name="connsiteX81" fmla="*/ 152400 w 2038350"/>
              <a:gd name="connsiteY81" fmla="*/ 201612 h 1582737"/>
              <a:gd name="connsiteX82" fmla="*/ 200025 w 2038350"/>
              <a:gd name="connsiteY82" fmla="*/ 144462 h 1582737"/>
              <a:gd name="connsiteX83" fmla="*/ 219075 w 2038350"/>
              <a:gd name="connsiteY83" fmla="*/ 115887 h 1582737"/>
              <a:gd name="connsiteX84" fmla="*/ 247650 w 2038350"/>
              <a:gd name="connsiteY84" fmla="*/ 106362 h 1582737"/>
              <a:gd name="connsiteX85" fmla="*/ 276225 w 2038350"/>
              <a:gd name="connsiteY85" fmla="*/ 87312 h 1582737"/>
              <a:gd name="connsiteX86" fmla="*/ 342900 w 2038350"/>
              <a:gd name="connsiteY86" fmla="*/ 68262 h 1582737"/>
              <a:gd name="connsiteX87" fmla="*/ 371475 w 2038350"/>
              <a:gd name="connsiteY87" fmla="*/ 49212 h 1582737"/>
              <a:gd name="connsiteX88" fmla="*/ 390525 w 2038350"/>
              <a:gd name="connsiteY88" fmla="*/ 20637 h 1582737"/>
              <a:gd name="connsiteX89" fmla="*/ 409575 w 2038350"/>
              <a:gd name="connsiteY89" fmla="*/ 1587 h 1582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038350" h="1582737">
                <a:moveTo>
                  <a:pt x="409575" y="1587"/>
                </a:moveTo>
                <a:cubicBezTo>
                  <a:pt x="428625" y="0"/>
                  <a:pt x="473288" y="6260"/>
                  <a:pt x="504825" y="11112"/>
                </a:cubicBezTo>
                <a:cubicBezTo>
                  <a:pt x="514748" y="12639"/>
                  <a:pt x="526300" y="13537"/>
                  <a:pt x="533400" y="20637"/>
                </a:cubicBezTo>
                <a:cubicBezTo>
                  <a:pt x="580912" y="68149"/>
                  <a:pt x="495387" y="34434"/>
                  <a:pt x="571500" y="68262"/>
                </a:cubicBezTo>
                <a:cubicBezTo>
                  <a:pt x="589850" y="76417"/>
                  <a:pt x="609600" y="80962"/>
                  <a:pt x="628650" y="87312"/>
                </a:cubicBezTo>
                <a:lnTo>
                  <a:pt x="657225" y="96837"/>
                </a:lnTo>
                <a:lnTo>
                  <a:pt x="685800" y="106362"/>
                </a:lnTo>
                <a:lnTo>
                  <a:pt x="714375" y="115887"/>
                </a:lnTo>
                <a:cubicBezTo>
                  <a:pt x="727075" y="125412"/>
                  <a:pt x="738276" y="137362"/>
                  <a:pt x="752475" y="144462"/>
                </a:cubicBezTo>
                <a:cubicBezTo>
                  <a:pt x="764184" y="150316"/>
                  <a:pt x="777988" y="150391"/>
                  <a:pt x="790575" y="153987"/>
                </a:cubicBezTo>
                <a:cubicBezTo>
                  <a:pt x="800229" y="156745"/>
                  <a:pt x="809349" y="161334"/>
                  <a:pt x="819150" y="163512"/>
                </a:cubicBezTo>
                <a:cubicBezTo>
                  <a:pt x="838003" y="167702"/>
                  <a:pt x="857447" y="168847"/>
                  <a:pt x="876300" y="173037"/>
                </a:cubicBezTo>
                <a:cubicBezTo>
                  <a:pt x="886101" y="175215"/>
                  <a:pt x="895074" y="180384"/>
                  <a:pt x="904875" y="182562"/>
                </a:cubicBezTo>
                <a:cubicBezTo>
                  <a:pt x="931811" y="188548"/>
                  <a:pt x="972522" y="191261"/>
                  <a:pt x="1000125" y="201612"/>
                </a:cubicBezTo>
                <a:cubicBezTo>
                  <a:pt x="1023624" y="210424"/>
                  <a:pt x="1046438" y="225167"/>
                  <a:pt x="1066800" y="239712"/>
                </a:cubicBezTo>
                <a:cubicBezTo>
                  <a:pt x="1079718" y="248939"/>
                  <a:pt x="1091023" y="260577"/>
                  <a:pt x="1104900" y="268287"/>
                </a:cubicBezTo>
                <a:cubicBezTo>
                  <a:pt x="1119846" y="276590"/>
                  <a:pt x="1136402" y="281646"/>
                  <a:pt x="1152525" y="287337"/>
                </a:cubicBezTo>
                <a:cubicBezTo>
                  <a:pt x="1190396" y="300703"/>
                  <a:pt x="1228725" y="312737"/>
                  <a:pt x="1266825" y="325437"/>
                </a:cubicBezTo>
                <a:cubicBezTo>
                  <a:pt x="1276350" y="328612"/>
                  <a:pt x="1287046" y="329393"/>
                  <a:pt x="1295400" y="334962"/>
                </a:cubicBezTo>
                <a:cubicBezTo>
                  <a:pt x="1350314" y="371571"/>
                  <a:pt x="1297341" y="339876"/>
                  <a:pt x="1352550" y="363537"/>
                </a:cubicBezTo>
                <a:cubicBezTo>
                  <a:pt x="1422282" y="393422"/>
                  <a:pt x="1358506" y="374551"/>
                  <a:pt x="1428750" y="392112"/>
                </a:cubicBezTo>
                <a:cubicBezTo>
                  <a:pt x="1499696" y="439410"/>
                  <a:pt x="1412561" y="378621"/>
                  <a:pt x="1485900" y="439737"/>
                </a:cubicBezTo>
                <a:cubicBezTo>
                  <a:pt x="1494694" y="447066"/>
                  <a:pt x="1504950" y="452437"/>
                  <a:pt x="1514475" y="458787"/>
                </a:cubicBezTo>
                <a:cubicBezTo>
                  <a:pt x="1520825" y="468312"/>
                  <a:pt x="1524586" y="480211"/>
                  <a:pt x="1533525" y="487362"/>
                </a:cubicBezTo>
                <a:cubicBezTo>
                  <a:pt x="1541365" y="493634"/>
                  <a:pt x="1553120" y="492397"/>
                  <a:pt x="1562100" y="496887"/>
                </a:cubicBezTo>
                <a:cubicBezTo>
                  <a:pt x="1572339" y="502007"/>
                  <a:pt x="1581881" y="508608"/>
                  <a:pt x="1590675" y="515937"/>
                </a:cubicBezTo>
                <a:cubicBezTo>
                  <a:pt x="1601023" y="524561"/>
                  <a:pt x="1610626" y="534164"/>
                  <a:pt x="1619250" y="544512"/>
                </a:cubicBezTo>
                <a:cubicBezTo>
                  <a:pt x="1626579" y="553306"/>
                  <a:pt x="1629361" y="565936"/>
                  <a:pt x="1638300" y="573087"/>
                </a:cubicBezTo>
                <a:cubicBezTo>
                  <a:pt x="1646140" y="579359"/>
                  <a:pt x="1657895" y="578122"/>
                  <a:pt x="1666875" y="582612"/>
                </a:cubicBezTo>
                <a:cubicBezTo>
                  <a:pt x="1677114" y="587732"/>
                  <a:pt x="1686135" y="595008"/>
                  <a:pt x="1695450" y="601662"/>
                </a:cubicBezTo>
                <a:cubicBezTo>
                  <a:pt x="1778152" y="660735"/>
                  <a:pt x="1694782" y="604392"/>
                  <a:pt x="1762125" y="649287"/>
                </a:cubicBezTo>
                <a:cubicBezTo>
                  <a:pt x="1796863" y="753500"/>
                  <a:pt x="1738677" y="598435"/>
                  <a:pt x="1800225" y="696912"/>
                </a:cubicBezTo>
                <a:cubicBezTo>
                  <a:pt x="1810868" y="713940"/>
                  <a:pt x="1806731" y="738382"/>
                  <a:pt x="1819275" y="754062"/>
                </a:cubicBezTo>
                <a:cubicBezTo>
                  <a:pt x="1831975" y="769937"/>
                  <a:pt x="1845418" y="785245"/>
                  <a:pt x="1857375" y="801687"/>
                </a:cubicBezTo>
                <a:cubicBezTo>
                  <a:pt x="1870841" y="820203"/>
                  <a:pt x="1880398" y="841607"/>
                  <a:pt x="1895475" y="858837"/>
                </a:cubicBezTo>
                <a:cubicBezTo>
                  <a:pt x="1903013" y="867452"/>
                  <a:pt x="1914525" y="871537"/>
                  <a:pt x="1924050" y="877887"/>
                </a:cubicBezTo>
                <a:cubicBezTo>
                  <a:pt x="1930400" y="887412"/>
                  <a:pt x="1937420" y="896523"/>
                  <a:pt x="1943100" y="906462"/>
                </a:cubicBezTo>
                <a:cubicBezTo>
                  <a:pt x="1950145" y="918790"/>
                  <a:pt x="1953897" y="933008"/>
                  <a:pt x="1962150" y="944562"/>
                </a:cubicBezTo>
                <a:cubicBezTo>
                  <a:pt x="1969980" y="955523"/>
                  <a:pt x="1982455" y="962504"/>
                  <a:pt x="1990725" y="973137"/>
                </a:cubicBezTo>
                <a:cubicBezTo>
                  <a:pt x="2028936" y="1022265"/>
                  <a:pt x="2023979" y="1015748"/>
                  <a:pt x="2038350" y="1058862"/>
                </a:cubicBezTo>
                <a:cubicBezTo>
                  <a:pt x="2035175" y="1119187"/>
                  <a:pt x="2034294" y="1179677"/>
                  <a:pt x="2028825" y="1239837"/>
                </a:cubicBezTo>
                <a:cubicBezTo>
                  <a:pt x="2027916" y="1249836"/>
                  <a:pt x="2025572" y="1260572"/>
                  <a:pt x="2019300" y="1268412"/>
                </a:cubicBezTo>
                <a:cubicBezTo>
                  <a:pt x="2012149" y="1277351"/>
                  <a:pt x="2000250" y="1281112"/>
                  <a:pt x="1990725" y="1287462"/>
                </a:cubicBezTo>
                <a:lnTo>
                  <a:pt x="1933575" y="1373187"/>
                </a:lnTo>
                <a:cubicBezTo>
                  <a:pt x="1927225" y="1382712"/>
                  <a:pt x="1918145" y="1390902"/>
                  <a:pt x="1914525" y="1401762"/>
                </a:cubicBezTo>
                <a:cubicBezTo>
                  <a:pt x="1911350" y="1411287"/>
                  <a:pt x="1910569" y="1421983"/>
                  <a:pt x="1905000" y="1430337"/>
                </a:cubicBezTo>
                <a:cubicBezTo>
                  <a:pt x="1877916" y="1470963"/>
                  <a:pt x="1882801" y="1450961"/>
                  <a:pt x="1847850" y="1468437"/>
                </a:cubicBezTo>
                <a:cubicBezTo>
                  <a:pt x="1837611" y="1473557"/>
                  <a:pt x="1828069" y="1480158"/>
                  <a:pt x="1819275" y="1487487"/>
                </a:cubicBezTo>
                <a:cubicBezTo>
                  <a:pt x="1808927" y="1496111"/>
                  <a:pt x="1802475" y="1509520"/>
                  <a:pt x="1790700" y="1516062"/>
                </a:cubicBezTo>
                <a:cubicBezTo>
                  <a:pt x="1749221" y="1539106"/>
                  <a:pt x="1680528" y="1542801"/>
                  <a:pt x="1638300" y="1544637"/>
                </a:cubicBezTo>
                <a:cubicBezTo>
                  <a:pt x="1524064" y="1549604"/>
                  <a:pt x="1409700" y="1550987"/>
                  <a:pt x="1295400" y="1554162"/>
                </a:cubicBezTo>
                <a:lnTo>
                  <a:pt x="1143000" y="1573212"/>
                </a:lnTo>
                <a:cubicBezTo>
                  <a:pt x="1120738" y="1576116"/>
                  <a:pt x="1098776" y="1582737"/>
                  <a:pt x="1076325" y="1582737"/>
                </a:cubicBezTo>
                <a:cubicBezTo>
                  <a:pt x="1041217" y="1582737"/>
                  <a:pt x="1030190" y="1571203"/>
                  <a:pt x="1000125" y="1563687"/>
                </a:cubicBezTo>
                <a:cubicBezTo>
                  <a:pt x="984419" y="1559760"/>
                  <a:pt x="968304" y="1557674"/>
                  <a:pt x="952500" y="1554162"/>
                </a:cubicBezTo>
                <a:cubicBezTo>
                  <a:pt x="939721" y="1551322"/>
                  <a:pt x="926987" y="1548233"/>
                  <a:pt x="914400" y="1544637"/>
                </a:cubicBezTo>
                <a:cubicBezTo>
                  <a:pt x="904746" y="1541879"/>
                  <a:pt x="895626" y="1537290"/>
                  <a:pt x="885825" y="1535112"/>
                </a:cubicBezTo>
                <a:cubicBezTo>
                  <a:pt x="866972" y="1530922"/>
                  <a:pt x="847725" y="1528762"/>
                  <a:pt x="828675" y="1525587"/>
                </a:cubicBezTo>
                <a:cubicBezTo>
                  <a:pt x="819150" y="1519237"/>
                  <a:pt x="810819" y="1510557"/>
                  <a:pt x="800100" y="1506537"/>
                </a:cubicBezTo>
                <a:cubicBezTo>
                  <a:pt x="784941" y="1500853"/>
                  <a:pt x="768620" y="1498208"/>
                  <a:pt x="752475" y="1497012"/>
                </a:cubicBezTo>
                <a:cubicBezTo>
                  <a:pt x="682744" y="1491847"/>
                  <a:pt x="612775" y="1490662"/>
                  <a:pt x="542925" y="1487487"/>
                </a:cubicBezTo>
                <a:cubicBezTo>
                  <a:pt x="530225" y="1484312"/>
                  <a:pt x="517412" y="1481558"/>
                  <a:pt x="504825" y="1477962"/>
                </a:cubicBezTo>
                <a:cubicBezTo>
                  <a:pt x="495171" y="1475204"/>
                  <a:pt x="486154" y="1470088"/>
                  <a:pt x="476250" y="1468437"/>
                </a:cubicBezTo>
                <a:cubicBezTo>
                  <a:pt x="447890" y="1463710"/>
                  <a:pt x="418915" y="1463454"/>
                  <a:pt x="390525" y="1458912"/>
                </a:cubicBezTo>
                <a:cubicBezTo>
                  <a:pt x="245699" y="1435740"/>
                  <a:pt x="276548" y="1443145"/>
                  <a:pt x="180975" y="1411287"/>
                </a:cubicBezTo>
                <a:cubicBezTo>
                  <a:pt x="130175" y="1335087"/>
                  <a:pt x="196850" y="1427162"/>
                  <a:pt x="133350" y="1363662"/>
                </a:cubicBezTo>
                <a:cubicBezTo>
                  <a:pt x="116875" y="1347187"/>
                  <a:pt x="106456" y="1315664"/>
                  <a:pt x="95250" y="1296987"/>
                </a:cubicBezTo>
                <a:cubicBezTo>
                  <a:pt x="83470" y="1277354"/>
                  <a:pt x="64390" y="1261557"/>
                  <a:pt x="57150" y="1239837"/>
                </a:cubicBezTo>
                <a:cubicBezTo>
                  <a:pt x="53975" y="1230312"/>
                  <a:pt x="51580" y="1220490"/>
                  <a:pt x="47625" y="1211262"/>
                </a:cubicBezTo>
                <a:cubicBezTo>
                  <a:pt x="42032" y="1198211"/>
                  <a:pt x="33561" y="1186457"/>
                  <a:pt x="28575" y="1173162"/>
                </a:cubicBezTo>
                <a:cubicBezTo>
                  <a:pt x="18224" y="1145559"/>
                  <a:pt x="15511" y="1104848"/>
                  <a:pt x="9525" y="1077912"/>
                </a:cubicBezTo>
                <a:cubicBezTo>
                  <a:pt x="7347" y="1068111"/>
                  <a:pt x="3175" y="1058862"/>
                  <a:pt x="0" y="1049337"/>
                </a:cubicBezTo>
                <a:cubicBezTo>
                  <a:pt x="3175" y="982662"/>
                  <a:pt x="3982" y="915832"/>
                  <a:pt x="9525" y="849312"/>
                </a:cubicBezTo>
                <a:cubicBezTo>
                  <a:pt x="10359" y="839306"/>
                  <a:pt x="16872" y="830538"/>
                  <a:pt x="19050" y="820737"/>
                </a:cubicBezTo>
                <a:cubicBezTo>
                  <a:pt x="23240" y="801884"/>
                  <a:pt x="26442" y="782782"/>
                  <a:pt x="28575" y="763587"/>
                </a:cubicBezTo>
                <a:cubicBezTo>
                  <a:pt x="32797" y="725589"/>
                  <a:pt x="35979" y="687460"/>
                  <a:pt x="38100" y="649287"/>
                </a:cubicBezTo>
                <a:cubicBezTo>
                  <a:pt x="42330" y="573138"/>
                  <a:pt x="40036" y="496575"/>
                  <a:pt x="47625" y="420687"/>
                </a:cubicBezTo>
                <a:cubicBezTo>
                  <a:pt x="49623" y="400706"/>
                  <a:pt x="60325" y="382587"/>
                  <a:pt x="66675" y="363537"/>
                </a:cubicBezTo>
                <a:cubicBezTo>
                  <a:pt x="69850" y="354012"/>
                  <a:pt x="73765" y="344702"/>
                  <a:pt x="76200" y="334962"/>
                </a:cubicBezTo>
                <a:cubicBezTo>
                  <a:pt x="79375" y="322262"/>
                  <a:pt x="80568" y="308894"/>
                  <a:pt x="85725" y="296862"/>
                </a:cubicBezTo>
                <a:cubicBezTo>
                  <a:pt x="90234" y="286340"/>
                  <a:pt x="99095" y="278226"/>
                  <a:pt x="104775" y="268287"/>
                </a:cubicBezTo>
                <a:cubicBezTo>
                  <a:pt x="138207" y="209781"/>
                  <a:pt x="105856" y="248156"/>
                  <a:pt x="152400" y="201612"/>
                </a:cubicBezTo>
                <a:cubicBezTo>
                  <a:pt x="170592" y="147035"/>
                  <a:pt x="148126" y="196361"/>
                  <a:pt x="200025" y="144462"/>
                </a:cubicBezTo>
                <a:cubicBezTo>
                  <a:pt x="208120" y="136367"/>
                  <a:pt x="210136" y="123038"/>
                  <a:pt x="219075" y="115887"/>
                </a:cubicBezTo>
                <a:cubicBezTo>
                  <a:pt x="226915" y="109615"/>
                  <a:pt x="238670" y="110852"/>
                  <a:pt x="247650" y="106362"/>
                </a:cubicBezTo>
                <a:cubicBezTo>
                  <a:pt x="257889" y="101242"/>
                  <a:pt x="265986" y="92432"/>
                  <a:pt x="276225" y="87312"/>
                </a:cubicBezTo>
                <a:cubicBezTo>
                  <a:pt x="289890" y="80480"/>
                  <a:pt x="330693" y="71314"/>
                  <a:pt x="342900" y="68262"/>
                </a:cubicBezTo>
                <a:cubicBezTo>
                  <a:pt x="352425" y="61912"/>
                  <a:pt x="363380" y="57307"/>
                  <a:pt x="371475" y="49212"/>
                </a:cubicBezTo>
                <a:cubicBezTo>
                  <a:pt x="379570" y="41117"/>
                  <a:pt x="383374" y="29576"/>
                  <a:pt x="390525" y="20637"/>
                </a:cubicBezTo>
                <a:cubicBezTo>
                  <a:pt x="396135" y="13625"/>
                  <a:pt x="390525" y="3174"/>
                  <a:pt x="409575" y="1587"/>
                </a:cubicBezTo>
                <a:close/>
              </a:path>
            </a:pathLst>
          </a:cu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олилиния 49"/>
          <p:cNvSpPr/>
          <p:nvPr/>
        </p:nvSpPr>
        <p:spPr>
          <a:xfrm>
            <a:off x="6516216" y="5373216"/>
            <a:ext cx="1419225" cy="1028700"/>
          </a:xfrm>
          <a:custGeom>
            <a:avLst/>
            <a:gdLst>
              <a:gd name="connsiteX0" fmla="*/ 1381125 w 1419225"/>
              <a:gd name="connsiteY0" fmla="*/ 361950 h 1028700"/>
              <a:gd name="connsiteX1" fmla="*/ 1362075 w 1419225"/>
              <a:gd name="connsiteY1" fmla="*/ 314325 h 1028700"/>
              <a:gd name="connsiteX2" fmla="*/ 1352550 w 1419225"/>
              <a:gd name="connsiteY2" fmla="*/ 285750 h 1028700"/>
              <a:gd name="connsiteX3" fmla="*/ 1323975 w 1419225"/>
              <a:gd name="connsiteY3" fmla="*/ 257175 h 1028700"/>
              <a:gd name="connsiteX4" fmla="*/ 1276350 w 1419225"/>
              <a:gd name="connsiteY4" fmla="*/ 200025 h 1028700"/>
              <a:gd name="connsiteX5" fmla="*/ 1247775 w 1419225"/>
              <a:gd name="connsiteY5" fmla="*/ 180975 h 1028700"/>
              <a:gd name="connsiteX6" fmla="*/ 1219200 w 1419225"/>
              <a:gd name="connsiteY6" fmla="*/ 142875 h 1028700"/>
              <a:gd name="connsiteX7" fmla="*/ 1133475 w 1419225"/>
              <a:gd name="connsiteY7" fmla="*/ 85725 h 1028700"/>
              <a:gd name="connsiteX8" fmla="*/ 1085850 w 1419225"/>
              <a:gd name="connsiteY8" fmla="*/ 66675 h 1028700"/>
              <a:gd name="connsiteX9" fmla="*/ 1057275 w 1419225"/>
              <a:gd name="connsiteY9" fmla="*/ 47625 h 1028700"/>
              <a:gd name="connsiteX10" fmla="*/ 990600 w 1419225"/>
              <a:gd name="connsiteY10" fmla="*/ 28575 h 1028700"/>
              <a:gd name="connsiteX11" fmla="*/ 962025 w 1419225"/>
              <a:gd name="connsiteY11" fmla="*/ 9525 h 1028700"/>
              <a:gd name="connsiteX12" fmla="*/ 923925 w 1419225"/>
              <a:gd name="connsiteY12" fmla="*/ 0 h 1028700"/>
              <a:gd name="connsiteX13" fmla="*/ 685800 w 1419225"/>
              <a:gd name="connsiteY13" fmla="*/ 9525 h 1028700"/>
              <a:gd name="connsiteX14" fmla="*/ 561975 w 1419225"/>
              <a:gd name="connsiteY14" fmla="*/ 19050 h 1028700"/>
              <a:gd name="connsiteX15" fmla="*/ 219075 w 1419225"/>
              <a:gd name="connsiteY15" fmla="*/ 28575 h 1028700"/>
              <a:gd name="connsiteX16" fmla="*/ 123825 w 1419225"/>
              <a:gd name="connsiteY16" fmla="*/ 66675 h 1028700"/>
              <a:gd name="connsiteX17" fmla="*/ 76200 w 1419225"/>
              <a:gd name="connsiteY17" fmla="*/ 104775 h 1028700"/>
              <a:gd name="connsiteX18" fmla="*/ 47625 w 1419225"/>
              <a:gd name="connsiteY18" fmla="*/ 142875 h 1028700"/>
              <a:gd name="connsiteX19" fmla="*/ 0 w 1419225"/>
              <a:gd name="connsiteY19" fmla="*/ 228600 h 1028700"/>
              <a:gd name="connsiteX20" fmla="*/ 9525 w 1419225"/>
              <a:gd name="connsiteY20" fmla="*/ 495300 h 1028700"/>
              <a:gd name="connsiteX21" fmla="*/ 19050 w 1419225"/>
              <a:gd name="connsiteY21" fmla="*/ 542925 h 1028700"/>
              <a:gd name="connsiteX22" fmla="*/ 76200 w 1419225"/>
              <a:gd name="connsiteY22" fmla="*/ 581025 h 1028700"/>
              <a:gd name="connsiteX23" fmla="*/ 104775 w 1419225"/>
              <a:gd name="connsiteY23" fmla="*/ 666750 h 1028700"/>
              <a:gd name="connsiteX24" fmla="*/ 133350 w 1419225"/>
              <a:gd name="connsiteY24" fmla="*/ 676275 h 1028700"/>
              <a:gd name="connsiteX25" fmla="*/ 171450 w 1419225"/>
              <a:gd name="connsiteY25" fmla="*/ 704850 h 1028700"/>
              <a:gd name="connsiteX26" fmla="*/ 219075 w 1419225"/>
              <a:gd name="connsiteY26" fmla="*/ 762000 h 1028700"/>
              <a:gd name="connsiteX27" fmla="*/ 247650 w 1419225"/>
              <a:gd name="connsiteY27" fmla="*/ 781050 h 1028700"/>
              <a:gd name="connsiteX28" fmla="*/ 314325 w 1419225"/>
              <a:gd name="connsiteY28" fmla="*/ 828675 h 1028700"/>
              <a:gd name="connsiteX29" fmla="*/ 333375 w 1419225"/>
              <a:gd name="connsiteY29" fmla="*/ 857250 h 1028700"/>
              <a:gd name="connsiteX30" fmla="*/ 361950 w 1419225"/>
              <a:gd name="connsiteY30" fmla="*/ 866775 h 1028700"/>
              <a:gd name="connsiteX31" fmla="*/ 447675 w 1419225"/>
              <a:gd name="connsiteY31" fmla="*/ 895350 h 1028700"/>
              <a:gd name="connsiteX32" fmla="*/ 476250 w 1419225"/>
              <a:gd name="connsiteY32" fmla="*/ 914400 h 1028700"/>
              <a:gd name="connsiteX33" fmla="*/ 504825 w 1419225"/>
              <a:gd name="connsiteY33" fmla="*/ 923925 h 1028700"/>
              <a:gd name="connsiteX34" fmla="*/ 552450 w 1419225"/>
              <a:gd name="connsiteY34" fmla="*/ 942975 h 1028700"/>
              <a:gd name="connsiteX35" fmla="*/ 676275 w 1419225"/>
              <a:gd name="connsiteY35" fmla="*/ 981075 h 1028700"/>
              <a:gd name="connsiteX36" fmla="*/ 733425 w 1419225"/>
              <a:gd name="connsiteY36" fmla="*/ 1000125 h 1028700"/>
              <a:gd name="connsiteX37" fmla="*/ 762000 w 1419225"/>
              <a:gd name="connsiteY37" fmla="*/ 1019175 h 1028700"/>
              <a:gd name="connsiteX38" fmla="*/ 819150 w 1419225"/>
              <a:gd name="connsiteY38" fmla="*/ 1028700 h 1028700"/>
              <a:gd name="connsiteX39" fmla="*/ 1104900 w 1419225"/>
              <a:gd name="connsiteY39" fmla="*/ 1019175 h 1028700"/>
              <a:gd name="connsiteX40" fmla="*/ 1162050 w 1419225"/>
              <a:gd name="connsiteY40" fmla="*/ 1000125 h 1028700"/>
              <a:gd name="connsiteX41" fmla="*/ 1257300 w 1419225"/>
              <a:gd name="connsiteY41" fmla="*/ 971550 h 1028700"/>
              <a:gd name="connsiteX42" fmla="*/ 1333500 w 1419225"/>
              <a:gd name="connsiteY42" fmla="*/ 904875 h 1028700"/>
              <a:gd name="connsiteX43" fmla="*/ 1362075 w 1419225"/>
              <a:gd name="connsiteY43" fmla="*/ 876300 h 1028700"/>
              <a:gd name="connsiteX44" fmla="*/ 1381125 w 1419225"/>
              <a:gd name="connsiteY44" fmla="*/ 838200 h 1028700"/>
              <a:gd name="connsiteX45" fmla="*/ 1419225 w 1419225"/>
              <a:gd name="connsiteY45" fmla="*/ 781050 h 1028700"/>
              <a:gd name="connsiteX46" fmla="*/ 1419225 w 1419225"/>
              <a:gd name="connsiteY46" fmla="*/ 40005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419225" h="1028700">
                <a:moveTo>
                  <a:pt x="1381125" y="361950"/>
                </a:moveTo>
                <a:cubicBezTo>
                  <a:pt x="1374775" y="346075"/>
                  <a:pt x="1368078" y="330334"/>
                  <a:pt x="1362075" y="314325"/>
                </a:cubicBezTo>
                <a:cubicBezTo>
                  <a:pt x="1358550" y="304924"/>
                  <a:pt x="1358119" y="294104"/>
                  <a:pt x="1352550" y="285750"/>
                </a:cubicBezTo>
                <a:cubicBezTo>
                  <a:pt x="1345078" y="274542"/>
                  <a:pt x="1332924" y="267243"/>
                  <a:pt x="1323975" y="257175"/>
                </a:cubicBezTo>
                <a:cubicBezTo>
                  <a:pt x="1307500" y="238641"/>
                  <a:pt x="1293885" y="217560"/>
                  <a:pt x="1276350" y="200025"/>
                </a:cubicBezTo>
                <a:cubicBezTo>
                  <a:pt x="1268255" y="191930"/>
                  <a:pt x="1255870" y="189070"/>
                  <a:pt x="1247775" y="180975"/>
                </a:cubicBezTo>
                <a:cubicBezTo>
                  <a:pt x="1236550" y="169750"/>
                  <a:pt x="1230425" y="154100"/>
                  <a:pt x="1219200" y="142875"/>
                </a:cubicBezTo>
                <a:cubicBezTo>
                  <a:pt x="1203247" y="126922"/>
                  <a:pt x="1151613" y="94794"/>
                  <a:pt x="1133475" y="85725"/>
                </a:cubicBezTo>
                <a:cubicBezTo>
                  <a:pt x="1118182" y="78079"/>
                  <a:pt x="1101143" y="74321"/>
                  <a:pt x="1085850" y="66675"/>
                </a:cubicBezTo>
                <a:cubicBezTo>
                  <a:pt x="1075611" y="61555"/>
                  <a:pt x="1067514" y="52745"/>
                  <a:pt x="1057275" y="47625"/>
                </a:cubicBezTo>
                <a:cubicBezTo>
                  <a:pt x="1043610" y="40793"/>
                  <a:pt x="1002807" y="31627"/>
                  <a:pt x="990600" y="28575"/>
                </a:cubicBezTo>
                <a:cubicBezTo>
                  <a:pt x="981075" y="22225"/>
                  <a:pt x="972547" y="14034"/>
                  <a:pt x="962025" y="9525"/>
                </a:cubicBezTo>
                <a:cubicBezTo>
                  <a:pt x="949993" y="4368"/>
                  <a:pt x="937016" y="0"/>
                  <a:pt x="923925" y="0"/>
                </a:cubicBezTo>
                <a:cubicBezTo>
                  <a:pt x="844487" y="0"/>
                  <a:pt x="765129" y="5350"/>
                  <a:pt x="685800" y="9525"/>
                </a:cubicBezTo>
                <a:cubicBezTo>
                  <a:pt x="644460" y="11701"/>
                  <a:pt x="603337" y="17362"/>
                  <a:pt x="561975" y="19050"/>
                </a:cubicBezTo>
                <a:cubicBezTo>
                  <a:pt x="447726" y="23713"/>
                  <a:pt x="333375" y="25400"/>
                  <a:pt x="219075" y="28575"/>
                </a:cubicBezTo>
                <a:cubicBezTo>
                  <a:pt x="148455" y="52115"/>
                  <a:pt x="179886" y="38645"/>
                  <a:pt x="123825" y="66675"/>
                </a:cubicBezTo>
                <a:cubicBezTo>
                  <a:pt x="65483" y="154187"/>
                  <a:pt x="145212" y="47265"/>
                  <a:pt x="76200" y="104775"/>
                </a:cubicBezTo>
                <a:cubicBezTo>
                  <a:pt x="64004" y="114938"/>
                  <a:pt x="56729" y="129870"/>
                  <a:pt x="47625" y="142875"/>
                </a:cubicBezTo>
                <a:cubicBezTo>
                  <a:pt x="5941" y="202424"/>
                  <a:pt x="15895" y="180916"/>
                  <a:pt x="0" y="228600"/>
                </a:cubicBezTo>
                <a:cubicBezTo>
                  <a:pt x="3175" y="317500"/>
                  <a:pt x="4144" y="406506"/>
                  <a:pt x="9525" y="495300"/>
                </a:cubicBezTo>
                <a:cubicBezTo>
                  <a:pt x="10504" y="511460"/>
                  <a:pt x="11810" y="528445"/>
                  <a:pt x="19050" y="542925"/>
                </a:cubicBezTo>
                <a:cubicBezTo>
                  <a:pt x="33320" y="571465"/>
                  <a:pt x="50800" y="572558"/>
                  <a:pt x="76200" y="581025"/>
                </a:cubicBezTo>
                <a:cubicBezTo>
                  <a:pt x="80848" y="608911"/>
                  <a:pt x="79019" y="646145"/>
                  <a:pt x="104775" y="666750"/>
                </a:cubicBezTo>
                <a:cubicBezTo>
                  <a:pt x="112615" y="673022"/>
                  <a:pt x="123825" y="673100"/>
                  <a:pt x="133350" y="676275"/>
                </a:cubicBezTo>
                <a:cubicBezTo>
                  <a:pt x="146050" y="685800"/>
                  <a:pt x="160225" y="693625"/>
                  <a:pt x="171450" y="704850"/>
                </a:cubicBezTo>
                <a:cubicBezTo>
                  <a:pt x="246375" y="779775"/>
                  <a:pt x="125450" y="683979"/>
                  <a:pt x="219075" y="762000"/>
                </a:cubicBezTo>
                <a:cubicBezTo>
                  <a:pt x="227869" y="769329"/>
                  <a:pt x="238958" y="773600"/>
                  <a:pt x="247650" y="781050"/>
                </a:cubicBezTo>
                <a:cubicBezTo>
                  <a:pt x="305177" y="830359"/>
                  <a:pt x="261820" y="811173"/>
                  <a:pt x="314325" y="828675"/>
                </a:cubicBezTo>
                <a:cubicBezTo>
                  <a:pt x="320675" y="838200"/>
                  <a:pt x="324436" y="850099"/>
                  <a:pt x="333375" y="857250"/>
                </a:cubicBezTo>
                <a:cubicBezTo>
                  <a:pt x="341215" y="863522"/>
                  <a:pt x="352296" y="864017"/>
                  <a:pt x="361950" y="866775"/>
                </a:cubicBezTo>
                <a:cubicBezTo>
                  <a:pt x="404393" y="878902"/>
                  <a:pt x="403888" y="873457"/>
                  <a:pt x="447675" y="895350"/>
                </a:cubicBezTo>
                <a:cubicBezTo>
                  <a:pt x="457914" y="900470"/>
                  <a:pt x="466011" y="909280"/>
                  <a:pt x="476250" y="914400"/>
                </a:cubicBezTo>
                <a:cubicBezTo>
                  <a:pt x="485230" y="918890"/>
                  <a:pt x="495424" y="920400"/>
                  <a:pt x="504825" y="923925"/>
                </a:cubicBezTo>
                <a:cubicBezTo>
                  <a:pt x="520834" y="929928"/>
                  <a:pt x="536382" y="937132"/>
                  <a:pt x="552450" y="942975"/>
                </a:cubicBezTo>
                <a:cubicBezTo>
                  <a:pt x="618039" y="966826"/>
                  <a:pt x="605819" y="959396"/>
                  <a:pt x="676275" y="981075"/>
                </a:cubicBezTo>
                <a:cubicBezTo>
                  <a:pt x="695467" y="986980"/>
                  <a:pt x="716717" y="988986"/>
                  <a:pt x="733425" y="1000125"/>
                </a:cubicBezTo>
                <a:cubicBezTo>
                  <a:pt x="742950" y="1006475"/>
                  <a:pt x="751140" y="1015555"/>
                  <a:pt x="762000" y="1019175"/>
                </a:cubicBezTo>
                <a:cubicBezTo>
                  <a:pt x="780322" y="1025282"/>
                  <a:pt x="800100" y="1025525"/>
                  <a:pt x="819150" y="1028700"/>
                </a:cubicBezTo>
                <a:cubicBezTo>
                  <a:pt x="914400" y="1025525"/>
                  <a:pt x="1009926" y="1027089"/>
                  <a:pt x="1104900" y="1019175"/>
                </a:cubicBezTo>
                <a:cubicBezTo>
                  <a:pt x="1124911" y="1017507"/>
                  <a:pt x="1143000" y="1006475"/>
                  <a:pt x="1162050" y="1000125"/>
                </a:cubicBezTo>
                <a:cubicBezTo>
                  <a:pt x="1231619" y="976935"/>
                  <a:pt x="1199719" y="985945"/>
                  <a:pt x="1257300" y="971550"/>
                </a:cubicBezTo>
                <a:cubicBezTo>
                  <a:pt x="1359694" y="903287"/>
                  <a:pt x="1283891" y="964406"/>
                  <a:pt x="1333500" y="904875"/>
                </a:cubicBezTo>
                <a:cubicBezTo>
                  <a:pt x="1342124" y="894527"/>
                  <a:pt x="1354245" y="887261"/>
                  <a:pt x="1362075" y="876300"/>
                </a:cubicBezTo>
                <a:cubicBezTo>
                  <a:pt x="1370328" y="864746"/>
                  <a:pt x="1373820" y="850376"/>
                  <a:pt x="1381125" y="838200"/>
                </a:cubicBezTo>
                <a:cubicBezTo>
                  <a:pt x="1392905" y="818567"/>
                  <a:pt x="1419225" y="803945"/>
                  <a:pt x="1419225" y="781050"/>
                </a:cubicBezTo>
                <a:lnTo>
                  <a:pt x="1419225" y="400050"/>
                </a:lnTo>
              </a:path>
            </a:pathLst>
          </a:custGeom>
          <a:ln w="508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1043608" y="515719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1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732240" y="371703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1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763688" y="364502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2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220072" y="609329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2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419872" y="378904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3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596336" y="566124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3</a:t>
            </a:r>
            <a:endParaRPr lang="ru-RU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Результат получен!</a:t>
            </a:r>
            <a:br>
              <a:rPr lang="ru-RU" dirty="0" smtClean="0"/>
            </a:br>
            <a:r>
              <a:rPr lang="ru-RU" sz="2400" dirty="0" smtClean="0"/>
              <a:t>Остается сообщить его пользователю: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6821-89FF-4D14-8201-36E88862BF8D}" type="slidenum">
              <a:rPr lang="ru-RU" smtClean="0"/>
              <a:pPr/>
              <a:t>43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24191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Построить выравнивание последовательностей с отмеченными </a:t>
            </a:r>
            <a:r>
              <a:rPr lang="ru-RU" dirty="0" err="1" smtClean="0"/>
              <a:t>плюс-блоками</a:t>
            </a:r>
            <a:endParaRPr lang="ru-RU" dirty="0" smtClean="0"/>
          </a:p>
          <a:p>
            <a:r>
              <a:rPr lang="ru-RU" dirty="0" smtClean="0"/>
              <a:t>Построить совмещение первой структуры с изогнутой второй</a:t>
            </a:r>
            <a:endParaRPr lang="ru-R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sz="2800" dirty="0" smtClean="0"/>
              <a:t>Выравниванием последовательностей белков называется последовательность следующих друг за другом блоков; внутри блоков, по определению, есть выравнивание, подтвержденное структурой; считается, что в промежутках между блоками биологически осмысленного выравнивания нет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6821-89FF-4D14-8201-36E88862BF8D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Отличия разных алгоритмов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6821-89FF-4D14-8201-36E88862BF8D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Эндорибонуклеазы</a:t>
            </a:r>
            <a:r>
              <a:rPr lang="ru-RU" dirty="0" smtClean="0"/>
              <a:t> </a:t>
            </a:r>
            <a:r>
              <a:rPr lang="en-US" dirty="0" smtClean="0"/>
              <a:t>A</a:t>
            </a:r>
            <a:br>
              <a:rPr lang="en-US" dirty="0" smtClean="0"/>
            </a:br>
            <a:r>
              <a:rPr lang="en-US" sz="2700" dirty="0" smtClean="0"/>
              <a:t>(</a:t>
            </a:r>
            <a:r>
              <a:rPr lang="ru-RU" sz="2700" dirty="0" smtClean="0"/>
              <a:t>пример обнаружения артефакта кристаллизации;  найден Б.Бурковым)</a:t>
            </a:r>
            <a:endParaRPr lang="ru-RU" sz="2700" dirty="0"/>
          </a:p>
        </p:txBody>
      </p:sp>
      <p:pic>
        <p:nvPicPr>
          <p:cNvPr id="3" name="Picture 2" descr="Funny_superimposition_example2_m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9512" y="1700808"/>
            <a:ext cx="6261100" cy="4525962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6821-89FF-4D14-8201-36E88862BF8D}" type="slidenum">
              <a:rPr lang="ru-RU" smtClean="0"/>
              <a:pPr/>
              <a:t>46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588224" y="1772816"/>
            <a:ext cx="20228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r>
              <a:rPr lang="ru-RU" sz="2400" dirty="0" err="1" smtClean="0"/>
              <a:t>овмещение</a:t>
            </a:r>
            <a:r>
              <a:rPr lang="ru-RU" sz="2400" dirty="0" smtClean="0"/>
              <a:t>  </a:t>
            </a:r>
          </a:p>
          <a:p>
            <a:r>
              <a:rPr lang="en-US" sz="2400" dirty="0" smtClean="0"/>
              <a:t>“</a:t>
            </a:r>
            <a:r>
              <a:rPr lang="ru-RU" sz="2400" dirty="0" smtClean="0"/>
              <a:t>твёрдых</a:t>
            </a:r>
            <a:r>
              <a:rPr lang="en-US" sz="2400" dirty="0" smtClean="0"/>
              <a:t>” </a:t>
            </a:r>
          </a:p>
          <a:p>
            <a:r>
              <a:rPr lang="ru-RU" sz="2400" dirty="0" smtClean="0"/>
              <a:t>структур </a:t>
            </a:r>
            <a:endParaRPr lang="ru-RU" sz="24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381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Соседи по кристаллу, взаимодействующие со спиралью</a:t>
            </a:r>
            <a:endParaRPr lang="ru-RU" dirty="0"/>
          </a:p>
        </p:txBody>
      </p:sp>
      <p:pic>
        <p:nvPicPr>
          <p:cNvPr id="3" name="Рисунок 2" descr="1bs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204864"/>
            <a:ext cx="4224469" cy="3168352"/>
          </a:xfrm>
          <a:prstGeom prst="rect">
            <a:avLst/>
          </a:prstGeom>
        </p:spPr>
      </p:pic>
      <p:pic>
        <p:nvPicPr>
          <p:cNvPr id="4" name="Рисунок 3" descr="5rs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204864"/>
            <a:ext cx="4200128" cy="31500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44408" y="4437112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5rsa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851920" y="4437112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1bsr</a:t>
            </a:r>
            <a:endParaRPr lang="ru-RU" dirty="0"/>
          </a:p>
        </p:txBody>
      </p:sp>
      <p:sp>
        <p:nvSpPr>
          <p:cNvPr id="8" name="Дуга 7"/>
          <p:cNvSpPr/>
          <p:nvPr/>
        </p:nvSpPr>
        <p:spPr>
          <a:xfrm>
            <a:off x="1691680" y="2276872"/>
            <a:ext cx="5544616" cy="2520280"/>
          </a:xfrm>
          <a:prstGeom prst="arc">
            <a:avLst>
              <a:gd name="adj1" fmla="val 10675488"/>
              <a:gd name="adj2" fmla="val 21161817"/>
            </a:avLst>
          </a:prstGeom>
          <a:ln w="76200" cmpd="sng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6821-89FF-4D14-8201-36E88862BF8D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FATCAT</a:t>
            </a:r>
            <a:r>
              <a:rPr lang="ru-RU" dirty="0" smtClean="0"/>
              <a:t>: гибкое выравнивание</a:t>
            </a:r>
            <a:endParaRPr lang="ru-RU" dirty="0"/>
          </a:p>
        </p:txBody>
      </p:sp>
      <p:pic>
        <p:nvPicPr>
          <p:cNvPr id="3" name="Рисунок 2" descr="burkov_FATC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484784"/>
            <a:ext cx="7991376" cy="4880378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6821-89FF-4D14-8201-36E88862BF8D}" type="slidenum">
              <a:rPr lang="ru-RU" smtClean="0"/>
              <a:pPr/>
              <a:t>48</a:t>
            </a:fld>
            <a:endParaRPr lang="ru-RU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FATCAT: </a:t>
            </a:r>
            <a:r>
              <a:rPr lang="ru-RU" dirty="0" smtClean="0"/>
              <a:t>блочное выравнивание последовательностей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132856"/>
            <a:ext cx="856895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Align 5rsaA.pdb 124 with 1bsrA.pdb 124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Twists 1 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ini-len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120 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ini-rmsd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4.02 opt-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equ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120 opt-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rmsd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0.64 chain-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rmsd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9.78 Score 330.92 align-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124 gaps 4 (3.23%)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P-value 0.00e+00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Afp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-num 4685 Identity 81.45% Similarity 86.29%</a:t>
            </a:r>
          </a:p>
          <a:p>
            <a:r>
              <a:rPr lang="en-US" sz="2000" b="1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Block  0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afp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2 score 46.91 </a:t>
            </a:r>
            <a:r>
              <a:rPr lang="en-US" sz="2000" b="1" dirty="0" err="1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rmsd</a:t>
            </a:r>
            <a:r>
              <a:rPr lang="en-US" sz="2000" b="1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  0.70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gap 0 (0.00%)</a:t>
            </a:r>
          </a:p>
          <a:p>
            <a:r>
              <a:rPr lang="en-US" sz="2000" b="1" dirty="0" smtClean="0">
                <a:solidFill>
                  <a:srgbClr val="FF7C80"/>
                </a:solidFill>
                <a:latin typeface="Courier New" pitchFamily="49" charset="0"/>
                <a:cs typeface="Courier New" pitchFamily="49" charset="0"/>
              </a:rPr>
              <a:t>Block  1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afp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13 score 302.30 </a:t>
            </a:r>
            <a:r>
              <a:rPr lang="en-US" sz="2000" b="1" dirty="0" err="1" smtClean="0">
                <a:solidFill>
                  <a:srgbClr val="FF7C80"/>
                </a:solidFill>
                <a:latin typeface="Courier New" pitchFamily="49" charset="0"/>
                <a:cs typeface="Courier New" pitchFamily="49" charset="0"/>
              </a:rPr>
              <a:t>rmsd</a:t>
            </a:r>
            <a:r>
              <a:rPr lang="en-US" sz="2000" b="1" dirty="0" smtClean="0">
                <a:solidFill>
                  <a:srgbClr val="FF7C80"/>
                </a:solidFill>
                <a:latin typeface="Courier New" pitchFamily="49" charset="0"/>
                <a:cs typeface="Courier New" pitchFamily="49" charset="0"/>
              </a:rPr>
              <a:t>  1.27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gap 0 (0.00%)</a:t>
            </a:r>
          </a:p>
          <a:p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                .    :    .    :    .    :    .    :    .    :    .    :    .    :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Chain 1:    1 KETAAAKFERQHMDSSTSAASSSNYCNQMMKSRNLTKDRCKPVNTFVHESLADVQAVCSQKNVACKNGQT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            </a:t>
            </a:r>
            <a:r>
              <a:rPr lang="en-US" sz="1200" b="1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11111111111111111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200" b="1" dirty="0" smtClean="0">
                <a:solidFill>
                  <a:srgbClr val="FF9999"/>
                </a:solidFill>
                <a:latin typeface="Courier New" pitchFamily="49" charset="0"/>
                <a:cs typeface="Courier New" pitchFamily="49" charset="0"/>
              </a:rPr>
              <a:t>2222222222222222222222222222222222222222222222222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Chain 2:    1 KESAAAKFERQHMDSGNSPSSSSNYCNLMMCCRKMTQGKCKPVNTFVHESLADVKAVCSQKKVTCKNGQT</a:t>
            </a:r>
          </a:p>
          <a:p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                .    :    .    :    .    :    .    :    .    :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Chain 1:   71 NCYQSYSTMSITDCRETGSSKYPNCAYKTTQANKHIIVACEGNPYVPVHFDASV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            </a:t>
            </a:r>
            <a:r>
              <a:rPr lang="en-US" sz="1200" b="1" dirty="0" smtClean="0">
                <a:solidFill>
                  <a:srgbClr val="FF9999"/>
                </a:solidFill>
                <a:latin typeface="Courier New" pitchFamily="49" charset="0"/>
                <a:cs typeface="Courier New" pitchFamily="49" charset="0"/>
              </a:rPr>
              <a:t>222222222222222222222222222222222222222222222222222222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Chain 2:   71 NCYQSKSTMRITDCRETGSSKYPNCAYKTTQVEKHIIVACGGKPSVPVHFDASV</a:t>
            </a:r>
          </a:p>
          <a:p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Note: positions are from PDB; the numbers between alignments are block index</a:t>
            </a:r>
          </a:p>
          <a:p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1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6821-89FF-4D14-8201-36E88862BF8D}" type="slidenum">
              <a:rPr lang="ru-RU" smtClean="0"/>
              <a:pPr/>
              <a:t>49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pablo-ruiz-picasso.ru/images/works/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5715000" cy="4572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6309320"/>
            <a:ext cx="2769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Пабло </a:t>
            </a:r>
            <a:r>
              <a:rPr lang="ru-RU" b="1" dirty="0" smtClean="0"/>
              <a:t>Пикассо</a:t>
            </a:r>
            <a:r>
              <a:rPr lang="ru-RU" dirty="0" smtClean="0"/>
              <a:t>. Женщины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 статической картине хочется угадать динамическую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940152" y="1700808"/>
            <a:ext cx="3203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Это можно сделать для</a:t>
            </a:r>
          </a:p>
          <a:p>
            <a:r>
              <a:rPr lang="ru-RU" sz="2400" dirty="0" smtClean="0"/>
              <a:t>объектов, поведение </a:t>
            </a:r>
          </a:p>
          <a:p>
            <a:r>
              <a:rPr lang="ru-RU" sz="2400" dirty="0" smtClean="0"/>
              <a:t>которых мы знаем 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940152" y="3284984"/>
            <a:ext cx="3203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Для белков хотелось бы сравнить две или более расшифровки 3</a:t>
            </a:r>
            <a:r>
              <a:rPr lang="en-US" sz="2400" dirty="0" smtClean="0"/>
              <a:t>D </a:t>
            </a:r>
            <a:r>
              <a:rPr lang="ru-RU" sz="2400" dirty="0" smtClean="0"/>
              <a:t>структуры 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940152" y="5157192"/>
            <a:ext cx="3203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Гибкое выравнивание – способ сравнения</a:t>
            </a:r>
            <a:endParaRPr lang="ru-RU" sz="24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6821-89FF-4D14-8201-36E88862BF8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2290266"/>
          </a:xfrm>
        </p:spPr>
        <p:txBody>
          <a:bodyPr>
            <a:noAutofit/>
          </a:bodyPr>
          <a:lstStyle/>
          <a:p>
            <a:r>
              <a:rPr lang="ru-RU" sz="3200" dirty="0" err="1" smtClean="0"/>
              <a:t>Конформационная</a:t>
            </a:r>
            <a:r>
              <a:rPr lang="ru-RU" sz="3200" dirty="0" smtClean="0"/>
              <a:t> изменчивость в эволюции </a:t>
            </a:r>
            <a:r>
              <a:rPr lang="ru-RU" sz="3200" dirty="0" err="1" smtClean="0"/>
              <a:t>суперсемейства</a:t>
            </a:r>
            <a:r>
              <a:rPr lang="ru-RU" sz="3200" dirty="0" smtClean="0"/>
              <a:t> </a:t>
            </a:r>
            <a:r>
              <a:rPr lang="en-US" sz="3200" dirty="0" smtClean="0"/>
              <a:t>HAD</a:t>
            </a:r>
            <a:r>
              <a:rPr lang="ru-RU" sz="3200" dirty="0" smtClean="0"/>
              <a:t>-подобных доменов</a:t>
            </a:r>
            <a:br>
              <a:rPr lang="ru-RU" sz="3200" dirty="0" smtClean="0"/>
            </a:br>
            <a:r>
              <a:rPr lang="en-US" sz="2000" dirty="0" smtClean="0"/>
              <a:t>Ye, </a:t>
            </a:r>
            <a:r>
              <a:rPr lang="en-US" sz="2000" dirty="0" err="1" smtClean="0"/>
              <a:t>Godzik</a:t>
            </a:r>
            <a:r>
              <a:rPr lang="en-US" sz="2000" dirty="0" smtClean="0"/>
              <a:t>, (2003),</a:t>
            </a:r>
            <a:r>
              <a:rPr lang="fr-FR" sz="2000" i="1" dirty="0" smtClean="0"/>
              <a:t>19 (Suppl. 2), ii246–ii255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" name="Рисунок 3" descr="1zr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988840"/>
            <a:ext cx="4032448" cy="3024336"/>
          </a:xfrm>
          <a:prstGeom prst="rect">
            <a:avLst/>
          </a:prstGeom>
        </p:spPr>
      </p:pic>
      <p:pic>
        <p:nvPicPr>
          <p:cNvPr id="5" name="Рисунок 4" descr="1lv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988840"/>
            <a:ext cx="4032448" cy="30243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28384" y="4581128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r>
              <a:rPr lang="en-US" dirty="0" err="1" smtClean="0"/>
              <a:t>lvh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707904" y="4581128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r>
              <a:rPr lang="en-US" dirty="0" err="1" smtClean="0"/>
              <a:t>zrn</a:t>
            </a:r>
            <a:endParaRPr lang="ru-RU" dirty="0"/>
          </a:p>
        </p:txBody>
      </p:sp>
      <p:pic>
        <p:nvPicPr>
          <p:cNvPr id="8" name="Рисунок 7" descr="1lhv_reac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184" y="5085184"/>
            <a:ext cx="3977800" cy="1656184"/>
          </a:xfrm>
          <a:prstGeom prst="rect">
            <a:avLst/>
          </a:prstGeom>
        </p:spPr>
      </p:pic>
      <p:pic>
        <p:nvPicPr>
          <p:cNvPr id="9" name="Рисунок 8" descr="1zrn_reacti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5085184"/>
            <a:ext cx="4095291" cy="1656184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6821-89FF-4D14-8201-36E88862BF8D}" type="slidenum">
              <a:rPr lang="ru-RU" smtClean="0"/>
              <a:pPr/>
              <a:t>50</a:t>
            </a:fld>
            <a:endParaRPr lang="ru-RU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Активный сайт расположен между доменами</a:t>
            </a:r>
            <a:endParaRPr lang="ru-RU" dirty="0"/>
          </a:p>
        </p:txBody>
      </p:sp>
      <p:pic>
        <p:nvPicPr>
          <p:cNvPr id="5" name="Рисунок 4" descr="activ_1lzr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060848"/>
            <a:ext cx="4032448" cy="30243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07904" y="4581128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r>
              <a:rPr lang="en-US" dirty="0" err="1" smtClean="0"/>
              <a:t>zrn</a:t>
            </a:r>
            <a:endParaRPr lang="ru-RU" dirty="0"/>
          </a:p>
        </p:txBody>
      </p:sp>
      <p:pic>
        <p:nvPicPr>
          <p:cNvPr id="7" name="Рисунок 6" descr="activ_1lv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060848"/>
            <a:ext cx="4056112" cy="30420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28384" y="4581128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r>
              <a:rPr lang="en-US" dirty="0" err="1" smtClean="0"/>
              <a:t>lvh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6821-89FF-4D14-8201-36E88862BF8D}" type="slidenum">
              <a:rPr lang="ru-RU" smtClean="0"/>
              <a:pPr/>
              <a:t>51</a:t>
            </a:fld>
            <a:endParaRPr lang="ru-RU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FATCAT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268760"/>
            <a:ext cx="856895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Align 1zrn_.pdb 220 with 1lvhA.pdb 221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Twists 2 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ini-len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176 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ini-rmsd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3.50 opt-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equ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201 opt-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rmsd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2.54 chain-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rmsd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6.91 Score 406.66 align-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231 gaps 30 (12.99%)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P-value 3.46e-09 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Afp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-num 16788 Identity 12.99% Similarity 29.44%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Block  0 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afp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4 score 76.81 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rmsd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1.83 gap 13 (0.29%)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Block  1 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afp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4 score 92.92 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rmsd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1.57 gap 1 (0.03%)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Block  2 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afp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14 score 291.46 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rmsd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2.35 gap 22 (0.16%)</a:t>
            </a:r>
          </a:p>
          <a:p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                .    :    .    :    .    :    .    :    .    :    .    :    .    :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Chain 1:    3 YIKGIAFDLYGTLFD-VHSVVGRCDEAFP-----GRGREISALWR--QKQLEYTWLRSLMNRYVNFQQAT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            111111111111111 1111111111111     11111111111  22222222222222222222222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Chain 2:    1 MFKAVLFDLDGVITDTAEYHFRAWKALAEEIGINGVDRQFNEQLKGVSREDSLQKILDLADKKVSAEEFK</a:t>
            </a:r>
          </a:p>
          <a:p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                .    :    .    :    .    :    .    :    .    :    .    :    .    :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Chain 1:   65 EDALRFTCRHLGLDLDARTRSTLCDAYLRL---APFSEVPDSLRELKRRGLKLAILSNGSPQSIDAVVSH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            2222222222             3333333   333333333333333333333333333  33333333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Chain 2:   71 ELAKRKNDNY-------------VKMIQDVSPADVYPGILQLLKDLRSNKIKIALASASK--NGPFLLER</a:t>
            </a:r>
          </a:p>
          <a:p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                .    :    .    :    .    :    .    :    .    :    .    :    .    :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Chain 1:  132 AGLRDGFDHLLSVDPVQVYKPDNRVYELAEQALGLDRSAILFVASNAWDATGARYFGFPTCWINRTGNVF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            3333333333333333333333333333333333333333333333333333333333333333  3333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Chain 2:  126 MNLTGYFDAIADPAEVAASKPAPDIFIAAAHAVGVAPSESIGLEDSQAGIQAIKDSGALPIGVG--RPED</a:t>
            </a:r>
          </a:p>
          <a:p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                .    :    .    :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Chain 1:  202 EEMGQTPDWEVTSLRAVVELF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             33  33333333333333333</a:t>
            </a:r>
          </a:p>
          <a:p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Chain 2:  194 LG--DDIVIVPDTSHYTLEFL</a:t>
            </a:r>
          </a:p>
          <a:p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6821-89FF-4D14-8201-36E88862BF8D}" type="slidenum">
              <a:rPr lang="ru-RU" smtClean="0"/>
              <a:pPr/>
              <a:t>52</a:t>
            </a:fld>
            <a:endParaRPr lang="ru-RU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Гибкое выравнивание </a:t>
            </a:r>
            <a:r>
              <a:rPr lang="en-US" dirty="0" smtClean="0"/>
              <a:t>FATCAT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1lvh </a:t>
            </a:r>
            <a:r>
              <a:rPr lang="ru-RU" sz="2200" dirty="0" smtClean="0"/>
              <a:t>на </a:t>
            </a:r>
            <a:r>
              <a:rPr lang="en-US" sz="2200" dirty="0" smtClean="0"/>
              <a:t>1zrn</a:t>
            </a:r>
            <a:endParaRPr lang="ru-RU" dirty="0"/>
          </a:p>
        </p:txBody>
      </p:sp>
      <p:pic>
        <p:nvPicPr>
          <p:cNvPr id="3" name="Рисунок 2" descr="FATCAT_al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916832"/>
            <a:ext cx="3118222" cy="42805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19872" y="1916832"/>
            <a:ext cx="55091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Структура </a:t>
            </a:r>
            <a:r>
              <a:rPr lang="en-US" sz="2800" dirty="0" smtClean="0"/>
              <a:t>1zrn </a:t>
            </a:r>
            <a:r>
              <a:rPr lang="ru-RU" sz="2800" dirty="0" smtClean="0"/>
              <a:t>показана серым;</a:t>
            </a:r>
          </a:p>
          <a:p>
            <a:r>
              <a:rPr lang="ru-RU" sz="2800" dirty="0" smtClean="0"/>
              <a:t>три найденных блока </a:t>
            </a:r>
          </a:p>
          <a:p>
            <a:r>
              <a:rPr lang="ru-RU" sz="2800" dirty="0" smtClean="0"/>
              <a:t>выделены разными цветами</a:t>
            </a:r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6821-89FF-4D14-8201-36E88862BF8D}" type="slidenum">
              <a:rPr lang="ru-RU" smtClean="0"/>
              <a:pPr/>
              <a:t>53</a:t>
            </a:fld>
            <a:endParaRPr lang="ru-RU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Эволюционное изменение или </a:t>
            </a:r>
            <a:r>
              <a:rPr lang="ru-RU" dirty="0" err="1" smtClean="0"/>
              <a:t>конформационная</a:t>
            </a:r>
            <a:r>
              <a:rPr lang="ru-RU" dirty="0" smtClean="0"/>
              <a:t> подвижность?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Гибкое </a:t>
            </a:r>
            <a:r>
              <a:rPr lang="ru-RU" dirty="0" err="1" smtClean="0"/>
              <a:t>выравние</a:t>
            </a:r>
            <a:r>
              <a:rPr lang="ru-RU" dirty="0" smtClean="0"/>
              <a:t> 1</a:t>
            </a:r>
            <a:r>
              <a:rPr lang="en-US" dirty="0" err="1" smtClean="0"/>
              <a:t>dzn</a:t>
            </a:r>
            <a:r>
              <a:rPr lang="en-US" dirty="0" smtClean="0"/>
              <a:t> </a:t>
            </a:r>
            <a:r>
              <a:rPr lang="ru-RU" dirty="0" smtClean="0"/>
              <a:t>с другими структурами из того же семейства не показало изгибов</a:t>
            </a:r>
          </a:p>
          <a:p>
            <a:r>
              <a:rPr lang="ru-RU" dirty="0" smtClean="0"/>
              <a:t>Описанные в литературе изменения </a:t>
            </a:r>
            <a:r>
              <a:rPr lang="ru-RU" dirty="0" err="1" smtClean="0"/>
              <a:t>конформации</a:t>
            </a:r>
            <a:r>
              <a:rPr lang="ru-RU" dirty="0" smtClean="0"/>
              <a:t> активного центра в структуре </a:t>
            </a:r>
            <a:r>
              <a:rPr lang="ru-RU" dirty="0" err="1" smtClean="0"/>
              <a:t>холофермента</a:t>
            </a:r>
            <a:r>
              <a:rPr lang="ru-RU" dirty="0" smtClean="0"/>
              <a:t> по сравнению с </a:t>
            </a:r>
            <a:r>
              <a:rPr lang="ru-RU" dirty="0" err="1" smtClean="0"/>
              <a:t>апоформой</a:t>
            </a:r>
            <a:r>
              <a:rPr lang="ru-RU" dirty="0" smtClean="0"/>
              <a:t> не связаны с изгибами структуры</a:t>
            </a:r>
          </a:p>
          <a:p>
            <a:r>
              <a:rPr lang="ru-RU" dirty="0" smtClean="0"/>
              <a:t>Гибкое выравнивание </a:t>
            </a:r>
            <a:r>
              <a:rPr lang="en-US" dirty="0" smtClean="0"/>
              <a:t>1dzn </a:t>
            </a:r>
            <a:r>
              <a:rPr lang="ru-RU" dirty="0" smtClean="0"/>
              <a:t>с структурами из других семейств в том же </a:t>
            </a:r>
            <a:r>
              <a:rPr lang="ru-RU" dirty="0" err="1" smtClean="0"/>
              <a:t>суперсемействе</a:t>
            </a:r>
            <a:r>
              <a:rPr lang="ru-RU" dirty="0" smtClean="0"/>
              <a:t> в большинстве случаев показало те же изгибы, что и при выравнивании </a:t>
            </a:r>
            <a:r>
              <a:rPr lang="en-US" dirty="0" smtClean="0"/>
              <a:t>1dzn </a:t>
            </a:r>
            <a:r>
              <a:rPr lang="ru-RU" dirty="0" smtClean="0"/>
              <a:t>с </a:t>
            </a:r>
            <a:r>
              <a:rPr lang="en-US" dirty="0" smtClean="0"/>
              <a:t>1lvh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6821-89FF-4D14-8201-36E88862BF8D}" type="slidenum">
              <a:rPr lang="ru-RU" smtClean="0"/>
              <a:pPr/>
              <a:t>54</a:t>
            </a:fld>
            <a:endParaRPr lang="ru-RU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Сравнение 1</a:t>
            </a:r>
            <a:r>
              <a:rPr lang="en-US" sz="3100" dirty="0" err="1" smtClean="0"/>
              <a:t>zrn</a:t>
            </a:r>
            <a:r>
              <a:rPr lang="en-US" sz="3100" dirty="0" smtClean="0"/>
              <a:t> </a:t>
            </a:r>
            <a:r>
              <a:rPr lang="ru-RU" sz="3100" dirty="0" smtClean="0"/>
              <a:t>с представителями других семейств </a:t>
            </a:r>
            <a:r>
              <a:rPr lang="ru-RU" sz="3100" dirty="0" err="1" smtClean="0"/>
              <a:t>суперсемейства</a:t>
            </a:r>
            <a:r>
              <a:rPr lang="ru-RU" sz="3100" dirty="0" smtClean="0"/>
              <a:t> </a:t>
            </a:r>
            <a:r>
              <a:rPr lang="en-US" sz="3100" dirty="0" smtClean="0"/>
              <a:t>HAD</a:t>
            </a:r>
            <a:r>
              <a:rPr lang="ru-RU" sz="3100" dirty="0" smtClean="0"/>
              <a:t>-подобных доменов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00808"/>
            <a:ext cx="3816424" cy="4333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347864" y="2051556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</a:t>
            </a:r>
            <a:r>
              <a:rPr lang="en-US" dirty="0" err="1" smtClean="0">
                <a:solidFill>
                  <a:schemeClr val="bg1"/>
                </a:solidFill>
              </a:rPr>
              <a:t>zrn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64032" y="4797152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</a:t>
            </a:r>
            <a:r>
              <a:rPr lang="en-US" dirty="0" err="1" smtClean="0">
                <a:solidFill>
                  <a:schemeClr val="bg1"/>
                </a:solidFill>
              </a:rPr>
              <a:t>lvh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7864" y="2924944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</a:t>
            </a:r>
            <a:r>
              <a:rPr lang="en-US" dirty="0" smtClean="0">
                <a:solidFill>
                  <a:schemeClr val="bg1"/>
                </a:solidFill>
              </a:rPr>
              <a:t>ek1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7864" y="2492896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</a:t>
            </a:r>
            <a:r>
              <a:rPr lang="en-US" dirty="0" smtClean="0">
                <a:solidFill>
                  <a:schemeClr val="bg1"/>
                </a:solidFill>
              </a:rPr>
              <a:t>qq5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7864" y="386104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</a:t>
            </a:r>
            <a:r>
              <a:rPr lang="en-US" dirty="0" err="1" smtClean="0">
                <a:solidFill>
                  <a:schemeClr val="bg1"/>
                </a:solidFill>
              </a:rPr>
              <a:t>kle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7864" y="3429000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</a:t>
            </a:r>
            <a:r>
              <a:rPr lang="en-US" dirty="0" smtClean="0">
                <a:solidFill>
                  <a:schemeClr val="bg1"/>
                </a:solidFill>
              </a:rPr>
              <a:t>fez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7864" y="4365104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????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27984" y="2492896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HAD-related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396648" y="3140968"/>
            <a:ext cx="1255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YihX</a:t>
            </a:r>
            <a:r>
              <a:rPr lang="en-US" b="1" dirty="0" smtClean="0"/>
              <a:t>-like </a:t>
            </a:r>
            <a:endParaRPr lang="ru-RU" b="1" dirty="0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4416702" y="3645024"/>
            <a:ext cx="4403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Phosphonoacetaldehyde</a:t>
            </a:r>
            <a:r>
              <a:rPr lang="en-US" b="1" dirty="0" smtClean="0"/>
              <a:t> </a:t>
            </a:r>
            <a:r>
              <a:rPr lang="en-US" b="1" dirty="0" err="1" smtClean="0"/>
              <a:t>hydrolase</a:t>
            </a:r>
            <a:r>
              <a:rPr lang="en-US" b="1" dirty="0" smtClean="0"/>
              <a:t>-like </a:t>
            </a:r>
            <a:endParaRPr lang="ru-RU" b="1" dirty="0" smtClean="0"/>
          </a:p>
        </p:txBody>
      </p:sp>
      <p:sp>
        <p:nvSpPr>
          <p:cNvPr id="14" name="Прямоугольник 13"/>
          <p:cNvSpPr/>
          <p:nvPr/>
        </p:nvSpPr>
        <p:spPr>
          <a:xfrm>
            <a:off x="4427984" y="4077072"/>
            <a:ext cx="3079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Probable </a:t>
            </a:r>
            <a:r>
              <a:rPr lang="en-US" b="1" dirty="0" err="1" smtClean="0"/>
              <a:t>phosphatase</a:t>
            </a:r>
            <a:r>
              <a:rPr lang="en-US" b="1" dirty="0" smtClean="0"/>
              <a:t> </a:t>
            </a:r>
            <a:r>
              <a:rPr lang="en-US" b="1" dirty="0" err="1" smtClean="0"/>
              <a:t>YrbI</a:t>
            </a:r>
            <a:r>
              <a:rPr lang="en-US" b="1" dirty="0" smtClean="0"/>
              <a:t> </a:t>
            </a:r>
            <a:endParaRPr lang="ru-RU" b="1" dirty="0" smtClean="0"/>
          </a:p>
        </p:txBody>
      </p:sp>
      <p:sp>
        <p:nvSpPr>
          <p:cNvPr id="15" name="Правая фигурная скобка 14"/>
          <p:cNvSpPr/>
          <p:nvPr/>
        </p:nvSpPr>
        <p:spPr>
          <a:xfrm>
            <a:off x="4067944" y="2348880"/>
            <a:ext cx="360040" cy="648072"/>
          </a:xfrm>
          <a:prstGeom prst="rightBrace">
            <a:avLst>
              <a:gd name="adj1" fmla="val 8333"/>
              <a:gd name="adj2" fmla="val 50000"/>
            </a:avLst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427984" y="5013176"/>
            <a:ext cx="2980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Beta</a:t>
            </a:r>
            <a:r>
              <a:rPr lang="ru-RU" b="1" dirty="0" smtClean="0"/>
              <a:t>-</a:t>
            </a:r>
            <a:r>
              <a:rPr lang="en-US" b="1" dirty="0" err="1" smtClean="0"/>
              <a:t>phosphoglucomutase</a:t>
            </a:r>
            <a:endParaRPr lang="ru-RU" b="1" dirty="0" smtClean="0"/>
          </a:p>
        </p:txBody>
      </p:sp>
      <p:sp>
        <p:nvSpPr>
          <p:cNvPr id="17" name="Прямоугольник 16"/>
          <p:cNvSpPr/>
          <p:nvPr/>
        </p:nvSpPr>
        <p:spPr>
          <a:xfrm>
            <a:off x="4355976" y="1700808"/>
            <a:ext cx="21761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Семейство</a:t>
            </a:r>
            <a:endParaRPr lang="ru-RU" b="1" dirty="0"/>
          </a:p>
        </p:txBody>
      </p:sp>
      <p:sp>
        <p:nvSpPr>
          <p:cNvPr id="21" name="5-конечная звезда 20"/>
          <p:cNvSpPr/>
          <p:nvPr/>
        </p:nvSpPr>
        <p:spPr>
          <a:xfrm>
            <a:off x="1763688" y="3717032"/>
            <a:ext cx="144016" cy="144016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5-конечная звезда 25"/>
          <p:cNvSpPr/>
          <p:nvPr/>
        </p:nvSpPr>
        <p:spPr>
          <a:xfrm>
            <a:off x="1979712" y="3717032"/>
            <a:ext cx="144016" cy="144016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5-конечная звезда 26"/>
          <p:cNvSpPr/>
          <p:nvPr/>
        </p:nvSpPr>
        <p:spPr>
          <a:xfrm>
            <a:off x="1331640" y="3717032"/>
            <a:ext cx="144016" cy="144016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5-конечная звезда 27"/>
          <p:cNvSpPr/>
          <p:nvPr/>
        </p:nvSpPr>
        <p:spPr>
          <a:xfrm>
            <a:off x="1475656" y="5085184"/>
            <a:ext cx="144016" cy="144016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5-конечная звезда 28"/>
          <p:cNvSpPr/>
          <p:nvPr/>
        </p:nvSpPr>
        <p:spPr>
          <a:xfrm>
            <a:off x="1979712" y="5085184"/>
            <a:ext cx="144016" cy="144016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5-конечная звезда 29"/>
          <p:cNvSpPr/>
          <p:nvPr/>
        </p:nvSpPr>
        <p:spPr>
          <a:xfrm>
            <a:off x="1979712" y="4221088"/>
            <a:ext cx="144016" cy="144016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5-конечная звезда 30"/>
          <p:cNvSpPr/>
          <p:nvPr/>
        </p:nvSpPr>
        <p:spPr>
          <a:xfrm>
            <a:off x="1979712" y="3284984"/>
            <a:ext cx="144016" cy="144016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611560" y="6237312"/>
            <a:ext cx="76886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Звездочками отмечены места изгибов при выравнивании с 1 </a:t>
            </a:r>
            <a:r>
              <a:rPr lang="en-US" sz="2000" b="1" dirty="0" err="1" smtClean="0"/>
              <a:t>zrn</a:t>
            </a:r>
            <a:endParaRPr lang="ru-RU" sz="2000" b="1" dirty="0"/>
          </a:p>
        </p:txBody>
      </p:sp>
      <p:sp>
        <p:nvSpPr>
          <p:cNvPr id="33" name="Номер слайда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6821-89FF-4D14-8201-36E88862BF8D}" type="slidenum">
              <a:rPr lang="ru-RU" smtClean="0"/>
              <a:pPr/>
              <a:t>55</a:t>
            </a:fld>
            <a:endParaRPr lang="ru-RU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258316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Авторы полагают, что изгиб между доменами объясняется изменением каталитической активности ферментов в ходе эволюции от общего предка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6821-89FF-4D14-8201-36E88862BF8D}" type="slidenum">
              <a:rPr lang="ru-RU" smtClean="0"/>
              <a:pPr/>
              <a:t>56</a:t>
            </a:fld>
            <a:endParaRPr lang="ru-RU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Чего нет в лекции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6821-89FF-4D14-8201-36E88862BF8D}" type="slidenum">
              <a:rPr lang="ru-RU" smtClean="0"/>
              <a:pPr/>
              <a:t>57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628800"/>
            <a:ext cx="84249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dirty="0" smtClean="0"/>
              <a:t> Множественное гибкое выравнивание: проблема   описания блоков</a:t>
            </a:r>
          </a:p>
          <a:p>
            <a:pPr lvl="1">
              <a:buFont typeface="Wingdings" pitchFamily="2" charset="2"/>
              <a:buChar char="§"/>
            </a:pPr>
            <a:r>
              <a:rPr lang="ru-RU" sz="2400" dirty="0" smtClean="0"/>
              <a:t> </a:t>
            </a:r>
            <a:r>
              <a:rPr lang="en-US" sz="2400" dirty="0" smtClean="0"/>
              <a:t>POSA</a:t>
            </a:r>
            <a:endParaRPr lang="ru-RU" sz="2400" dirty="0" smtClean="0"/>
          </a:p>
          <a:p>
            <a:pPr lvl="1">
              <a:buFont typeface="Wingdings" pitchFamily="2" charset="2"/>
              <a:buChar char="§"/>
            </a:pPr>
            <a:r>
              <a:rPr lang="ru-RU" sz="2400" dirty="0" smtClean="0"/>
              <a:t> </a:t>
            </a:r>
            <a:r>
              <a:rPr lang="en-US" sz="2400" dirty="0" smtClean="0"/>
              <a:t>MALAKITE</a:t>
            </a:r>
            <a:endParaRPr lang="ru-RU" sz="2400" dirty="0" smtClean="0"/>
          </a:p>
          <a:p>
            <a:pPr lvl="1">
              <a:buFont typeface="Wingdings" pitchFamily="2" charset="2"/>
              <a:buChar char="§"/>
            </a:pPr>
            <a:r>
              <a:rPr lang="ru-RU" sz="2400" dirty="0" smtClean="0"/>
              <a:t> Следствие для выравнивания последовательностей</a:t>
            </a:r>
            <a:br>
              <a:rPr lang="ru-RU" sz="2400" dirty="0" smtClean="0"/>
            </a:br>
            <a:endParaRPr lang="ru-RU" sz="2400" dirty="0" smtClean="0"/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Локальное выравнивание поверхностей</a:t>
            </a:r>
            <a:br>
              <a:rPr lang="ru-RU" sz="2400" dirty="0" smtClean="0"/>
            </a:br>
            <a:endParaRPr lang="ru-RU" sz="2400" dirty="0" smtClean="0"/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Выравнивание </a:t>
            </a:r>
            <a:r>
              <a:rPr lang="en-US" sz="2400" dirty="0" smtClean="0"/>
              <a:t>“</a:t>
            </a:r>
            <a:r>
              <a:rPr lang="ru-RU" sz="2400" dirty="0" smtClean="0"/>
              <a:t>по форме глобулы</a:t>
            </a:r>
            <a:r>
              <a:rPr lang="en-US" sz="2400" dirty="0" smtClean="0"/>
              <a:t>”</a:t>
            </a:r>
            <a:endParaRPr lang="ru-RU" sz="2400" dirty="0" smtClean="0"/>
          </a:p>
          <a:p>
            <a:pPr lvl="2"/>
            <a:endParaRPr lang="ru-RU" sz="2400" dirty="0" smtClean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2880320" cy="1143000"/>
          </a:xfrm>
        </p:spPr>
        <p:txBody>
          <a:bodyPr/>
          <a:lstStyle/>
          <a:p>
            <a:r>
              <a:rPr lang="ru-RU" dirty="0" smtClean="0"/>
              <a:t>КОНЕЦ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6821-89FF-4D14-8201-36E88862BF8D}" type="slidenum">
              <a:rPr lang="ru-RU" smtClean="0"/>
              <a:pPr/>
              <a:t>58</a:t>
            </a:fld>
            <a:endParaRPr lang="ru-RU"/>
          </a:p>
        </p:txBody>
      </p:sp>
      <p:pic>
        <p:nvPicPr>
          <p:cNvPr id="4" name="Picture 2" descr="http://catecoles.files.wordpress.com/2010/01/vermeer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52128"/>
            <a:ext cx="4896544" cy="57606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95936" y="5934670"/>
            <a:ext cx="38884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Молодая женщина</a:t>
            </a:r>
            <a:r>
              <a:rPr lang="en-US" dirty="0" smtClean="0"/>
              <a:t> </a:t>
            </a:r>
            <a:r>
              <a:rPr lang="ru-RU" dirty="0" smtClean="0"/>
              <a:t>за </a:t>
            </a:r>
            <a:r>
              <a:rPr lang="ru-RU" dirty="0" err="1" smtClean="0"/>
              <a:t>верджинелом</a:t>
            </a:r>
            <a:r>
              <a:rPr lang="ru-RU" dirty="0" smtClean="0"/>
              <a:t> </a:t>
            </a:r>
            <a:r>
              <a:rPr lang="en-US" dirty="0" smtClean="0"/>
              <a:t>[</a:t>
            </a:r>
            <a:r>
              <a:rPr lang="ru-RU" dirty="0" smtClean="0"/>
              <a:t>род клавесина</a:t>
            </a:r>
            <a:r>
              <a:rPr lang="en-US" dirty="0" smtClean="0"/>
              <a:t>] </a:t>
            </a:r>
            <a:endParaRPr lang="ru-RU" dirty="0" smtClean="0"/>
          </a:p>
          <a:p>
            <a:r>
              <a:rPr lang="ru-RU" dirty="0" smtClean="0"/>
              <a:t>Ян Вермеер, </a:t>
            </a:r>
            <a:r>
              <a:rPr lang="en-US" dirty="0" smtClean="0"/>
              <a:t>1670-2</a:t>
            </a:r>
            <a:endParaRPr lang="en-US" dirty="0"/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11453192" y="7568803"/>
            <a:ext cx="762000" cy="365125"/>
          </a:xfrm>
          <a:prstGeom prst="rect">
            <a:avLst/>
          </a:prstGeom>
        </p:spPr>
        <p:txBody>
          <a:bodyPr vert="horz" lIns="0" rIns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876821-89FF-4D14-8201-36E88862BF8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236227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Пример работы, в которой обыгрывается </a:t>
            </a:r>
            <a:r>
              <a:rPr lang="ru-RU" sz="3600" dirty="0" err="1" smtClean="0"/>
              <a:t>конформационная</a:t>
            </a:r>
            <a:r>
              <a:rPr lang="ru-RU" sz="3600" dirty="0" smtClean="0"/>
              <a:t> подвижность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sz="1600" dirty="0" smtClean="0"/>
              <a:t> </a:t>
            </a:r>
            <a:r>
              <a:rPr lang="en-US" sz="1600" dirty="0" err="1" smtClean="0"/>
              <a:t>Dmitrieva</a:t>
            </a:r>
            <a:r>
              <a:rPr lang="en-US" sz="1600" dirty="0" smtClean="0"/>
              <a:t> et al., 2007, Virology </a:t>
            </a:r>
            <a:r>
              <a:rPr lang="ru-RU" sz="1400" dirty="0" smtClean="0"/>
              <a:t>365(1):79-91</a:t>
            </a:r>
            <a:endParaRPr lang="ru-RU" sz="1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6821-89FF-4D14-8201-36E88862BF8D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4582" y="2924944"/>
            <a:ext cx="2169418" cy="2892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2924944"/>
            <a:ext cx="69482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Почему  одни мутации </a:t>
            </a:r>
            <a:r>
              <a:rPr lang="en-US" sz="2400" b="1" dirty="0" smtClean="0"/>
              <a:t>C-</a:t>
            </a:r>
            <a:r>
              <a:rPr lang="ru-RU" sz="2400" b="1" dirty="0" smtClean="0"/>
              <a:t>концевого остатка</a:t>
            </a:r>
            <a:r>
              <a:rPr lang="ru-RU" sz="2400" dirty="0" smtClean="0"/>
              <a:t> РНК зависимой РНК полимеразы </a:t>
            </a:r>
            <a:r>
              <a:rPr lang="ru-RU" sz="2400" dirty="0" err="1" smtClean="0"/>
              <a:t>менговируса</a:t>
            </a:r>
            <a:r>
              <a:rPr lang="ru-RU" sz="2400" dirty="0" smtClean="0"/>
              <a:t> дают  </a:t>
            </a:r>
            <a:r>
              <a:rPr lang="ru-RU" sz="2400" dirty="0" err="1" smtClean="0"/>
              <a:t>нежинеспособный</a:t>
            </a:r>
            <a:r>
              <a:rPr lang="ru-RU" sz="2400" dirty="0" smtClean="0"/>
              <a:t> вирус, а другие – жизнеспособный?</a:t>
            </a:r>
            <a:r>
              <a:rPr lang="en-US" sz="2400" dirty="0" smtClean="0"/>
              <a:t> 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en-US" sz="2400" dirty="0" err="1" smtClean="0"/>
              <a:t>Trp</a:t>
            </a:r>
            <a:r>
              <a:rPr lang="en-US" sz="2400" dirty="0" smtClean="0"/>
              <a:t>, Tyr, His, </a:t>
            </a:r>
            <a:r>
              <a:rPr lang="en-US" sz="2400" dirty="0" err="1" smtClean="0"/>
              <a:t>Arg</a:t>
            </a:r>
            <a:r>
              <a:rPr lang="en-US" sz="2400" dirty="0" smtClean="0"/>
              <a:t>  =&gt; </a:t>
            </a:r>
            <a:r>
              <a:rPr lang="ru-RU" sz="2400" dirty="0" smtClean="0"/>
              <a:t>жизнеспособный вирус</a:t>
            </a:r>
            <a:r>
              <a:rPr lang="en-US" sz="2400" dirty="0" smtClean="0"/>
              <a:t>  </a:t>
            </a:r>
            <a:endParaRPr lang="ru-RU" sz="2400" dirty="0" smtClean="0"/>
          </a:p>
          <a:p>
            <a:r>
              <a:rPr lang="en-US" sz="2400" dirty="0" err="1" smtClean="0"/>
              <a:t>ΔTrp</a:t>
            </a:r>
            <a:r>
              <a:rPr lang="en-US" sz="2400" dirty="0" smtClean="0"/>
              <a:t>, Ala, </a:t>
            </a:r>
            <a:r>
              <a:rPr lang="en-US" sz="2400" dirty="0" err="1" smtClean="0"/>
              <a:t>Phe</a:t>
            </a:r>
            <a:r>
              <a:rPr lang="en-US" sz="2400" dirty="0" smtClean="0"/>
              <a:t>        =&gt; </a:t>
            </a:r>
            <a:r>
              <a:rPr lang="ru-RU" sz="2400" dirty="0" smtClean="0"/>
              <a:t>нежизнеспособный вирус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051720" y="6093296"/>
            <a:ext cx="5723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B0F0"/>
                </a:solidFill>
              </a:rPr>
              <a:t>RdRP</a:t>
            </a:r>
            <a:r>
              <a:rPr lang="en-US" sz="2400" dirty="0" smtClean="0"/>
              <a:t>  = RNA directed RNA polymerase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031E3-2647-48D0-ABCD-9573CB8088DA}" type="slidenum">
              <a:rPr lang="ru-RU" smtClean="0">
                <a:solidFill>
                  <a:schemeClr val="bg1">
                    <a:lumMod val="95000"/>
                    <a:lumOff val="5000"/>
                  </a:schemeClr>
                </a:solidFill>
              </a:rPr>
              <a:pPr/>
              <a:t>7</a:t>
            </a:fld>
            <a:endParaRPr lang="ru-RU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1219200"/>
          </a:xfrm>
        </p:spPr>
        <p:txBody>
          <a:bodyPr>
            <a:normAutofit/>
          </a:bodyPr>
          <a:lstStyle/>
          <a:p>
            <a:r>
              <a:rPr lang="ru-RU" sz="3700" dirty="0" err="1" smtClean="0"/>
              <a:t>X-ray</a:t>
            </a:r>
            <a:r>
              <a:rPr lang="ru-RU" sz="3700" dirty="0" smtClean="0"/>
              <a:t> </a:t>
            </a:r>
            <a:r>
              <a:rPr lang="ru-RU" sz="3700" dirty="0" err="1" smtClean="0"/>
              <a:t>structure</a:t>
            </a:r>
            <a:r>
              <a:rPr lang="ru-RU" sz="3700" dirty="0" smtClean="0"/>
              <a:t> </a:t>
            </a:r>
            <a:r>
              <a:rPr lang="ru-RU" sz="3700" dirty="0" err="1" smtClean="0"/>
              <a:t>of</a:t>
            </a:r>
            <a:r>
              <a:rPr lang="ru-RU" sz="3700" dirty="0" smtClean="0"/>
              <a:t> '</a:t>
            </a:r>
            <a:r>
              <a:rPr lang="ru-RU" sz="3700" dirty="0" err="1" smtClean="0"/>
              <a:t>small</a:t>
            </a:r>
            <a:r>
              <a:rPr lang="ru-RU" sz="3700" dirty="0" smtClean="0"/>
              <a:t>' </a:t>
            </a:r>
            <a:r>
              <a:rPr lang="ru-RU" sz="3700" dirty="0" err="1" smtClean="0"/>
              <a:t>RdRPs</a:t>
            </a:r>
            <a:endParaRPr lang="ru-RU" sz="3700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96752"/>
            <a:ext cx="7232531" cy="4638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827584" y="6021288"/>
            <a:ext cx="5653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Звездочкой отмечено положение </a:t>
            </a:r>
            <a:r>
              <a:rPr lang="en-US" dirty="0" smtClean="0"/>
              <a:t>C-</a:t>
            </a:r>
            <a:r>
              <a:rPr lang="ru-RU" dirty="0" smtClean="0"/>
              <a:t>концевого остатка. </a:t>
            </a:r>
            <a:br>
              <a:rPr lang="ru-RU" dirty="0" smtClean="0"/>
            </a:br>
            <a:r>
              <a:rPr lang="ru-RU" dirty="0" smtClean="0"/>
              <a:t>Он расположен на интерфейсе </a:t>
            </a:r>
            <a:r>
              <a:rPr lang="en-US" dirty="0" smtClean="0"/>
              <a:t>Thumb – </a:t>
            </a:r>
            <a:r>
              <a:rPr lang="en-US" dirty="0" err="1" smtClean="0"/>
              <a:t>Pulm</a:t>
            </a:r>
            <a:r>
              <a:rPr lang="en-US" dirty="0" smtClean="0"/>
              <a:t> </a:t>
            </a:r>
            <a:r>
              <a:rPr lang="ru-RU" dirty="0" smtClean="0"/>
              <a:t>доменов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3144"/>
            <a:ext cx="8229600" cy="219573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РНК зависимая РНК полимераза </a:t>
            </a:r>
            <a:r>
              <a:rPr lang="ru-RU" sz="3100" dirty="0" smtClean="0"/>
              <a:t>вируса геморрагической болезни кроликов</a:t>
            </a:r>
            <a:r>
              <a:rPr lang="en-US" sz="3100" dirty="0" smtClean="0"/>
              <a:t>.</a:t>
            </a:r>
            <a:br>
              <a:rPr lang="en-US" sz="3100" dirty="0" smtClean="0"/>
            </a:br>
            <a:r>
              <a:rPr lang="ru-RU" sz="3100" dirty="0" smtClean="0"/>
              <a:t>Асимметрическая единица содержит две цепочки, </a:t>
            </a:r>
            <a:r>
              <a:rPr lang="en-US" sz="3100" dirty="0" smtClean="0"/>
              <a:t>A </a:t>
            </a:r>
            <a:r>
              <a:rPr lang="ru-RU" sz="3100" dirty="0" smtClean="0"/>
              <a:t>и </a:t>
            </a:r>
            <a:r>
              <a:rPr lang="en-US" sz="3100" dirty="0" smtClean="0"/>
              <a:t>B</a:t>
            </a:r>
            <a:r>
              <a:rPr lang="ru-RU" sz="3100" dirty="0" smtClean="0"/>
              <a:t>. </a:t>
            </a:r>
            <a:br>
              <a:rPr lang="ru-RU" sz="3100" dirty="0" smtClean="0"/>
            </a:br>
            <a:r>
              <a:rPr lang="en-US" sz="3100" dirty="0" smtClean="0"/>
              <a:t>Ng et al., 2002,</a:t>
            </a:r>
            <a:r>
              <a:rPr lang="en-US" sz="2700" dirty="0" smtClean="0"/>
              <a:t>J. Biol. Chem. 277, 1381–1387.</a:t>
            </a:r>
            <a:endParaRPr lang="ru-RU" dirty="0"/>
          </a:p>
        </p:txBody>
      </p:sp>
      <p:pic>
        <p:nvPicPr>
          <p:cNvPr id="3" name="Рисунок 2" descr="1khv_fit_ab.png"/>
          <p:cNvPicPr>
            <a:picLocks noChangeAspect="1"/>
          </p:cNvPicPr>
          <p:nvPr/>
        </p:nvPicPr>
        <p:blipFill>
          <a:blip r:embed="rId2" cstate="print"/>
          <a:srcRect l="12992" t="3150" r="7677" b="1575"/>
          <a:stretch>
            <a:fillRect/>
          </a:stretch>
        </p:blipFill>
        <p:spPr>
          <a:xfrm>
            <a:off x="4639482" y="2636912"/>
            <a:ext cx="4397005" cy="3960440"/>
          </a:xfrm>
          <a:prstGeom prst="rect">
            <a:avLst/>
          </a:prstGeom>
        </p:spPr>
      </p:pic>
      <p:pic>
        <p:nvPicPr>
          <p:cNvPr id="4" name="Рисунок 3" descr="1khv_fit_thumb_ab.png"/>
          <p:cNvPicPr>
            <a:picLocks noChangeAspect="1"/>
          </p:cNvPicPr>
          <p:nvPr/>
        </p:nvPicPr>
        <p:blipFill>
          <a:blip r:embed="rId3" cstate="print"/>
          <a:srcRect l="14173" t="3150" r="6496" b="1575"/>
          <a:stretch>
            <a:fillRect/>
          </a:stretch>
        </p:blipFill>
        <p:spPr>
          <a:xfrm>
            <a:off x="107504" y="2636912"/>
            <a:ext cx="4396974" cy="39604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96506" y="2880320"/>
            <a:ext cx="2347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 полным цепочкам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66928" y="2880320"/>
            <a:ext cx="2169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 </a:t>
            </a:r>
            <a:r>
              <a:rPr lang="en-US" dirty="0" smtClean="0"/>
              <a:t>thumb </a:t>
            </a:r>
            <a:r>
              <a:rPr lang="ru-RU" dirty="0" smtClean="0"/>
              <a:t>доменам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9024" y="6165304"/>
            <a:ext cx="85950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Шариками отмечены </a:t>
            </a:r>
            <a:r>
              <a:rPr lang="en-US" sz="2000" dirty="0" err="1" smtClean="0"/>
              <a:t>C_alpha</a:t>
            </a:r>
            <a:r>
              <a:rPr lang="en-US" sz="2000" dirty="0" smtClean="0"/>
              <a:t> </a:t>
            </a:r>
            <a:r>
              <a:rPr lang="ru-RU" sz="2000" dirty="0" smtClean="0"/>
              <a:t>атомы, отстоящие не более, чем на 1 ангстрем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2592288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Совмещения цепочек</a:t>
            </a:r>
            <a:r>
              <a:rPr lang="en-US" sz="2400" dirty="0" smtClean="0"/>
              <a:t>  </a:t>
            </a:r>
            <a:r>
              <a:rPr lang="ru-RU" sz="2400" dirty="0" smtClean="0"/>
              <a:t> </a:t>
            </a:r>
            <a:r>
              <a:rPr lang="en-US" sz="2400" dirty="0" smtClean="0"/>
              <a:t>A </a:t>
            </a:r>
            <a:r>
              <a:rPr lang="ru-RU" sz="2400" dirty="0" smtClean="0"/>
              <a:t>и </a:t>
            </a:r>
            <a:r>
              <a:rPr lang="en-US" sz="2400" dirty="0" smtClean="0"/>
              <a:t>B        </a:t>
            </a:r>
            <a:r>
              <a:rPr lang="ru-RU" sz="2400" dirty="0" smtClean="0"/>
              <a:t> из </a:t>
            </a:r>
            <a:r>
              <a:rPr lang="en-US" sz="2400" dirty="0" smtClean="0"/>
              <a:t>PDB </a:t>
            </a:r>
            <a:r>
              <a:rPr lang="ru-RU" sz="2400" dirty="0" smtClean="0"/>
              <a:t>файла 1</a:t>
            </a:r>
            <a:r>
              <a:rPr lang="en-US" sz="2400" dirty="0" err="1" smtClean="0"/>
              <a:t>khv</a:t>
            </a:r>
            <a:endParaRPr lang="ru-RU" sz="24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6821-89FF-4D14-8201-36E88862BF8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C289-CF72-42A9-9810-DC3A608FFB81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219200"/>
          </a:xfrm>
        </p:spPr>
        <p:txBody>
          <a:bodyPr anchor="t">
            <a:noAutofit/>
          </a:bodyPr>
          <a:lstStyle/>
          <a:p>
            <a:r>
              <a:rPr sz="2800" smtClean="0"/>
              <a:t>The axis of rotation goes through two areas of thumb-palm contact; the third area is significantly  distant of the axis</a:t>
            </a:r>
            <a:endParaRPr lang="ru-RU" sz="2800" dirty="0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51816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791200" y="2122944"/>
            <a:ext cx="2971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 smtClean="0">
                <a:solidFill>
                  <a:srgbClr val="00B0F0"/>
                </a:solidFill>
              </a:rPr>
              <a:t>Therefore</a:t>
            </a:r>
            <a:r>
              <a:rPr lang="en-US" sz="2800" dirty="0" smtClean="0"/>
              <a:t>, </a:t>
            </a:r>
          </a:p>
          <a:p>
            <a:pPr algn="l"/>
            <a:r>
              <a:rPr lang="en-US" sz="2800" dirty="0" smtClean="0"/>
              <a:t>thumb-palm</a:t>
            </a:r>
          </a:p>
          <a:p>
            <a:pPr algn="just"/>
            <a:r>
              <a:rPr lang="en-US" sz="2800" dirty="0" smtClean="0"/>
              <a:t>contact in area 3 </a:t>
            </a:r>
          </a:p>
          <a:p>
            <a:pPr algn="l"/>
            <a:r>
              <a:rPr lang="en-US" sz="2800" u="sng" dirty="0" smtClean="0">
                <a:solidFill>
                  <a:srgbClr val="00B0F0"/>
                </a:solidFill>
              </a:rPr>
              <a:t>should be stretched</a:t>
            </a:r>
            <a:r>
              <a:rPr lang="en-US" sz="2800" u="sng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/>
              <a:t>when Thumb is rotated!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1927</TotalTime>
  <Words>2345</Words>
  <Application>Microsoft Office PowerPoint</Application>
  <PresentationFormat>Экран (4:3)</PresentationFormat>
  <Paragraphs>500</Paragraphs>
  <Slides>58</Slides>
  <Notes>12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59" baseType="lpstr">
      <vt:lpstr>Апекс</vt:lpstr>
      <vt:lpstr>Слайд 1</vt:lpstr>
      <vt:lpstr>Гибкое структурное выравнивание (flexible alignment) </vt:lpstr>
      <vt:lpstr>1. Конформационная подвижность </vt:lpstr>
      <vt:lpstr>Иногда доступна только статическая информация</vt:lpstr>
      <vt:lpstr>По статической картине хочется угадать динамическую</vt:lpstr>
      <vt:lpstr>Пример работы, в которой обыгрывается конформационная подвижность  Dmitrieva et al., 2007, Virology 365(1):79-91</vt:lpstr>
      <vt:lpstr>X-ray structure of 'small' RdRPs</vt:lpstr>
      <vt:lpstr>РНК зависимая РНК полимераза вируса геморрагической болезни кроликов. Асимметрическая единица содержит две цепочки, A и B.  Ng et al., 2002,J. Biol. Chem. 277, 1381–1387.</vt:lpstr>
      <vt:lpstr>The axis of rotation goes through two areas of thumb-palm contact; the third area is significantly  distant of the axis</vt:lpstr>
      <vt:lpstr>Гипотеза: С-концевой остаток нужен для регуляции движений Thumb домена относительно остальных во время элонгации.  Он образует “резинку” между доменами</vt:lpstr>
      <vt:lpstr>2. Эволюция конформации при сохранении гомологии</vt:lpstr>
      <vt:lpstr>Эволюция конформации белков  при сохранении гомологии остатков</vt:lpstr>
      <vt:lpstr>Фрагмент белка A, предположительно, гомологичен фрагменту белка B если</vt:lpstr>
      <vt:lpstr>Сопоставление разных пар альфа-спиралей из структур 1qwv_A и 1r5r_A Csaba et al., 2008, Bioinformatics 24, ECCB 2008,  i98–i104</vt:lpstr>
      <vt:lpstr>Гибкое выравнивание структур позволяет найти гомологичные фрагменты и остатки родственных белков даже при изменении их глобальной структуры</vt:lpstr>
      <vt:lpstr>Зачем гибкое выравнивание?</vt:lpstr>
      <vt:lpstr>Как работает программа гибкого выравнивания на примере сервиса FATCAT  Ye, Godzik, (2003),19 (Suppl. 2), ii246–ii255  </vt:lpstr>
      <vt:lpstr>Кальмодулин: две расшифровки слева – холоформа человеческого белка, справа – апоформа белка кролика </vt:lpstr>
      <vt:lpstr>Результат гибкого выравнивания: холоформа успешно совмещена с апоформой путем  изгиба первой с последующим совмещением</vt:lpstr>
      <vt:lpstr>Morph clip</vt:lpstr>
      <vt:lpstr>Что сделала программа?</vt:lpstr>
      <vt:lpstr>Слайд 22</vt:lpstr>
      <vt:lpstr>Слайд 23</vt:lpstr>
      <vt:lpstr>Выравнивание блоков удобно изображать на карте локального сходства последовательностей.</vt:lpstr>
      <vt:lpstr>Постановка задачи парного гибкого выравнивания </vt:lpstr>
      <vt:lpstr>Rigid vs. flexible structure comparison</vt:lpstr>
      <vt:lpstr>The nuts and bolts of flexible structural alignment</vt:lpstr>
      <vt:lpstr>Алгоритмы и программы</vt:lpstr>
      <vt:lpstr>Чем похожи</vt:lpstr>
      <vt:lpstr>Чем отличаются</vt:lpstr>
      <vt:lpstr>Алгоритмы парного гибкого выравнивания включают этапы (за основу взят FlexProt)</vt:lpstr>
      <vt:lpstr>Плюс-блок (обведен голубым контуром)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Три кластера плюс-блоков</vt:lpstr>
      <vt:lpstr>Три кластера плюс-блоков (проверьте соответствие графу с предыдущего слайда!)</vt:lpstr>
      <vt:lpstr>Результат получен! Остается сообщить его пользователю:</vt:lpstr>
      <vt:lpstr>Слайд 44</vt:lpstr>
      <vt:lpstr>Отличия разных алгоритмов</vt:lpstr>
      <vt:lpstr>Эндорибонуклеазы A (пример обнаружения артефакта кристаллизации;  найден Б.Бурковым)</vt:lpstr>
      <vt:lpstr>Соседи по кристаллу, взаимодействующие со спиралью</vt:lpstr>
      <vt:lpstr>FATCAT: гибкое выравнивание</vt:lpstr>
      <vt:lpstr>FATCAT: блочное выравнивание последовательностей</vt:lpstr>
      <vt:lpstr>Конформационная изменчивость в эволюции суперсемейства HAD-подобных доменов Ye, Godzik, (2003),19 (Suppl. 2), ii246–ii255 </vt:lpstr>
      <vt:lpstr>Активный сайт расположен между доменами</vt:lpstr>
      <vt:lpstr>FATCAT</vt:lpstr>
      <vt:lpstr>Гибкое выравнивание FATCAT 1lvh на 1zrn</vt:lpstr>
      <vt:lpstr>Эволюционное изменение или конформационная подвижность?</vt:lpstr>
      <vt:lpstr>Сравнение 1zrn с представителями других семейств суперсемейства HAD-подобных доменов</vt:lpstr>
      <vt:lpstr>Авторы полагают, что изгиб между доменами объясняется изменением каталитической активности ферментов в ходе эволюции от общего предка </vt:lpstr>
      <vt:lpstr>Чего нет в лекции</vt:lpstr>
      <vt:lpstr>КОНЕЦ</vt:lpstr>
    </vt:vector>
  </TitlesOfParts>
  <Company>msu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aba</dc:creator>
  <cp:lastModifiedBy>aba</cp:lastModifiedBy>
  <cp:revision>180</cp:revision>
  <dcterms:created xsi:type="dcterms:W3CDTF">2010-11-10T18:55:48Z</dcterms:created>
  <dcterms:modified xsi:type="dcterms:W3CDTF">2010-11-25T10:56:31Z</dcterms:modified>
</cp:coreProperties>
</file>