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A191C-7BA9-4F89-9C9F-2381821437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679C-8C3E-4EE0-9B3A-51DD27A68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72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1epp_e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15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1bww_A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A43B-ABDE-4A58-9563-6BC2629A07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17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1kc7_A377-509</a:t>
            </a:r>
          </a:p>
          <a:p>
            <a:r>
              <a:rPr lang="en-US" dirty="0" smtClean="0"/>
              <a:t>1vbg_A383-517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23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1kc7_A377-509</a:t>
            </a:r>
          </a:p>
          <a:p>
            <a:r>
              <a:rPr lang="en-US" dirty="0" smtClean="0"/>
              <a:t>1vbg_A383-517</a:t>
            </a:r>
          </a:p>
          <a:p>
            <a:endParaRPr lang="en-US" dirty="0" smtClean="0"/>
          </a:p>
          <a:p>
            <a:r>
              <a:rPr lang="en-US" dirty="0" err="1" smtClean="0"/>
              <a:t>sf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1kc7_A377-509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1zym_A3-21,A145-249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14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1kc7_A377-509</a:t>
            </a:r>
          </a:p>
          <a:p>
            <a:r>
              <a:rPr lang="en-US" dirty="0" smtClean="0"/>
              <a:t>1vbg_A383-517</a:t>
            </a:r>
          </a:p>
          <a:p>
            <a:endParaRPr lang="en-US" dirty="0" smtClean="0"/>
          </a:p>
          <a:p>
            <a:r>
              <a:rPr lang="en-US" dirty="0" err="1" smtClean="0"/>
              <a:t>sf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1kc7_A377-509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1zym_A3-21,A145-249</a:t>
            </a:r>
          </a:p>
          <a:p>
            <a:endParaRPr lang="en-US" dirty="0" smtClean="0"/>
          </a:p>
          <a:p>
            <a:r>
              <a:rPr lang="en-US" dirty="0" err="1" smtClean="0"/>
              <a:t>cf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1kc7_A377-509</a:t>
            </a:r>
          </a:p>
          <a:p>
            <a:r>
              <a:rPr lang="en-US" dirty="0" smtClean="0"/>
              <a:t>1nxj_a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11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1gmv</a:t>
            </a: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E0AB4-8925-4322-92FC-BBFD6F0F4F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6342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A43B-ABDE-4A58-9563-6BC2629A07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8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6640896" y="2424585"/>
            <a:ext cx="422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D</a:t>
            </a:r>
            <a:r>
              <a:rPr lang="ru-RU" sz="3200" dirty="0" smtClean="0">
                <a:solidFill>
                  <a:schemeClr val="bg1"/>
                </a:solidFill>
              </a:rPr>
              <a:t> алгоритмы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ru-RU" sz="3200" dirty="0" smtClean="0">
                <a:solidFill>
                  <a:schemeClr val="bg1"/>
                </a:solidFill>
              </a:rPr>
              <a:t> 201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3A2-9283-4AF9-B973-B9F2CAC8E5F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633D-8B7C-40E0-8A46-378BD4F5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Структурные классификации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С.А.Спирин 2017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CATH. </a:t>
            </a:r>
            <a:r>
              <a:rPr lang="ru-RU" dirty="0" smtClean="0"/>
              <a:t>Протокол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76" y="548680"/>
            <a:ext cx="8356748" cy="548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На вход подается структура и последовательность нового белка. Требуется определить его место в классификации.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S-level. </a:t>
            </a:r>
            <a:r>
              <a:rPr lang="ru-RU" sz="2400" dirty="0" smtClean="0">
                <a:solidFill>
                  <a:srgbClr val="000000"/>
                </a:solidFill>
              </a:rPr>
              <a:t>Если ли уже расклассифицированный гомолог? Используется </a:t>
            </a:r>
            <a:r>
              <a:rPr lang="en-US" sz="2400" dirty="0" smtClean="0">
                <a:solidFill>
                  <a:srgbClr val="000000"/>
                </a:solidFill>
              </a:rPr>
              <a:t>NW</a:t>
            </a:r>
            <a:r>
              <a:rPr lang="ru-RU" sz="2400" dirty="0" smtClean="0">
                <a:solidFill>
                  <a:srgbClr val="000000"/>
                </a:solidFill>
              </a:rPr>
              <a:t>, +1 за совпадение, -4 за </a:t>
            </a:r>
            <a:r>
              <a:rPr lang="ru-RU" sz="2400" dirty="0" err="1" smtClean="0">
                <a:solidFill>
                  <a:srgbClr val="000000"/>
                </a:solidFill>
              </a:rPr>
              <a:t>гэп</a:t>
            </a:r>
            <a:r>
              <a:rPr lang="ru-RU" sz="2400" dirty="0" smtClean="0">
                <a:solidFill>
                  <a:srgbClr val="000000"/>
                </a:solidFill>
              </a:rPr>
              <a:t>. Уровни </a:t>
            </a:r>
            <a:r>
              <a:rPr lang="en-US" sz="2400" dirty="0" smtClean="0">
                <a:solidFill>
                  <a:srgbClr val="000000"/>
                </a:solidFill>
              </a:rPr>
              <a:t>S.O.L.I.D.</a:t>
            </a:r>
            <a:r>
              <a:rPr lang="ru-RU" sz="2400" dirty="0" smtClean="0">
                <a:solidFill>
                  <a:srgbClr val="000000"/>
                </a:solidFill>
              </a:rPr>
              <a:t> соответствуют </a:t>
            </a:r>
            <a:r>
              <a:rPr lang="en-US" sz="2400" dirty="0" smtClean="0">
                <a:solidFill>
                  <a:srgbClr val="000000"/>
                </a:solidFill>
              </a:rPr>
              <a:t>ID </a:t>
            </a:r>
            <a:r>
              <a:rPr lang="ru-RU" sz="2400" dirty="0" smtClean="0">
                <a:solidFill>
                  <a:srgbClr val="000000"/>
                </a:solidFill>
              </a:rPr>
              <a:t>35%, 60%, 95%, 100% и индивидуальной структуре.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Если таким способом определить домены не удалось, используется </a:t>
            </a:r>
            <a:r>
              <a:rPr lang="en-US" sz="2400" dirty="0" smtClean="0">
                <a:solidFill>
                  <a:srgbClr val="000000"/>
                </a:solidFill>
              </a:rPr>
              <a:t>DETECTIVE, PUU </a:t>
            </a:r>
            <a:r>
              <a:rPr lang="ru-RU" sz="2400" dirty="0" smtClean="0">
                <a:solidFill>
                  <a:srgbClr val="000000"/>
                </a:solidFill>
              </a:rPr>
              <a:t>и </a:t>
            </a:r>
            <a:r>
              <a:rPr lang="en-US" sz="2400" dirty="0" smtClean="0">
                <a:solidFill>
                  <a:srgbClr val="000000"/>
                </a:solidFill>
              </a:rPr>
              <a:t>DOMAK</a:t>
            </a:r>
            <a:r>
              <a:rPr lang="ru-RU" sz="2400" dirty="0" smtClean="0">
                <a:solidFill>
                  <a:srgbClr val="000000"/>
                </a:solidFill>
              </a:rPr>
              <a:t>. В случае 85% совпадения верными считаются границы доменов по </a:t>
            </a:r>
            <a:r>
              <a:rPr lang="en-US" sz="2400" dirty="0" smtClean="0">
                <a:solidFill>
                  <a:srgbClr val="000000"/>
                </a:solidFill>
              </a:rPr>
              <a:t>DETECTIVE</a:t>
            </a:r>
            <a:r>
              <a:rPr lang="ru-RU" sz="2400" dirty="0" smtClean="0">
                <a:solidFill>
                  <a:srgbClr val="000000"/>
                </a:solidFill>
              </a:rPr>
              <a:t>. Иначе – определяются вручную.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T-level. </a:t>
            </a:r>
            <a:r>
              <a:rPr lang="ru-RU" sz="2400" dirty="0" smtClean="0">
                <a:solidFill>
                  <a:srgbClr val="000000"/>
                </a:solidFill>
              </a:rPr>
              <a:t>На основе структурных выравниваний при помощи алгоритма </a:t>
            </a:r>
            <a:r>
              <a:rPr lang="en-US" sz="2400" dirty="0" smtClean="0">
                <a:solidFill>
                  <a:srgbClr val="000000"/>
                </a:solidFill>
              </a:rPr>
              <a:t>SSAP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A-level. </a:t>
            </a:r>
            <a:r>
              <a:rPr lang="ru-RU" sz="2400" dirty="0" smtClean="0">
                <a:solidFill>
                  <a:srgbClr val="000000"/>
                </a:solidFill>
              </a:rPr>
              <a:t>Вручную.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832" y="5949280"/>
            <a:ext cx="8322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Orengo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et al.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CATH--a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hierarchic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classification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domain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1997 5(8)</a:t>
            </a:r>
            <a:r>
              <a:rPr lang="en-US" altLang="ru-RU" sz="105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8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</a:t>
            </a:r>
            <a:r>
              <a:rPr lang="ru-RU" dirty="0" smtClean="0"/>
              <a:t>. Статистика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5972" t="16074" r="6025" b="10866"/>
          <a:stretch/>
        </p:blipFill>
        <p:spPr>
          <a:xfrm>
            <a:off x="24529" y="1124744"/>
            <a:ext cx="8307784" cy="4830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</a:t>
            </a:r>
            <a:r>
              <a:rPr lang="ru-RU" dirty="0" smtClean="0"/>
              <a:t>. Статистика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7365" t="8109" r="27027"/>
          <a:stretch/>
        </p:blipFill>
        <p:spPr>
          <a:xfrm>
            <a:off x="1691680" y="260648"/>
            <a:ext cx="5040560" cy="5712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6726" t="5939" r="26503"/>
          <a:stretch/>
        </p:blipFill>
        <p:spPr>
          <a:xfrm>
            <a:off x="1475656" y="44624"/>
            <a:ext cx="5256584" cy="5946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636703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http://www.rcsb.org/pdb/static.do?p=general_information/pdb_statistics/index.html</a:t>
            </a:r>
          </a:p>
        </p:txBody>
      </p:sp>
    </p:spTree>
    <p:extLst>
      <p:ext uri="{BB962C8B-B14F-4D97-AF65-F5344CB8AC3E}">
        <p14:creationId xmlns="" xmlns:p14="http://schemas.microsoft.com/office/powerpoint/2010/main" val="112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</a:t>
            </a:r>
            <a:r>
              <a:rPr lang="ru-RU" dirty="0" smtClean="0"/>
              <a:t>. Уровни классификации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548681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" t="7794" r="3931" b="3299"/>
          <a:stretch/>
        </p:blipFill>
        <p:spPr bwMode="auto">
          <a:xfrm>
            <a:off x="2699792" y="584684"/>
            <a:ext cx="2047150" cy="191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5076056" y="650393"/>
            <a:ext cx="2163055" cy="18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1246377" y="876390"/>
            <a:ext cx="5757611" cy="49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535" y="2708920"/>
            <a:ext cx="70775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QFENPSAYK-DQVIATGLPASPGAAVGQVVFTAEDAEAWHSQGKAAILVR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||.| | ..||...|||||||| |.| |||..| | | .|   ||||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PTFNPAALKAGEVIGSALPASPGAAAGKVYFTADEAKAAHEKGERVILVR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AETSPEDVGGMHAAVGILTERGGMTSHAAVVARGWGKCCVSGCSGIRVND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||||||. ||||| |||| |||||||||||||| | ||||||. |..|.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LETSPEDIEGMHAAEGILTVRGGMTSHAAVVARGMGTCCVSGCGEIKINE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AEKLVTIGGHVLREGEWLSLNGSTGEVILGK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|   .||| . ||. .||.|||| .  |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EAKTFELGGHTFAEGDYISLDGSTGKIYKGD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944" y="272909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Courier New" pitchFamily="49" charset="0"/>
              </a:rPr>
              <a:t>FAMILY. Proteins are clustered together into families on the basis of one of two criteria that imply their having a common evolutionary origin: first, all proteins that have residue identities of 30% and greater; second, proteins with lower sequence identities but whose functions and structures are very similar; for example, </a:t>
            </a:r>
            <a:r>
              <a:rPr lang="en-US" dirty="0" err="1">
                <a:latin typeface="+mj-lt"/>
                <a:cs typeface="Courier New" pitchFamily="49" charset="0"/>
              </a:rPr>
              <a:t>globins</a:t>
            </a:r>
            <a:r>
              <a:rPr lang="en-US" dirty="0">
                <a:latin typeface="+mj-lt"/>
                <a:cs typeface="Courier New" pitchFamily="49" charset="0"/>
              </a:rPr>
              <a:t> with sequence identities of 15</a:t>
            </a:r>
            <a:r>
              <a:rPr lang="en-US" dirty="0" smtClean="0">
                <a:latin typeface="+mj-lt"/>
                <a:cs typeface="Courier New" pitchFamily="49" charset="0"/>
              </a:rPr>
              <a:t>%.</a:t>
            </a:r>
          </a:p>
          <a:p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 err="1">
                <a:latin typeface="+mj-lt"/>
                <a:cs typeface="Courier New" pitchFamily="49" charset="0"/>
              </a:rPr>
              <a:t>Murzin</a:t>
            </a:r>
            <a:r>
              <a:rPr lang="en-US" dirty="0">
                <a:latin typeface="+mj-lt"/>
                <a:cs typeface="Courier New" pitchFamily="49" charset="0"/>
              </a:rPr>
              <a:t> A.G. </a:t>
            </a:r>
            <a:r>
              <a:rPr lang="en-US" i="1" dirty="0">
                <a:latin typeface="+mj-lt"/>
                <a:cs typeface="Courier New" pitchFamily="49" charset="0"/>
              </a:rPr>
              <a:t>et </a:t>
            </a:r>
            <a:r>
              <a:rPr lang="en-US" i="1" dirty="0" smtClean="0">
                <a:latin typeface="+mj-lt"/>
                <a:cs typeface="Courier New" pitchFamily="49" charset="0"/>
              </a:rPr>
              <a:t>al.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>
                <a:latin typeface="+mj-lt"/>
                <a:cs typeface="Courier New" pitchFamily="49" charset="0"/>
              </a:rPr>
              <a:t>SCOP: a structural classification of proteins database for the investigation of sequences and structures</a:t>
            </a:r>
            <a:r>
              <a:rPr lang="en-US" dirty="0" smtClean="0">
                <a:latin typeface="+mj-lt"/>
                <a:cs typeface="Courier New" pitchFamily="49" charset="0"/>
              </a:rPr>
              <a:t>.</a:t>
            </a:r>
            <a:br>
              <a:rPr lang="en-US" dirty="0" smtClean="0">
                <a:latin typeface="+mj-lt"/>
                <a:cs typeface="Courier New" pitchFamily="49" charset="0"/>
              </a:rPr>
            </a:br>
            <a:r>
              <a:rPr lang="en-US" dirty="0" smtClean="0">
                <a:latin typeface="+mj-lt"/>
                <a:cs typeface="Courier New" pitchFamily="49" charset="0"/>
              </a:rPr>
              <a:t>J</a:t>
            </a:r>
            <a:r>
              <a:rPr lang="en-US" dirty="0">
                <a:latin typeface="+mj-lt"/>
                <a:cs typeface="Courier New" pitchFamily="49" charset="0"/>
              </a:rPr>
              <a:t>. Mol. Biol. 1995. 247(4).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9799" y="6353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  <a:cs typeface="Courier New" pitchFamily="49" charset="0"/>
              </a:rPr>
              <a:t>FAMILY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3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3333E-6 L 1.66667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</a:t>
            </a:r>
            <a:r>
              <a:rPr lang="ru-RU" dirty="0" smtClean="0"/>
              <a:t>. Уровни классификации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548681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" t="7794" r="3931" b="3299"/>
          <a:stretch/>
        </p:blipFill>
        <p:spPr bwMode="auto">
          <a:xfrm>
            <a:off x="2699792" y="584684"/>
            <a:ext cx="2047150" cy="191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5076056" y="650393"/>
            <a:ext cx="2163055" cy="18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9799" y="6353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  <a:cs typeface="Courier New" pitchFamily="49" charset="0"/>
              </a:rPr>
              <a:t>FAMILY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2636912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7" t="7604" r="4287" b="5210"/>
          <a:stretch/>
        </p:blipFill>
        <p:spPr bwMode="auto">
          <a:xfrm>
            <a:off x="2463227" y="2522973"/>
            <a:ext cx="2520280" cy="19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8" t="7022" r="9067" b="7071"/>
          <a:stretch/>
        </p:blipFill>
        <p:spPr bwMode="auto">
          <a:xfrm>
            <a:off x="5019094" y="2636912"/>
            <a:ext cx="2133441" cy="1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232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  <a:cs typeface="Courier New" pitchFamily="49" charset="0"/>
              </a:rPr>
              <a:t>SUPERFAMILY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8" t="7022" r="9067" b="7071"/>
          <a:stretch/>
        </p:blipFill>
        <p:spPr bwMode="auto">
          <a:xfrm>
            <a:off x="1156936" y="1036887"/>
            <a:ext cx="6082175" cy="54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8659" y="3456837"/>
            <a:ext cx="7077579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SGILASPGIAFGKALLLKEKIIDLSAIQDEVILVAADLTPSETAQLNLKK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|.. |||| | ||  .  .         . ||||  . .| .   ..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SALPASPGAAAGKVYFTADEAKAAHEKGERVILVRLETSPEDIEGMHAAE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VLGFITDAGGRTSHTSIMARSLELPAIVGTGSV-------TSQVK-N---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|..|  || |||....||..    . | | .       | ..  .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--GILTVRGGMTSHAAVVARGMGTCCVSGCGEIKINEEAKTFELGGHTFA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-DDYLILDAVNNQVYVNP                      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.||. ||.   ..|                            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EGDYISLDGSTGKIYKGD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11" y="4450246"/>
            <a:ext cx="68407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Courier New" pitchFamily="49" charset="0"/>
              </a:rPr>
              <a:t>SUPERFAMILY. Families, whose proteins have low sequence identities but whose structures and, in many cases, functional features suggest that a common evolutionary origin is probable, are placed together in </a:t>
            </a:r>
            <a:r>
              <a:rPr lang="en-US" dirty="0" err="1">
                <a:latin typeface="+mj-lt"/>
                <a:cs typeface="Courier New" pitchFamily="49" charset="0"/>
              </a:rPr>
              <a:t>superfamilies</a:t>
            </a:r>
            <a:r>
              <a:rPr lang="en-US" dirty="0" smtClean="0">
                <a:latin typeface="+mj-lt"/>
                <a:cs typeface="Courier New" pitchFamily="49" charset="0"/>
              </a:rPr>
              <a:t>.</a:t>
            </a:r>
          </a:p>
          <a:p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 err="1">
                <a:latin typeface="+mj-lt"/>
                <a:cs typeface="Courier New" pitchFamily="49" charset="0"/>
              </a:rPr>
              <a:t>Murzin</a:t>
            </a:r>
            <a:r>
              <a:rPr lang="en-US" dirty="0">
                <a:latin typeface="+mj-lt"/>
                <a:cs typeface="Courier New" pitchFamily="49" charset="0"/>
              </a:rPr>
              <a:t> A.G. </a:t>
            </a:r>
            <a:r>
              <a:rPr lang="en-US" i="1" dirty="0">
                <a:latin typeface="+mj-lt"/>
                <a:cs typeface="Courier New" pitchFamily="49" charset="0"/>
              </a:rPr>
              <a:t>et </a:t>
            </a:r>
            <a:r>
              <a:rPr lang="en-US" i="1" dirty="0" smtClean="0">
                <a:latin typeface="+mj-lt"/>
                <a:cs typeface="Courier New" pitchFamily="49" charset="0"/>
              </a:rPr>
              <a:t>al.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>
                <a:latin typeface="+mj-lt"/>
                <a:cs typeface="Courier New" pitchFamily="49" charset="0"/>
              </a:rPr>
              <a:t>SCOP: a structural classification of proteins database for the investigation of sequences and structures</a:t>
            </a:r>
            <a:r>
              <a:rPr lang="en-US" dirty="0" smtClean="0">
                <a:latin typeface="+mj-lt"/>
                <a:cs typeface="Courier New" pitchFamily="49" charset="0"/>
              </a:rPr>
              <a:t>.</a:t>
            </a:r>
            <a:br>
              <a:rPr lang="en-US" dirty="0" smtClean="0">
                <a:latin typeface="+mj-lt"/>
                <a:cs typeface="Courier New" pitchFamily="49" charset="0"/>
              </a:rPr>
            </a:br>
            <a:r>
              <a:rPr lang="en-US" dirty="0" smtClean="0">
                <a:latin typeface="+mj-lt"/>
                <a:cs typeface="Courier New" pitchFamily="49" charset="0"/>
              </a:rPr>
              <a:t>J</a:t>
            </a:r>
            <a:r>
              <a:rPr lang="en-US" dirty="0">
                <a:latin typeface="+mj-lt"/>
                <a:cs typeface="Courier New" pitchFamily="49" charset="0"/>
              </a:rPr>
              <a:t>. Mol. Biol. 1995. 247(4).</a:t>
            </a:r>
          </a:p>
        </p:txBody>
      </p:sp>
    </p:spTree>
    <p:extLst>
      <p:ext uri="{BB962C8B-B14F-4D97-AF65-F5344CB8AC3E}">
        <p14:creationId xmlns="" xmlns:p14="http://schemas.microsoft.com/office/powerpoint/2010/main" val="30754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1.66667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</a:t>
            </a:r>
            <a:r>
              <a:rPr lang="ru-RU" dirty="0" smtClean="0"/>
              <a:t>. Уровни классификации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548681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" t="7794" r="3931" b="3299"/>
          <a:stretch/>
        </p:blipFill>
        <p:spPr bwMode="auto">
          <a:xfrm>
            <a:off x="2699792" y="584684"/>
            <a:ext cx="2047150" cy="191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5076056" y="650393"/>
            <a:ext cx="2163055" cy="18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9799" y="6353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  <a:cs typeface="Courier New" pitchFamily="49" charset="0"/>
              </a:rPr>
              <a:t>FAMILY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2636912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7" t="7604" r="4287" b="5210"/>
          <a:stretch/>
        </p:blipFill>
        <p:spPr bwMode="auto">
          <a:xfrm>
            <a:off x="2463227" y="2522973"/>
            <a:ext cx="2520280" cy="19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8" t="7022" r="9067" b="7071"/>
          <a:stretch/>
        </p:blipFill>
        <p:spPr bwMode="auto">
          <a:xfrm>
            <a:off x="5019094" y="2636912"/>
            <a:ext cx="2133441" cy="1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232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  <a:cs typeface="Courier New" pitchFamily="49" charset="0"/>
              </a:rPr>
              <a:t>SUPERFAMILY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45091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+mj-lt"/>
                <a:cs typeface="Courier New" pitchFamily="49" charset="0"/>
              </a:rPr>
              <a:t>COMMON FOLD</a:t>
            </a:r>
            <a:endParaRPr lang="en-US" b="1" u="sng" dirty="0">
              <a:latin typeface="+mj-lt"/>
              <a:cs typeface="Courier New" pitchFamily="49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331912" y="2789312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3" t="8700" r="6412" b="4208"/>
          <a:stretch/>
        </p:blipFill>
        <p:spPr bwMode="auto">
          <a:xfrm>
            <a:off x="179512" y="4780485"/>
            <a:ext cx="2376264" cy="19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7" t="8366" r="2521" b="6292"/>
          <a:stretch/>
        </p:blipFill>
        <p:spPr bwMode="auto">
          <a:xfrm>
            <a:off x="4631736" y="4626776"/>
            <a:ext cx="2425469" cy="19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9" t="7606" r="18628" b="3612"/>
          <a:stretch/>
        </p:blipFill>
        <p:spPr bwMode="auto">
          <a:xfrm>
            <a:off x="2708176" y="4779176"/>
            <a:ext cx="1791816" cy="19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2704" y="868443"/>
            <a:ext cx="6634376" cy="5613128"/>
            <a:chOff x="286896" y="889349"/>
            <a:chExt cx="6634376" cy="56131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07" t="8366" r="2521" b="6292"/>
            <a:stretch/>
          </p:blipFill>
          <p:spPr bwMode="auto">
            <a:xfrm>
              <a:off x="286896" y="889349"/>
              <a:ext cx="6634376" cy="534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43608" y="5871535"/>
              <a:ext cx="4132734" cy="6309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3500" dirty="0" smtClean="0"/>
                <a:t>Скрипт </a:t>
              </a:r>
              <a:r>
                <a:rPr lang="en-US" sz="3500" dirty="0" err="1" smtClean="0"/>
                <a:t>commfold.spt</a:t>
              </a:r>
              <a:endParaRPr lang="ru-RU" sz="35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56" y="4450246"/>
            <a:ext cx="7077579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VHGAVRDAAALRGIDIGIKALGTNP---R-KS--T---KTGAGERDVEIT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.| .   ||   |  ||  || ..|     |   |     .| |..  .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LHPTFNPAALKAGEVIG-SALPASPGAAAGKVYFTADEAKAAHEKGERVI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LGGVTFVPGDI-AYSDDDGIIVV                 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|  .   | || .    .||. |                    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LVRLETSPEDIEGMHAAEGILTV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414324"/>
            <a:ext cx="68407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Courier New" pitchFamily="49" charset="0"/>
              </a:rPr>
              <a:t>COMMON FOLD. </a:t>
            </a:r>
            <a:r>
              <a:rPr lang="en-US" dirty="0" err="1">
                <a:latin typeface="+mj-lt"/>
                <a:cs typeface="Courier New" pitchFamily="49" charset="0"/>
              </a:rPr>
              <a:t>Superfamilies</a:t>
            </a:r>
            <a:r>
              <a:rPr lang="en-US" dirty="0">
                <a:latin typeface="+mj-lt"/>
                <a:cs typeface="Courier New" pitchFamily="49" charset="0"/>
              </a:rPr>
              <a:t> and families are defined as having a common fold if their proteins have same major secondary structures in same arrangement with the same topological connections. </a:t>
            </a:r>
            <a:endParaRPr lang="ru-RU" dirty="0" smtClean="0">
              <a:latin typeface="+mj-lt"/>
              <a:cs typeface="Courier New" pitchFamily="49" charset="0"/>
            </a:endParaRPr>
          </a:p>
          <a:p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 err="1">
                <a:latin typeface="+mj-lt"/>
                <a:cs typeface="Courier New" pitchFamily="49" charset="0"/>
              </a:rPr>
              <a:t>Murzin</a:t>
            </a:r>
            <a:r>
              <a:rPr lang="en-US" dirty="0">
                <a:latin typeface="+mj-lt"/>
                <a:cs typeface="Courier New" pitchFamily="49" charset="0"/>
              </a:rPr>
              <a:t> A.G. </a:t>
            </a:r>
            <a:r>
              <a:rPr lang="en-US" i="1" dirty="0">
                <a:latin typeface="+mj-lt"/>
                <a:cs typeface="Courier New" pitchFamily="49" charset="0"/>
              </a:rPr>
              <a:t>et </a:t>
            </a:r>
            <a:r>
              <a:rPr lang="en-US" i="1" dirty="0" smtClean="0">
                <a:latin typeface="+mj-lt"/>
                <a:cs typeface="Courier New" pitchFamily="49" charset="0"/>
              </a:rPr>
              <a:t>al.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>
                <a:latin typeface="+mj-lt"/>
                <a:cs typeface="Courier New" pitchFamily="49" charset="0"/>
              </a:rPr>
              <a:t>SCOP: a structural classification of proteins database for the investigation of sequences and structures</a:t>
            </a:r>
            <a:r>
              <a:rPr lang="en-US" dirty="0" smtClean="0">
                <a:latin typeface="+mj-lt"/>
                <a:cs typeface="Courier New" pitchFamily="49" charset="0"/>
              </a:rPr>
              <a:t>.</a:t>
            </a:r>
            <a:br>
              <a:rPr lang="en-US" dirty="0" smtClean="0">
                <a:latin typeface="+mj-lt"/>
                <a:cs typeface="Courier New" pitchFamily="49" charset="0"/>
              </a:rPr>
            </a:br>
            <a:r>
              <a:rPr lang="en-US" dirty="0" smtClean="0">
                <a:latin typeface="+mj-lt"/>
                <a:cs typeface="Courier New" pitchFamily="49" charset="0"/>
              </a:rPr>
              <a:t>J</a:t>
            </a:r>
            <a:r>
              <a:rPr lang="en-US" dirty="0">
                <a:latin typeface="+mj-lt"/>
                <a:cs typeface="Courier New" pitchFamily="49" charset="0"/>
              </a:rPr>
              <a:t>. Mol. Biol. 1995. 247(4).</a:t>
            </a:r>
          </a:p>
        </p:txBody>
      </p:sp>
    </p:spTree>
    <p:extLst>
      <p:ext uri="{BB962C8B-B14F-4D97-AF65-F5344CB8AC3E}">
        <p14:creationId xmlns="" xmlns:p14="http://schemas.microsoft.com/office/powerpoint/2010/main" val="41268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2.77778E-7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классы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36" t="7764" r="14610" b="9521"/>
          <a:stretch/>
        </p:blipFill>
        <p:spPr bwMode="auto">
          <a:xfrm>
            <a:off x="1115616" y="548680"/>
            <a:ext cx="2520280" cy="2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4" t="20677" r="3106" b="5274"/>
          <a:stretch/>
        </p:blipFill>
        <p:spPr bwMode="auto">
          <a:xfrm>
            <a:off x="0" y="3573016"/>
            <a:ext cx="4104015" cy="31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68" t="7864" r="9682" b="4177"/>
          <a:stretch/>
        </p:blipFill>
        <p:spPr bwMode="auto">
          <a:xfrm>
            <a:off x="5131239" y="35456"/>
            <a:ext cx="2538385" cy="27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66" t="9042" r="16144" b="4320"/>
          <a:stretch/>
        </p:blipFill>
        <p:spPr bwMode="auto">
          <a:xfrm>
            <a:off x="4780551" y="3102027"/>
            <a:ext cx="3239760" cy="37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2292" y="2924944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α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195" y="5661248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0551" y="2249371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/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198" y="6187370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+</a:t>
            </a:r>
            <a:r>
              <a:rPr lang="el-GR" sz="3000" dirty="0" smtClean="0"/>
              <a:t>β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20463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Разница между </a:t>
            </a:r>
            <a:r>
              <a:rPr lang="en-US" dirty="0"/>
              <a:t>a/b </a:t>
            </a:r>
            <a:r>
              <a:rPr lang="ru-RU" dirty="0"/>
              <a:t>и </a:t>
            </a:r>
            <a:r>
              <a:rPr lang="en-US" dirty="0" err="1"/>
              <a:t>a+b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Picture 4" descr="F:\Common\Education\FBB\Year_02\Term_6\Lectures\3Dcomparison\3Dclassification\1tpa_asb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23928" y="721659"/>
            <a:ext cx="34115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C3300"/>
                </a:solidFill>
              </a:rPr>
              <a:t>a/b</a:t>
            </a:r>
            <a:r>
              <a:rPr lang="ru-RU" sz="3600" dirty="0">
                <a:solidFill>
                  <a:srgbClr val="CC3300"/>
                </a:solidFill>
              </a:rPr>
              <a:t>:</a:t>
            </a:r>
            <a:r>
              <a:rPr lang="en-US" sz="3600" dirty="0">
                <a:solidFill>
                  <a:srgbClr val="CC3300"/>
                </a:solidFill>
              </a:rPr>
              <a:t>  </a:t>
            </a:r>
            <a:r>
              <a:rPr lang="ru-RU" sz="3600" dirty="0">
                <a:solidFill>
                  <a:srgbClr val="CC3300"/>
                </a:solidFill>
              </a:rPr>
              <a:t/>
            </a:r>
            <a:br>
              <a:rPr lang="ru-RU" sz="3600" dirty="0">
                <a:solidFill>
                  <a:srgbClr val="CC3300"/>
                </a:solidFill>
              </a:rPr>
            </a:br>
            <a:r>
              <a:rPr lang="ru-RU" dirty="0"/>
              <a:t>- Спирали и тяжи вместе</a:t>
            </a:r>
          </a:p>
          <a:p>
            <a:r>
              <a:rPr lang="ru-RU" dirty="0"/>
              <a:t>образуют глобулу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77208" y="3645024"/>
            <a:ext cx="426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CC3300"/>
                </a:solidFill>
              </a:rPr>
              <a:t>a+b</a:t>
            </a:r>
            <a:r>
              <a:rPr lang="ru-RU" sz="3600" dirty="0">
                <a:solidFill>
                  <a:srgbClr val="CC3300"/>
                </a:solidFill>
              </a:rPr>
              <a:t>:</a:t>
            </a:r>
            <a:r>
              <a:rPr lang="en-US" dirty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Спирали и тяжи более или менее разобщены </a:t>
            </a:r>
          </a:p>
        </p:txBody>
      </p:sp>
      <p:pic>
        <p:nvPicPr>
          <p:cNvPr id="6" name="Picture 3" descr="F:\Common\Education\FBB\Year_02\Term_6\Lectures\3Dcomparison\3Dclassification\2act_apb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71" y="3476491"/>
            <a:ext cx="3381509" cy="3381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9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SCOP/</a:t>
            </a:r>
            <a:r>
              <a:rPr lang="en-US" dirty="0" err="1" smtClean="0"/>
              <a:t>SCOPe</a:t>
            </a:r>
            <a:r>
              <a:rPr lang="ru-RU" dirty="0" smtClean="0"/>
              <a:t>. Статистика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Diagram of timeline of SCOP(e) rele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5" y="2349624"/>
            <a:ext cx="7429500" cy="34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351" y="6439882"/>
            <a:ext cx="391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http://scop.berkeley.edu/help/ver=2.05</a:t>
            </a:r>
          </a:p>
        </p:txBody>
      </p:sp>
    </p:spTree>
    <p:extLst>
      <p:ext uri="{BB962C8B-B14F-4D97-AF65-F5344CB8AC3E}">
        <p14:creationId xmlns="" xmlns:p14="http://schemas.microsoft.com/office/powerpoint/2010/main" val="41834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SCOP/</a:t>
            </a:r>
            <a:r>
              <a:rPr lang="en-US" dirty="0" err="1" smtClean="0"/>
              <a:t>SCOPe</a:t>
            </a:r>
            <a:r>
              <a:rPr lang="ru-RU" dirty="0" smtClean="0"/>
              <a:t>. Статистика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351" y="6439882"/>
            <a:ext cx="391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http://scop.berkeley.edu/help/ver=2.05</a:t>
            </a:r>
          </a:p>
        </p:txBody>
      </p:sp>
      <p:pic>
        <p:nvPicPr>
          <p:cNvPr id="7" name="Picture 4" descr="Diagram of changes to SCOP/SCOPe design and 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896544" cy="531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4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6024"/>
            <a:ext cx="7507288" cy="5486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5400" dirty="0" smtClean="0"/>
              <a:t>Разнообразие укладок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Архитектура и топология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Структурные мотивы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368476"/>
            <a:ext cx="333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http://prodata.swmed.edu/ecod/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889" t="12802" r="3935" b="8299"/>
          <a:stretch/>
        </p:blipFill>
        <p:spPr>
          <a:xfrm>
            <a:off x="0" y="1556792"/>
            <a:ext cx="9149517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1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368476"/>
            <a:ext cx="333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http://prodata.swmed.edu/ecod/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9170"/>
            <a:ext cx="762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61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89E06-2786-4515-8585-9701BD5223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700707" y="6244821"/>
            <a:ext cx="24145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/>
              <a:t>SCOP: </a:t>
            </a:r>
            <a:r>
              <a:rPr lang="ru-RU" sz="2500" dirty="0" smtClean="0"/>
              <a:t>баррель</a:t>
            </a:r>
            <a:endParaRPr lang="ru-RU" sz="25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334307" y="3481957"/>
            <a:ext cx="3190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3537" y="3439194"/>
            <a:ext cx="3238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187624" y="6183008"/>
            <a:ext cx="23378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 smtClean="0"/>
              <a:t>CATH: </a:t>
            </a:r>
            <a:r>
              <a:rPr lang="ru-RU" sz="2500" dirty="0" smtClean="0"/>
              <a:t>сэндвич</a:t>
            </a:r>
            <a:endParaRPr lang="ru-RU" sz="25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65724" y="0"/>
            <a:ext cx="7507288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u="sng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 </a:t>
            </a:r>
            <a:r>
              <a:rPr lang="en-US" dirty="0" err="1" smtClean="0"/>
              <a:t>vs</a:t>
            </a:r>
            <a:r>
              <a:rPr lang="en-US" dirty="0" smtClean="0"/>
              <a:t> CATH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8311" y="980728"/>
            <a:ext cx="7958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</a:t>
            </a:r>
            <a:r>
              <a:rPr lang="en-US" sz="2400" dirty="0"/>
              <a:t>: hand-made, </a:t>
            </a:r>
            <a:r>
              <a:rPr lang="en-US" sz="2400" dirty="0" smtClean="0"/>
              <a:t>CATH</a:t>
            </a:r>
            <a:r>
              <a:rPr lang="en-US" sz="2400" dirty="0"/>
              <a:t>: </a:t>
            </a:r>
            <a:r>
              <a:rPr lang="en-US" sz="2400" dirty="0" smtClean="0"/>
              <a:t>semi-automatic. </a:t>
            </a:r>
            <a:r>
              <a:rPr lang="ru-RU" dirty="0" smtClean="0"/>
              <a:t>По крайней мере, так декларируется. В действительности, различия между протоколами несущественны.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8311" y="980728"/>
            <a:ext cx="7958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</a:t>
            </a:r>
            <a:r>
              <a:rPr lang="en-US" sz="2400" dirty="0"/>
              <a:t>: hand-made, </a:t>
            </a:r>
            <a:r>
              <a:rPr lang="en-US" sz="2400" dirty="0" smtClean="0"/>
              <a:t>CATH</a:t>
            </a:r>
            <a:r>
              <a:rPr lang="en-US" sz="2400" dirty="0"/>
              <a:t>: </a:t>
            </a:r>
            <a:r>
              <a:rPr lang="en-US" sz="2400" dirty="0" smtClean="0"/>
              <a:t>semi-automatic. </a:t>
            </a:r>
            <a:r>
              <a:rPr lang="ru-RU" dirty="0" smtClean="0"/>
              <a:t>По крайней мере, так декларируется. В действительности, различия между протоколами несущественны.</a:t>
            </a:r>
            <a:br>
              <a:rPr lang="ru-RU" dirty="0" smtClean="0"/>
            </a:br>
            <a:r>
              <a:rPr lang="en-US" sz="2400" dirty="0" smtClean="0"/>
              <a:t>SCOP: </a:t>
            </a:r>
            <a:r>
              <a:rPr lang="ru-RU" sz="2400" dirty="0" smtClean="0"/>
              <a:t>не обновляется с 2009 года</a:t>
            </a:r>
            <a:r>
              <a:rPr lang="en-US" sz="2400" dirty="0" smtClean="0"/>
              <a:t>, CATH: </a:t>
            </a:r>
            <a:r>
              <a:rPr lang="ru-RU" sz="2400" dirty="0" smtClean="0"/>
              <a:t>регулярно обновляется.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311" y="980728"/>
            <a:ext cx="7958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</a:t>
            </a:r>
            <a:r>
              <a:rPr lang="en-US" sz="2400" dirty="0"/>
              <a:t>: hand-made, </a:t>
            </a:r>
            <a:r>
              <a:rPr lang="en-US" sz="2400" dirty="0" smtClean="0"/>
              <a:t>CATH</a:t>
            </a:r>
            <a:r>
              <a:rPr lang="en-US" sz="2400" dirty="0"/>
              <a:t>: </a:t>
            </a:r>
            <a:r>
              <a:rPr lang="en-US" sz="2400" dirty="0" smtClean="0"/>
              <a:t>semi-automatic. </a:t>
            </a:r>
            <a:r>
              <a:rPr lang="ru-RU" dirty="0" smtClean="0"/>
              <a:t>По крайней мере, так декларируется. В действительности, различия между протоколами несущественны.</a:t>
            </a:r>
            <a:br>
              <a:rPr lang="ru-RU" dirty="0" smtClean="0"/>
            </a:br>
            <a:r>
              <a:rPr lang="en-US" sz="2400" dirty="0" smtClean="0"/>
              <a:t>SCOP: </a:t>
            </a:r>
            <a:r>
              <a:rPr lang="ru-RU" sz="2400" dirty="0" smtClean="0"/>
              <a:t>не обновляется с 2009 года</a:t>
            </a:r>
            <a:r>
              <a:rPr lang="en-US" sz="2400" dirty="0" smtClean="0"/>
              <a:t>, CATH: </a:t>
            </a:r>
            <a:r>
              <a:rPr lang="ru-RU" sz="2400" dirty="0" smtClean="0"/>
              <a:t>регулярно обновляется.</a:t>
            </a:r>
          </a:p>
          <a:p>
            <a:r>
              <a:rPr lang="ru-RU" sz="2400" dirty="0" smtClean="0"/>
              <a:t>Могут быть отличия в границах доменов.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311" y="980728"/>
            <a:ext cx="79581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</a:t>
            </a:r>
            <a:r>
              <a:rPr lang="en-US" sz="2400" dirty="0"/>
              <a:t>: hand-made, </a:t>
            </a:r>
            <a:r>
              <a:rPr lang="en-US" sz="2400" dirty="0" smtClean="0"/>
              <a:t>CATH</a:t>
            </a:r>
            <a:r>
              <a:rPr lang="en-US" sz="2400" dirty="0"/>
              <a:t>: </a:t>
            </a:r>
            <a:r>
              <a:rPr lang="en-US" sz="2400" dirty="0" smtClean="0"/>
              <a:t>semi-automatic. </a:t>
            </a:r>
            <a:r>
              <a:rPr lang="ru-RU" dirty="0" smtClean="0"/>
              <a:t>По крайней мере, так декларируется. В действительности, различия между протоколами несущественны.</a:t>
            </a:r>
            <a:br>
              <a:rPr lang="ru-RU" dirty="0" smtClean="0"/>
            </a:br>
            <a:r>
              <a:rPr lang="en-US" sz="2400" dirty="0" smtClean="0"/>
              <a:t>SCOP: </a:t>
            </a:r>
            <a:r>
              <a:rPr lang="ru-RU" sz="2400" dirty="0" smtClean="0"/>
              <a:t>не обновляется с 2009 года</a:t>
            </a:r>
            <a:r>
              <a:rPr lang="en-US" sz="2400" dirty="0" smtClean="0"/>
              <a:t>, CATH: </a:t>
            </a:r>
            <a:r>
              <a:rPr lang="ru-RU" sz="2400" dirty="0" smtClean="0"/>
              <a:t>регулярно обновляется.</a:t>
            </a:r>
          </a:p>
          <a:p>
            <a:r>
              <a:rPr lang="ru-RU" sz="2400" dirty="0" smtClean="0"/>
              <a:t>Могут быть отличия в границах доменов.</a:t>
            </a:r>
          </a:p>
          <a:p>
            <a:r>
              <a:rPr lang="ru-RU" sz="2400" dirty="0" smtClean="0"/>
              <a:t>Могут быть отличия в определении архитектур.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4067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13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533400"/>
            <a:ext cx="724328" cy="26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214" y="536073"/>
            <a:ext cx="1602769" cy="26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69569" y="748301"/>
            <a:ext cx="3133618" cy="215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69569" y="754294"/>
            <a:ext cx="3832261" cy="21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3375" y="3157591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шпилька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64750" y="608598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Jellyroll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313586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меандр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89592" y="313586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βαβ</a:t>
            </a:r>
            <a:r>
              <a:rPr lang="en-US" dirty="0" smtClean="0"/>
              <a:t>-</a:t>
            </a:r>
            <a:r>
              <a:rPr lang="ru-RU" dirty="0" smtClean="0"/>
              <a:t>мотив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08642" y="3133601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βαβ</a:t>
            </a:r>
            <a:r>
              <a:rPr lang="en-US" dirty="0" smtClean="0"/>
              <a:t>-</a:t>
            </a:r>
            <a:r>
              <a:rPr lang="ru-RU" dirty="0" smtClean="0"/>
              <a:t>спираль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290" y="4117848"/>
            <a:ext cx="3708400" cy="24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30" y="4898136"/>
            <a:ext cx="3263900" cy="173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490" y="4830925"/>
            <a:ext cx="3456447" cy="18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30" y="4331367"/>
            <a:ext cx="3517900" cy="2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65200" y="3939129"/>
            <a:ext cx="3822986" cy="25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24451" y="612986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спираль</a:t>
            </a:r>
            <a:endParaRPr lang="ru-RU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61" y="4035355"/>
            <a:ext cx="13970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42261" y="4049548"/>
            <a:ext cx="1320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16861" y="4043198"/>
            <a:ext cx="13462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1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9000" y="4022655"/>
            <a:ext cx="1689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27100" y="4012918"/>
            <a:ext cx="2032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748301"/>
            <a:ext cx="2571750" cy="13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162800" y="1905000"/>
            <a:ext cx="11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Интерлок</a:t>
            </a:r>
            <a:endParaRPr lang="ru-RU" dirty="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 rotWithShape="1">
          <a:blip r:embed="rId1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501830" y="2013857"/>
            <a:ext cx="2624859" cy="14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003720" y="3429000"/>
            <a:ext cx="17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Греческий ключ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14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Leu zipper</a:t>
            </a:r>
            <a:endParaRPr lang="ru-RU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85800"/>
            <a:ext cx="3477247" cy="59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99678"/>
            <a:ext cx="3886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88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116632"/>
            <a:ext cx="5436096" cy="54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Helix-turn-helix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672408" cy="41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4984" y="1460784"/>
            <a:ext cx="3024336" cy="49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056" y="116632"/>
            <a:ext cx="7507288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u="sng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Helix-loop-helix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52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Zn finger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7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0988"/>
            <a:ext cx="8610600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EF-hand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8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223" y="304800"/>
            <a:ext cx="4772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01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Разнообразие укладок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764704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Мы знаем много укладок. И что?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Почему разные белки свернуты по-разному? Зачем такой-то белок свернут именно так?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Зачем нужна большая часть белка (кроме активного центра?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Почему одни укладки распространены больше других?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 связана укладка с </a:t>
            </a:r>
            <a:r>
              <a:rPr lang="ru-RU" dirty="0" err="1" smtClean="0"/>
              <a:t>фолдингом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 возникают и изменяются укладки в ходе эволюции?</a:t>
            </a:r>
          </a:p>
          <a:p>
            <a:pPr marL="342900" indent="-342900">
              <a:buAutoNum type="arabicPeriod"/>
            </a:pPr>
            <a:r>
              <a:rPr lang="ru-RU" dirty="0" smtClean="0"/>
              <a:t>и т.д.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708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507288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Элементарная единица –домен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1" t="9959" r="14306" b="3606"/>
          <a:stretch/>
        </p:blipFill>
        <p:spPr bwMode="auto">
          <a:xfrm>
            <a:off x="2195736" y="692696"/>
            <a:ext cx="4248472" cy="53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6" t="6949" r="10278" b="4274"/>
          <a:stretch/>
        </p:blipFill>
        <p:spPr bwMode="auto">
          <a:xfrm>
            <a:off x="1402080" y="812799"/>
            <a:ext cx="6075680" cy="539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41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Структурные 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16416" cy="6084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FSSP = Dali database</a:t>
            </a:r>
            <a:r>
              <a:rPr lang="ru-RU" sz="2000" dirty="0" smtClean="0"/>
              <a:t>, автоматически собираемая база семейств белков, структурно сходных с образцом.</a:t>
            </a:r>
          </a:p>
          <a:p>
            <a:pPr marL="114300" indent="0">
              <a:buNone/>
            </a:pPr>
            <a:r>
              <a:rPr lang="en-US" sz="2000" dirty="0" smtClean="0"/>
              <a:t>Last </a:t>
            </a:r>
            <a:r>
              <a:rPr lang="en-US" sz="2000" dirty="0"/>
              <a:t>Update: 7 March </a:t>
            </a:r>
            <a:r>
              <a:rPr lang="en-US" sz="2000" dirty="0" smtClean="0"/>
              <a:t>2011; Update </a:t>
            </a:r>
            <a:r>
              <a:rPr lang="en-US" sz="2000" dirty="0"/>
              <a:t>frequency: twice a </a:t>
            </a:r>
            <a:r>
              <a:rPr lang="en-US" sz="2000" dirty="0" smtClean="0"/>
              <a:t>year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SCOP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/>
              <a:t>полуавтоматическая иерархическая классификация, </a:t>
            </a:r>
            <a:r>
              <a:rPr lang="ru-RU" sz="2000" dirty="0" smtClean="0"/>
              <a:t>не обновляется.</a:t>
            </a:r>
            <a:endParaRPr lang="en-US" sz="2000" dirty="0" smtClean="0"/>
          </a:p>
          <a:p>
            <a:r>
              <a:rPr lang="en-US" sz="2000" dirty="0" smtClean="0"/>
              <a:t>SCOP2 – </a:t>
            </a:r>
            <a:r>
              <a:rPr lang="ru-RU" sz="2000" dirty="0" smtClean="0"/>
              <a:t>замена </a:t>
            </a:r>
            <a:r>
              <a:rPr lang="en-US" sz="2000" dirty="0" smtClean="0"/>
              <a:t>SCOP</a:t>
            </a:r>
            <a:r>
              <a:rPr lang="ru-RU" sz="2000" dirty="0" smtClean="0"/>
              <a:t>, </a:t>
            </a:r>
            <a:r>
              <a:rPr lang="en-US" sz="2000" dirty="0" smtClean="0"/>
              <a:t>under construction</a:t>
            </a:r>
          </a:p>
          <a:p>
            <a:r>
              <a:rPr lang="en-US" sz="2000" dirty="0" err="1" smtClean="0"/>
              <a:t>SCOPe</a:t>
            </a:r>
            <a:r>
              <a:rPr lang="en-US" sz="2000" dirty="0" smtClean="0"/>
              <a:t> – SCOP extended (</a:t>
            </a:r>
            <a:r>
              <a:rPr lang="ru-RU" sz="2000" dirty="0" smtClean="0"/>
              <a:t>оживший </a:t>
            </a:r>
            <a:r>
              <a:rPr lang="en-US" sz="2000" dirty="0" smtClean="0"/>
              <a:t>SCOP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ECOD – </a:t>
            </a:r>
            <a:r>
              <a:rPr lang="ru-RU" sz="2000" dirty="0" smtClean="0"/>
              <a:t>независимо оживший </a:t>
            </a:r>
            <a:r>
              <a:rPr lang="en-US" sz="2000" dirty="0" smtClean="0"/>
              <a:t>SCOP</a:t>
            </a:r>
          </a:p>
          <a:p>
            <a:endParaRPr lang="en-US" sz="2000" dirty="0" smtClean="0"/>
          </a:p>
          <a:p>
            <a:r>
              <a:rPr lang="en-US" sz="2000" dirty="0" smtClean="0"/>
              <a:t>CATH – </a:t>
            </a:r>
            <a:r>
              <a:rPr lang="ru-RU" sz="2000" dirty="0" smtClean="0"/>
              <a:t>полуавтоматическая иерархическая классификация, обновляется.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132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CATH. </a:t>
            </a:r>
            <a:r>
              <a:rPr lang="ru-RU" dirty="0" smtClean="0"/>
              <a:t>Уровни классификации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356748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Class</a:t>
            </a:r>
            <a:r>
              <a:rPr lang="en-US" sz="2000" dirty="0">
                <a:solidFill>
                  <a:srgbClr val="000000"/>
                </a:solidFill>
              </a:rPr>
              <a:t> - structures are classified according to their secondary structure composition (mostly alpha, mostly beta, mixed alpha/beta or few secondary structures).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Architecture</a:t>
            </a:r>
            <a:r>
              <a:rPr lang="en-US" sz="2000" dirty="0">
                <a:solidFill>
                  <a:srgbClr val="000000"/>
                </a:solidFill>
              </a:rPr>
              <a:t> - structures are classified according to their overall shape as determined by the orientations of the secondary structures in 3D space but ignores the connectivity between them.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Topology</a:t>
            </a:r>
            <a:r>
              <a:rPr lang="en-US" sz="2000" dirty="0">
                <a:solidFill>
                  <a:srgbClr val="000000"/>
                </a:solidFill>
              </a:rPr>
              <a:t> (fold family) - structures are grouped into fold groups at this level depending on both the overall shape and connectivity of the secondary structures.</a:t>
            </a:r>
          </a:p>
          <a:p>
            <a:pPr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Homologous superfamily </a:t>
            </a:r>
            <a:r>
              <a:rPr lang="en-US" sz="2000" dirty="0">
                <a:solidFill>
                  <a:srgbClr val="000000"/>
                </a:solidFill>
              </a:rPr>
              <a:t>- this level groups together protein domains which are thought to share a common ancestor and can therefore be described as homologous.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805264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Orengo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et al.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CATH--a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hierarchic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classification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domain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1997 5(8)</a:t>
            </a:r>
            <a:r>
              <a:rPr lang="en-US" alt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0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Архитектуры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4" name="Группа 5"/>
          <p:cNvGrpSpPr/>
          <p:nvPr/>
        </p:nvGrpSpPr>
        <p:grpSpPr>
          <a:xfrm>
            <a:off x="149599" y="836712"/>
            <a:ext cx="2667001" cy="2181630"/>
            <a:chOff x="380999" y="1094970"/>
            <a:chExt cx="2667001" cy="2181630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46582" y="2907268"/>
              <a:ext cx="1809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999" y="1094970"/>
              <a:ext cx="2667001" cy="18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8"/>
          <p:cNvGrpSpPr/>
          <p:nvPr/>
        </p:nvGrpSpPr>
        <p:grpSpPr>
          <a:xfrm>
            <a:off x="7706" y="3735567"/>
            <a:ext cx="2160945" cy="2514651"/>
            <a:chOff x="174615" y="3036281"/>
            <a:chExt cx="2160945" cy="2514651"/>
          </a:xfrm>
        </p:grpSpPr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533400" y="5181600"/>
              <a:ext cx="1802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-баррель</a:t>
              </a:r>
              <a:endParaRPr lang="ru-RU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615" y="3036281"/>
              <a:ext cx="2126904" cy="223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11"/>
          <p:cNvGrpSpPr/>
          <p:nvPr/>
        </p:nvGrpSpPr>
        <p:grpSpPr>
          <a:xfrm>
            <a:off x="4481740" y="3735567"/>
            <a:ext cx="1998117" cy="2350562"/>
            <a:chOff x="5143373" y="4023005"/>
            <a:chExt cx="1998117" cy="23505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373" y="4023005"/>
              <a:ext cx="1998117" cy="198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5479045" y="6004235"/>
              <a:ext cx="1491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-пропеллер</a:t>
              </a:r>
              <a:endParaRPr lang="ru-RU" dirty="0"/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6094188" y="3829942"/>
            <a:ext cx="2486832" cy="2406982"/>
            <a:chOff x="5635704" y="1113555"/>
            <a:chExt cx="2486832" cy="2406982"/>
          </a:xfrm>
        </p:grpSpPr>
        <p:sp>
          <p:nvSpPr>
            <p:cNvPr id="16" name="Прямоугольник 13"/>
            <p:cNvSpPr>
              <a:spLocks noChangeArrowheads="1"/>
            </p:cNvSpPr>
            <p:nvPr/>
          </p:nvSpPr>
          <p:spPr bwMode="auto">
            <a:xfrm>
              <a:off x="6189946" y="3151205"/>
              <a:ext cx="1378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-призма</a:t>
              </a:r>
              <a:endParaRPr lang="ru-RU" dirty="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5704" y="1113555"/>
              <a:ext cx="2486832" cy="2115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7"/>
          <p:cNvGrpSpPr/>
          <p:nvPr/>
        </p:nvGrpSpPr>
        <p:grpSpPr>
          <a:xfrm>
            <a:off x="1763688" y="3527228"/>
            <a:ext cx="2777559" cy="2523028"/>
            <a:chOff x="651441" y="3660850"/>
            <a:chExt cx="2777559" cy="2523028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222357" y="5814546"/>
              <a:ext cx="1635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TIM-</a:t>
              </a:r>
              <a:r>
                <a:rPr lang="ru-RU" dirty="0" smtClean="0"/>
                <a:t>баррель</a:t>
              </a:r>
              <a:endParaRPr lang="ru-RU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441" y="3660850"/>
              <a:ext cx="2777559" cy="2187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20"/>
          <p:cNvGrpSpPr/>
          <p:nvPr/>
        </p:nvGrpSpPr>
        <p:grpSpPr>
          <a:xfrm>
            <a:off x="2870590" y="759530"/>
            <a:ext cx="2882163" cy="2226717"/>
            <a:chOff x="3638639" y="3612253"/>
            <a:chExt cx="2882163" cy="2226717"/>
          </a:xfrm>
        </p:grpSpPr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4381548" y="5469638"/>
              <a:ext cx="13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8639" y="3612253"/>
              <a:ext cx="2882163" cy="222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23"/>
          <p:cNvGrpSpPr/>
          <p:nvPr/>
        </p:nvGrpSpPr>
        <p:grpSpPr>
          <a:xfrm>
            <a:off x="6154690" y="759530"/>
            <a:ext cx="2061396" cy="2493625"/>
            <a:chOff x="6549204" y="3398284"/>
            <a:chExt cx="2061396" cy="2493625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665569" y="5522577"/>
              <a:ext cx="1590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/>
                <a:t>β</a:t>
              </a:r>
              <a:r>
                <a:rPr lang="en-US" dirty="0"/>
                <a:t>/</a:t>
              </a:r>
              <a:r>
                <a:rPr lang="el-GR" dirty="0" smtClean="0"/>
                <a:t>α</a:t>
              </a:r>
              <a:r>
                <a:rPr lang="en-US" dirty="0" smtClean="0"/>
                <a:t>-</a:t>
              </a:r>
              <a:r>
                <a:rPr lang="ru-RU" dirty="0" smtClean="0"/>
                <a:t>сэндвич</a:t>
              </a:r>
              <a:endParaRPr lang="ru-RU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9204" y="3398284"/>
              <a:ext cx="2061396" cy="211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212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39180"/>
            <a:ext cx="4503420" cy="4823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Непростые архитектуры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0" t="6007" r="4000" b="4412"/>
          <a:stretch/>
        </p:blipFill>
        <p:spPr bwMode="auto">
          <a:xfrm>
            <a:off x="-23638" y="845736"/>
            <a:ext cx="8484070" cy="491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37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388" y="2650904"/>
            <a:ext cx="26416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124" y="2597962"/>
            <a:ext cx="2667000" cy="226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342" y="2596095"/>
            <a:ext cx="2882564" cy="22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62063" y="2520347"/>
            <a:ext cx="2898843" cy="23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019" y="2718908"/>
            <a:ext cx="2752929" cy="216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83" y="2240046"/>
            <a:ext cx="2794001" cy="26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48932" y="2287722"/>
            <a:ext cx="2988735" cy="25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Топология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573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Архитектура</a:t>
            </a:r>
            <a:r>
              <a:rPr lang="ru-RU" dirty="0" smtClean="0"/>
              <a:t> – взаимное расположение </a:t>
            </a:r>
            <a:r>
              <a:rPr lang="el-GR" dirty="0" smtClean="0"/>
              <a:t>β</a:t>
            </a:r>
            <a:r>
              <a:rPr lang="ru-RU" dirty="0" smtClean="0"/>
              <a:t>-листов</a:t>
            </a:r>
            <a:br>
              <a:rPr lang="ru-RU" dirty="0" smtClean="0"/>
            </a:br>
            <a:r>
              <a:rPr lang="ru-RU" dirty="0" smtClean="0"/>
              <a:t>и слоев прилегающих к ним </a:t>
            </a:r>
            <a:r>
              <a:rPr lang="el-GR" dirty="0"/>
              <a:t>α</a:t>
            </a:r>
            <a:r>
              <a:rPr lang="ru-RU" dirty="0" smtClean="0"/>
              <a:t>-спиралей в пространстве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108991"/>
            <a:ext cx="7136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Топология</a:t>
            </a:r>
            <a:r>
              <a:rPr lang="ru-RU" dirty="0" smtClean="0"/>
              <a:t> – расположение </a:t>
            </a:r>
            <a:r>
              <a:rPr lang="el-GR" dirty="0" smtClean="0"/>
              <a:t>β</a:t>
            </a:r>
            <a:r>
              <a:rPr lang="ru-RU" dirty="0" smtClean="0"/>
              <a:t>-тяжей и </a:t>
            </a:r>
            <a:r>
              <a:rPr lang="el-GR" dirty="0"/>
              <a:t>α</a:t>
            </a:r>
            <a:r>
              <a:rPr lang="ru-RU" dirty="0" smtClean="0"/>
              <a:t>-спиралей в пространстве</a:t>
            </a:r>
            <a:br>
              <a:rPr lang="ru-RU" dirty="0" smtClean="0"/>
            </a:br>
            <a:r>
              <a:rPr lang="ru-RU" dirty="0" smtClean="0"/>
              <a:t>и их порядок в полипептидной цепи</a:t>
            </a:r>
            <a:br>
              <a:rPr lang="ru-RU" dirty="0" smtClean="0"/>
            </a:br>
            <a:r>
              <a:rPr lang="ru-RU" i="1" dirty="0" smtClean="0"/>
              <a:t>Структурный мотив</a:t>
            </a:r>
            <a:r>
              <a:rPr lang="ru-RU" dirty="0" smtClean="0"/>
              <a:t> – несколько тяжей и</a:t>
            </a:r>
            <a:r>
              <a:rPr lang="en-US" dirty="0" smtClean="0"/>
              <a:t>/</a:t>
            </a:r>
            <a:r>
              <a:rPr lang="ru-RU" dirty="0" smtClean="0"/>
              <a:t>или спиралей,</a:t>
            </a:r>
            <a:br>
              <a:rPr lang="ru-RU" dirty="0" smtClean="0"/>
            </a:br>
            <a:r>
              <a:rPr lang="ru-RU" dirty="0" smtClean="0"/>
              <a:t>топология которых широко распространена среди известных структур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37078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143500" y="33528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2438400"/>
            <a:ext cx="44114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867400" y="24384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315200" y="24384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10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3377092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91300" y="3359112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3828871"/>
            <a:ext cx="470519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Архитектура: </a:t>
            </a:r>
            <a:r>
              <a:rPr lang="el-GR" dirty="0" smtClean="0"/>
              <a:t>β</a:t>
            </a:r>
            <a:r>
              <a:rPr lang="ru-RU" dirty="0" smtClean="0"/>
              <a:t>-сэндвич</a:t>
            </a:r>
            <a:br>
              <a:rPr lang="ru-RU" dirty="0" smtClean="0"/>
            </a:br>
            <a:r>
              <a:rPr lang="ru-RU" dirty="0" smtClean="0"/>
              <a:t>Топология: порядок тяжей в полипептидной цепи: 1-2-3-…,</a:t>
            </a:r>
            <a:br>
              <a:rPr lang="ru-RU" dirty="0" smtClean="0"/>
            </a:br>
            <a:r>
              <a:rPr lang="ru-RU" dirty="0" smtClean="0"/>
              <a:t>порядок в </a:t>
            </a:r>
            <a:r>
              <a:rPr lang="el-GR" dirty="0" smtClean="0"/>
              <a:t>β</a:t>
            </a:r>
            <a:r>
              <a:rPr lang="ru-RU" dirty="0" smtClean="0"/>
              <a:t>-листах: 2-10-9-4-5-6 и 1-3-8-7</a:t>
            </a:r>
            <a:endParaRPr lang="ru-RU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79821" y="2544973"/>
            <a:ext cx="2700135" cy="229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41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1021</Words>
  <Application>Microsoft Office PowerPoint</Application>
  <PresentationFormat>Экран (4:3)</PresentationFormat>
  <Paragraphs>214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Структурные классификации</vt:lpstr>
      <vt:lpstr>Разнообразие укладок  Архитектура и топология  Структурные мотивы</vt:lpstr>
      <vt:lpstr>Разнообразие укладок</vt:lpstr>
      <vt:lpstr>Элементарная единица –домен</vt:lpstr>
      <vt:lpstr>Структурные классификации</vt:lpstr>
      <vt:lpstr>CATH. Уровни классификации</vt:lpstr>
      <vt:lpstr>Архитектуры</vt:lpstr>
      <vt:lpstr>Непростые архитектуры</vt:lpstr>
      <vt:lpstr>Топология</vt:lpstr>
      <vt:lpstr>CATH. Протокол</vt:lpstr>
      <vt:lpstr>CATH. Статистика</vt:lpstr>
      <vt:lpstr>CATH. Статистика</vt:lpstr>
      <vt:lpstr>SCOP. Уровни классификации</vt:lpstr>
      <vt:lpstr>SCOP. Уровни классификации</vt:lpstr>
      <vt:lpstr>SCOP. Уровни классификации</vt:lpstr>
      <vt:lpstr>Структурные классы</vt:lpstr>
      <vt:lpstr>Разница между a/b и a+b</vt:lpstr>
      <vt:lpstr>SCOP/SCOPe. Статистика</vt:lpstr>
      <vt:lpstr>SCOP/SCOPe. Статистика</vt:lpstr>
      <vt:lpstr>ECOD</vt:lpstr>
      <vt:lpstr>ECOD</vt:lpstr>
      <vt:lpstr>Слайд 22</vt:lpstr>
      <vt:lpstr>Структурные мотивы</vt:lpstr>
      <vt:lpstr>Leu zipper</vt:lpstr>
      <vt:lpstr>Helix-turn-helix</vt:lpstr>
      <vt:lpstr>Zn finger</vt:lpstr>
      <vt:lpstr>EF-hand</vt:lpstr>
      <vt:lpstr>Слайд 28</vt:lpstr>
    </vt:vector>
  </TitlesOfParts>
  <Company>FBB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Структурные классификации</dc:title>
  <dc:creator>Class</dc:creator>
  <cp:lastModifiedBy>Spirin</cp:lastModifiedBy>
  <cp:revision>2</cp:revision>
  <dcterms:created xsi:type="dcterms:W3CDTF">2017-11-14T15:38:21Z</dcterms:created>
  <dcterms:modified xsi:type="dcterms:W3CDTF">2017-11-15T15:36:56Z</dcterms:modified>
</cp:coreProperties>
</file>