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73" r:id="rId4"/>
    <p:sldId id="264" r:id="rId5"/>
    <p:sldId id="265" r:id="rId6"/>
    <p:sldId id="266" r:id="rId7"/>
    <p:sldId id="267" r:id="rId8"/>
    <p:sldId id="268" r:id="rId9"/>
    <p:sldId id="269" r:id="rId10"/>
    <p:sldId id="294" r:id="rId11"/>
    <p:sldId id="274" r:id="rId12"/>
    <p:sldId id="275" r:id="rId13"/>
    <p:sldId id="276" r:id="rId14"/>
    <p:sldId id="29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95" r:id="rId28"/>
    <p:sldId id="292" r:id="rId29"/>
    <p:sldId id="289" r:id="rId30"/>
    <p:sldId id="290" r:id="rId31"/>
    <p:sldId id="291" r:id="rId32"/>
    <p:sldId id="293" r:id="rId33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30" autoAdjust="0"/>
  </p:normalViewPr>
  <p:slideViewPr>
    <p:cSldViewPr>
      <p:cViewPr varScale="1">
        <p:scale>
          <a:sx n="106" d="100"/>
          <a:sy n="106" d="100"/>
        </p:scale>
        <p:origin x="-1422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C600752A-7659-4A5A-A49D-390B3CE85E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2B9C725-3F15-486B-8C1B-6B2906E4C632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ea typeface="Microsoft YaHei" charset="0"/>
                <a:cs typeface="Microsoft YaHei" charset="0"/>
              </a:rPr>
              <a:t>“to prune” – </a:t>
            </a:r>
            <a:r>
              <a:rPr lang="ru-RU">
                <a:ea typeface="Microsoft YaHei" charset="0"/>
                <a:cs typeface="Microsoft YaHei" charset="0"/>
              </a:rPr>
              <a:t>обрезать (о плодовых деревьях), </a:t>
            </a:r>
            <a:r>
              <a:rPr lang="en-US">
                <a:ea typeface="Microsoft YaHei" charset="0"/>
                <a:cs typeface="Microsoft YaHei" charset="0"/>
              </a:rPr>
              <a:t>“to graft” –</a:t>
            </a:r>
            <a:r>
              <a:rPr lang="ru-RU">
                <a:ea typeface="Microsoft YaHei" charset="0"/>
                <a:cs typeface="Microsoft YaHei" charset="0"/>
              </a:rPr>
              <a:t> прививать.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100D8A5-8E11-4C0C-88FC-A3E7E054CD83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7"/>
            <a:ext cx="5226613" cy="678194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12600" rIns="0" bIns="0"/>
          <a:lstStyle/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cs typeface="Arial Unicode MS" charset="0"/>
              </a:rPr>
              <a:t>Критерий качества дерева в методе MP – минимальное число мутаций, необходимое, чтобы получить данные последовательности по данному дереву.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>
              <a:cs typeface="Arial Unicode MS" charset="0"/>
            </a:endParaRPr>
          </a:p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cs typeface="Arial Unicode MS" charset="0"/>
              </a:rPr>
              <a:t>ML использует вероятностную модель, чтобы оценить вероятность появления данных последовательностей. То дерево, для которого эта вероятность наибольшая, и есть максимально правдоподобное дерево.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>
              <a:cs typeface="Arial Unicode MS" charset="0"/>
            </a:endParaRPr>
          </a:p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cs typeface="Arial Unicode MS" charset="0"/>
              </a:rPr>
              <a:t>Метод наименьших квадратов минимизирует сумму квадратов разностей между расстояниями, поданными на вход, и расстояниями по дереву. Метод Фитча – Марголиаша минимизирует сумму квадратов относительных разностей (a–b/a)</a:t>
            </a:r>
            <a:r>
              <a:rPr lang="en-US" sz="2000" dirty="0">
                <a:cs typeface="Arial Unicode MS" charset="0"/>
              </a:rPr>
              <a:t>. </a:t>
            </a:r>
            <a:r>
              <a:rPr lang="ru-RU" sz="2000" dirty="0">
                <a:cs typeface="Arial Unicode MS" charset="0"/>
              </a:rPr>
              <a:t>Критерий метода минимальной эволюции состоит в минимизации сумм длин всех ветвей (при этом сами длины ветвей могут оцениваться по-разному в разных вариантах метода).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Практически все существующие программы реконструируют бинарные (= полностью</a:t>
            </a:r>
            <a:r>
              <a:rPr lang="ru-RU" baseline="0" dirty="0" smtClean="0"/>
              <a:t> разрешённые) деревья, хотя на самом деле это не всегда оправдано с содержательной точки зрения.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600752A-7659-4A5A-A49D-390B3CE85EB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0C36C5B-D310-4691-9946-FCA198BFEE83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6F4CF8D-0110-40EE-9A9F-34A3B5A9A659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BCAC8EC-C2B5-4D34-9D0C-B40111E276D1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6140DE2-5837-4BA8-96C7-60BD50495121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46CD647-5399-47C6-9E85-AE45C7AAD138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690A5AC-6EBD-4C27-93CF-7AEFCA8A709B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D0F24-CD57-40C4-927D-55A2A3814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01817-EA30-4EB8-B681-4307FF1CD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39848-F94B-4613-B44C-5B749FE4D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52C04-8D7F-4D43-BD5A-77055F66C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7360C-AE89-435F-90F2-F12974EC2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EB1C4-2892-48D1-AFE7-81C75C4F5A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0BD25-36FB-49A7-8E87-DB5740652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F8A4E-3C8D-4861-A521-CDE9C38DCB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63FE4-C9A9-4ECA-BC79-B16A77E16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1DC38-EB98-4671-B8AB-1154EAD80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42930-A75D-4075-85A2-7903AE795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02207-81E3-4C6B-9E6D-B24036B940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70BDCC32-4E77-42C0-81EA-22B3A835A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Филогенетические деревья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4140200" y="1273175"/>
            <a:ext cx="1800225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ru-RU">
                <a:solidFill>
                  <a:srgbClr val="000000"/>
                </a:solidFill>
              </a:rPr>
              <a:t>(продолжение)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900113" y="2160588"/>
            <a:ext cx="8280400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4404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2060"/>
                </a:solidFill>
              </a:rPr>
              <a:t>Филогенетические деревья и таксономия организмов</a:t>
            </a: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230312" y="2713037"/>
            <a:ext cx="7416800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4404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200" dirty="0" smtClean="0">
                <a:solidFill>
                  <a:srgbClr val="002060"/>
                </a:solidFill>
              </a:rPr>
              <a:t>Алгоритмы реконструкции филогении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2056" name="Text Box 2"/>
          <p:cNvSpPr txBox="1">
            <a:spLocks noChangeArrowheads="1"/>
          </p:cNvSpPr>
          <p:nvPr/>
        </p:nvSpPr>
        <p:spPr bwMode="auto">
          <a:xfrm>
            <a:off x="2443163" y="5084763"/>
            <a:ext cx="5257800" cy="950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4404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sz="2200" dirty="0" err="1">
                <a:solidFill>
                  <a:srgbClr val="2323DC"/>
                </a:solidFill>
              </a:rPr>
              <a:t>С.А.Спирин</a:t>
            </a:r>
            <a:endParaRPr lang="ru-RU" sz="2200" dirty="0">
              <a:solidFill>
                <a:srgbClr val="2323DC"/>
              </a:solidFill>
            </a:endParaRPr>
          </a:p>
          <a:p>
            <a:pPr algn="ctr">
              <a:spcBef>
                <a:spcPts val="28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dirty="0" smtClean="0">
                <a:solidFill>
                  <a:srgbClr val="2323DC"/>
                </a:solidFill>
              </a:rPr>
              <a:t>19</a:t>
            </a:r>
            <a:r>
              <a:rPr lang="ru-RU" dirty="0" smtClean="0">
                <a:solidFill>
                  <a:srgbClr val="2323DC"/>
                </a:solidFill>
              </a:rPr>
              <a:t> </a:t>
            </a:r>
            <a:r>
              <a:rPr lang="ru-RU" dirty="0">
                <a:solidFill>
                  <a:srgbClr val="2323DC"/>
                </a:solidFill>
              </a:rPr>
              <a:t>февраля </a:t>
            </a:r>
            <a:r>
              <a:rPr lang="ru-RU" dirty="0" smtClean="0">
                <a:solidFill>
                  <a:srgbClr val="2323DC"/>
                </a:solidFill>
              </a:rPr>
              <a:t>201</a:t>
            </a:r>
            <a:r>
              <a:rPr lang="en-US" dirty="0" smtClean="0">
                <a:solidFill>
                  <a:srgbClr val="2323DC"/>
                </a:solidFill>
              </a:rPr>
              <a:t>6</a:t>
            </a:r>
            <a:r>
              <a:rPr lang="ru-RU" dirty="0">
                <a:solidFill>
                  <a:srgbClr val="2323DC"/>
                </a:solidFill>
              </a:rPr>
              <a:t/>
            </a:r>
            <a:br>
              <a:rPr lang="ru-RU" dirty="0">
                <a:solidFill>
                  <a:srgbClr val="2323DC"/>
                </a:solidFill>
              </a:rPr>
            </a:br>
            <a:r>
              <a:rPr lang="ru-RU" dirty="0">
                <a:solidFill>
                  <a:srgbClr val="2323DC"/>
                </a:solidFill>
              </a:rPr>
              <a:t>ФББ МГУ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3152C04-8D7F-4D43-BD5A-77055F66C76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наибольшего правдоподобия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2112" y="2103437"/>
            <a:ext cx="7924800" cy="4171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dirty="0" smtClean="0"/>
              <a:t>Оцениваем причины по последствиям.</a:t>
            </a:r>
          </a:p>
          <a:p>
            <a:pPr>
              <a:lnSpc>
                <a:spcPct val="114000"/>
              </a:lnSpc>
            </a:pPr>
            <a:endParaRPr lang="ru-RU" dirty="0"/>
          </a:p>
          <a:p>
            <a:pPr>
              <a:lnSpc>
                <a:spcPct val="114000"/>
              </a:lnSpc>
            </a:pPr>
            <a:r>
              <a:rPr lang="ru-RU" dirty="0" smtClean="0"/>
              <a:t>Принимаем как наиболее обоснованную гипотезу тот вариант причины, при котором вероятность наблюдаемых последствий наибольшая.</a:t>
            </a:r>
          </a:p>
          <a:p>
            <a:pPr>
              <a:lnSpc>
                <a:spcPct val="114000"/>
              </a:lnSpc>
            </a:pPr>
            <a:endParaRPr lang="ru-RU" dirty="0"/>
          </a:p>
          <a:p>
            <a:pPr>
              <a:lnSpc>
                <a:spcPct val="114000"/>
              </a:lnSpc>
            </a:pPr>
            <a:r>
              <a:rPr lang="ru-RU" dirty="0" smtClean="0"/>
              <a:t>В нашем случае «причина» – это эволюционное расстояние, а «последствия» – наблюдаемые замены букв. Эволюционная модель (вероятности замен для всех пар букв) предполагается фиксированной.</a:t>
            </a:r>
          </a:p>
          <a:p>
            <a:pPr>
              <a:lnSpc>
                <a:spcPct val="114000"/>
              </a:lnSpc>
            </a:pPr>
            <a:r>
              <a:rPr lang="ru-RU" dirty="0" smtClean="0"/>
              <a:t>(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моделей много, наиболее популярная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называется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JTT</a:t>
            </a:r>
            <a:r>
              <a:rPr lang="en-US" dirty="0" smtClean="0"/>
              <a:t>).</a:t>
            </a:r>
          </a:p>
          <a:p>
            <a:pPr>
              <a:lnSpc>
                <a:spcPct val="114000"/>
              </a:lnSpc>
            </a:pPr>
            <a:endParaRPr lang="en-US" dirty="0"/>
          </a:p>
          <a:p>
            <a:pPr>
              <a:lnSpc>
                <a:spcPct val="114000"/>
              </a:lnSpc>
            </a:pPr>
            <a:r>
              <a:rPr lang="ru-RU" dirty="0" smtClean="0"/>
              <a:t>Для каждого расстояния (= общего числа мутаций) считаем вероятность получить из первой последовательности вторую. За оценку расстояния принимаем то, при котором эта вероятность максимальна.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741363" y="427038"/>
            <a:ext cx="8609012" cy="1173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Классификация методов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413125" y="3368675"/>
          <a:ext cx="3251200" cy="812800"/>
        </p:xfrm>
        <a:graphic>
          <a:graphicData uri="http://schemas.openxmlformats.org/presentationml/2006/ole">
            <p:oleObj spid="_x0000_s46082" r:id="rId4" imgW="3251520" imgH="812880" progId="Excel.Sheet.8">
              <p:embed/>
            </p:oleObj>
          </a:graphicData>
        </a:graphic>
      </p:graphicFrame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25512" y="6142037"/>
            <a:ext cx="77724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dirty="0">
                <a:solidFill>
                  <a:srgbClr val="000000"/>
                </a:solidFill>
              </a:rPr>
              <a:t>Методы, предполагающие молекулярные часы, строят укоренённые ультраметрические деревья.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500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dirty="0">
                <a:solidFill>
                  <a:srgbClr val="000000"/>
                </a:solidFill>
              </a:rPr>
              <a:t>Методы, не предполагающие молекулярные часы, </a:t>
            </a:r>
            <a:r>
              <a:rPr lang="ru-RU" sz="1500" dirty="0" smtClean="0">
                <a:solidFill>
                  <a:srgbClr val="000000"/>
                </a:solidFill>
              </a:rPr>
              <a:t>строят </a:t>
            </a:r>
            <a:r>
              <a:rPr lang="ru-RU" sz="1500" dirty="0" err="1" smtClean="0">
                <a:solidFill>
                  <a:srgbClr val="000000"/>
                </a:solidFill>
              </a:rPr>
              <a:t>неукоренённые</a:t>
            </a:r>
            <a:r>
              <a:rPr lang="ru-RU" sz="1500" dirty="0" smtClean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деревья.</a:t>
            </a:r>
          </a:p>
        </p:txBody>
      </p:sp>
      <p:graphicFrame>
        <p:nvGraphicFramePr>
          <p:cNvPr id="5124" name="Group 4"/>
          <p:cNvGraphicFramePr>
            <a:graphicFrameLocks noGrp="1"/>
          </p:cNvGraphicFramePr>
          <p:nvPr/>
        </p:nvGraphicFramePr>
        <p:xfrm>
          <a:off x="696912" y="1722437"/>
          <a:ext cx="7850187" cy="4213226"/>
        </p:xfrm>
        <a:graphic>
          <a:graphicData uri="http://schemas.openxmlformats.org/drawingml/2006/table">
            <a:tbl>
              <a:tblPr/>
              <a:tblGrid>
                <a:gridCol w="1600200"/>
                <a:gridCol w="1492250"/>
                <a:gridCol w="1506537"/>
                <a:gridCol w="1697038"/>
                <a:gridCol w="1554162"/>
              </a:tblGrid>
              <a:tr h="7334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Название метода</a:t>
                      </a:r>
                    </a:p>
                  </a:txBody>
                  <a:tcPr marL="90000" marR="90000" marT="87048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 /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прямой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Использует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молекулярные часы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Символьный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/>
                      </a:r>
                      <a:b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</a:b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Реконструирует длины ветвей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UPGMA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Прямой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Neighbor-Joining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Прямой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Наименьших квадратов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Может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Фитча – Марголиаша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Может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Минимальной эволюции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Может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Максимальной экономии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Символьный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Наибольшего правдоподобия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Может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Символьный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 bwMode="auto">
          <a:xfrm>
            <a:off x="620712" y="4313237"/>
            <a:ext cx="8839200" cy="304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Переборные методы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73112" y="1951037"/>
            <a:ext cx="8458200" cy="180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rgbClr val="B80047"/>
                </a:solidFill>
              </a:rPr>
              <a:t>Алгоритм, реализующий переборный метод, должен включать: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rgbClr val="B80047"/>
                </a:solidFill>
              </a:rPr>
              <a:t>а) критерий сравнения деревьев (какая из двух топологий лучше соответствует исходным данным?)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rgbClr val="B80047"/>
                </a:solidFill>
              </a:rPr>
              <a:t>б) алгоритм поиска лучшего по критерию дерева.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85800" y="4343400"/>
            <a:ext cx="8686800" cy="617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</a:rPr>
              <a:t>Пример критерия </a:t>
            </a:r>
            <a:br>
              <a:rPr lang="ru-RU" b="1" dirty="0">
                <a:solidFill>
                  <a:srgbClr val="000000"/>
                </a:solidFill>
              </a:rPr>
            </a:br>
            <a:r>
              <a:rPr lang="ru-RU" sz="1600" b="1" dirty="0">
                <a:solidFill>
                  <a:srgbClr val="000000"/>
                </a:solidFill>
              </a:rPr>
              <a:t>(метод наименьших квадратов, OLS — </a:t>
            </a:r>
            <a:r>
              <a:rPr lang="en-US" sz="1600" b="1" dirty="0">
                <a:solidFill>
                  <a:srgbClr val="000000"/>
                </a:solidFill>
              </a:rPr>
              <a:t>ordinary least squares</a:t>
            </a:r>
            <a:r>
              <a:rPr lang="ru-RU" sz="1600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14400" y="5029200"/>
            <a:ext cx="8458200" cy="2087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dirty="0">
                <a:solidFill>
                  <a:srgbClr val="000000"/>
                </a:solidFill>
              </a:rPr>
              <a:t>Пусть дана матрица расстояний и топология дерева;</a:t>
            </a:r>
            <a:br>
              <a:rPr lang="ru-RU" sz="1500" dirty="0">
                <a:solidFill>
                  <a:srgbClr val="000000"/>
                </a:solidFill>
              </a:rPr>
            </a:br>
            <a:r>
              <a:rPr lang="ru-RU" sz="1500" i="1" dirty="0" err="1">
                <a:solidFill>
                  <a:srgbClr val="000000"/>
                </a:solidFill>
              </a:rPr>
              <a:t>i</a:t>
            </a:r>
            <a:r>
              <a:rPr lang="ru-RU" sz="1500" dirty="0">
                <a:solidFill>
                  <a:srgbClr val="000000"/>
                </a:solidFill>
              </a:rPr>
              <a:t>, </a:t>
            </a:r>
            <a:r>
              <a:rPr lang="ru-RU" sz="1500" i="1" dirty="0" err="1">
                <a:solidFill>
                  <a:srgbClr val="000000"/>
                </a:solidFill>
              </a:rPr>
              <a:t>j</a:t>
            </a:r>
            <a:r>
              <a:rPr lang="ru-RU" sz="1500" dirty="0">
                <a:solidFill>
                  <a:srgbClr val="000000"/>
                </a:solidFill>
              </a:rPr>
              <a:t> — две последовательности, тогда мы имеем расстояние </a:t>
            </a:r>
            <a:r>
              <a:rPr lang="ru-RU" sz="1500" i="1" dirty="0" err="1">
                <a:solidFill>
                  <a:srgbClr val="000000"/>
                </a:solidFill>
              </a:rPr>
              <a:t>d</a:t>
            </a:r>
            <a:r>
              <a:rPr lang="ru-RU" sz="1500" dirty="0">
                <a:solidFill>
                  <a:srgbClr val="000000"/>
                </a:solidFill>
              </a:rPr>
              <a:t>(</a:t>
            </a:r>
            <a:r>
              <a:rPr lang="ru-RU" sz="1500" i="1" dirty="0" err="1">
                <a:solidFill>
                  <a:srgbClr val="000000"/>
                </a:solidFill>
              </a:rPr>
              <a:t>i,j</a:t>
            </a:r>
            <a:r>
              <a:rPr lang="ru-RU" sz="1500" dirty="0">
                <a:solidFill>
                  <a:srgbClr val="000000"/>
                </a:solidFill>
              </a:rPr>
              <a:t>)</a:t>
            </a:r>
            <a:r>
              <a:rPr lang="ru-RU" sz="1500" i="1" baseline="-33000" dirty="0">
                <a:solidFill>
                  <a:srgbClr val="000000"/>
                </a:solidFill>
              </a:rPr>
              <a:t>  </a:t>
            </a:r>
            <a:r>
              <a:rPr lang="ru-RU" sz="1500" dirty="0">
                <a:solidFill>
                  <a:srgbClr val="000000"/>
                </a:solidFill>
              </a:rPr>
              <a:t>из матрицы. Приписав ветвям дерева длину, будем иметь расстояние </a:t>
            </a:r>
            <a:r>
              <a:rPr lang="ru-RU" sz="1500" i="1" dirty="0" err="1">
                <a:solidFill>
                  <a:srgbClr val="000000"/>
                </a:solidFill>
              </a:rPr>
              <a:t>d</a:t>
            </a:r>
            <a:r>
              <a:rPr lang="ru-RU" sz="1500" i="1" dirty="0">
                <a:solidFill>
                  <a:srgbClr val="000000"/>
                </a:solidFill>
              </a:rPr>
              <a:t>'</a:t>
            </a:r>
            <a:r>
              <a:rPr lang="ru-RU" sz="1500" dirty="0">
                <a:solidFill>
                  <a:srgbClr val="000000"/>
                </a:solidFill>
              </a:rPr>
              <a:t>(</a:t>
            </a:r>
            <a:r>
              <a:rPr lang="ru-RU" sz="1500" i="1" dirty="0" err="1">
                <a:solidFill>
                  <a:srgbClr val="000000"/>
                </a:solidFill>
              </a:rPr>
              <a:t>i,j</a:t>
            </a:r>
            <a:r>
              <a:rPr lang="ru-RU" sz="1500" dirty="0">
                <a:solidFill>
                  <a:srgbClr val="000000"/>
                </a:solidFill>
              </a:rPr>
              <a:t>) «по дереву». </a:t>
            </a:r>
            <a:endParaRPr lang="ru-RU" sz="1500" dirty="0" smtClean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dirty="0" smtClean="0">
                <a:solidFill>
                  <a:srgbClr val="000000"/>
                </a:solidFill>
              </a:rPr>
              <a:t>Подберём </a:t>
            </a:r>
            <a:r>
              <a:rPr lang="ru-RU" sz="1500" dirty="0">
                <a:solidFill>
                  <a:srgbClr val="000000"/>
                </a:solidFill>
              </a:rPr>
              <a:t>длины ветвей так, чтобы сумма</a:t>
            </a:r>
            <a:r>
              <a:rPr lang="en-US" sz="1500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величин (</a:t>
            </a:r>
            <a:r>
              <a:rPr lang="ru-RU" sz="1500" i="1" dirty="0" err="1">
                <a:solidFill>
                  <a:srgbClr val="000000"/>
                </a:solidFill>
              </a:rPr>
              <a:t>d</a:t>
            </a:r>
            <a:r>
              <a:rPr lang="ru-RU" sz="1500" dirty="0">
                <a:solidFill>
                  <a:srgbClr val="000000"/>
                </a:solidFill>
              </a:rPr>
              <a:t>(</a:t>
            </a:r>
            <a:r>
              <a:rPr lang="ru-RU" sz="1500" i="1" dirty="0" err="1">
                <a:solidFill>
                  <a:srgbClr val="000000"/>
                </a:solidFill>
              </a:rPr>
              <a:t>i,j</a:t>
            </a:r>
            <a:r>
              <a:rPr lang="ru-RU" sz="1500" dirty="0">
                <a:solidFill>
                  <a:srgbClr val="000000"/>
                </a:solidFill>
              </a:rPr>
              <a:t>)</a:t>
            </a:r>
            <a:r>
              <a:rPr lang="ru-RU" sz="1500" i="1" baseline="-33000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 – </a:t>
            </a:r>
            <a:r>
              <a:rPr lang="ru-RU" sz="1500" i="1" dirty="0" err="1">
                <a:solidFill>
                  <a:srgbClr val="000000"/>
                </a:solidFill>
              </a:rPr>
              <a:t>d</a:t>
            </a:r>
            <a:r>
              <a:rPr lang="ru-RU" sz="1500" i="1" dirty="0">
                <a:solidFill>
                  <a:srgbClr val="000000"/>
                </a:solidFill>
              </a:rPr>
              <a:t>'</a:t>
            </a:r>
            <a:r>
              <a:rPr lang="ru-RU" sz="1500" dirty="0">
                <a:solidFill>
                  <a:srgbClr val="000000"/>
                </a:solidFill>
              </a:rPr>
              <a:t>(</a:t>
            </a:r>
            <a:r>
              <a:rPr lang="ru-RU" sz="1500" i="1" dirty="0" err="1">
                <a:solidFill>
                  <a:srgbClr val="000000"/>
                </a:solidFill>
              </a:rPr>
              <a:t>i,j</a:t>
            </a:r>
            <a:r>
              <a:rPr lang="ru-RU" sz="1500" dirty="0">
                <a:solidFill>
                  <a:srgbClr val="000000"/>
                </a:solidFill>
              </a:rPr>
              <a:t>)</a:t>
            </a:r>
            <a:r>
              <a:rPr lang="ru-RU" sz="1500" i="1" baseline="-33000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)</a:t>
            </a:r>
            <a:r>
              <a:rPr lang="ru-RU" sz="1500" baseline="33000" dirty="0">
                <a:solidFill>
                  <a:srgbClr val="000000"/>
                </a:solidFill>
              </a:rPr>
              <a:t>2</a:t>
            </a:r>
            <a:r>
              <a:rPr lang="ru-RU" sz="1500" dirty="0">
                <a:solidFill>
                  <a:srgbClr val="000000"/>
                </a:solidFill>
              </a:rPr>
              <a:t> </a:t>
            </a:r>
            <a:r>
              <a:rPr lang="ru-RU" sz="1500" dirty="0" smtClean="0">
                <a:solidFill>
                  <a:srgbClr val="000000"/>
                </a:solidFill>
              </a:rPr>
              <a:t/>
            </a:r>
            <a:br>
              <a:rPr lang="ru-RU" sz="1500" dirty="0" smtClean="0">
                <a:solidFill>
                  <a:srgbClr val="000000"/>
                </a:solidFill>
              </a:rPr>
            </a:br>
            <a:r>
              <a:rPr lang="ru-RU" sz="1500" dirty="0" smtClean="0">
                <a:solidFill>
                  <a:srgbClr val="000000"/>
                </a:solidFill>
              </a:rPr>
              <a:t>(</a:t>
            </a:r>
            <a:r>
              <a:rPr lang="ru-RU" sz="1500" dirty="0">
                <a:solidFill>
                  <a:srgbClr val="000000"/>
                </a:solidFill>
              </a:rPr>
              <a:t>по всем парам листьев </a:t>
            </a:r>
            <a:r>
              <a:rPr lang="ru-RU" sz="1500" i="1" dirty="0" err="1">
                <a:solidFill>
                  <a:srgbClr val="000000"/>
                </a:solidFill>
              </a:rPr>
              <a:t>i</a:t>
            </a:r>
            <a:r>
              <a:rPr lang="ru-RU" sz="1500" dirty="0" err="1">
                <a:solidFill>
                  <a:srgbClr val="000000"/>
                </a:solidFill>
              </a:rPr>
              <a:t>,</a:t>
            </a:r>
            <a:r>
              <a:rPr lang="ru-RU" sz="1500" i="1" dirty="0" err="1">
                <a:solidFill>
                  <a:srgbClr val="000000"/>
                </a:solidFill>
              </a:rPr>
              <a:t>j</a:t>
            </a:r>
            <a:r>
              <a:rPr lang="ru-RU" sz="1500" i="1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) была наименьшей. 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dirty="0">
                <a:solidFill>
                  <a:srgbClr val="000000"/>
                </a:solidFill>
              </a:rPr>
              <a:t>Это наименьшее значение и будет критерием качества: будем считать ту топологию лучшей, для которой это значение получится меньшим.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2286000"/>
            <a:ext cx="8229600" cy="3627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Имеется единственная  топология </a:t>
            </a:r>
            <a:r>
              <a:rPr lang="ru-RU" dirty="0" smtClean="0">
                <a:solidFill>
                  <a:srgbClr val="000000"/>
                </a:solidFill>
              </a:rPr>
              <a:t>(бинарного и </a:t>
            </a:r>
            <a:r>
              <a:rPr lang="ru-RU" dirty="0" err="1" smtClean="0">
                <a:solidFill>
                  <a:srgbClr val="000000"/>
                </a:solidFill>
              </a:rPr>
              <a:t>неукоренённого</a:t>
            </a:r>
            <a:r>
              <a:rPr lang="ru-RU" dirty="0" smtClean="0">
                <a:solidFill>
                  <a:srgbClr val="000000"/>
                </a:solidFill>
              </a:rPr>
              <a:t>) </a:t>
            </a:r>
            <a:r>
              <a:rPr lang="ru-RU" dirty="0">
                <a:solidFill>
                  <a:srgbClr val="000000"/>
                </a:solidFill>
              </a:rPr>
              <a:t>дерева с тремя листьями, три разных топологии деревьев с четырьмя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15 топологий деревьев с пятью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 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~ 2 млн. топологий деревьев с десятью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~ 8 трлн. топологий деревьев с 15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Триллионы проверок компьютер будет делать слишком долго.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А ведь приходится строить деревья и с сотней листьев…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2286000"/>
            <a:ext cx="8229600" cy="3627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Имеется единственная  топология </a:t>
            </a:r>
            <a:r>
              <a:rPr lang="ru-RU" dirty="0" smtClean="0">
                <a:solidFill>
                  <a:srgbClr val="000000"/>
                </a:solidFill>
              </a:rPr>
              <a:t>(бинарного и </a:t>
            </a:r>
            <a:r>
              <a:rPr lang="ru-RU" dirty="0" err="1" smtClean="0">
                <a:solidFill>
                  <a:srgbClr val="000000"/>
                </a:solidFill>
              </a:rPr>
              <a:t>неукоренённого</a:t>
            </a:r>
            <a:r>
              <a:rPr lang="ru-RU" dirty="0">
                <a:solidFill>
                  <a:srgbClr val="000000"/>
                </a:solidFill>
              </a:rPr>
              <a:t>) дерева с тремя листьями, три разных топологии деревьев с четырьмя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15 топологий деревьев с пятью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 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~ 2 млн. топологий деревьев с десятью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~ 8 трлн. топологий деревьев с 15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Триллионы проверок компьютер будет делать слишком долго.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А ведь приходится строить деревья и с сотней листьев…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25512" y="6142037"/>
            <a:ext cx="8229600" cy="607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Поэтому программы, реализующие переборные методы, практически никогда не включают </a:t>
            </a:r>
            <a:r>
              <a:rPr lang="ru-RU" b="1" dirty="0" smtClean="0">
                <a:solidFill>
                  <a:srgbClr val="FF0000"/>
                </a:solidFill>
              </a:rPr>
              <a:t>полный</a:t>
            </a:r>
            <a:r>
              <a:rPr lang="ru-RU" dirty="0" smtClean="0">
                <a:solidFill>
                  <a:srgbClr val="FF0000"/>
                </a:solidFill>
              </a:rPr>
              <a:t> перебор всех возможных деревьев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«выращивание»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888" y="2182813"/>
            <a:ext cx="8351736" cy="41116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«выращивание»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8912" y="2560637"/>
            <a:ext cx="6881813" cy="3433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просмотр соседних деревьев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0025" y="2746375"/>
            <a:ext cx="7145338" cy="241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просмотр соседних деревьев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8913" y="3475038"/>
            <a:ext cx="7470775" cy="3400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611313" y="2103438"/>
            <a:ext cx="7239000" cy="604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>
                <a:solidFill>
                  <a:srgbClr val="000000"/>
                </a:solidFill>
              </a:rPr>
              <a:t>Что такое «соседние деревья»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просмотр соседних деревьев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611313" y="2103438"/>
            <a:ext cx="7239000" cy="604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>
                <a:solidFill>
                  <a:srgbClr val="000000"/>
                </a:solidFill>
              </a:rPr>
              <a:t>Что такое «соседние деревья»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 t="19704" b="7164"/>
          <a:stretch>
            <a:fillRect/>
          </a:stretch>
        </p:blipFill>
        <p:spPr bwMode="auto">
          <a:xfrm>
            <a:off x="1230313" y="2713038"/>
            <a:ext cx="7858125" cy="3733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73113" y="6599238"/>
            <a:ext cx="8839200" cy="6324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Такая операция обычно называется </a:t>
            </a:r>
            <a:r>
              <a:rPr lang="en-US" sz="1600" dirty="0">
                <a:solidFill>
                  <a:srgbClr val="000000"/>
                </a:solidFill>
              </a:rPr>
              <a:t>“SPR” : </a:t>
            </a:r>
            <a:r>
              <a:rPr lang="en-US" sz="1600" dirty="0" err="1">
                <a:solidFill>
                  <a:srgbClr val="000000"/>
                </a:solidFill>
              </a:rPr>
              <a:t>Subtree</a:t>
            </a:r>
            <a:r>
              <a:rPr lang="en-US" sz="1600" dirty="0">
                <a:solidFill>
                  <a:srgbClr val="000000"/>
                </a:solidFill>
              </a:rPr>
              <a:t> Pruning and </a:t>
            </a:r>
            <a:r>
              <a:rPr lang="en-US" sz="1600" dirty="0" err="1">
                <a:solidFill>
                  <a:srgbClr val="000000"/>
                </a:solidFill>
              </a:rPr>
              <a:t>Regrafting</a:t>
            </a:r>
            <a:endParaRPr lang="en-US" sz="1600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В пакете </a:t>
            </a:r>
            <a:r>
              <a:rPr lang="en-US" sz="1600" dirty="0">
                <a:solidFill>
                  <a:srgbClr val="000000"/>
                </a:solidFill>
              </a:rPr>
              <a:t>PHYLIP </a:t>
            </a:r>
            <a:r>
              <a:rPr lang="ru-RU" sz="1600" dirty="0">
                <a:solidFill>
                  <a:srgbClr val="000000"/>
                </a:solidFill>
              </a:rPr>
              <a:t>она называется </a:t>
            </a:r>
            <a:r>
              <a:rPr lang="en-US" sz="1600" dirty="0">
                <a:solidFill>
                  <a:srgbClr val="000000"/>
                </a:solidFill>
              </a:rPr>
              <a:t>“Global rearrangement”.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7975"/>
            <a:ext cx="9070975" cy="1250950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Филогенетические деревья и таксономия организмов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849313" y="3932238"/>
            <a:ext cx="6400800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440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http://www.ncbi.nlm.nih.gov/taxonomy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720725" y="1800225"/>
            <a:ext cx="8999538" cy="1628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>
                <a:solidFill>
                  <a:srgbClr val="000000"/>
                </a:solidFill>
              </a:rPr>
              <a:t>Любая ветвь дерева делит множество листьев на два.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>
                <a:solidFill>
                  <a:srgbClr val="000000"/>
                </a:solidFill>
              </a:rPr>
              <a:t>Если листья соответствуют ортологичным белкам разных организмов, то одно из получившихся множеств может соответствовать какой-нибудь таксономической группе.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>
                <a:solidFill>
                  <a:srgbClr val="000000"/>
                </a:solidFill>
              </a:rPr>
              <a:t>Стандарт таксономии для биоинформатики – банк </a:t>
            </a:r>
            <a:r>
              <a:rPr lang="en-US">
                <a:solidFill>
                  <a:srgbClr val="000000"/>
                </a:solidFill>
              </a:rPr>
              <a:t>“</a:t>
            </a:r>
            <a:r>
              <a:rPr lang="ru-RU">
                <a:solidFill>
                  <a:srgbClr val="000000"/>
                </a:solidFill>
              </a:rPr>
              <a:t>NCBI taxonomy database</a:t>
            </a:r>
            <a:r>
              <a:rPr lang="en-US">
                <a:solidFill>
                  <a:srgbClr val="000000"/>
                </a:solidFill>
              </a:rPr>
              <a:t>”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96913" y="4465638"/>
            <a:ext cx="8459787" cy="2038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000000"/>
                </a:solidFill>
              </a:rPr>
              <a:t>Тамошняя таксономия сознательно приближена к филогении (парафилетические таксоны, такие как Pongidae, старательно вычищаются).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000000"/>
                </a:solidFill>
              </a:rPr>
              <a:t>Это вряд ли разумно с точки зрения общей биологии, но удобно, так как позволяет, по сути, свести классификацию к филогении.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просмотр соседних деревьев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 t="25032" b="8940"/>
          <a:stretch>
            <a:fillRect/>
          </a:stretch>
        </p:blipFill>
        <p:spPr bwMode="auto">
          <a:xfrm>
            <a:off x="1154113" y="2924175"/>
            <a:ext cx="7740650" cy="3370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611313" y="2103438"/>
            <a:ext cx="7239000" cy="604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>
                <a:solidFill>
                  <a:srgbClr val="000000"/>
                </a:solidFill>
              </a:rPr>
              <a:t>Что такое «соседние деревья»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49313" y="6599238"/>
            <a:ext cx="8839200" cy="6324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Такая операция обычно называется </a:t>
            </a:r>
            <a:r>
              <a:rPr lang="en-US" sz="1600" dirty="0">
                <a:solidFill>
                  <a:srgbClr val="000000"/>
                </a:solidFill>
              </a:rPr>
              <a:t>“NNI” : Nearest Neighbor Interchange.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В пакете </a:t>
            </a:r>
            <a:r>
              <a:rPr lang="en-US" sz="1600" dirty="0">
                <a:solidFill>
                  <a:srgbClr val="000000"/>
                </a:solidFill>
              </a:rPr>
              <a:t>PHYLIP </a:t>
            </a:r>
            <a:r>
              <a:rPr lang="ru-RU" sz="1600" dirty="0">
                <a:solidFill>
                  <a:srgbClr val="000000"/>
                </a:solidFill>
              </a:rPr>
              <a:t>она называется </a:t>
            </a:r>
            <a:r>
              <a:rPr lang="en-US" sz="1600" dirty="0">
                <a:solidFill>
                  <a:srgbClr val="000000"/>
                </a:solidFill>
              </a:rPr>
              <a:t>“Local rearrangement”.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1413" y="1801813"/>
            <a:ext cx="7802562" cy="5003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741363" y="555625"/>
            <a:ext cx="8609012" cy="1263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Переборные методы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68313" y="2255837"/>
            <a:ext cx="8229599" cy="4649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Максимальной экономии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(или «бережливости»</a:t>
            </a:r>
            <a:r>
              <a:rPr lang="en-US" sz="2000" dirty="0">
                <a:solidFill>
                  <a:srgbClr val="000000"/>
                </a:solidFill>
              </a:rPr>
              <a:t>,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en-US" sz="2000" b="1" dirty="0">
                <a:solidFill>
                  <a:srgbClr val="000000"/>
                </a:solidFill>
              </a:rPr>
              <a:t>maximum parsimony</a:t>
            </a:r>
            <a:r>
              <a:rPr lang="ru-RU" sz="2000" dirty="0">
                <a:solidFill>
                  <a:srgbClr val="000000"/>
                </a:solidFill>
              </a:rPr>
              <a:t>, MP)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Наибольшего правдоподобия (</a:t>
            </a:r>
            <a:r>
              <a:rPr lang="en-US" sz="2000" b="1" dirty="0">
                <a:solidFill>
                  <a:srgbClr val="000000"/>
                </a:solidFill>
              </a:rPr>
              <a:t>maximum likelihood</a:t>
            </a:r>
            <a:r>
              <a:rPr lang="ru-RU" sz="2000" dirty="0">
                <a:solidFill>
                  <a:srgbClr val="000000"/>
                </a:solidFill>
              </a:rPr>
              <a:t>, ML)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Наименьших квадратов </a:t>
            </a:r>
            <a:r>
              <a:rPr lang="en-US" sz="2000" dirty="0">
                <a:solidFill>
                  <a:srgbClr val="000000"/>
                </a:solidFill>
              </a:rPr>
              <a:t>(</a:t>
            </a:r>
            <a:r>
              <a:rPr lang="en-US" sz="2000" b="1" dirty="0">
                <a:solidFill>
                  <a:srgbClr val="000000"/>
                </a:solidFill>
              </a:rPr>
              <a:t>least squares</a:t>
            </a:r>
            <a:r>
              <a:rPr lang="ru-RU" sz="2000" dirty="0">
                <a:solidFill>
                  <a:srgbClr val="000000"/>
                </a:solidFill>
              </a:rPr>
              <a:t>, LS)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 err="1">
                <a:solidFill>
                  <a:srgbClr val="000000"/>
                </a:solidFill>
              </a:rPr>
              <a:t>Фитча</a:t>
            </a:r>
            <a:r>
              <a:rPr lang="ru-RU" sz="2000" dirty="0">
                <a:solidFill>
                  <a:srgbClr val="000000"/>
                </a:solidFill>
              </a:rPr>
              <a:t> – </a:t>
            </a:r>
            <a:r>
              <a:rPr lang="ru-RU" sz="2000" dirty="0" err="1">
                <a:solidFill>
                  <a:srgbClr val="000000"/>
                </a:solidFill>
              </a:rPr>
              <a:t>Марголиаша</a:t>
            </a:r>
            <a:r>
              <a:rPr lang="ru-RU" sz="2000" dirty="0">
                <a:solidFill>
                  <a:srgbClr val="000000"/>
                </a:solidFill>
              </a:rPr>
              <a:t> (</a:t>
            </a:r>
            <a:r>
              <a:rPr lang="ru-RU" sz="2000" b="1" dirty="0" err="1">
                <a:solidFill>
                  <a:srgbClr val="000000"/>
                </a:solidFill>
              </a:rPr>
              <a:t>Fitch</a:t>
            </a:r>
            <a:r>
              <a:rPr lang="ru-RU" sz="2000" b="1" dirty="0">
                <a:solidFill>
                  <a:srgbClr val="000000"/>
                </a:solidFill>
              </a:rPr>
              <a:t> – </a:t>
            </a:r>
            <a:r>
              <a:rPr lang="ru-RU" sz="2000" b="1" dirty="0" err="1">
                <a:solidFill>
                  <a:srgbClr val="000000"/>
                </a:solidFill>
              </a:rPr>
              <a:t>Margoliash</a:t>
            </a:r>
            <a:r>
              <a:rPr lang="ru-RU" sz="2000" dirty="0">
                <a:solidFill>
                  <a:srgbClr val="000000"/>
                </a:solidFill>
              </a:rPr>
              <a:t>, FM)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Минимальной эволюции (</a:t>
            </a:r>
            <a:r>
              <a:rPr lang="en-US" sz="2000" b="1" dirty="0">
                <a:solidFill>
                  <a:srgbClr val="000000"/>
                </a:solidFill>
              </a:rPr>
              <a:t>minimal evolution</a:t>
            </a:r>
            <a:r>
              <a:rPr lang="en-US" sz="2000" dirty="0">
                <a:solidFill>
                  <a:srgbClr val="000000"/>
                </a:solidFill>
              </a:rPr>
              <a:t>, ME)</a:t>
            </a:r>
          </a:p>
          <a:p>
            <a:pPr marL="428625" indent="-323850"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428625" indent="-323850">
              <a:lnSpc>
                <a:spcPct val="114000"/>
              </a:lnSpc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dirty="0">
                <a:solidFill>
                  <a:srgbClr val="000000"/>
                </a:solidFill>
              </a:rPr>
              <a:t>Все методы, кроме максимальной экономии, допускают предположение о молекулярных часах (но чаще используются без этого предположения!) и оценивают длины ветвей.</a:t>
            </a:r>
          </a:p>
          <a:p>
            <a:pPr marL="428625" indent="-323850">
              <a:lnSpc>
                <a:spcPct val="114000"/>
              </a:lnSpc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 marL="428625" indent="-323850">
              <a:lnSpc>
                <a:spcPct val="114000"/>
              </a:lnSpc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dirty="0">
                <a:solidFill>
                  <a:srgbClr val="000000"/>
                </a:solidFill>
              </a:rPr>
              <a:t>Методы MP и ML — </a:t>
            </a:r>
            <a:r>
              <a:rPr lang="ru-RU" dirty="0" err="1">
                <a:solidFill>
                  <a:srgbClr val="000000"/>
                </a:solidFill>
              </a:rPr>
              <a:t>символьно-ориентированные</a:t>
            </a:r>
            <a:r>
              <a:rPr lang="ru-RU" dirty="0">
                <a:solidFill>
                  <a:srgbClr val="000000"/>
                </a:solidFill>
              </a:rPr>
              <a:t>, LS, FM</a:t>
            </a:r>
            <a:r>
              <a:rPr lang="en-US" dirty="0">
                <a:solidFill>
                  <a:srgbClr val="000000"/>
                </a:solidFill>
              </a:rPr>
              <a:t>, ME</a:t>
            </a:r>
            <a:r>
              <a:rPr lang="ru-RU" dirty="0">
                <a:solidFill>
                  <a:srgbClr val="000000"/>
                </a:solidFill>
              </a:rPr>
              <a:t> и многие другие принимают на вход матрицу расстояний.</a:t>
            </a:r>
          </a:p>
          <a:p>
            <a:pPr marL="428625" indent="-323850"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306512" y="1570037"/>
            <a:ext cx="80772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Название метода всегда совпадает с названием критерия качества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 smtClean="0">
                <a:solidFill>
                  <a:srgbClr val="333333"/>
                </a:solidFill>
              </a:rPr>
              <a:t>Прямые методы</a:t>
            </a:r>
            <a:br>
              <a:rPr lang="ru-RU" sz="4400" b="1" dirty="0" smtClean="0">
                <a:solidFill>
                  <a:srgbClr val="333333"/>
                </a:solidFill>
              </a:rPr>
            </a:br>
            <a:r>
              <a:rPr lang="ru-RU" sz="3200" b="1" dirty="0" smtClean="0">
                <a:solidFill>
                  <a:srgbClr val="333333"/>
                </a:solidFill>
              </a:rPr>
              <a:t>(они же эвристические)</a:t>
            </a:r>
            <a:endParaRPr lang="ru-RU" sz="3200" b="1" dirty="0">
              <a:solidFill>
                <a:srgbClr val="333333"/>
              </a:solidFill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8609012" cy="4672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28625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3200" dirty="0">
                <a:solidFill>
                  <a:srgbClr val="000000"/>
                </a:solidFill>
              </a:rPr>
              <a:t>UPGMA = «</a:t>
            </a:r>
            <a:r>
              <a:rPr lang="ru-RU" sz="3200" dirty="0" err="1">
                <a:solidFill>
                  <a:srgbClr val="000000"/>
                </a:solidFill>
              </a:rPr>
              <a:t>Unweighted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pair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group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method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with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arithmetic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mean</a:t>
            </a:r>
            <a:r>
              <a:rPr lang="ru-RU" sz="3200" dirty="0">
                <a:solidFill>
                  <a:srgbClr val="000000"/>
                </a:solidFill>
              </a:rPr>
              <a:t>»</a:t>
            </a:r>
            <a:br>
              <a:rPr lang="ru-RU" sz="32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Строит укоренённое ультраметрическое дерево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Видимо, реально лучший из методов, предполагающих молекулярные часы.</a:t>
            </a:r>
            <a:br>
              <a:rPr lang="ru-RU" sz="2000" dirty="0">
                <a:solidFill>
                  <a:srgbClr val="000000"/>
                </a:solidFill>
              </a:rPr>
            </a:br>
            <a:endParaRPr lang="ru-RU" sz="2000" dirty="0">
              <a:solidFill>
                <a:srgbClr val="000000"/>
              </a:solidFill>
            </a:endParaRPr>
          </a:p>
          <a:p>
            <a:pPr marL="428625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3200" dirty="0" err="1">
                <a:solidFill>
                  <a:srgbClr val="000000"/>
                </a:solidFill>
              </a:rPr>
              <a:t>Neighbor-Joining</a:t>
            </a:r>
            <a:r>
              <a:rPr lang="ru-RU" sz="3200" dirty="0">
                <a:solidFill>
                  <a:srgbClr val="000000"/>
                </a:solidFill>
              </a:rPr>
              <a:t/>
            </a:r>
            <a:br>
              <a:rPr lang="ru-RU" sz="3200" dirty="0">
                <a:solidFill>
                  <a:srgbClr val="000000"/>
                </a:solidFill>
              </a:rPr>
            </a:br>
            <a:r>
              <a:rPr lang="ru-RU" sz="2000" b="1" dirty="0">
                <a:solidFill>
                  <a:srgbClr val="000000"/>
                </a:solidFill>
              </a:rPr>
              <a:t>Строит </a:t>
            </a:r>
            <a:r>
              <a:rPr lang="ru-RU" sz="2000" b="1" dirty="0" err="1">
                <a:solidFill>
                  <a:srgbClr val="000000"/>
                </a:solidFill>
              </a:rPr>
              <a:t>неукоренённое</a:t>
            </a:r>
            <a:r>
              <a:rPr lang="ru-RU" sz="2000" b="1" dirty="0">
                <a:solidFill>
                  <a:srgbClr val="000000"/>
                </a:solidFill>
              </a:rPr>
              <a:t> дерево.</a:t>
            </a:r>
            <a:r>
              <a:rPr lang="ru-RU" sz="2000" dirty="0">
                <a:solidFill>
                  <a:srgbClr val="000000"/>
                </a:solidFill>
              </a:rPr>
              <a:t> Если и уступает некоторым переборным алгоритмам, то не сильно.</a:t>
            </a:r>
          </a:p>
          <a:p>
            <a:pPr marL="428625" indent="-323850"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428625" indent="-323850"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600" dirty="0">
                <a:solidFill>
                  <a:srgbClr val="000000"/>
                </a:solidFill>
              </a:rPr>
              <a:t>Оба метода принимают на вход матрицу расстояний.</a:t>
            </a:r>
            <a:br>
              <a:rPr lang="ru-RU" sz="2600" dirty="0">
                <a:solidFill>
                  <a:srgbClr val="000000"/>
                </a:solidFill>
              </a:rPr>
            </a:br>
            <a:endParaRPr lang="ru-RU" sz="26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UPGMA – схема алгоритма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8859837" cy="4672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4840" rIns="0" bIns="0"/>
          <a:lstStyle/>
          <a:p>
            <a:pPr marL="431800" indent="-320675">
              <a:buClrTx/>
              <a:buSzPct val="45000"/>
              <a:buFontTx/>
              <a:buNone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800" b="1">
                <a:solidFill>
                  <a:srgbClr val="000000"/>
                </a:solidFill>
              </a:rPr>
              <a:t>Укоренённое дерево строится «снизу вверх»</a:t>
            </a:r>
          </a:p>
          <a:p>
            <a:pPr marL="431800" indent="-320675">
              <a:spcBef>
                <a:spcPts val="288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000000"/>
                </a:solidFill>
              </a:rPr>
              <a:t>Найдём в матрице расстояний наименьший элемент. </a:t>
            </a:r>
          </a:p>
          <a:p>
            <a:pPr marL="431800" indent="-320675">
              <a:spcBef>
                <a:spcPts val="288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000000"/>
                </a:solidFill>
              </a:rPr>
              <a:t>Объединим два ближайших листа в кластер (это – узел дерева, соединённый ветвями с листьями, образовавшими его). </a:t>
            </a:r>
          </a:p>
          <a:p>
            <a:pPr marL="431800" indent="-320675">
              <a:spcBef>
                <a:spcPts val="288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000000"/>
                </a:solidFill>
              </a:rPr>
              <a:t>Пересчитаем матрицу расстояний, рассматривая кластер как новый лист. Расстоянием до кластера будем считать </a:t>
            </a:r>
            <a:r>
              <a:rPr lang="ru-RU" sz="2200" b="1">
                <a:solidFill>
                  <a:srgbClr val="000000"/>
                </a:solidFill>
              </a:rPr>
              <a:t>среднее арифметическое</a:t>
            </a:r>
            <a:r>
              <a:rPr lang="ru-RU" sz="2200">
                <a:solidFill>
                  <a:srgbClr val="000000"/>
                </a:solidFill>
              </a:rPr>
              <a:t> расстояний до его элементов (отсюда название метода).</a:t>
            </a:r>
          </a:p>
          <a:p>
            <a:pPr marL="431800" indent="-320675">
              <a:spcBef>
                <a:spcPts val="288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000000"/>
                </a:solidFill>
              </a:rPr>
              <a:t>Повторяем с начала, пока не останется всего два кластера.</a:t>
            </a:r>
          </a:p>
          <a:p>
            <a:pPr marL="431800" indent="-320675">
              <a:spcBef>
                <a:spcPts val="288"/>
              </a:spcBef>
              <a:buClrTx/>
              <a:buSzPct val="45000"/>
              <a:buFontTx/>
              <a:buNone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endParaRPr lang="ru-RU" sz="2200">
              <a:solidFill>
                <a:srgbClr val="000000"/>
              </a:solidFill>
            </a:endParaRPr>
          </a:p>
          <a:p>
            <a:pPr marL="431800" indent="-320675">
              <a:spcBef>
                <a:spcPts val="288"/>
              </a:spcBef>
              <a:buClrTx/>
              <a:buSzPct val="45000"/>
              <a:buFontTx/>
              <a:buNone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000000"/>
                </a:solidFill>
              </a:rPr>
              <a:t>К этому прибавляется способ вычисления длин ветвей.</a:t>
            </a:r>
            <a:br>
              <a:rPr lang="ru-RU" sz="2200">
                <a:solidFill>
                  <a:srgbClr val="000000"/>
                </a:solidFill>
              </a:rPr>
            </a:br>
            <a:r>
              <a:rPr lang="ru-RU" sz="2200">
                <a:solidFill>
                  <a:srgbClr val="000000"/>
                </a:solidFill>
              </a:rPr>
              <a:t>Результат — укоренённое ультраметрическое дерево с длинами ветвей.</a:t>
            </a:r>
          </a:p>
          <a:p>
            <a:pPr marL="431800" indent="-320675">
              <a:spcBef>
                <a:spcPts val="850"/>
              </a:spcBef>
              <a:buClrTx/>
              <a:buSzPct val="45000"/>
              <a:buFontTx/>
              <a:buNone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>
                <a:solidFill>
                  <a:srgbClr val="000080"/>
                </a:solidFill>
              </a:rPr>
              <a:t>В программе Jalview этот метод реализован под названием «Average distance»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Neighbor-joining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68313" y="1928813"/>
            <a:ext cx="9448800" cy="4899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1240" rIns="0" bIns="0"/>
          <a:lstStyle/>
          <a:p>
            <a:pPr marL="428625">
              <a:lnSpc>
                <a:spcPct val="114000"/>
              </a:lnSpc>
              <a:buClr>
                <a:srgbClr val="0E594D"/>
              </a:buClr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Выбираем пару последовательностей </a:t>
            </a:r>
            <a:r>
              <a:rPr lang="ru-RU" sz="2000" i="1" dirty="0">
                <a:solidFill>
                  <a:srgbClr val="000000"/>
                </a:solidFill>
              </a:rPr>
              <a:t>A,B </a:t>
            </a:r>
            <a:r>
              <a:rPr lang="ru-RU" sz="2000" dirty="0">
                <a:solidFill>
                  <a:srgbClr val="000000"/>
                </a:solidFill>
              </a:rPr>
              <a:t>, для которых наименьшее значение имеет величина (</a:t>
            </a:r>
            <a:r>
              <a:rPr lang="en-US" sz="2000" i="1" dirty="0">
                <a:solidFill>
                  <a:srgbClr val="000000"/>
                </a:solidFill>
              </a:rPr>
              <a:t>n</a:t>
            </a:r>
            <a:r>
              <a:rPr lang="en-US" sz="2000" dirty="0">
                <a:solidFill>
                  <a:srgbClr val="000000"/>
                </a:solidFill>
              </a:rPr>
              <a:t>–2)</a:t>
            </a:r>
            <a:r>
              <a:rPr lang="ru-RU" sz="2000" i="1" dirty="0" err="1">
                <a:solidFill>
                  <a:srgbClr val="000000"/>
                </a:solidFill>
              </a:rPr>
              <a:t>d</a:t>
            </a:r>
            <a:r>
              <a:rPr lang="ru-RU" sz="2000" dirty="0">
                <a:solidFill>
                  <a:srgbClr val="000000"/>
                </a:solidFill>
              </a:rPr>
              <a:t>(</a:t>
            </a:r>
            <a:r>
              <a:rPr lang="ru-RU" sz="2000" i="1" dirty="0">
                <a:solidFill>
                  <a:srgbClr val="000000"/>
                </a:solidFill>
              </a:rPr>
              <a:t>A</a:t>
            </a:r>
            <a:r>
              <a:rPr lang="ru-RU" sz="2000" dirty="0">
                <a:solidFill>
                  <a:srgbClr val="000000"/>
                </a:solidFill>
              </a:rPr>
              <a:t>,</a:t>
            </a:r>
            <a:r>
              <a:rPr lang="ru-RU" sz="2000" i="1" dirty="0">
                <a:solidFill>
                  <a:srgbClr val="000000"/>
                </a:solidFill>
              </a:rPr>
              <a:t>B</a:t>
            </a:r>
            <a:r>
              <a:rPr lang="ru-RU" sz="2000" dirty="0">
                <a:solidFill>
                  <a:srgbClr val="000000"/>
                </a:solidFill>
              </a:rPr>
              <a:t>) – </a:t>
            </a:r>
            <a:r>
              <a:rPr lang="en-US" sz="2000" i="1" dirty="0">
                <a:solidFill>
                  <a:srgbClr val="000000"/>
                </a:solidFill>
              </a:rPr>
              <a:t>s</a:t>
            </a:r>
            <a:r>
              <a:rPr lang="ru-RU" sz="2000" dirty="0">
                <a:solidFill>
                  <a:srgbClr val="000000"/>
                </a:solidFill>
              </a:rPr>
              <a:t>(</a:t>
            </a:r>
            <a:r>
              <a:rPr lang="ru-RU" sz="2000" i="1" dirty="0">
                <a:solidFill>
                  <a:srgbClr val="000000"/>
                </a:solidFill>
              </a:rPr>
              <a:t>A</a:t>
            </a:r>
            <a:r>
              <a:rPr lang="ru-RU" sz="2000" dirty="0">
                <a:solidFill>
                  <a:srgbClr val="000000"/>
                </a:solidFill>
              </a:rPr>
              <a:t>) – </a:t>
            </a:r>
            <a:r>
              <a:rPr lang="en-US" sz="2000" i="1" dirty="0">
                <a:solidFill>
                  <a:srgbClr val="000000"/>
                </a:solidFill>
              </a:rPr>
              <a:t>s</a:t>
            </a:r>
            <a:r>
              <a:rPr lang="ru-RU" sz="2000" dirty="0">
                <a:solidFill>
                  <a:srgbClr val="000000"/>
                </a:solidFill>
              </a:rPr>
              <a:t>(</a:t>
            </a:r>
            <a:r>
              <a:rPr lang="ru-RU" sz="2000" i="1" dirty="0">
                <a:solidFill>
                  <a:srgbClr val="000000"/>
                </a:solidFill>
              </a:rPr>
              <a:t>B</a:t>
            </a:r>
            <a:r>
              <a:rPr lang="ru-RU" sz="2000" dirty="0">
                <a:solidFill>
                  <a:srgbClr val="000000"/>
                </a:solidFill>
              </a:rPr>
              <a:t>), </a:t>
            </a:r>
            <a:r>
              <a:rPr lang="en-US" sz="2000" dirty="0">
                <a:solidFill>
                  <a:srgbClr val="000000"/>
                </a:solidFill>
              </a:rPr>
              <a:t/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где </a:t>
            </a:r>
            <a:r>
              <a:rPr lang="ru-RU" sz="2000" i="1" dirty="0" err="1">
                <a:solidFill>
                  <a:srgbClr val="000000"/>
                </a:solidFill>
              </a:rPr>
              <a:t>d</a:t>
            </a:r>
            <a:r>
              <a:rPr lang="ru-RU" sz="2000" i="1" dirty="0">
                <a:solidFill>
                  <a:srgbClr val="000000"/>
                </a:solidFill>
              </a:rPr>
              <a:t> — </a:t>
            </a:r>
            <a:r>
              <a:rPr lang="ru-RU" sz="2000" dirty="0">
                <a:solidFill>
                  <a:srgbClr val="000000"/>
                </a:solidFill>
              </a:rPr>
              <a:t>расстояние из входной матрицы, </a:t>
            </a:r>
            <a:r>
              <a:rPr lang="en-US" sz="2000" i="1" dirty="0">
                <a:solidFill>
                  <a:srgbClr val="000000"/>
                </a:solidFill>
              </a:rPr>
              <a:t>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ru-RU" sz="2000" i="1" dirty="0">
                <a:solidFill>
                  <a:srgbClr val="000000"/>
                </a:solidFill>
              </a:rPr>
              <a:t>— </a:t>
            </a:r>
            <a:r>
              <a:rPr lang="ru-RU" sz="2000" dirty="0">
                <a:solidFill>
                  <a:srgbClr val="000000"/>
                </a:solidFill>
              </a:rPr>
              <a:t>число последовательностей, а </a:t>
            </a:r>
            <a:r>
              <a:rPr lang="en-US" sz="2000" i="1" dirty="0">
                <a:solidFill>
                  <a:srgbClr val="000000"/>
                </a:solidFill>
              </a:rPr>
              <a:t>s</a:t>
            </a:r>
            <a:r>
              <a:rPr lang="ru-RU" sz="2000" dirty="0">
                <a:solidFill>
                  <a:srgbClr val="000000"/>
                </a:solidFill>
              </a:rPr>
              <a:t>(</a:t>
            </a:r>
            <a:r>
              <a:rPr lang="en-US" sz="2000" i="1" dirty="0">
                <a:solidFill>
                  <a:srgbClr val="000000"/>
                </a:solidFill>
              </a:rPr>
              <a:t>A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  <a:r>
              <a:rPr lang="ru-RU" sz="2000" i="1" dirty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— сумма расстояний от </a:t>
            </a:r>
            <a:r>
              <a:rPr lang="en-US" sz="2000" i="1" dirty="0">
                <a:solidFill>
                  <a:srgbClr val="000000"/>
                </a:solidFill>
              </a:rPr>
              <a:t>A </a:t>
            </a:r>
            <a:r>
              <a:rPr lang="ru-RU" sz="2000" dirty="0">
                <a:solidFill>
                  <a:srgbClr val="000000"/>
                </a:solidFill>
              </a:rPr>
              <a:t>до всех остальных последовательностей. </a:t>
            </a:r>
            <a:r>
              <a:rPr lang="en-US" sz="2000" dirty="0">
                <a:solidFill>
                  <a:srgbClr val="000000"/>
                </a:solidFill>
              </a:rPr>
              <a:t/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Объединяем пару в кластер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ru-RU" sz="2000" dirty="0">
                <a:solidFill>
                  <a:srgbClr val="000000"/>
                </a:solidFill>
              </a:rPr>
              <a:t>с которым далее обращаемся как с одной последовательностью.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4217988"/>
            <a:ext cx="3829050" cy="299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Neighbor-joining (продолжение)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9175750" cy="687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1240" rIns="0" bIns="0"/>
          <a:lstStyle/>
          <a:p>
            <a:pPr marL="428625" indent="-323850">
              <a:buClr>
                <a:srgbClr val="0E594D"/>
              </a:buClr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Повторяем объединение, пока не останется три кластера. 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636838"/>
            <a:ext cx="3829050" cy="299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914400" y="5913438"/>
            <a:ext cx="8926513" cy="1646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В отличие от UPGMA, даже при ультраметрической матрице «соседи» не обязательно объединяются снизу вверх! </a:t>
            </a:r>
            <a:br>
              <a:rPr lang="ru-RU" dirty="0">
                <a:solidFill>
                  <a:srgbClr val="000000"/>
                </a:solidFill>
              </a:rPr>
            </a:br>
            <a:r>
              <a:rPr lang="ru-RU" b="1" dirty="0">
                <a:solidFill>
                  <a:srgbClr val="000000"/>
                </a:solidFill>
              </a:rPr>
              <a:t>Полученное методом </a:t>
            </a:r>
            <a:r>
              <a:rPr lang="ru-RU" b="1" dirty="0" err="1">
                <a:solidFill>
                  <a:srgbClr val="000000"/>
                </a:solidFill>
              </a:rPr>
              <a:t>Neighbor-joining</a:t>
            </a:r>
            <a:r>
              <a:rPr lang="ru-RU" b="1" dirty="0">
                <a:solidFill>
                  <a:srgbClr val="000000"/>
                </a:solidFill>
              </a:rPr>
              <a:t> дерево — </a:t>
            </a:r>
            <a:r>
              <a:rPr lang="ru-RU" b="1" dirty="0" err="1">
                <a:solidFill>
                  <a:srgbClr val="000000"/>
                </a:solidFill>
              </a:rPr>
              <a:t>неукоренённое</a:t>
            </a:r>
            <a:r>
              <a:rPr lang="ru-RU" b="1" dirty="0">
                <a:solidFill>
                  <a:srgbClr val="000000"/>
                </a:solidFill>
              </a:rPr>
              <a:t>!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Метод «по ходу дела» оценивает длины ветвей.</a:t>
            </a:r>
            <a:br>
              <a:rPr lang="ru-RU" sz="1600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(</a:t>
            </a:r>
            <a:r>
              <a:rPr lang="ru-RU" sz="1600" dirty="0" smtClean="0">
                <a:solidFill>
                  <a:srgbClr val="0070C0"/>
                </a:solidFill>
              </a:rPr>
              <a:t>хотя </a:t>
            </a:r>
            <a:r>
              <a:rPr lang="ru-RU" sz="1600" dirty="0">
                <a:solidFill>
                  <a:srgbClr val="0070C0"/>
                </a:solidFill>
              </a:rPr>
              <a:t>эти длины иногда получаются отрицательными! </a:t>
            </a:r>
            <a:r>
              <a:rPr lang="en-US" sz="1600" dirty="0" smtClean="0">
                <a:solidFill>
                  <a:srgbClr val="0070C0"/>
                </a:solidFill>
                <a:latin typeface="Wingdings" charset="2"/>
              </a:rPr>
              <a:t></a:t>
            </a:r>
            <a:r>
              <a:rPr lang="ru-RU" sz="1600" dirty="0" smtClean="0">
                <a:solidFill>
                  <a:srgbClr val="0070C0"/>
                </a:solidFill>
                <a:latin typeface="+mn-lt"/>
              </a:rPr>
              <a:t> )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Программы реконструкции филогении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A0DEB1C4-2892-48D1-AFE7-81C75C4F5AAA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JalView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2112" y="2408237"/>
            <a:ext cx="8991600" cy="1960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dirty="0" smtClean="0"/>
              <a:t>Включает реализацию двух примитивных способов оценки эволюционных расстояний (по числу совпадений и по весу сравнения с использованием </a:t>
            </a:r>
            <a:r>
              <a:rPr lang="en-US" dirty="0" smtClean="0"/>
              <a:t>BLOSUM62) </a:t>
            </a:r>
            <a:r>
              <a:rPr lang="ru-RU" dirty="0" smtClean="0"/>
              <a:t>и двух эвристических алгоритмов: </a:t>
            </a:r>
            <a:r>
              <a:rPr lang="en-US" dirty="0" smtClean="0"/>
              <a:t>UPGMA (</a:t>
            </a:r>
            <a:r>
              <a:rPr lang="ru-RU" dirty="0" smtClean="0"/>
              <a:t>переименованного в </a:t>
            </a:r>
            <a:r>
              <a:rPr lang="en-US" dirty="0" smtClean="0"/>
              <a:t>“Average Distance”) </a:t>
            </a:r>
            <a:r>
              <a:rPr lang="ru-RU" dirty="0" smtClean="0"/>
              <a:t>и </a:t>
            </a:r>
            <a:r>
              <a:rPr lang="en-US" dirty="0" smtClean="0"/>
              <a:t>Neighbor-Joining.</a:t>
            </a:r>
          </a:p>
          <a:p>
            <a:pPr>
              <a:lnSpc>
                <a:spcPct val="114000"/>
              </a:lnSpc>
            </a:pPr>
            <a:endParaRPr lang="en-US" dirty="0"/>
          </a:p>
          <a:p>
            <a:pPr>
              <a:lnSpc>
                <a:spcPct val="114000"/>
              </a:lnSpc>
            </a:pPr>
            <a:r>
              <a:rPr lang="ru-RU" dirty="0" smtClean="0">
                <a:solidFill>
                  <a:srgbClr val="C00000"/>
                </a:solidFill>
              </a:rPr>
              <a:t>Очень часто этого вполне достаточно!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8312" y="1646237"/>
            <a:ext cx="83058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Основное назначение – работа с выравниваниями.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741363" y="555625"/>
            <a:ext cx="8609012" cy="1263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Пакет PHYLIP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9088437" cy="4967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4840" rIns="0" bIns="0"/>
          <a:lstStyle/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Реализация методов UPGMA и Neighbor-Joining (программа </a:t>
            </a:r>
            <a:r>
              <a:rPr lang="ru-RU" sz="2400" i="1" dirty="0">
                <a:solidFill>
                  <a:srgbClr val="404040"/>
                </a:solidFill>
              </a:rPr>
              <a:t>neighbor</a:t>
            </a:r>
            <a:r>
              <a:rPr lang="ru-RU" sz="2400" dirty="0">
                <a:solidFill>
                  <a:srgbClr val="000000"/>
                </a:solidFill>
              </a:rPr>
              <a:t>), наименьших квадратов и Фитча – Марголиаша (</a:t>
            </a:r>
            <a:r>
              <a:rPr lang="ru-RU" sz="2400" i="1" dirty="0">
                <a:solidFill>
                  <a:srgbClr val="404040"/>
                </a:solidFill>
              </a:rPr>
              <a:t>fitch</a:t>
            </a:r>
            <a:r>
              <a:rPr lang="ru-RU" sz="2400" dirty="0">
                <a:solidFill>
                  <a:srgbClr val="000000"/>
                </a:solidFill>
              </a:rPr>
              <a:t> и </a:t>
            </a:r>
            <a:r>
              <a:rPr lang="ru-RU" sz="2400" i="1" dirty="0">
                <a:solidFill>
                  <a:srgbClr val="404040"/>
                </a:solidFill>
              </a:rPr>
              <a:t>kitsch</a:t>
            </a:r>
            <a:r>
              <a:rPr lang="ru-RU" sz="2400" dirty="0">
                <a:solidFill>
                  <a:srgbClr val="000000"/>
                </a:solidFill>
              </a:rPr>
              <a:t>), максимальной экономии (</a:t>
            </a:r>
            <a:r>
              <a:rPr lang="ru-RU" sz="2400" i="1" dirty="0">
                <a:solidFill>
                  <a:srgbClr val="404040"/>
                </a:solidFill>
              </a:rPr>
              <a:t>dnapars</a:t>
            </a:r>
            <a:r>
              <a:rPr lang="ru-RU" sz="2400" dirty="0">
                <a:solidFill>
                  <a:srgbClr val="000000"/>
                </a:solidFill>
              </a:rPr>
              <a:t> и </a:t>
            </a:r>
            <a:r>
              <a:rPr lang="ru-RU" sz="2400" i="1" dirty="0">
                <a:solidFill>
                  <a:srgbClr val="404040"/>
                </a:solidFill>
              </a:rPr>
              <a:t>protpars</a:t>
            </a:r>
            <a:r>
              <a:rPr lang="ru-RU" sz="2400" dirty="0">
                <a:solidFill>
                  <a:srgbClr val="000000"/>
                </a:solidFill>
              </a:rPr>
              <a:t>), наибольшего правдоподобия (</a:t>
            </a:r>
            <a:r>
              <a:rPr lang="ru-RU" sz="2400" i="1" dirty="0">
                <a:solidFill>
                  <a:srgbClr val="404040"/>
                </a:solidFill>
              </a:rPr>
              <a:t>dnaml</a:t>
            </a:r>
            <a:r>
              <a:rPr lang="ru-RU" sz="2400" dirty="0">
                <a:solidFill>
                  <a:srgbClr val="404040"/>
                </a:solidFill>
              </a:rPr>
              <a:t>, </a:t>
            </a:r>
            <a:r>
              <a:rPr lang="ru-RU" sz="2400" i="1" dirty="0">
                <a:solidFill>
                  <a:srgbClr val="404040"/>
                </a:solidFill>
              </a:rPr>
              <a:t>dnamlk</a:t>
            </a:r>
            <a:r>
              <a:rPr lang="ru-RU" sz="2400" dirty="0">
                <a:solidFill>
                  <a:srgbClr val="404040"/>
                </a:solidFill>
              </a:rPr>
              <a:t>, </a:t>
            </a:r>
            <a:r>
              <a:rPr lang="ru-RU" sz="2400" i="1" dirty="0">
                <a:solidFill>
                  <a:srgbClr val="404040"/>
                </a:solidFill>
              </a:rPr>
              <a:t>proml</a:t>
            </a:r>
            <a:r>
              <a:rPr lang="ru-RU" sz="2400" dirty="0">
                <a:solidFill>
                  <a:srgbClr val="404040"/>
                </a:solidFill>
              </a:rPr>
              <a:t>, </a:t>
            </a:r>
            <a:r>
              <a:rPr lang="ru-RU" sz="2400" i="1" dirty="0">
                <a:solidFill>
                  <a:srgbClr val="404040"/>
                </a:solidFill>
              </a:rPr>
              <a:t>promlk</a:t>
            </a:r>
            <a:r>
              <a:rPr lang="ru-RU" sz="2400" dirty="0">
                <a:solidFill>
                  <a:srgbClr val="000000"/>
                </a:solidFill>
              </a:rPr>
              <a:t>)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Оценка эволюционных расстояний: программы </a:t>
            </a:r>
            <a:r>
              <a:rPr lang="ru-RU" sz="2400" i="1" dirty="0">
                <a:solidFill>
                  <a:srgbClr val="404040"/>
                </a:solidFill>
              </a:rPr>
              <a:t>dnadist</a:t>
            </a:r>
            <a:r>
              <a:rPr lang="ru-RU" sz="2400" dirty="0">
                <a:solidFill>
                  <a:srgbClr val="000000"/>
                </a:solidFill>
              </a:rPr>
              <a:t> и </a:t>
            </a:r>
            <a:r>
              <a:rPr lang="ru-RU" sz="2400" i="1" dirty="0">
                <a:solidFill>
                  <a:srgbClr val="404040"/>
                </a:solidFill>
              </a:rPr>
              <a:t>protdist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Сравнение деревьев: </a:t>
            </a:r>
            <a:r>
              <a:rPr lang="ru-RU" sz="2400" i="1" dirty="0">
                <a:solidFill>
                  <a:srgbClr val="333333"/>
                </a:solidFill>
              </a:rPr>
              <a:t>consense, treedist, treedistpair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Редактура (включая укоренение в среднюю точку): </a:t>
            </a:r>
            <a:r>
              <a:rPr lang="ru-RU" sz="2400" i="1" dirty="0">
                <a:solidFill>
                  <a:srgbClr val="333333"/>
                </a:solidFill>
              </a:rPr>
              <a:t>retree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Бутстрэп:</a:t>
            </a:r>
            <a:r>
              <a:rPr lang="ru-RU" sz="2400" dirty="0">
                <a:solidFill>
                  <a:srgbClr val="333333"/>
                </a:solidFill>
              </a:rPr>
              <a:t> </a:t>
            </a:r>
            <a:r>
              <a:rPr lang="ru-RU" sz="2400" i="1" dirty="0">
                <a:solidFill>
                  <a:srgbClr val="333333"/>
                </a:solidFill>
              </a:rPr>
              <a:t>seqboot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Визуализация:</a:t>
            </a:r>
            <a:r>
              <a:rPr lang="ru-RU" sz="2400" dirty="0">
                <a:solidFill>
                  <a:srgbClr val="333333"/>
                </a:solidFill>
              </a:rPr>
              <a:t> </a:t>
            </a:r>
            <a:r>
              <a:rPr lang="ru-RU" sz="2400" i="1" dirty="0">
                <a:solidFill>
                  <a:srgbClr val="333333"/>
                </a:solidFill>
              </a:rPr>
              <a:t>drawtree, drawgram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реконструкции филогении по последовательностям</a:t>
            </a:r>
            <a:endParaRPr lang="ru-RU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7063" y="2093913"/>
            <a:ext cx="2743200" cy="376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00000"/>
                </a:solidFill>
              </a:rPr>
              <a:t>Последовательности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00" y="3692525"/>
            <a:ext cx="2057400" cy="376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00000"/>
                </a:solidFill>
              </a:rPr>
              <a:t>Выравнивание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858000" y="4114800"/>
            <a:ext cx="1600200" cy="66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00000"/>
                </a:solidFill>
              </a:rPr>
              <a:t>Матрица расстояний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727575" y="6664325"/>
            <a:ext cx="1143000" cy="376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00000"/>
                </a:solidFill>
              </a:rPr>
              <a:t>Дерево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057400" y="2514600"/>
            <a:ext cx="1143000" cy="1143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4343400" y="3886200"/>
            <a:ext cx="2441575" cy="4921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5637213" y="4835525"/>
            <a:ext cx="1381125" cy="1828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3584575" y="4149725"/>
            <a:ext cx="1444625" cy="2479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551113" y="2560638"/>
            <a:ext cx="4535487" cy="544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590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47FF"/>
                </a:solidFill>
              </a:rPr>
              <a:t>Программы множественного выравнивания </a:t>
            </a:r>
            <a:br>
              <a:rPr lang="ru-RU" sz="1600">
                <a:solidFill>
                  <a:srgbClr val="0047FF"/>
                </a:solidFill>
              </a:rPr>
            </a:br>
            <a:r>
              <a:rPr lang="ru-RU" sz="1600">
                <a:solidFill>
                  <a:srgbClr val="0047FF"/>
                </a:solidFill>
              </a:rPr>
              <a:t>(Muscle, MAFFT, PROBCONS, ...)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800600" y="3657600"/>
            <a:ext cx="4535488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590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47FF"/>
                </a:solidFill>
              </a:rPr>
              <a:t>Оценка эволюционных расстояний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065713" y="5399088"/>
            <a:ext cx="4535487" cy="77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590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47FF"/>
                </a:solidFill>
              </a:rPr>
              <a:t>Реконструкция филогении</a:t>
            </a:r>
            <a:br>
              <a:rPr lang="ru-RU" sz="1600">
                <a:solidFill>
                  <a:srgbClr val="0047FF"/>
                </a:solidFill>
              </a:rPr>
            </a:br>
            <a:r>
              <a:rPr lang="ru-RU" sz="1600">
                <a:solidFill>
                  <a:srgbClr val="0047FF"/>
                </a:solidFill>
              </a:rPr>
              <a:t>(UPGMA, Neighbor-Joining, Minimal Evolution, Fitch – Margoliash, Quartets, ...)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88913" y="5018088"/>
            <a:ext cx="4013200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590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47FF"/>
                </a:solidFill>
              </a:rPr>
              <a:t>«Символьно-ориентированные» методы</a:t>
            </a:r>
            <a:br>
              <a:rPr lang="ru-RU" sz="1600">
                <a:solidFill>
                  <a:srgbClr val="0047FF"/>
                </a:solidFill>
              </a:rPr>
            </a:br>
            <a:r>
              <a:rPr lang="ru-RU" sz="1600">
                <a:solidFill>
                  <a:srgbClr val="0047FF"/>
                </a:solidFill>
              </a:rPr>
              <a:t>(максимальная экономия, наибольшее правдоподобие)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741363" y="555625"/>
            <a:ext cx="8609012" cy="1263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Пакет PHYLIP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9088437" cy="4672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4840" rIns="0" bIns="0"/>
          <a:lstStyle/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Свободно распространяется, имеются версии для всех основных операционных систем. Доступен для скачивания на сайте</a:t>
            </a:r>
            <a:r>
              <a:rPr lang="ru-RU" sz="2400" dirty="0">
                <a:solidFill>
                  <a:srgbClr val="333333"/>
                </a:solidFill>
              </a:rPr>
              <a:t/>
            </a:r>
            <a:br>
              <a:rPr lang="ru-RU" sz="2400" dirty="0">
                <a:solidFill>
                  <a:srgbClr val="333333"/>
                </a:solidFill>
              </a:rPr>
            </a:b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http://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evolution.genetics.washington.edu/phylip.html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 smtClean="0"/>
              <a:t>Своеобразный интерактивный (не оконный) интерфейс</a:t>
            </a:r>
            <a:endParaRPr lang="ru-RU" sz="2400" dirty="0"/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 smtClean="0"/>
              <a:t>В </a:t>
            </a:r>
            <a:r>
              <a:rPr lang="ru-RU" sz="2400" dirty="0"/>
              <a:t>пакет EMBOSS в качестве дополнения включены варианты всех программ пакета PHYLIP, снабженные интерфейсом в стиле EMBOSS (отличаются буквой </a:t>
            </a:r>
            <a:r>
              <a:rPr lang="ru-RU" sz="2400" i="1" dirty="0" err="1"/>
              <a:t>f</a:t>
            </a:r>
            <a:r>
              <a:rPr lang="ru-RU" sz="2400" i="1" dirty="0"/>
              <a:t> </a:t>
            </a:r>
            <a:r>
              <a:rPr lang="ru-RU" sz="2400" dirty="0"/>
              <a:t>в начале, например </a:t>
            </a:r>
            <a:r>
              <a:rPr lang="ru-RU" sz="2400" i="1" dirty="0" err="1"/>
              <a:t>fprotpars</a:t>
            </a:r>
            <a:r>
              <a:rPr lang="ru-RU" sz="2400" dirty="0"/>
              <a:t> вместо </a:t>
            </a:r>
            <a:r>
              <a:rPr lang="ru-RU" sz="2400" i="1" dirty="0" err="1"/>
              <a:t>protpars</a:t>
            </a:r>
            <a:r>
              <a:rPr lang="ru-RU" sz="24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MEGA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20712" y="2103437"/>
            <a:ext cx="8991600" cy="1660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dirty="0" smtClean="0"/>
              <a:t>Помимо хорошей визуализации деревьев, включает реализацию ряда алгоритмов: вычисление расстояний, </a:t>
            </a:r>
            <a:r>
              <a:rPr lang="en-US" sz="2000" dirty="0" smtClean="0"/>
              <a:t>UPGMA, NJ, ML, MP, </a:t>
            </a:r>
            <a:r>
              <a:rPr lang="ru-RU" sz="2000" dirty="0" smtClean="0"/>
              <a:t>один из вариантов </a:t>
            </a:r>
            <a:r>
              <a:rPr lang="en-US" sz="2000" dirty="0" smtClean="0"/>
              <a:t>ME (</a:t>
            </a:r>
            <a:r>
              <a:rPr lang="ru-RU" sz="2000" dirty="0" smtClean="0"/>
              <a:t>не лучший).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40112" y="1341437"/>
            <a:ext cx="34290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http://www.megasoftware.net/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7106" name="Picture 2" descr="http://www.megasoftware.net/images/global/banner_M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2" y="4256087"/>
            <a:ext cx="9086850" cy="97155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бесплатные программы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96912" y="1722437"/>
            <a:ext cx="84582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FastME</a:t>
            </a:r>
            <a:r>
              <a:rPr lang="en-US" dirty="0" smtClean="0"/>
              <a:t> – </a:t>
            </a:r>
            <a:r>
              <a:rPr lang="ru-RU" dirty="0" smtClean="0"/>
              <a:t>очень хороший вариант минимальной эволюции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TNT – </a:t>
            </a:r>
            <a:r>
              <a:rPr lang="ru-RU" dirty="0" smtClean="0"/>
              <a:t>максимальная экономия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PhyML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err="1" smtClean="0"/>
              <a:t>RaxML</a:t>
            </a:r>
            <a:r>
              <a:rPr lang="ru-RU" dirty="0" smtClean="0"/>
              <a:t> </a:t>
            </a:r>
            <a:r>
              <a:rPr lang="en-US" dirty="0" smtClean="0"/>
              <a:t>– </a:t>
            </a:r>
            <a:r>
              <a:rPr lang="ru-RU" dirty="0" smtClean="0"/>
              <a:t>два пакета, реализующих наибольшее правдоподобие, с большим количеством моделей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MrBayes</a:t>
            </a:r>
            <a:r>
              <a:rPr lang="en-US" dirty="0" smtClean="0"/>
              <a:t> – </a:t>
            </a:r>
            <a:r>
              <a:rPr lang="ru-RU" dirty="0" smtClean="0"/>
              <a:t>т.н. </a:t>
            </a:r>
            <a:r>
              <a:rPr lang="ru-RU" dirty="0" err="1" smtClean="0"/>
              <a:t>байесов</a:t>
            </a:r>
            <a:r>
              <a:rPr lang="ru-RU" dirty="0" smtClean="0"/>
              <a:t> метод (вариант </a:t>
            </a:r>
            <a:r>
              <a:rPr lang="en-US" dirty="0" smtClean="0"/>
              <a:t>ML, </a:t>
            </a:r>
            <a:r>
              <a:rPr lang="ru-RU" dirty="0" smtClean="0"/>
              <a:t>очень медленный, но часто даёт лучшие результаты, чем обычный </a:t>
            </a:r>
            <a:r>
              <a:rPr lang="en-US" dirty="0" smtClean="0"/>
              <a:t>ML).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PhyloBayes</a:t>
            </a:r>
            <a:r>
              <a:rPr lang="en-US" dirty="0" smtClean="0"/>
              <a:t> – </a:t>
            </a:r>
            <a:r>
              <a:rPr lang="ru-RU" dirty="0" smtClean="0"/>
              <a:t>ещё одна популярная реализация </a:t>
            </a:r>
            <a:r>
              <a:rPr lang="ru-RU" dirty="0" err="1" smtClean="0"/>
              <a:t>байесова</a:t>
            </a:r>
            <a:r>
              <a:rPr lang="ru-RU" dirty="0" smtClean="0"/>
              <a:t> метода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20712" y="5227637"/>
            <a:ext cx="86106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См. также 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http://evolution.genetics.washington.edu/phylip/software.html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5512" y="1265237"/>
            <a:ext cx="792480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В отличие от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MEGA,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без оконного интерфейса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58738"/>
            <a:ext cx="9070975" cy="1171575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Матрица расстояний</a:t>
            </a:r>
          </a:p>
        </p:txBody>
      </p:sp>
      <p:graphicFrame>
        <p:nvGraphicFramePr>
          <p:cNvPr id="2" name="Group 2"/>
          <p:cNvGraphicFramePr>
            <a:graphicFrameLocks noGrp="1"/>
          </p:cNvGraphicFramePr>
          <p:nvPr/>
        </p:nvGraphicFramePr>
        <p:xfrm>
          <a:off x="2376488" y="1287463"/>
          <a:ext cx="5075237" cy="4497388"/>
        </p:xfrm>
        <a:graphic>
          <a:graphicData uri="http://schemas.openxmlformats.org/drawingml/2006/table">
            <a:tbl>
              <a:tblPr/>
              <a:tblGrid>
                <a:gridCol w="1014412"/>
                <a:gridCol w="1014413"/>
                <a:gridCol w="1016000"/>
                <a:gridCol w="1014412"/>
                <a:gridCol w="1016000"/>
              </a:tblGrid>
              <a:tr h="898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MUSDO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CHICK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BOVIN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HUMAN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MUSDO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0</a:t>
                      </a: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9.5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8.9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9.2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CHICK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9.5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0</a:t>
                      </a: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3.4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2.8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BOVIN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8.9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3.4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0</a:t>
                      </a: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1.7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32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HUMAN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9.2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2.8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1.7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0</a:t>
                      </a: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05" name="Text Box 88"/>
          <p:cNvSpPr txBox="1">
            <a:spLocks noChangeArrowheads="1"/>
          </p:cNvSpPr>
          <p:nvPr/>
        </p:nvSpPr>
        <p:spPr bwMode="auto">
          <a:xfrm>
            <a:off x="1439863" y="6300788"/>
            <a:ext cx="7199312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>
                <a:solidFill>
                  <a:srgbClr val="000000"/>
                </a:solidFill>
              </a:rPr>
              <a:t>Множество объектов (последовательностей) превращается в </a:t>
            </a:r>
            <a:r>
              <a:rPr lang="ru-RU" b="1">
                <a:solidFill>
                  <a:srgbClr val="000000"/>
                </a:solidFill>
              </a:rPr>
              <a:t>метрическое пространство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7975"/>
            <a:ext cx="9070975" cy="1250950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Аксиомы метрического пространства: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223963" y="1871663"/>
            <a:ext cx="7199312" cy="2389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200">
                <a:solidFill>
                  <a:srgbClr val="000000"/>
                </a:solidFill>
              </a:rPr>
              <a:t>1) </a:t>
            </a:r>
            <a:r>
              <a:rPr lang="ru-RU" sz="2200" i="1">
                <a:solidFill>
                  <a:srgbClr val="000000"/>
                </a:solidFill>
              </a:rPr>
              <a:t>d</a:t>
            </a:r>
            <a:r>
              <a:rPr lang="ru-RU" sz="2200">
                <a:solidFill>
                  <a:srgbClr val="000000"/>
                </a:solidFill>
              </a:rPr>
              <a:t> (A,A) = 0</a:t>
            </a:r>
          </a:p>
          <a:p>
            <a:pPr>
              <a:lnSpc>
                <a:spcPct val="18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200">
                <a:solidFill>
                  <a:srgbClr val="000000"/>
                </a:solidFill>
              </a:rPr>
              <a:t>2) </a:t>
            </a:r>
            <a:r>
              <a:rPr lang="ru-RU" sz="2200" i="1">
                <a:solidFill>
                  <a:srgbClr val="000000"/>
                </a:solidFill>
              </a:rPr>
              <a:t>d</a:t>
            </a:r>
            <a:r>
              <a:rPr lang="ru-RU" sz="2200">
                <a:solidFill>
                  <a:srgbClr val="000000"/>
                </a:solidFill>
              </a:rPr>
              <a:t> (A,B) &gt; 0, если A </a:t>
            </a:r>
            <a:r>
              <a:rPr lang="ru-RU" sz="220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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B</a:t>
            </a:r>
          </a:p>
          <a:p>
            <a:pPr>
              <a:lnSpc>
                <a:spcPct val="18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3) </a:t>
            </a:r>
            <a:r>
              <a:rPr lang="ru-RU" sz="2200" i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(A,B) = </a:t>
            </a:r>
            <a:r>
              <a:rPr lang="ru-RU" sz="2200" i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(B,A)</a:t>
            </a:r>
          </a:p>
          <a:p>
            <a:pPr>
              <a:lnSpc>
                <a:spcPct val="18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4) </a:t>
            </a:r>
            <a:r>
              <a:rPr lang="ru-RU" sz="2200" i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(A,B) </a:t>
            </a:r>
            <a:r>
              <a:rPr lang="ru-RU" sz="220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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</a:t>
            </a:r>
            <a:r>
              <a:rPr lang="ru-RU" sz="2200" i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(A,C) + </a:t>
            </a:r>
            <a:r>
              <a:rPr lang="ru-RU" sz="2200" i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(B,C)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1187450" y="4465638"/>
            <a:ext cx="8999538" cy="2030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rgbClr val="000000"/>
                </a:solidFill>
              </a:rPr>
              <a:t>Если расстояния пропорциональны эволюционному времени, то эти аксиомы выполняются. </a:t>
            </a:r>
            <a:endParaRPr lang="en-US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rgbClr val="000000"/>
                </a:solidFill>
              </a:rPr>
              <a:t>Но для таких расстояний верно и нечто большее: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4') </a:t>
            </a:r>
            <a:r>
              <a:rPr lang="ru-RU" sz="2200" i="1" dirty="0" err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(A,B) </a:t>
            </a:r>
            <a:r>
              <a:rPr lang="ru-RU" sz="2200" dirty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</a:t>
            </a: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</a:t>
            </a:r>
            <a:r>
              <a:rPr lang="ru-RU" sz="2200" dirty="0" err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max</a:t>
            </a:r>
            <a:r>
              <a:rPr lang="ru-RU" sz="28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(</a:t>
            </a:r>
            <a:r>
              <a:rPr lang="ru-RU" sz="2200" i="1" dirty="0" err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(A,C), </a:t>
            </a:r>
            <a:r>
              <a:rPr lang="ru-RU" sz="2200" i="1" dirty="0" err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(B,C)</a:t>
            </a:r>
            <a:r>
              <a:rPr lang="ru-RU" sz="28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(«ультраметрическое пространство»)</a:t>
            </a:r>
            <a:r>
              <a:rPr lang="ru-RU" dirty="0">
                <a:solidFill>
                  <a:srgbClr val="000000"/>
                </a:solidFill>
              </a:rPr>
              <a:t/>
            </a:r>
            <a:br>
              <a:rPr lang="ru-RU" dirty="0">
                <a:solidFill>
                  <a:srgbClr val="000000"/>
                </a:solidFill>
              </a:rPr>
            </a:b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Ультраметрическое расстояние</a:t>
            </a:r>
          </a:p>
        </p:txBody>
      </p:sp>
      <p:sp>
        <p:nvSpPr>
          <p:cNvPr id="13315" name="Line 2"/>
          <p:cNvSpPr>
            <a:spLocks noChangeShapeType="1"/>
          </p:cNvSpPr>
          <p:nvPr/>
        </p:nvSpPr>
        <p:spPr bwMode="auto">
          <a:xfrm flipH="1">
            <a:off x="3419475" y="1511300"/>
            <a:ext cx="1082675" cy="3419475"/>
          </a:xfrm>
          <a:prstGeom prst="line">
            <a:avLst/>
          </a:prstGeom>
          <a:noFill/>
          <a:ln w="547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6" name="Line 3"/>
          <p:cNvSpPr>
            <a:spLocks noChangeShapeType="1"/>
          </p:cNvSpPr>
          <p:nvPr/>
        </p:nvSpPr>
        <p:spPr bwMode="auto">
          <a:xfrm flipH="1" flipV="1">
            <a:off x="4498975" y="1511300"/>
            <a:ext cx="1622425" cy="3422650"/>
          </a:xfrm>
          <a:prstGeom prst="line">
            <a:avLst/>
          </a:prstGeom>
          <a:noFill/>
          <a:ln w="547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 flipV="1">
            <a:off x="4824413" y="2951163"/>
            <a:ext cx="360362" cy="1982787"/>
          </a:xfrm>
          <a:prstGeom prst="line">
            <a:avLst/>
          </a:prstGeom>
          <a:noFill/>
          <a:ln w="547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3203575" y="4895850"/>
            <a:ext cx="5397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r>
              <a:rPr lang="ru-RU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3203575" y="4895850"/>
            <a:ext cx="5397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r>
              <a:rPr lang="ru-RU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6119813" y="4932363"/>
            <a:ext cx="5397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r>
              <a:rPr lang="ru-RU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3321" name="Text Box 8"/>
          <p:cNvSpPr txBox="1">
            <a:spLocks noChangeArrowheads="1"/>
          </p:cNvSpPr>
          <p:nvPr/>
        </p:nvSpPr>
        <p:spPr bwMode="auto">
          <a:xfrm>
            <a:off x="4643438" y="4908550"/>
            <a:ext cx="5397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r>
              <a:rPr lang="ru-RU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3322" name="Text Box 9"/>
          <p:cNvSpPr txBox="1">
            <a:spLocks noChangeArrowheads="1"/>
          </p:cNvSpPr>
          <p:nvPr/>
        </p:nvSpPr>
        <p:spPr bwMode="auto">
          <a:xfrm>
            <a:off x="1260475" y="5592763"/>
            <a:ext cx="8099425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000000"/>
                </a:solidFill>
              </a:rPr>
              <a:t>Если </a:t>
            </a:r>
            <a:r>
              <a:rPr lang="ru-RU" i="1">
                <a:solidFill>
                  <a:srgbClr val="000000"/>
                </a:solidFill>
              </a:rPr>
              <a:t>d</a:t>
            </a:r>
            <a:r>
              <a:rPr lang="ru-RU">
                <a:solidFill>
                  <a:srgbClr val="000000"/>
                </a:solidFill>
              </a:rPr>
              <a:t>(A,B) &gt; </a:t>
            </a:r>
            <a:r>
              <a:rPr lang="ru-RU" i="1">
                <a:solidFill>
                  <a:srgbClr val="000000"/>
                </a:solidFill>
              </a:rPr>
              <a:t>d</a:t>
            </a:r>
            <a:r>
              <a:rPr lang="ru-RU">
                <a:solidFill>
                  <a:srgbClr val="000000"/>
                </a:solidFill>
              </a:rPr>
              <a:t> (B,C), то </a:t>
            </a:r>
            <a:r>
              <a:rPr lang="ru-RU" i="1">
                <a:solidFill>
                  <a:srgbClr val="000000"/>
                </a:solidFill>
              </a:rPr>
              <a:t>d</a:t>
            </a:r>
            <a:r>
              <a:rPr lang="ru-RU">
                <a:solidFill>
                  <a:srgbClr val="000000"/>
                </a:solidFill>
              </a:rPr>
              <a:t> (A,C) = </a:t>
            </a:r>
            <a:r>
              <a:rPr lang="ru-RU" i="1">
                <a:solidFill>
                  <a:srgbClr val="000000"/>
                </a:solidFill>
              </a:rPr>
              <a:t>d</a:t>
            </a:r>
            <a:r>
              <a:rPr lang="ru-RU">
                <a:solidFill>
                  <a:srgbClr val="000000"/>
                </a:solidFill>
              </a:rPr>
              <a:t> (A,B)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000000"/>
                </a:solidFill>
              </a:rPr>
              <a:t>Или: из трёх расстояний между тремя объектами два всегда равны между собой и не меньше третьего</a:t>
            </a:r>
            <a:br>
              <a:rPr lang="ru-RU">
                <a:solidFill>
                  <a:srgbClr val="000000"/>
                </a:solidFill>
              </a:rPr>
            </a:br>
            <a:r>
              <a:rPr lang="ru-RU">
                <a:solidFill>
                  <a:srgbClr val="000000"/>
                </a:solidFill>
              </a:rPr>
              <a:t>(это равносильно аксиоме ультраметричности).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Расстояние как число мутаций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00113" y="1368425"/>
            <a:ext cx="8459787" cy="3783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Расстояние между последовательностями </a:t>
            </a:r>
            <a:r>
              <a:rPr lang="ru-RU" sz="1600" dirty="0" err="1">
                <a:solidFill>
                  <a:srgbClr val="000000"/>
                </a:solidFill>
              </a:rPr>
              <a:t>ультраметрично</a:t>
            </a:r>
            <a:r>
              <a:rPr lang="ru-RU" sz="1600" dirty="0">
                <a:solidFill>
                  <a:srgbClr val="000000"/>
                </a:solidFill>
              </a:rPr>
              <a:t>, если его понимать как эволюционное время...</a:t>
            </a:r>
          </a:p>
          <a:p>
            <a:pPr>
              <a:lnSpc>
                <a:spcPct val="150000"/>
              </a:lnSpc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dirty="0" smtClean="0">
                <a:solidFill>
                  <a:srgbClr val="000000"/>
                </a:solidFill>
              </a:rPr>
              <a:t>Но </a:t>
            </a:r>
            <a:r>
              <a:rPr lang="ru-RU" sz="1600" dirty="0">
                <a:solidFill>
                  <a:srgbClr val="000000"/>
                </a:solidFill>
              </a:rPr>
              <a:t>если неверно предположение о «молекулярных часах», то больше информации несёт понимание расстояния как числа произошедших мутаций. </a:t>
            </a:r>
            <a:r>
              <a:rPr lang="en-US" sz="1600" dirty="0" smtClean="0">
                <a:solidFill>
                  <a:srgbClr val="000000"/>
                </a:solidFill>
              </a:rPr>
              <a:t/>
            </a:r>
            <a:br>
              <a:rPr lang="en-US" sz="1600" dirty="0" smtClean="0">
                <a:solidFill>
                  <a:srgbClr val="000000"/>
                </a:solidFill>
              </a:rPr>
            </a:br>
            <a:r>
              <a:rPr lang="ru-RU" sz="1600" b="1" dirty="0" smtClean="0">
                <a:solidFill>
                  <a:srgbClr val="000000"/>
                </a:solidFill>
              </a:rPr>
              <a:t>Такое </a:t>
            </a:r>
            <a:r>
              <a:rPr lang="ru-RU" sz="1600" b="1" dirty="0">
                <a:solidFill>
                  <a:srgbClr val="000000"/>
                </a:solidFill>
              </a:rPr>
              <a:t>расстояние не обязательно </a:t>
            </a:r>
            <a:r>
              <a:rPr lang="ru-RU" sz="1600" b="1" dirty="0" err="1">
                <a:solidFill>
                  <a:srgbClr val="000000"/>
                </a:solidFill>
              </a:rPr>
              <a:t>ультраметрично</a:t>
            </a:r>
            <a:r>
              <a:rPr lang="ru-RU" sz="1600" b="1" dirty="0">
                <a:solidFill>
                  <a:srgbClr val="000000"/>
                </a:solidFill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b="1" dirty="0">
              <a:solidFill>
                <a:srgbClr val="000000"/>
              </a:solidFill>
            </a:endParaRPr>
          </a:p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 err="1">
                <a:solidFill>
                  <a:srgbClr val="000000"/>
                </a:solidFill>
              </a:rPr>
              <a:t>Аддитивность</a:t>
            </a:r>
            <a:r>
              <a:rPr lang="ru-RU" b="1" dirty="0">
                <a:solidFill>
                  <a:srgbClr val="000000"/>
                </a:solidFill>
              </a:rPr>
              <a:t>:</a:t>
            </a:r>
            <a:r>
              <a:rPr lang="ru-RU" dirty="0">
                <a:solidFill>
                  <a:srgbClr val="000000"/>
                </a:solidFill>
              </a:rPr>
              <a:t> </a:t>
            </a:r>
            <a:endParaRPr lang="ru-RU" dirty="0" smtClean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	</a:t>
            </a:r>
            <a:r>
              <a:rPr lang="ru-RU" sz="1600" dirty="0" smtClean="0">
                <a:solidFill>
                  <a:srgbClr val="000000"/>
                </a:solidFill>
              </a:rPr>
              <a:t>если </a:t>
            </a:r>
            <a:r>
              <a:rPr lang="ru-RU" sz="1600" dirty="0">
                <a:solidFill>
                  <a:srgbClr val="000000"/>
                </a:solidFill>
              </a:rPr>
              <a:t>есть четыре последовательности A,B,C,D, то из трёх </a:t>
            </a:r>
            <a:r>
              <a:rPr lang="ru-RU" sz="1600" dirty="0" smtClean="0">
                <a:solidFill>
                  <a:srgbClr val="000000"/>
                </a:solidFill>
              </a:rPr>
              <a:t>сумм: </a:t>
            </a:r>
            <a:br>
              <a:rPr lang="ru-RU" sz="1600" dirty="0" smtClean="0">
                <a:solidFill>
                  <a:srgbClr val="000000"/>
                </a:solidFill>
              </a:rPr>
            </a:br>
            <a:r>
              <a:rPr lang="ru-RU" sz="1600" dirty="0" smtClean="0">
                <a:solidFill>
                  <a:srgbClr val="000000"/>
                </a:solidFill>
              </a:rPr>
              <a:t>1</a:t>
            </a:r>
            <a:r>
              <a:rPr lang="ru-RU" sz="1600" dirty="0">
                <a:solidFill>
                  <a:srgbClr val="000000"/>
                </a:solidFill>
              </a:rPr>
              <a:t>) </a:t>
            </a:r>
            <a:r>
              <a:rPr lang="ru-RU" sz="1600" i="1" dirty="0" err="1">
                <a:solidFill>
                  <a:srgbClr val="FF0000"/>
                </a:solidFill>
              </a:rPr>
              <a:t>d</a:t>
            </a:r>
            <a:r>
              <a:rPr lang="ru-RU" sz="1600" dirty="0">
                <a:solidFill>
                  <a:srgbClr val="FF0000"/>
                </a:solidFill>
              </a:rPr>
              <a:t>(A,B) + </a:t>
            </a:r>
            <a:r>
              <a:rPr lang="ru-RU" sz="1600" i="1" dirty="0" err="1">
                <a:solidFill>
                  <a:srgbClr val="FF0000"/>
                </a:solidFill>
              </a:rPr>
              <a:t>d</a:t>
            </a:r>
            <a:r>
              <a:rPr lang="ru-RU" sz="1600" dirty="0">
                <a:solidFill>
                  <a:srgbClr val="FF0000"/>
                </a:solidFill>
              </a:rPr>
              <a:t>(C,D)</a:t>
            </a:r>
            <a:r>
              <a:rPr lang="ru-RU" sz="1600" dirty="0">
                <a:solidFill>
                  <a:srgbClr val="000000"/>
                </a:solidFill>
              </a:rPr>
              <a:t> 2) </a:t>
            </a:r>
            <a:r>
              <a:rPr lang="ru-RU" sz="1600" i="1" dirty="0" err="1">
                <a:solidFill>
                  <a:srgbClr val="FF0000"/>
                </a:solidFill>
              </a:rPr>
              <a:t>d</a:t>
            </a:r>
            <a:r>
              <a:rPr lang="ru-RU" sz="1600" dirty="0">
                <a:solidFill>
                  <a:srgbClr val="FF0000"/>
                </a:solidFill>
              </a:rPr>
              <a:t>(A,C) + </a:t>
            </a:r>
            <a:r>
              <a:rPr lang="ru-RU" sz="1600" i="1" dirty="0" err="1">
                <a:solidFill>
                  <a:srgbClr val="FF0000"/>
                </a:solidFill>
              </a:rPr>
              <a:t>d</a:t>
            </a:r>
            <a:r>
              <a:rPr lang="ru-RU" sz="1600" dirty="0">
                <a:solidFill>
                  <a:srgbClr val="FF0000"/>
                </a:solidFill>
              </a:rPr>
              <a:t>(B,D)</a:t>
            </a:r>
            <a:r>
              <a:rPr lang="ru-RU" sz="1600" dirty="0">
                <a:solidFill>
                  <a:srgbClr val="000000"/>
                </a:solidFill>
              </a:rPr>
              <a:t> 3) </a:t>
            </a:r>
            <a:r>
              <a:rPr lang="ru-RU" sz="1600" i="1" dirty="0" err="1">
                <a:solidFill>
                  <a:srgbClr val="FF0000"/>
                </a:solidFill>
              </a:rPr>
              <a:t>d</a:t>
            </a:r>
            <a:r>
              <a:rPr lang="ru-RU" sz="1600" dirty="0">
                <a:solidFill>
                  <a:srgbClr val="FF0000"/>
                </a:solidFill>
              </a:rPr>
              <a:t>(A,D) + </a:t>
            </a:r>
            <a:r>
              <a:rPr lang="ru-RU" sz="1600" i="1" dirty="0" err="1">
                <a:solidFill>
                  <a:srgbClr val="FF0000"/>
                </a:solidFill>
              </a:rPr>
              <a:t>d</a:t>
            </a:r>
            <a:r>
              <a:rPr lang="ru-RU" sz="1600" dirty="0">
                <a:solidFill>
                  <a:srgbClr val="FF0000"/>
                </a:solidFill>
              </a:rPr>
              <a:t>(B,C)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две равны между собой и больше третьей.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5878512" y="4618037"/>
            <a:ext cx="3428999" cy="1981200"/>
            <a:chOff x="1458913" y="3856038"/>
            <a:chExt cx="6961187" cy="3500437"/>
          </a:xfrm>
        </p:grpSpPr>
        <p:sp>
          <p:nvSpPr>
            <p:cNvPr id="14340" name="Line 3"/>
            <p:cNvSpPr>
              <a:spLocks noChangeShapeType="1"/>
            </p:cNvSpPr>
            <p:nvPr/>
          </p:nvSpPr>
          <p:spPr bwMode="auto">
            <a:xfrm>
              <a:off x="3208338" y="5714056"/>
              <a:ext cx="3203575" cy="1588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1" name="Line 4"/>
            <p:cNvSpPr>
              <a:spLocks noChangeShapeType="1"/>
            </p:cNvSpPr>
            <p:nvPr/>
          </p:nvSpPr>
          <p:spPr bwMode="auto">
            <a:xfrm flipV="1">
              <a:off x="6437313" y="4200525"/>
              <a:ext cx="1511300" cy="1498600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2" name="Line 5"/>
            <p:cNvSpPr>
              <a:spLocks noChangeShapeType="1"/>
            </p:cNvSpPr>
            <p:nvPr/>
          </p:nvSpPr>
          <p:spPr bwMode="auto">
            <a:xfrm>
              <a:off x="6423025" y="5713413"/>
              <a:ext cx="1271588" cy="1230312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3" name="Text Box 6"/>
            <p:cNvSpPr txBox="1">
              <a:spLocks noChangeArrowheads="1"/>
            </p:cNvSpPr>
            <p:nvPr/>
          </p:nvSpPr>
          <p:spPr bwMode="auto">
            <a:xfrm>
              <a:off x="1479550" y="7010400"/>
              <a:ext cx="482600" cy="3460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60876" rIns="90000" bIns="45000"/>
            <a:lstStyle/>
            <a:p>
              <a:r>
                <a:rPr lang="ru-RU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4344" name="Text Box 7"/>
            <p:cNvSpPr txBox="1">
              <a:spLocks noChangeArrowheads="1"/>
            </p:cNvSpPr>
            <p:nvPr/>
          </p:nvSpPr>
          <p:spPr bwMode="auto">
            <a:xfrm>
              <a:off x="1458913" y="4214813"/>
              <a:ext cx="482600" cy="15224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60876" rIns="90000" bIns="45000"/>
            <a:lstStyle/>
            <a:p>
              <a:r>
                <a:rPr lang="ru-RU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4345" name="Text Box 8"/>
            <p:cNvSpPr txBox="1">
              <a:spLocks noChangeArrowheads="1"/>
            </p:cNvSpPr>
            <p:nvPr/>
          </p:nvSpPr>
          <p:spPr bwMode="auto">
            <a:xfrm>
              <a:off x="7635875" y="6735763"/>
              <a:ext cx="482600" cy="3460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60876" rIns="90000" bIns="45000"/>
            <a:lstStyle/>
            <a:p>
              <a:r>
                <a:rPr lang="ru-RU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4346" name="Text Box 9"/>
            <p:cNvSpPr txBox="1">
              <a:spLocks noChangeArrowheads="1"/>
            </p:cNvSpPr>
            <p:nvPr/>
          </p:nvSpPr>
          <p:spPr bwMode="auto">
            <a:xfrm>
              <a:off x="7939088" y="3856038"/>
              <a:ext cx="481012" cy="3460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60876" rIns="90000" bIns="45000"/>
            <a:lstStyle/>
            <a:p>
              <a:r>
                <a:rPr lang="ru-RU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347" name="Line 10"/>
            <p:cNvSpPr>
              <a:spLocks noChangeShapeType="1"/>
            </p:cNvSpPr>
            <p:nvPr/>
          </p:nvSpPr>
          <p:spPr bwMode="auto">
            <a:xfrm>
              <a:off x="1922463" y="4468813"/>
              <a:ext cx="1271587" cy="1230312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8" name="Line 11"/>
            <p:cNvSpPr>
              <a:spLocks noChangeShapeType="1"/>
            </p:cNvSpPr>
            <p:nvPr/>
          </p:nvSpPr>
          <p:spPr bwMode="auto">
            <a:xfrm flipV="1">
              <a:off x="1819275" y="5699125"/>
              <a:ext cx="1390650" cy="1349375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7975"/>
            <a:ext cx="9070975" cy="1250950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Как оценить расстояние между последовательностями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576263" y="1979613"/>
            <a:ext cx="9112249" cy="366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7932" rIns="90000" bIns="45000"/>
          <a:lstStyle/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</a:rPr>
              <a:t>По аддитивному набору расстояний дерево (с длинами ветвей) 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ru-RU" dirty="0" smtClean="0">
                <a:solidFill>
                  <a:srgbClr val="000000"/>
                </a:solidFill>
              </a:rPr>
              <a:t>восстанавливается </a:t>
            </a:r>
            <a:r>
              <a:rPr lang="ru-RU" dirty="0">
                <a:solidFill>
                  <a:srgbClr val="000000"/>
                </a:solidFill>
              </a:rPr>
              <a:t>однозначно!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</a:rPr>
              <a:t>Но в реальности нам даны последовательности </a:t>
            </a:r>
            <a:r>
              <a:rPr lang="ru-RU" dirty="0" smtClean="0">
                <a:solidFill>
                  <a:srgbClr val="000000"/>
                </a:solidFill>
              </a:rPr>
              <a:t>и требуется </a:t>
            </a:r>
            <a:r>
              <a:rPr lang="ru-RU" dirty="0">
                <a:solidFill>
                  <a:srgbClr val="000000"/>
                </a:solidFill>
              </a:rPr>
              <a:t>подсчитать расстояния, то есть оценить число произошедших мутаций. 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</a:rPr>
              <a:t>Это не так просто, поскольку мутации могут происходить в одной и той же позиции.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7975"/>
            <a:ext cx="9070975" cy="1250950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Как оценить расстояние между последовательностями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863600" y="1655763"/>
            <a:ext cx="8280400" cy="555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Всё же простейшая оценка расстояния есть число различий, делённое на длину последовательности. </a:t>
            </a:r>
          </a:p>
          <a:p>
            <a:pPr>
              <a:lnSpc>
                <a:spcPct val="11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Более изощрённые методы учитывают тот факт, что чем больше наблюдаемое различие между последовательностями, тем больше можно ожидать повторных и возвратных мутаций в одинаковых позициях.</a:t>
            </a:r>
          </a:p>
          <a:p>
            <a:pPr>
              <a:lnSpc>
                <a:spcPct val="11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Программы </a:t>
            </a:r>
            <a:r>
              <a:rPr lang="en-US" sz="2000" dirty="0">
                <a:solidFill>
                  <a:srgbClr val="000000"/>
                </a:solidFill>
              </a:rPr>
              <a:t>Mega </a:t>
            </a:r>
            <a:r>
              <a:rPr lang="ru-RU" sz="2000" dirty="0">
                <a:solidFill>
                  <a:srgbClr val="000000"/>
                </a:solidFill>
              </a:rPr>
              <a:t>и </a:t>
            </a:r>
            <a:r>
              <a:rPr lang="ru-RU" sz="2000" dirty="0" err="1" smtClean="0">
                <a:solidFill>
                  <a:srgbClr val="000000"/>
                </a:solidFill>
              </a:rPr>
              <a:t>protdist</a:t>
            </a:r>
            <a:r>
              <a:rPr lang="ru-RU" sz="2000" dirty="0" smtClean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пакета </a:t>
            </a:r>
            <a:r>
              <a:rPr lang="en-US" sz="2000" dirty="0" err="1">
                <a:solidFill>
                  <a:srgbClr val="000000"/>
                </a:solidFill>
              </a:rPr>
              <a:t>Phylip</a:t>
            </a:r>
            <a:r>
              <a:rPr lang="ru-RU" sz="2000" dirty="0">
                <a:solidFill>
                  <a:srgbClr val="000000"/>
                </a:solidFill>
              </a:rPr>
              <a:t> оценивают расстояния по методу </a:t>
            </a:r>
            <a:r>
              <a:rPr lang="ru-RU" sz="2000" b="1" dirty="0">
                <a:solidFill>
                  <a:srgbClr val="000000"/>
                </a:solidFill>
              </a:rPr>
              <a:t>наибольшего правдоподобия</a:t>
            </a:r>
            <a:r>
              <a:rPr lang="ru-RU" sz="2000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11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То, что получается, как правило, не обладает свойством </a:t>
            </a:r>
            <a:r>
              <a:rPr lang="ru-RU" sz="2000" dirty="0" err="1">
                <a:solidFill>
                  <a:srgbClr val="000000"/>
                </a:solidFill>
              </a:rPr>
              <a:t>аддитивности</a:t>
            </a:r>
            <a:r>
              <a:rPr lang="ru-RU" sz="2000" dirty="0">
                <a:solidFill>
                  <a:srgbClr val="000000"/>
                </a:solidFill>
              </a:rPr>
              <a:t> в точности!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1511</Words>
  <Application>Microsoft Office PowerPoint</Application>
  <PresentationFormat>Произвольный</PresentationFormat>
  <Paragraphs>299</Paragraphs>
  <Slides>32</Slides>
  <Notes>27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Тема Office</vt:lpstr>
      <vt:lpstr>Лист Microsoft Office Excel 97-2003</vt:lpstr>
      <vt:lpstr>Филогенетические деревья</vt:lpstr>
      <vt:lpstr>Филогенетические деревья и таксономия организмов</vt:lpstr>
      <vt:lpstr>Схема реконструкции филогении по последовательностям</vt:lpstr>
      <vt:lpstr>Матрица расстояний</vt:lpstr>
      <vt:lpstr>Аксиомы метрического пространства:</vt:lpstr>
      <vt:lpstr>Ультраметрическое расстояние</vt:lpstr>
      <vt:lpstr>Расстояние как число мутаций</vt:lpstr>
      <vt:lpstr>Как оценить расстояние между последовательностями</vt:lpstr>
      <vt:lpstr>Как оценить расстояние между последовательностями</vt:lpstr>
      <vt:lpstr>Принцип наибольшего правдоподобия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Программы реконструкции филогении</vt:lpstr>
      <vt:lpstr>JalView</vt:lpstr>
      <vt:lpstr>Слайд 29</vt:lpstr>
      <vt:lpstr>Слайд 30</vt:lpstr>
      <vt:lpstr>MEGA</vt:lpstr>
      <vt:lpstr>Другие бесплатные программы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Филогенетические деревья</dc:title>
  <dc:creator>Сергей Спирин</dc:creator>
  <cp:lastModifiedBy>Spirin</cp:lastModifiedBy>
  <cp:revision>48</cp:revision>
  <cp:lastPrinted>1601-01-01T00:00:00Z</cp:lastPrinted>
  <dcterms:created xsi:type="dcterms:W3CDTF">2010-02-15T06:47:03Z</dcterms:created>
  <dcterms:modified xsi:type="dcterms:W3CDTF">2016-02-18T15:14:09Z</dcterms:modified>
</cp:coreProperties>
</file>