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5" r:id="rId1"/>
  </p:sldMasterIdLst>
  <p:notesMasterIdLst>
    <p:notesMasterId r:id="rId101"/>
  </p:notesMasterIdLst>
  <p:handoutMasterIdLst>
    <p:handoutMasterId r:id="rId102"/>
  </p:handoutMasterIdLst>
  <p:sldIdLst>
    <p:sldId id="256" r:id="rId2"/>
    <p:sldId id="383" r:id="rId3"/>
    <p:sldId id="469" r:id="rId4"/>
    <p:sldId id="533" r:id="rId5"/>
    <p:sldId id="407" r:id="rId6"/>
    <p:sldId id="408" r:id="rId7"/>
    <p:sldId id="409" r:id="rId8"/>
    <p:sldId id="410" r:id="rId9"/>
    <p:sldId id="483" r:id="rId10"/>
    <p:sldId id="519" r:id="rId11"/>
    <p:sldId id="551" r:id="rId12"/>
    <p:sldId id="528" r:id="rId13"/>
    <p:sldId id="476" r:id="rId14"/>
    <p:sldId id="477" r:id="rId15"/>
    <p:sldId id="327" r:id="rId16"/>
    <p:sldId id="552" r:id="rId17"/>
    <p:sldId id="487" r:id="rId18"/>
    <p:sldId id="488" r:id="rId19"/>
    <p:sldId id="526" r:id="rId20"/>
    <p:sldId id="529" r:id="rId21"/>
    <p:sldId id="493" r:id="rId22"/>
    <p:sldId id="530" r:id="rId23"/>
    <p:sldId id="548" r:id="rId24"/>
    <p:sldId id="549" r:id="rId25"/>
    <p:sldId id="550" r:id="rId26"/>
    <p:sldId id="518" r:id="rId27"/>
    <p:sldId id="381" r:id="rId28"/>
    <p:sldId id="382" r:id="rId29"/>
    <p:sldId id="536" r:id="rId30"/>
    <p:sldId id="516" r:id="rId31"/>
    <p:sldId id="374" r:id="rId32"/>
    <p:sldId id="538" r:id="rId33"/>
    <p:sldId id="385" r:id="rId34"/>
    <p:sldId id="386" r:id="rId35"/>
    <p:sldId id="387" r:id="rId36"/>
    <p:sldId id="388" r:id="rId37"/>
    <p:sldId id="390" r:id="rId38"/>
    <p:sldId id="389" r:id="rId39"/>
    <p:sldId id="394" r:id="rId40"/>
    <p:sldId id="391" r:id="rId41"/>
    <p:sldId id="403" r:id="rId42"/>
    <p:sldId id="402" r:id="rId43"/>
    <p:sldId id="392" r:id="rId44"/>
    <p:sldId id="393" r:id="rId45"/>
    <p:sldId id="376" r:id="rId46"/>
    <p:sldId id="531" r:id="rId47"/>
    <p:sldId id="395" r:id="rId48"/>
    <p:sldId id="344" r:id="rId49"/>
    <p:sldId id="399" r:id="rId50"/>
    <p:sldId id="345" r:id="rId51"/>
    <p:sldId id="396" r:id="rId52"/>
    <p:sldId id="398" r:id="rId53"/>
    <p:sldId id="271" r:id="rId54"/>
    <p:sldId id="485" r:id="rId55"/>
    <p:sldId id="413" r:id="rId56"/>
    <p:sldId id="486" r:id="rId57"/>
    <p:sldId id="400" r:id="rId58"/>
    <p:sldId id="414" r:id="rId59"/>
    <p:sldId id="495" r:id="rId60"/>
    <p:sldId id="417" r:id="rId61"/>
    <p:sldId id="418" r:id="rId62"/>
    <p:sldId id="419" r:id="rId63"/>
    <p:sldId id="420" r:id="rId64"/>
    <p:sldId id="421" r:id="rId65"/>
    <p:sldId id="539" r:id="rId66"/>
    <p:sldId id="498" r:id="rId67"/>
    <p:sldId id="424" r:id="rId68"/>
    <p:sldId id="425" r:id="rId69"/>
    <p:sldId id="427" r:id="rId70"/>
    <p:sldId id="428" r:id="rId71"/>
    <p:sldId id="429" r:id="rId72"/>
    <p:sldId id="430" r:id="rId73"/>
    <p:sldId id="433" r:id="rId74"/>
    <p:sldId id="434" r:id="rId75"/>
    <p:sldId id="500" r:id="rId76"/>
    <p:sldId id="435" r:id="rId77"/>
    <p:sldId id="540" r:id="rId78"/>
    <p:sldId id="510" r:id="rId79"/>
    <p:sldId id="511" r:id="rId80"/>
    <p:sldId id="436" r:id="rId81"/>
    <p:sldId id="442" r:id="rId82"/>
    <p:sldId id="541" r:id="rId83"/>
    <p:sldId id="542" r:id="rId84"/>
    <p:sldId id="437" r:id="rId85"/>
    <p:sldId id="438" r:id="rId86"/>
    <p:sldId id="439" r:id="rId87"/>
    <p:sldId id="440" r:id="rId88"/>
    <p:sldId id="553" r:id="rId89"/>
    <p:sldId id="505" r:id="rId90"/>
    <p:sldId id="534" r:id="rId91"/>
    <p:sldId id="547" r:id="rId92"/>
    <p:sldId id="503" r:id="rId93"/>
    <p:sldId id="465" r:id="rId94"/>
    <p:sldId id="466" r:id="rId95"/>
    <p:sldId id="546" r:id="rId96"/>
    <p:sldId id="513" r:id="rId97"/>
    <p:sldId id="515" r:id="rId98"/>
    <p:sldId id="544" r:id="rId99"/>
    <p:sldId id="545" r:id="rId10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5pPr>
    <a:lvl6pPr marL="2286000" algn="l" defTabSz="914400" rtl="0" eaLnBrk="1" latinLnBrk="0" hangingPunct="1"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6pPr>
    <a:lvl7pPr marL="2743200" algn="l" defTabSz="914400" rtl="0" eaLnBrk="1" latinLnBrk="0" hangingPunct="1"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7pPr>
    <a:lvl8pPr marL="3200400" algn="l" defTabSz="914400" rtl="0" eaLnBrk="1" latinLnBrk="0" hangingPunct="1"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8pPr>
    <a:lvl9pPr marL="3657600" algn="l" defTabSz="914400" rtl="0" eaLnBrk="1" latinLnBrk="0" hangingPunct="1"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a" initials="a" lastIdx="1" clrIdx="0">
    <p:extLst>
      <p:ext uri="{19B8F6BF-5375-455C-9EA6-DF929625EA0E}">
        <p15:presenceInfo xmlns:p15="http://schemas.microsoft.com/office/powerpoint/2012/main" xmlns="" userId="ab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3399FF"/>
    <a:srgbClr val="E7F6EF"/>
    <a:srgbClr val="CCFFCC"/>
    <a:srgbClr val="FCEBC8"/>
    <a:srgbClr val="F1E7BD"/>
    <a:srgbClr val="F7DACD"/>
    <a:srgbClr val="FFFFFF"/>
    <a:srgbClr val="CCECFF"/>
    <a:srgbClr val="FFCE03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6" autoAdjust="0"/>
    <p:restoredTop sz="99747" autoAdjust="0"/>
  </p:normalViewPr>
  <p:slideViewPr>
    <p:cSldViewPr showGuides="1">
      <p:cViewPr>
        <p:scale>
          <a:sx n="75" d="100"/>
          <a:sy n="75" d="100"/>
        </p:scale>
        <p:origin x="-1206" y="-5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33" d="100"/>
          <a:sy n="33" d="100"/>
        </p:scale>
        <p:origin x="3432" y="112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5T23:51:36.815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EBF24-36B6-48C0-AA4B-A7BF90B30E4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10325-F4CD-47DA-B420-5DD9A8597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0180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xmlns="" val="20454232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003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934651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07523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Слово </a:t>
            </a:r>
            <a:r>
              <a:rPr lang="en-US" altLang="ru-RU" smtClean="0"/>
              <a:t>“</a:t>
            </a:r>
            <a:r>
              <a:rPr lang="ru-RU" altLang="ru-RU" smtClean="0"/>
              <a:t>моделируют</a:t>
            </a:r>
            <a:r>
              <a:rPr lang="en-US" altLang="ru-RU" smtClean="0"/>
              <a:t>”</a:t>
            </a:r>
            <a:r>
              <a:rPr lang="ru-RU" altLang="ru-RU" smtClean="0"/>
              <a:t> выделено потому, что решение о том, моделировать ли молекулы воды, принимает автор модели: может моделировать, а может и не моделировать, как захочет.</a:t>
            </a:r>
          </a:p>
        </p:txBody>
      </p:sp>
    </p:spTree>
    <p:extLst>
      <p:ext uri="{BB962C8B-B14F-4D97-AF65-F5344CB8AC3E}">
        <p14:creationId xmlns:p14="http://schemas.microsoft.com/office/powerpoint/2010/main" xmlns="" val="672729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085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17525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095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427711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ru-RU" smtClean="0"/>
              <a:t>R</a:t>
            </a:r>
            <a:r>
              <a:rPr lang="ru-RU" altLang="ru-RU" smtClean="0"/>
              <a:t>_</a:t>
            </a:r>
            <a:r>
              <a:rPr lang="en-US" altLang="ru-RU" smtClean="0"/>
              <a:t>X-ray: </a:t>
            </a:r>
            <a:r>
              <a:rPr lang="ru-RU" altLang="ru-RU" smtClean="0"/>
              <a:t>Суммарную ошибку делим на суммарный сигнал</a:t>
            </a:r>
            <a:r>
              <a:rPr lang="en-US" altLang="ru-RU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Если в каждом сигнале </a:t>
            </a:r>
            <a:r>
              <a:rPr lang="en-US" altLang="ru-RU" smtClean="0"/>
              <a:t>F_hkl </a:t>
            </a:r>
            <a:r>
              <a:rPr lang="ru-RU" altLang="ru-RU" smtClean="0"/>
              <a:t>расхождение на 10%, то и </a:t>
            </a:r>
            <a:r>
              <a:rPr lang="en-US" altLang="ru-RU" smtClean="0"/>
              <a:t>R-</a:t>
            </a:r>
            <a:r>
              <a:rPr lang="ru-RU" altLang="ru-RU" smtClean="0"/>
              <a:t>фактор будет равен 10%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Таким образом, </a:t>
            </a:r>
            <a:r>
              <a:rPr lang="en-US" altLang="ru-RU" smtClean="0"/>
              <a:t>R </a:t>
            </a:r>
            <a:r>
              <a:rPr lang="ru-RU" altLang="ru-RU" smtClean="0"/>
              <a:t>оценивает среднее расхождение между расчетом по модели и экспериментом</a:t>
            </a:r>
            <a:endParaRPr lang="en-US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Аналогично определяются параметры: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   </a:t>
            </a:r>
            <a:r>
              <a:rPr lang="en-US" altLang="ru-RU" smtClean="0"/>
              <a:t>R_dist – </a:t>
            </a:r>
            <a:r>
              <a:rPr lang="ru-RU" altLang="ru-RU" smtClean="0"/>
              <a:t>сравнение табличных длин ковалентных связей и длин валентных связей в модели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   </a:t>
            </a:r>
            <a:r>
              <a:rPr lang="en-US" altLang="ru-RU" smtClean="0"/>
              <a:t>R_angle - </a:t>
            </a:r>
            <a:r>
              <a:rPr lang="ru-RU" altLang="ru-RU" smtClean="0"/>
              <a:t>сравнение табличных валентных углов и валентных углов в модели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Числа  </a:t>
            </a:r>
            <a:r>
              <a:rPr lang="en-US" altLang="ru-RU" smtClean="0"/>
              <a:t>w_X-ray, </a:t>
            </a:r>
            <a:r>
              <a:rPr lang="ru-RU" altLang="ru-RU" smtClean="0"/>
              <a:t> </a:t>
            </a:r>
            <a:r>
              <a:rPr lang="en-US" altLang="ru-RU" smtClean="0"/>
              <a:t>w_dist, w_angle </a:t>
            </a:r>
            <a:r>
              <a:rPr lang="ru-RU" altLang="ru-RU" smtClean="0"/>
              <a:t>– т.н. </a:t>
            </a:r>
            <a:r>
              <a:rPr lang="ru-RU" altLang="ru-RU" i="1" smtClean="0"/>
              <a:t>веса, </a:t>
            </a:r>
            <a:r>
              <a:rPr lang="ru-RU" altLang="ru-RU" smtClean="0"/>
              <a:t>подбираются эмпирически</a:t>
            </a:r>
            <a:endParaRPr lang="ru-RU" altLang="ru-RU" i="1" smtClean="0"/>
          </a:p>
          <a:p>
            <a:pPr eaLnBrk="1" hangingPunct="1">
              <a:spcBef>
                <a:spcPct val="0"/>
              </a:spcBef>
            </a:pPr>
            <a:endParaRPr lang="en-US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0A13B6A6-5C14-4A07-9848-C0677DDCE9C1}" type="slidenum">
              <a:rPr lang="ru-RU" altLang="ru-RU"/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84147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7446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Неправильную по ВСЕМ боковым цепям модель удалось оптимизировать до </a:t>
            </a:r>
            <a:r>
              <a:rPr lang="en-US" altLang="ru-RU" smtClean="0"/>
              <a:t>R-</a:t>
            </a:r>
            <a:r>
              <a:rPr lang="ru-RU" altLang="ru-RU" smtClean="0"/>
              <a:t>фактора </a:t>
            </a:r>
            <a:r>
              <a:rPr lang="en-US" altLang="ru-RU" smtClean="0"/>
              <a:t>21% </a:t>
            </a:r>
            <a:r>
              <a:rPr lang="ru-RU" altLang="ru-RU" smtClean="0"/>
              <a:t> (столбец </a:t>
            </a:r>
            <a:r>
              <a:rPr lang="en-US" altLang="ru-RU" smtClean="0"/>
              <a:t>X) - </a:t>
            </a:r>
            <a:r>
              <a:rPr lang="ru-RU" altLang="ru-RU" smtClean="0"/>
              <a:t>лучше, чем правильную!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Ошибочность модели можно установить по значению </a:t>
            </a:r>
            <a:r>
              <a:rPr lang="en-US" altLang="ru-RU" smtClean="0"/>
              <a:t>R_free: 60</a:t>
            </a:r>
            <a:r>
              <a:rPr lang="ru-RU" altLang="ru-RU" smtClean="0"/>
              <a:t>% - ни в какие ворота не лезет!</a:t>
            </a:r>
            <a:r>
              <a:rPr lang="en-US" altLang="ru-RU" smtClean="0"/>
              <a:t> </a:t>
            </a:r>
            <a:endParaRPr lang="ru-RU" altLang="ru-RU" smtClean="0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A0F24E92-4FE8-4864-9D7B-C3DBAF913555}" type="slidenum">
              <a:rPr lang="ru-RU" altLang="ru-RU"/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89185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13667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Почему верно 3-е утверждение? А вот почему:</a:t>
            </a:r>
          </a:p>
          <a:p>
            <a:r>
              <a:rPr lang="ru-RU" altLang="ru-RU" smtClean="0"/>
              <a:t>предположим, модель неправильная; забудем про рабочие рефлексы - у нас есть набор контрольных рефлексов; </a:t>
            </a:r>
            <a:br>
              <a:rPr lang="ru-RU" altLang="ru-RU" smtClean="0"/>
            </a:br>
            <a:r>
              <a:rPr lang="ru-RU" altLang="ru-RU" smtClean="0"/>
              <a:t>нет никаких оснований полагать, что рассчитанные по </a:t>
            </a:r>
            <a:r>
              <a:rPr lang="ru-RU" altLang="ru-RU" i="1" u="sng" smtClean="0"/>
              <a:t>неправильной модели</a:t>
            </a:r>
            <a:r>
              <a:rPr lang="ru-RU" altLang="ru-RU" smtClean="0"/>
              <a:t> контрольные рефлексы, не использованные при оптимизации, будут совпадать с экспериментально измеренными!</a:t>
            </a:r>
          </a:p>
        </p:txBody>
      </p:sp>
    </p:spTree>
    <p:extLst>
      <p:ext uri="{BB962C8B-B14F-4D97-AF65-F5344CB8AC3E}">
        <p14:creationId xmlns:p14="http://schemas.microsoft.com/office/powerpoint/2010/main" xmlns="" val="3183478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Неправильную по ВСЕМ боковым цепям модель удалось оптимизировать до </a:t>
            </a:r>
            <a:r>
              <a:rPr lang="en-US" altLang="ru-RU" smtClean="0"/>
              <a:t>R-</a:t>
            </a:r>
            <a:r>
              <a:rPr lang="ru-RU" altLang="ru-RU" smtClean="0"/>
              <a:t>фактора </a:t>
            </a:r>
            <a:r>
              <a:rPr lang="en-US" altLang="ru-RU" smtClean="0"/>
              <a:t>21% </a:t>
            </a:r>
            <a:r>
              <a:rPr lang="ru-RU" altLang="ru-RU" smtClean="0"/>
              <a:t> (столбец </a:t>
            </a:r>
            <a:r>
              <a:rPr lang="en-US" altLang="ru-RU" smtClean="0"/>
              <a:t>X) - </a:t>
            </a:r>
            <a:r>
              <a:rPr lang="ru-RU" altLang="ru-RU" smtClean="0"/>
              <a:t>лучше, чем правильную!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Ошибочность модели можно установить по значению </a:t>
            </a:r>
            <a:r>
              <a:rPr lang="en-US" altLang="ru-RU" smtClean="0"/>
              <a:t>R_free: 60</a:t>
            </a:r>
            <a:r>
              <a:rPr lang="ru-RU" altLang="ru-RU" smtClean="0"/>
              <a:t>% - ни в какие ворота не лезет!</a:t>
            </a:r>
            <a:r>
              <a:rPr lang="en-US" altLang="ru-RU" smtClean="0"/>
              <a:t> </a:t>
            </a:r>
            <a:endParaRPr lang="ru-RU" altLang="ru-RU" smtClean="0"/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748AB1C-77CA-4D38-A677-03DA683D3D9F}" type="slidenum">
              <a:rPr lang="ru-RU" altLang="ru-RU"/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44769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157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4002802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157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70721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Заметки 2"/>
          <p:cNvSpPr txBox="1">
            <a:spLocks noGrp="1"/>
          </p:cNvSpPr>
          <p:nvPr>
            <p:ph type="body" idx="1"/>
          </p:nvPr>
        </p:nvSpPr>
        <p:spPr>
          <a:xfrm>
            <a:off x="4648200" y="4800600"/>
            <a:ext cx="5856288" cy="40592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Картина – модель действительности, основанная на реальности. Модель зависит от художника.</a:t>
            </a:r>
          </a:p>
          <a:p>
            <a:pPr eaLnBrk="1" hangingPunct="1"/>
            <a:r>
              <a:rPr lang="en-US" altLang="ru-RU" smtClean="0"/>
              <a:t>PDB-</a:t>
            </a:r>
            <a:r>
              <a:rPr lang="ru-RU" altLang="ru-RU" smtClean="0"/>
              <a:t>файл – модель структуры белка, основанная на данных эксперимента. Модель зависит от её автора.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C386FA94-910E-4309-A802-96DA3B2A7637}" type="slidenum">
              <a:rPr lang="ru-RU" altLang="ru-RU"/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12245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16739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 рис. указаны идеальные значения длин некоторых связей в полипептидной цепи и валентные углы для атомов </a:t>
            </a:r>
            <a:r>
              <a:rPr lang="en-US" altLang="ru-RU" smtClean="0"/>
              <a:t>N </a:t>
            </a:r>
            <a:r>
              <a:rPr lang="ru-RU" altLang="ru-RU" smtClean="0"/>
              <a:t>и </a:t>
            </a:r>
            <a:r>
              <a:rPr lang="en-US" altLang="ru-RU" smtClean="0"/>
              <a:t>C, </a:t>
            </a:r>
            <a:r>
              <a:rPr lang="ru-RU" altLang="ru-RU" smtClean="0"/>
              <a:t>находящихся в </a:t>
            </a:r>
            <a:r>
              <a:rPr lang="en-US" altLang="ru-RU" smtClean="0"/>
              <a:t>Sp2 </a:t>
            </a:r>
            <a:r>
              <a:rPr lang="ru-RU" altLang="ru-RU" smtClean="0"/>
              <a:t>гибридизации.</a:t>
            </a:r>
          </a:p>
          <a:p>
            <a:r>
              <a:rPr lang="ru-RU" altLang="ru-RU" smtClean="0"/>
              <a:t>Такая информация закладывается в программы, оптимизирующие черновую модель пространственной структуры белка. Отклонения в модели от данных параметров штрафуются так, чтобы избежать в оптимизированной модели недопустимых, с точки зрения стереохимии, отклонений от идеальных значений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3996616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177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408492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18787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586558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198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485161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208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900923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218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9693505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22883" name="Rectangle 1026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842179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239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2029217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24931" name="Rectangle 1026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7558695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049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25955" name="Rectangle 2050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smtClean="0"/>
              <a:t>Слово </a:t>
            </a:r>
            <a:r>
              <a:rPr lang="en-US" altLang="ru-RU" smtClean="0"/>
              <a:t>“</a:t>
            </a:r>
            <a:r>
              <a:rPr lang="ru-RU" altLang="ru-RU" smtClean="0"/>
              <a:t>экспериментальная</a:t>
            </a:r>
            <a:r>
              <a:rPr lang="en-US" altLang="ru-RU" smtClean="0"/>
              <a:t>” </a:t>
            </a:r>
            <a:r>
              <a:rPr lang="ru-RU" altLang="ru-RU" smtClean="0"/>
              <a:t>взято в кавычки не случайно!</a:t>
            </a:r>
          </a:p>
          <a:p>
            <a:r>
              <a:rPr lang="ru-RU" altLang="ru-RU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xmlns="" val="3657329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5670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269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8069585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280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5307859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290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42331913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300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684738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024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398814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84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2725400" y="762000"/>
            <a:ext cx="34802763" cy="26103263"/>
          </a:xfrm>
          <a:ln/>
        </p:spPr>
      </p:sp>
      <p:sp>
        <p:nvSpPr>
          <p:cNvPr id="103427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634758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044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315107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05475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Разрешение 3.3 ангстрема показывает, что восстановленная ЭП не позволяет локализовать отдельные атомы.</a:t>
            </a:r>
          </a:p>
          <a:p>
            <a:r>
              <a:rPr lang="ru-RU" altLang="ru-RU" smtClean="0"/>
              <a:t>Поэтому у авторов </a:t>
            </a:r>
            <a:r>
              <a:rPr lang="ru-RU" altLang="ru-RU" b="1" i="1" u="sng" smtClean="0"/>
              <a:t>не было никаких оснований</a:t>
            </a:r>
            <a:r>
              <a:rPr lang="ru-RU" altLang="ru-RU" smtClean="0"/>
              <a:t> для нарушения общеизвестных стереохимических ограничений </a:t>
            </a:r>
          </a:p>
          <a:p>
            <a:r>
              <a:rPr lang="ru-RU" altLang="ru-RU" smtClean="0"/>
              <a:t>на расположение  атомов в полипептидной цепи</a:t>
            </a:r>
            <a:br>
              <a:rPr lang="ru-RU" altLang="ru-RU" smtClean="0"/>
            </a:br>
            <a:r>
              <a:rPr lang="ru-RU" altLang="ru-RU" smtClean="0"/>
              <a:t>Примеры свидетельствуют </a:t>
            </a:r>
            <a:r>
              <a:rPr lang="ru-RU" altLang="ru-RU" b="1" i="1" u="sng" smtClean="0"/>
              <a:t>о явной небрежности авторов</a:t>
            </a:r>
            <a:r>
              <a:rPr lang="ru-RU" altLang="ru-RU" smtClean="0"/>
              <a:t>  данной модели. </a:t>
            </a:r>
          </a:p>
          <a:p>
            <a:r>
              <a:rPr lang="ru-RU" altLang="ru-RU" smtClean="0"/>
              <a:t>К сожалению, это не единственный пример подобной небрежности в</a:t>
            </a:r>
            <a:r>
              <a:rPr lang="en-US" altLang="ru-RU" smtClean="0"/>
              <a:t> PDB</a:t>
            </a:r>
            <a:r>
              <a:rPr lang="ru-RU" altLang="ru-RU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2399099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06499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943488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00" y="6340475"/>
            <a:ext cx="609600" cy="365125"/>
          </a:xfrm>
          <a:solidFill>
            <a:srgbClr val="FCEBC8"/>
          </a:solidFill>
        </p:spPr>
        <p:txBody>
          <a:bodyPr/>
          <a:lstStyle>
            <a:lvl1pPr algn="ctr">
              <a:defRPr sz="2400"/>
            </a:lvl1pPr>
          </a:lstStyle>
          <a:p>
            <a:fld id="{EE373F26-E5F8-4C10-B4C9-506F3646994A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891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90538"/>
            <a:ext cx="7769225" cy="13795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5796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2973596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29180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3112242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35229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1183435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236532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220807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81335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36039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642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5FAE8-7C33-49ED-80A0-3EB222AD8855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8382000" y="6356350"/>
            <a:ext cx="609600" cy="365125"/>
          </a:xfrm>
          <a:prstGeom prst="rect">
            <a:avLst/>
          </a:prstGeom>
          <a:solidFill>
            <a:srgbClr val="FCEBC8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898989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fld id="{EE373F26-E5F8-4C10-B4C9-506F3646994A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84581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326183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234358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2724990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95217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828348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457541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151199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A4B49-B313-41AE-BC9D-1180C1B9D9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50820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49A5C-9B41-452F-B12D-4569A49AB0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9674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50B65-730E-4E71-8A9A-109B6CC8FEF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6339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647700" cy="365125"/>
          </a:xfrm>
        </p:spPr>
        <p:txBody>
          <a:bodyPr/>
          <a:lstStyle/>
          <a:p>
            <a:fld id="{5F294F9E-C8FB-492F-8283-9B0F423B8E80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2037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326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261980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411310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6" charset="0"/>
                <a:ea typeface="HG Mincho Light J;MS Gothic;HG " charset="0"/>
                <a:cs typeface="HG Mincho Light J;MS Gothic;HG 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6" charset="0"/>
                <a:ea typeface="HG Mincho Light J;MS Gothic;HG " charset="0"/>
                <a:cs typeface="HG Mincho Light J;MS Gothic;HG 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43900" y="6356350"/>
            <a:ext cx="685800" cy="365125"/>
          </a:xfrm>
          <a:prstGeom prst="rect">
            <a:avLst/>
          </a:prstGeom>
          <a:solidFill>
            <a:srgbClr val="FCEBC8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400">
                <a:solidFill>
                  <a:srgbClr val="898989"/>
                </a:solidFill>
              </a:defRPr>
            </a:lvl1pPr>
          </a:lstStyle>
          <a:p>
            <a:fld id="{5F294F9E-C8FB-492F-8283-9B0F423B8E80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3" r:id="rId3"/>
    <p:sldLayoutId id="2147483694" r:id="rId4"/>
    <p:sldLayoutId id="2147483695" r:id="rId5"/>
    <p:sldLayoutId id="2147483736" r:id="rId6"/>
    <p:sldLayoutId id="2147483713" r:id="rId7"/>
    <p:sldLayoutId id="2147483712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dirty="0" smtClean="0">
                <a:cs typeface="Arial" panose="020B0604020202020204" pitchFamily="34" charset="0"/>
              </a:rPr>
              <a:t>Validation –</a:t>
            </a:r>
            <a:br>
              <a:rPr lang="en-US" altLang="ru-RU" dirty="0" smtClean="0">
                <a:cs typeface="Arial" panose="020B0604020202020204" pitchFamily="34" charset="0"/>
              </a:rPr>
            </a:br>
            <a:r>
              <a:rPr lang="ru-RU" altLang="ru-RU" dirty="0" smtClean="0">
                <a:cs typeface="Arial" panose="020B0604020202020204" pitchFamily="34" charset="0"/>
              </a:rPr>
              <a:t>о</a:t>
            </a:r>
            <a:r>
              <a:rPr lang="en-GB" altLang="ru-RU" dirty="0" err="1" smtClean="0">
                <a:cs typeface="Arial" panose="020B0604020202020204" pitchFamily="34" charset="0"/>
              </a:rPr>
              <a:t>цен</a:t>
            </a:r>
            <a:r>
              <a:rPr lang="ru-RU" altLang="ru-RU" dirty="0" smtClean="0">
                <a:cs typeface="Arial" panose="020B0604020202020204" pitchFamily="34" charset="0"/>
              </a:rPr>
              <a:t>ка </a:t>
            </a:r>
            <a:r>
              <a:rPr lang="en-GB" altLang="ru-RU" dirty="0" err="1" smtClean="0">
                <a:cs typeface="Arial" panose="020B0604020202020204" pitchFamily="34" charset="0"/>
              </a:rPr>
              <a:t>качеств</a:t>
            </a:r>
            <a:r>
              <a:rPr lang="ru-RU" altLang="ru-RU" dirty="0" smtClean="0">
                <a:cs typeface="Arial" panose="020B0604020202020204" pitchFamily="34" charset="0"/>
              </a:rPr>
              <a:t>а</a:t>
            </a:r>
            <a:r>
              <a:rPr lang="en-GB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cs typeface="Arial" panose="020B0604020202020204" pitchFamily="34" charset="0"/>
              </a:rPr>
              <a:t>модели пространственной структуры</a:t>
            </a:r>
            <a:endParaRPr lang="en-GB" altLang="ru-RU" dirty="0" smtClean="0">
              <a:cs typeface="Arial" panose="020B0604020202020204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ААл</a:t>
            </a:r>
            <a:r>
              <a:rPr lang="ru-RU" dirty="0" smtClean="0"/>
              <a:t>, 2017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4000" smtClean="0"/>
              <a:t>Свежий пример отзыва структуры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16643" y="545988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 smtClean="0">
                <a:latin typeface="arial" panose="020B0604020202020204" pitchFamily="34" charset="0"/>
              </a:rPr>
              <a:t>Lee Y. et al., Structural basis of </a:t>
            </a:r>
            <a:r>
              <a:rPr lang="en-US" sz="1800" i="1" dirty="0" err="1" smtClean="0">
                <a:latin typeface="arial" panose="020B0604020202020204" pitchFamily="34" charset="0"/>
              </a:rPr>
              <a:t>sialidase</a:t>
            </a:r>
            <a:r>
              <a:rPr lang="en-US" sz="1800" i="1" dirty="0" smtClean="0">
                <a:latin typeface="arial" panose="020B0604020202020204" pitchFamily="34" charset="0"/>
              </a:rPr>
              <a:t> in complex with </a:t>
            </a:r>
            <a:r>
              <a:rPr lang="en-US" sz="1800" i="1" dirty="0" err="1" smtClean="0">
                <a:latin typeface="arial" panose="020B0604020202020204" pitchFamily="34" charset="0"/>
              </a:rPr>
              <a:t>geranylated</a:t>
            </a:r>
            <a:r>
              <a:rPr lang="en-US" sz="1800" i="1" dirty="0" smtClean="0">
                <a:latin typeface="arial" panose="020B0604020202020204" pitchFamily="34" charset="0"/>
              </a:rPr>
              <a:t> flavonoids as potent natural inhibitors. </a:t>
            </a:r>
            <a:r>
              <a:rPr lang="en-US" sz="1800" b="1" i="1" dirty="0" smtClean="0">
                <a:latin typeface="arial" panose="020B0604020202020204" pitchFamily="34" charset="0"/>
              </a:rPr>
              <a:t>Corrigendum</a:t>
            </a:r>
            <a:r>
              <a:rPr lang="en-US" sz="1800" i="1" dirty="0" smtClean="0">
                <a:latin typeface="arial" panose="020B0604020202020204" pitchFamily="34" charset="0"/>
              </a:rPr>
              <a:t> </a:t>
            </a:r>
          </a:p>
          <a:p>
            <a:r>
              <a:rPr lang="es-ES" sz="1800" i="1" dirty="0" smtClean="0">
                <a:latin typeface="arial" panose="020B0604020202020204" pitchFamily="34" charset="0"/>
              </a:rPr>
              <a:t>Acta </a:t>
            </a:r>
            <a:r>
              <a:rPr lang="es-ES" sz="1800" i="1" dirty="0">
                <a:latin typeface="arial" panose="020B0604020202020204" pitchFamily="34" charset="0"/>
              </a:rPr>
              <a:t>Crystallogr D </a:t>
            </a:r>
            <a:r>
              <a:rPr lang="en-US" sz="1800" i="1" dirty="0" smtClean="0"/>
              <a:t>71(Pt </a:t>
            </a:r>
            <a:r>
              <a:rPr lang="en-US" sz="1800" i="1" dirty="0"/>
              <a:t>2): 416</a:t>
            </a:r>
            <a:r>
              <a:rPr lang="en-US" sz="1800" i="1" dirty="0" smtClean="0"/>
              <a:t>. </a:t>
            </a:r>
            <a:endParaRPr lang="ru-RU" sz="1800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9025" y="1076994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A </a:t>
            </a:r>
            <a:r>
              <a:rPr lang="ru-RU" sz="2800" dirty="0" err="1" smtClean="0"/>
              <a:t>correction</a:t>
            </a:r>
            <a:r>
              <a:rPr lang="ru-RU" sz="2800" dirty="0" smtClean="0"/>
              <a:t> </a:t>
            </a:r>
            <a:r>
              <a:rPr lang="ru-RU" sz="2800" dirty="0" err="1" smtClean="0"/>
              <a:t>is</a:t>
            </a:r>
            <a:r>
              <a:rPr lang="ru-RU" sz="2800" dirty="0" smtClean="0"/>
              <a:t> </a:t>
            </a:r>
            <a:r>
              <a:rPr lang="ru-RU" sz="2800" dirty="0" err="1" smtClean="0"/>
              <a:t>made</a:t>
            </a:r>
            <a:r>
              <a:rPr lang="ru-RU" sz="2800" dirty="0" smtClean="0"/>
              <a:t> </a:t>
            </a:r>
            <a:r>
              <a:rPr lang="ru-RU" sz="2800" dirty="0" err="1" smtClean="0"/>
              <a:t>to</a:t>
            </a:r>
            <a:r>
              <a:rPr lang="ru-RU" sz="2800" dirty="0" smtClean="0"/>
              <a:t> </a:t>
            </a:r>
            <a:r>
              <a:rPr lang="ru-RU" sz="2800" dirty="0" err="1" smtClean="0"/>
              <a:t>the</a:t>
            </a:r>
            <a:r>
              <a:rPr lang="ru-RU" sz="2800" dirty="0" smtClean="0"/>
              <a:t> </a:t>
            </a:r>
            <a:r>
              <a:rPr lang="ru-RU" sz="2800" dirty="0" err="1" smtClean="0"/>
              <a:t>article</a:t>
            </a:r>
            <a:r>
              <a:rPr lang="ru-RU" sz="2800" dirty="0" smtClean="0"/>
              <a:t> </a:t>
            </a:r>
            <a:r>
              <a:rPr lang="ru-RU" sz="2800" dirty="0" err="1" smtClean="0"/>
              <a:t>by</a:t>
            </a:r>
            <a:r>
              <a:rPr lang="ru-RU" sz="2800" dirty="0" smtClean="0"/>
              <a:t> </a:t>
            </a:r>
            <a:r>
              <a:rPr lang="ru-RU" sz="2800" dirty="0" err="1" smtClean="0"/>
              <a:t>Lee</a:t>
            </a:r>
            <a:r>
              <a:rPr lang="ru-RU" sz="2800" dirty="0" smtClean="0"/>
              <a:t> </a:t>
            </a:r>
            <a:r>
              <a:rPr lang="ru-RU" sz="2800" dirty="0" err="1" smtClean="0"/>
              <a:t>et</a:t>
            </a:r>
            <a:r>
              <a:rPr lang="ru-RU" sz="2800" dirty="0" smtClean="0"/>
              <a:t> </a:t>
            </a:r>
            <a:r>
              <a:rPr lang="ru-RU" sz="2800" dirty="0" err="1" smtClean="0"/>
              <a:t>al</a:t>
            </a:r>
            <a:r>
              <a:rPr lang="ru-RU" sz="2800" dirty="0" smtClean="0"/>
              <a:t>. [(2014) </a:t>
            </a:r>
            <a:r>
              <a:rPr lang="ru-RU" sz="2800" dirty="0" err="1" smtClean="0"/>
              <a:t>Acta</a:t>
            </a:r>
            <a:r>
              <a:rPr lang="ru-RU" sz="2800" dirty="0" smtClean="0"/>
              <a:t> </a:t>
            </a:r>
            <a:r>
              <a:rPr lang="ru-RU" sz="2800" dirty="0" err="1" smtClean="0"/>
              <a:t>Cryst</a:t>
            </a:r>
            <a:r>
              <a:rPr lang="ru-RU" sz="2800" dirty="0" smtClean="0"/>
              <a:t>. D70, 1357–1365].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979235"/>
            <a:ext cx="85344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authors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Lee</a:t>
            </a:r>
            <a:r>
              <a:rPr lang="ru-RU" sz="2400" dirty="0" smtClean="0"/>
              <a:t> </a:t>
            </a:r>
            <a:r>
              <a:rPr lang="ru-RU" sz="2400" dirty="0" err="1" smtClean="0"/>
              <a:t>et</a:t>
            </a:r>
            <a:r>
              <a:rPr lang="ru-RU" sz="2400" dirty="0" smtClean="0"/>
              <a:t> </a:t>
            </a:r>
            <a:r>
              <a:rPr lang="ru-RU" sz="2400" dirty="0" err="1" smtClean="0"/>
              <a:t>al</a:t>
            </a:r>
            <a:r>
              <a:rPr lang="ru-RU" sz="2400" dirty="0" smtClean="0"/>
              <a:t>. </a:t>
            </a:r>
            <a:r>
              <a:rPr lang="en-US" sz="24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2014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ru-RU" sz="2400" dirty="0" smtClean="0"/>
              <a:t> </a:t>
            </a:r>
            <a:r>
              <a:rPr lang="ru-RU" sz="2400" dirty="0" err="1" smtClean="0"/>
              <a:t>have</a:t>
            </a:r>
            <a:r>
              <a:rPr lang="ru-RU" sz="2400" dirty="0" smtClean="0"/>
              <a:t> </a:t>
            </a:r>
            <a:r>
              <a:rPr lang="ru-RU" sz="2400" dirty="0" err="1" smtClean="0"/>
              <a:t>made</a:t>
            </a:r>
            <a:r>
              <a:rPr lang="ru-RU" sz="2400" dirty="0" smtClean="0"/>
              <a:t> a </a:t>
            </a:r>
            <a:r>
              <a:rPr lang="ru-RU" sz="2400" dirty="0" err="1" smtClean="0"/>
              <a:t>careful</a:t>
            </a:r>
            <a:r>
              <a:rPr lang="ru-RU" sz="2400" dirty="0" smtClean="0"/>
              <a:t> </a:t>
            </a:r>
            <a:r>
              <a:rPr lang="ru-RU" sz="2400" dirty="0" err="1" smtClean="0"/>
              <a:t>re-analysis</a:t>
            </a:r>
            <a:r>
              <a:rPr lang="ru-RU" sz="32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all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data</a:t>
            </a:r>
            <a:r>
              <a:rPr lang="ru-RU" sz="2400" dirty="0" smtClean="0"/>
              <a:t> </a:t>
            </a:r>
            <a:r>
              <a:rPr lang="ru-RU" sz="2400" dirty="0" err="1" smtClean="0"/>
              <a:t>sets</a:t>
            </a:r>
            <a:r>
              <a:rPr lang="ru-RU" sz="2400" dirty="0" smtClean="0"/>
              <a:t> </a:t>
            </a:r>
            <a:r>
              <a:rPr lang="ru-RU" sz="2400" dirty="0" err="1" smtClean="0"/>
              <a:t>used</a:t>
            </a:r>
            <a:r>
              <a:rPr lang="ru-RU" sz="2400" dirty="0" smtClean="0"/>
              <a:t> </a:t>
            </a:r>
            <a:r>
              <a:rPr lang="ru-RU" sz="2400" dirty="0" err="1" smtClean="0"/>
              <a:t>in</a:t>
            </a:r>
            <a:r>
              <a:rPr lang="ru-RU" sz="2400" dirty="0" smtClean="0"/>
              <a:t> </a:t>
            </a:r>
            <a:r>
              <a:rPr lang="ru-RU" sz="2400" dirty="0" err="1" smtClean="0"/>
              <a:t>their</a:t>
            </a:r>
            <a:r>
              <a:rPr lang="ru-RU" sz="2400" dirty="0" smtClean="0"/>
              <a:t> </a:t>
            </a:r>
            <a:r>
              <a:rPr lang="ru-RU" sz="2400" dirty="0" err="1" smtClean="0"/>
              <a:t>structure</a:t>
            </a:r>
            <a:r>
              <a:rPr lang="ru-RU" sz="2400" dirty="0" smtClean="0"/>
              <a:t> </a:t>
            </a:r>
            <a:r>
              <a:rPr lang="ru-RU" sz="2400" dirty="0" err="1" smtClean="0"/>
              <a:t>determination</a:t>
            </a:r>
            <a:r>
              <a:rPr lang="ru-RU" sz="1800" dirty="0" smtClean="0"/>
              <a:t> </a:t>
            </a:r>
            <a:r>
              <a:rPr lang="ru-RU" sz="1800" dirty="0" err="1" smtClean="0"/>
              <a:t>of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putative</a:t>
            </a:r>
            <a:r>
              <a:rPr lang="ru-RU" sz="1800" dirty="0" smtClean="0"/>
              <a:t> </a:t>
            </a:r>
            <a:r>
              <a:rPr lang="ru-RU" sz="1800" dirty="0" err="1" smtClean="0"/>
              <a:t>complex</a:t>
            </a:r>
            <a:r>
              <a:rPr lang="ru-RU" sz="1800" dirty="0" smtClean="0"/>
              <a:t> </a:t>
            </a:r>
            <a:r>
              <a:rPr lang="ru-RU" sz="1800" dirty="0" err="1" smtClean="0"/>
              <a:t>between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human</a:t>
            </a:r>
            <a:r>
              <a:rPr lang="ru-RU" sz="1800" dirty="0" smtClean="0"/>
              <a:t> </a:t>
            </a:r>
            <a:r>
              <a:rPr lang="ru-RU" sz="1800" dirty="0" err="1" smtClean="0"/>
              <a:t>pathogen</a:t>
            </a:r>
            <a:r>
              <a:rPr lang="ru-RU" sz="1800" dirty="0" smtClean="0"/>
              <a:t> </a:t>
            </a:r>
            <a:r>
              <a:rPr lang="ru-RU" sz="1800" dirty="0" err="1" smtClean="0"/>
              <a:t>Clostridum</a:t>
            </a:r>
            <a:r>
              <a:rPr lang="ru-RU" sz="1800" dirty="0" smtClean="0"/>
              <a:t> </a:t>
            </a:r>
            <a:r>
              <a:rPr lang="ru-RU" sz="1800" dirty="0" err="1" smtClean="0"/>
              <a:t>perfringens</a:t>
            </a:r>
            <a:r>
              <a:rPr lang="ru-RU" sz="1800" dirty="0" smtClean="0"/>
              <a:t> </a:t>
            </a:r>
            <a:r>
              <a:rPr lang="ru-RU" sz="1800" dirty="0" err="1" smtClean="0"/>
              <a:t>sialidase</a:t>
            </a:r>
            <a:r>
              <a:rPr lang="ru-RU" sz="1800" dirty="0" smtClean="0"/>
              <a:t> </a:t>
            </a:r>
            <a:r>
              <a:rPr lang="ru-RU" sz="1800" dirty="0" err="1" smtClean="0"/>
              <a:t>and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natural</a:t>
            </a:r>
            <a:r>
              <a:rPr lang="ru-RU" sz="1800" dirty="0" smtClean="0"/>
              <a:t> </a:t>
            </a:r>
            <a:r>
              <a:rPr lang="ru-RU" sz="1800" dirty="0" err="1" smtClean="0"/>
              <a:t>inhibitory</a:t>
            </a:r>
            <a:r>
              <a:rPr lang="ru-RU" sz="1800" dirty="0" smtClean="0"/>
              <a:t> </a:t>
            </a:r>
            <a:r>
              <a:rPr lang="ru-RU" sz="1800" dirty="0" err="1" smtClean="0"/>
              <a:t>compound</a:t>
            </a:r>
            <a:r>
              <a:rPr lang="ru-RU" sz="1800" dirty="0" smtClean="0"/>
              <a:t>, </a:t>
            </a:r>
            <a:r>
              <a:rPr lang="ru-RU" sz="1800" dirty="0" err="1" smtClean="0"/>
              <a:t>geranylated</a:t>
            </a:r>
            <a:r>
              <a:rPr lang="ru-RU" sz="1800" dirty="0" smtClean="0"/>
              <a:t> </a:t>
            </a:r>
            <a:r>
              <a:rPr lang="ru-RU" sz="1800" dirty="0" err="1" smtClean="0"/>
              <a:t>flavonoid</a:t>
            </a:r>
            <a:r>
              <a:rPr lang="ru-RU" sz="1800" dirty="0" smtClean="0"/>
              <a:t> </a:t>
            </a:r>
            <a:r>
              <a:rPr lang="ru-RU" sz="1800" dirty="0" err="1" smtClean="0"/>
              <a:t>diplacone</a:t>
            </a:r>
            <a:r>
              <a:rPr lang="ru-RU" sz="1800" dirty="0" smtClean="0"/>
              <a:t>, </a:t>
            </a:r>
            <a:r>
              <a:rPr lang="ru-RU" sz="1800" dirty="0" err="1" smtClean="0"/>
              <a:t>described</a:t>
            </a:r>
            <a:r>
              <a:rPr lang="ru-RU" sz="1800" dirty="0" smtClean="0"/>
              <a:t> </a:t>
            </a:r>
            <a:r>
              <a:rPr lang="ru-RU" sz="1800" dirty="0" err="1" smtClean="0"/>
              <a:t>in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article</a:t>
            </a:r>
            <a:r>
              <a:rPr lang="ru-RU" sz="1800" dirty="0" smtClean="0"/>
              <a:t>. </a:t>
            </a:r>
            <a:endParaRPr lang="en-US" sz="1800" dirty="0" smtClean="0"/>
          </a:p>
          <a:p>
            <a:endParaRPr lang="en-US" sz="1800" dirty="0"/>
          </a:p>
          <a:p>
            <a:r>
              <a:rPr lang="ru-RU" sz="2400" dirty="0" err="1" smtClean="0"/>
              <a:t>They</a:t>
            </a:r>
            <a:r>
              <a:rPr lang="ru-RU" sz="2400" dirty="0" smtClean="0"/>
              <a:t> </a:t>
            </a:r>
            <a:r>
              <a:rPr lang="ru-RU" sz="2400" dirty="0" err="1" smtClean="0"/>
              <a:t>now</a:t>
            </a:r>
            <a:r>
              <a:rPr lang="ru-RU" sz="2400" dirty="0" smtClean="0"/>
              <a:t> </a:t>
            </a:r>
            <a:r>
              <a:rPr lang="ru-RU" sz="2400" dirty="0" err="1" smtClean="0"/>
              <a:t>no</a:t>
            </a:r>
            <a:r>
              <a:rPr lang="ru-RU" sz="2400" dirty="0" smtClean="0"/>
              <a:t> </a:t>
            </a:r>
            <a:r>
              <a:rPr lang="ru-RU" sz="2400" dirty="0" err="1" smtClean="0"/>
              <a:t>longer</a:t>
            </a:r>
            <a:r>
              <a:rPr lang="ru-RU" sz="2400" dirty="0" smtClean="0"/>
              <a:t> </a:t>
            </a:r>
            <a:r>
              <a:rPr lang="ru-RU" sz="2400" dirty="0" err="1" smtClean="0"/>
              <a:t>believe</a:t>
            </a:r>
            <a:r>
              <a:rPr lang="ru-RU" sz="2400" dirty="0" smtClean="0"/>
              <a:t> </a:t>
            </a:r>
            <a:r>
              <a:rPr lang="ru-RU" sz="2400" dirty="0" err="1" smtClean="0"/>
              <a:t>that</a:t>
            </a:r>
            <a:r>
              <a:rPr lang="ru-RU" sz="2400" dirty="0" smtClean="0"/>
              <a:t> </a:t>
            </a:r>
            <a:r>
              <a:rPr lang="ru-RU" sz="2400" dirty="0" err="1" smtClean="0"/>
              <a:t>their</a:t>
            </a:r>
            <a:r>
              <a:rPr lang="ru-RU" sz="2400" dirty="0" smtClean="0"/>
              <a:t> </a:t>
            </a:r>
            <a:r>
              <a:rPr lang="ru-RU" sz="2400" dirty="0" err="1" smtClean="0"/>
              <a:t>structure</a:t>
            </a:r>
            <a:r>
              <a:rPr lang="ru-RU" sz="2400" dirty="0" smtClean="0"/>
              <a:t> (PDB </a:t>
            </a:r>
            <a:r>
              <a:rPr lang="ru-RU" sz="2400" dirty="0" err="1" smtClean="0"/>
              <a:t>accession</a:t>
            </a:r>
            <a:r>
              <a:rPr lang="ru-RU" sz="2400" dirty="0" smtClean="0"/>
              <a:t> </a:t>
            </a:r>
            <a:r>
              <a:rPr lang="ru-RU" sz="2400" dirty="0" err="1" smtClean="0"/>
              <a:t>number</a:t>
            </a:r>
            <a:r>
              <a:rPr lang="ru-RU" sz="2400" dirty="0" smtClean="0"/>
              <a:t>: 4</a:t>
            </a:r>
            <a:r>
              <a:rPr lang="en-US" sz="2400" dirty="0" smtClean="0"/>
              <a:t>L</a:t>
            </a:r>
            <a:r>
              <a:rPr lang="ru-RU" sz="2400" dirty="0" smtClean="0"/>
              <a:t>2</a:t>
            </a:r>
            <a:r>
              <a:rPr lang="en-US" sz="2400" dirty="0" smtClean="0"/>
              <a:t>E</a:t>
            </a:r>
            <a:r>
              <a:rPr lang="ru-RU" sz="2400" dirty="0" smtClean="0"/>
              <a:t>) </a:t>
            </a:r>
            <a:r>
              <a:rPr lang="ru-RU" sz="2400" dirty="0" err="1" smtClean="0"/>
              <a:t>is</a:t>
            </a:r>
            <a:r>
              <a:rPr lang="ru-RU" sz="2400" dirty="0" smtClean="0"/>
              <a:t> </a:t>
            </a:r>
            <a:r>
              <a:rPr lang="ru-RU" sz="2400" dirty="0" err="1" smtClean="0"/>
              <a:t>supported</a:t>
            </a:r>
            <a:r>
              <a:rPr lang="ru-RU" sz="2400" dirty="0" smtClean="0"/>
              <a:t> </a:t>
            </a:r>
            <a:r>
              <a:rPr lang="ru-RU" sz="2400" dirty="0" err="1" smtClean="0"/>
              <a:t>by</a:t>
            </a:r>
            <a:r>
              <a:rPr lang="ru-RU" sz="2400" dirty="0" smtClean="0"/>
              <a:t> X-</a:t>
            </a:r>
            <a:r>
              <a:rPr lang="ru-RU" sz="2400" dirty="0" err="1" smtClean="0"/>
              <a:t>ray</a:t>
            </a:r>
            <a:r>
              <a:rPr lang="ru-RU" sz="2400" dirty="0" smtClean="0"/>
              <a:t> </a:t>
            </a:r>
            <a:r>
              <a:rPr lang="ru-RU" sz="2400" dirty="0" err="1" smtClean="0"/>
              <a:t>diffraction</a:t>
            </a:r>
            <a:r>
              <a:rPr lang="ru-RU" sz="2400" dirty="0" smtClean="0"/>
              <a:t> </a:t>
            </a:r>
            <a:r>
              <a:rPr lang="ru-RU" sz="2400" dirty="0" err="1" smtClean="0"/>
              <a:t>data</a:t>
            </a:r>
            <a:r>
              <a:rPr lang="ru-RU" sz="2400" dirty="0" smtClean="0"/>
              <a:t> </a:t>
            </a:r>
            <a:r>
              <a:rPr lang="ru-RU" sz="1800" dirty="0" err="1" smtClean="0"/>
              <a:t>and</a:t>
            </a:r>
            <a:r>
              <a:rPr lang="ru-RU" sz="1800" dirty="0" smtClean="0"/>
              <a:t> </a:t>
            </a:r>
            <a:r>
              <a:rPr lang="ru-RU" sz="1800" dirty="0" err="1" smtClean="0"/>
              <a:t>thus</a:t>
            </a:r>
            <a:r>
              <a:rPr lang="ru-RU" sz="1800" dirty="0" smtClean="0"/>
              <a:t> </a:t>
            </a:r>
            <a:r>
              <a:rPr lang="ru-RU" sz="1800" dirty="0" err="1" smtClean="0"/>
              <a:t>have</a:t>
            </a:r>
            <a:r>
              <a:rPr lang="ru-RU" sz="1800" dirty="0" smtClean="0"/>
              <a:t> </a:t>
            </a:r>
            <a:r>
              <a:rPr lang="ru-RU" sz="1800" dirty="0" err="1" smtClean="0"/>
              <a:t>asked</a:t>
            </a:r>
            <a:r>
              <a:rPr lang="ru-RU" sz="1800" dirty="0" smtClean="0"/>
              <a:t> </a:t>
            </a:r>
            <a:r>
              <a:rPr lang="ru-RU" sz="1800" dirty="0" err="1" smtClean="0"/>
              <a:t>for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4l2e </a:t>
            </a:r>
            <a:r>
              <a:rPr lang="ru-RU" sz="1800" dirty="0" err="1" smtClean="0"/>
              <a:t>entry</a:t>
            </a:r>
            <a:r>
              <a:rPr lang="ru-RU" sz="1800" dirty="0" smtClean="0"/>
              <a:t> </a:t>
            </a:r>
            <a:r>
              <a:rPr lang="ru-RU" sz="1800" dirty="0" err="1" smtClean="0"/>
              <a:t>to</a:t>
            </a:r>
            <a:r>
              <a:rPr lang="ru-RU" sz="1800" dirty="0" smtClean="0"/>
              <a:t> </a:t>
            </a:r>
            <a:r>
              <a:rPr lang="ru-RU" sz="1800" dirty="0" err="1" smtClean="0"/>
              <a:t>be</a:t>
            </a:r>
            <a:r>
              <a:rPr lang="ru-RU" sz="1800" dirty="0" smtClean="0"/>
              <a:t> </a:t>
            </a:r>
            <a:r>
              <a:rPr lang="ru-RU" sz="1800" dirty="0" err="1" smtClean="0"/>
              <a:t>made</a:t>
            </a:r>
            <a:r>
              <a:rPr lang="ru-RU" sz="1800" dirty="0" smtClean="0"/>
              <a:t> </a:t>
            </a:r>
            <a:r>
              <a:rPr lang="ru-RU" sz="1800" dirty="0" err="1" smtClean="0"/>
              <a:t>obsolete</a:t>
            </a:r>
            <a:r>
              <a:rPr lang="ru-RU" sz="1800" dirty="0" smtClean="0"/>
              <a:t> </a:t>
            </a:r>
            <a:r>
              <a:rPr lang="ru-RU" sz="1800" dirty="0" err="1" smtClean="0"/>
              <a:t>in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Protein</a:t>
            </a:r>
            <a:r>
              <a:rPr lang="ru-RU" sz="1800" dirty="0" smtClean="0"/>
              <a:t> </a:t>
            </a:r>
            <a:r>
              <a:rPr lang="ru-RU" sz="1800" dirty="0" err="1" smtClean="0"/>
              <a:t>Data</a:t>
            </a:r>
            <a:r>
              <a:rPr lang="ru-RU" sz="1800" dirty="0" smtClean="0"/>
              <a:t> </a:t>
            </a:r>
            <a:r>
              <a:rPr lang="ru-RU" sz="1800" dirty="0" err="1" smtClean="0"/>
              <a:t>Bank</a:t>
            </a:r>
            <a:r>
              <a:rPr lang="ru-RU" sz="1800" dirty="0" smtClean="0"/>
              <a:t>. </a:t>
            </a:r>
            <a:r>
              <a:rPr lang="ru-RU" sz="1800" dirty="0" err="1" smtClean="0"/>
              <a:t>This</a:t>
            </a:r>
            <a:r>
              <a:rPr lang="ru-RU" sz="1800" dirty="0" smtClean="0"/>
              <a:t> </a:t>
            </a:r>
            <a:r>
              <a:rPr lang="ru-RU" sz="1800" dirty="0" err="1" smtClean="0"/>
              <a:t>does</a:t>
            </a:r>
            <a:r>
              <a:rPr lang="ru-RU" sz="1800" dirty="0" smtClean="0"/>
              <a:t> </a:t>
            </a:r>
            <a:r>
              <a:rPr lang="ru-RU" sz="1800" dirty="0" err="1" smtClean="0"/>
              <a:t>not</a:t>
            </a:r>
            <a:r>
              <a:rPr lang="ru-RU" sz="1800" dirty="0" smtClean="0"/>
              <a:t> </a:t>
            </a:r>
            <a:r>
              <a:rPr lang="ru-RU" sz="1800" dirty="0" err="1" smtClean="0"/>
              <a:t>affect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validity</a:t>
            </a:r>
            <a:r>
              <a:rPr lang="ru-RU" sz="1800" dirty="0" smtClean="0"/>
              <a:t> </a:t>
            </a:r>
            <a:r>
              <a:rPr lang="ru-RU" sz="1800" dirty="0" err="1" smtClean="0"/>
              <a:t>of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biochemical</a:t>
            </a:r>
            <a:r>
              <a:rPr lang="ru-RU" sz="1800" dirty="0" smtClean="0"/>
              <a:t> </a:t>
            </a:r>
            <a:r>
              <a:rPr lang="ru-RU" sz="1800" dirty="0" err="1" smtClean="0"/>
              <a:t>characterization</a:t>
            </a:r>
            <a:r>
              <a:rPr lang="ru-RU" sz="1800" dirty="0" smtClean="0"/>
              <a:t> </a:t>
            </a:r>
            <a:r>
              <a:rPr lang="ru-RU" sz="1800" dirty="0" err="1" smtClean="0"/>
              <a:t>of</a:t>
            </a:r>
            <a:r>
              <a:rPr lang="ru-RU" sz="1800" dirty="0" smtClean="0"/>
              <a:t> </a:t>
            </a:r>
            <a:r>
              <a:rPr lang="ru-RU" sz="1800" dirty="0" err="1" smtClean="0"/>
              <a:t>specific</a:t>
            </a:r>
            <a:r>
              <a:rPr lang="ru-RU" sz="1800" dirty="0" smtClean="0"/>
              <a:t> </a:t>
            </a:r>
            <a:r>
              <a:rPr lang="ru-RU" sz="1800" dirty="0" err="1" smtClean="0"/>
              <a:t>interactions</a:t>
            </a:r>
            <a:r>
              <a:rPr lang="ru-RU" sz="1800" dirty="0" smtClean="0"/>
              <a:t> </a:t>
            </a:r>
            <a:r>
              <a:rPr lang="ru-RU" sz="1800" dirty="0" err="1" smtClean="0"/>
              <a:t>of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sialidase</a:t>
            </a:r>
            <a:r>
              <a:rPr lang="ru-RU" sz="1800" dirty="0" smtClean="0"/>
              <a:t> </a:t>
            </a:r>
            <a:r>
              <a:rPr lang="ru-RU" sz="1800" dirty="0" err="1" smtClean="0"/>
              <a:t>with</a:t>
            </a:r>
            <a:r>
              <a:rPr lang="ru-RU" sz="1800" dirty="0" smtClean="0"/>
              <a:t> </a:t>
            </a:r>
            <a:r>
              <a:rPr lang="ru-RU" sz="1800" dirty="0" err="1" smtClean="0"/>
              <a:t>diplacone</a:t>
            </a:r>
            <a:r>
              <a:rPr lang="ru-RU" sz="1800" dirty="0" smtClean="0"/>
              <a:t> </a:t>
            </a:r>
            <a:r>
              <a:rPr lang="ru-RU" sz="1800" dirty="0" err="1" smtClean="0"/>
              <a:t>and</a:t>
            </a:r>
            <a:r>
              <a:rPr lang="ru-RU" sz="1800" dirty="0" smtClean="0"/>
              <a:t> </a:t>
            </a:r>
            <a:r>
              <a:rPr lang="ru-RU" sz="1800" dirty="0" err="1" smtClean="0"/>
              <a:t>other</a:t>
            </a:r>
            <a:r>
              <a:rPr lang="ru-RU" sz="1800" dirty="0" smtClean="0"/>
              <a:t> </a:t>
            </a:r>
            <a:r>
              <a:rPr lang="ru-RU" sz="1800" dirty="0" err="1" smtClean="0"/>
              <a:t>naturally</a:t>
            </a:r>
            <a:r>
              <a:rPr lang="ru-RU" sz="1800" dirty="0" smtClean="0"/>
              <a:t> </a:t>
            </a:r>
            <a:r>
              <a:rPr lang="ru-RU" sz="1800" dirty="0" err="1" smtClean="0"/>
              <a:t>occurring</a:t>
            </a:r>
            <a:r>
              <a:rPr lang="ru-RU" sz="1800" dirty="0" smtClean="0"/>
              <a:t> </a:t>
            </a:r>
            <a:r>
              <a:rPr lang="ru-RU" sz="1800" dirty="0" err="1" smtClean="0"/>
              <a:t>compounds</a:t>
            </a:r>
            <a:r>
              <a:rPr lang="ru-RU" sz="1800" dirty="0" smtClean="0"/>
              <a:t> </a:t>
            </a:r>
            <a:r>
              <a:rPr lang="ru-RU" sz="1800" dirty="0" err="1" smtClean="0"/>
              <a:t>reported</a:t>
            </a:r>
            <a:r>
              <a:rPr lang="ru-RU" sz="1800" dirty="0" smtClean="0"/>
              <a:t> </a:t>
            </a:r>
            <a:r>
              <a:rPr lang="ru-RU" sz="1800" dirty="0" err="1" smtClean="0"/>
              <a:t>in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paper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81800" y="6059269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2015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16643" y="1979235"/>
            <a:ext cx="1155357" cy="6877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734439" y="6070855"/>
            <a:ext cx="1155357" cy="6877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635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11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6700" y="304800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Nat Commun. </a:t>
            </a:r>
            <a:r>
              <a:rPr lang="fr-FR" sz="2800" b="1" dirty="0">
                <a:solidFill>
                  <a:srgbClr val="FF0000"/>
                </a:solidFill>
              </a:rPr>
              <a:t>2017 </a:t>
            </a:r>
            <a:r>
              <a:rPr lang="fr-FR" sz="2800" dirty="0"/>
              <a:t>Feb 6;8:14331. doi: 10.1038/ncomms14331</a:t>
            </a:r>
            <a:r>
              <a:rPr lang="fr-FR" sz="2800" dirty="0" smtClean="0"/>
              <a:t>.</a:t>
            </a:r>
            <a:br>
              <a:rPr lang="fr-FR" sz="2800" dirty="0" smtClean="0"/>
            </a:br>
            <a:r>
              <a:rPr lang="en-US" sz="2800" b="1" dirty="0" smtClean="0"/>
              <a:t>Retraction:</a:t>
            </a:r>
            <a:r>
              <a:rPr lang="en-US" sz="2800" dirty="0" smtClean="0"/>
              <a:t> Structure and mechanism of the essential two-component signal-transduction system </a:t>
            </a:r>
            <a:r>
              <a:rPr lang="en-US" sz="2800" dirty="0" err="1" smtClean="0"/>
              <a:t>WalKR</a:t>
            </a:r>
            <a:r>
              <a:rPr lang="en-US" sz="2800" dirty="0" smtClean="0"/>
              <a:t> in Staphylococcus aureus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6700" y="3115131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Although this error does not invalidate the structure solution presented in Fig. 1 (PDB ID: 4YWZ) and the binding of </a:t>
            </a:r>
            <a:r>
              <a:rPr lang="en-US" sz="2800" dirty="0" err="1" smtClean="0"/>
              <a:t>WalKR</a:t>
            </a:r>
            <a:r>
              <a:rPr lang="en-US" sz="2800" dirty="0" smtClean="0"/>
              <a:t> by the small molecule DHBP described in Fig. 5a, we can no longer unequivocally conclude that Asp119 and Val149 play an important role in the signal recognition domain of </a:t>
            </a:r>
            <a:r>
              <a:rPr lang="en-US" sz="2800" dirty="0" err="1" smtClean="0"/>
              <a:t>WalKR</a:t>
            </a:r>
            <a:r>
              <a:rPr lang="en-US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533400" y="2820987"/>
            <a:ext cx="8077200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4000" dirty="0">
                <a:solidFill>
                  <a:schemeClr val="tx1"/>
                </a:solidFill>
              </a:rPr>
              <a:t>2</a:t>
            </a:r>
            <a:r>
              <a:rPr lang="ru-RU" altLang="ru-RU" sz="4000" dirty="0" smtClean="0">
                <a:solidFill>
                  <a:schemeClr val="tx1"/>
                </a:solidFill>
              </a:rPr>
              <a:t>. </a:t>
            </a:r>
            <a:r>
              <a:rPr lang="ru-RU" altLang="ru-RU" sz="4000" dirty="0">
                <a:solidFill>
                  <a:schemeClr val="tx1"/>
                </a:solidFill>
              </a:rPr>
              <a:t>Примеры </a:t>
            </a:r>
            <a:r>
              <a:rPr lang="ru-RU" altLang="ru-RU" sz="4000" dirty="0" smtClean="0">
                <a:solidFill>
                  <a:schemeClr val="tx1"/>
                </a:solidFill>
              </a:rPr>
              <a:t>ошибок в структурах</a:t>
            </a:r>
            <a:endParaRPr lang="en-US" altLang="ru-RU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897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3"/>
          <p:cNvGrpSpPr>
            <a:grpSpLocks/>
          </p:cNvGrpSpPr>
          <p:nvPr/>
        </p:nvGrpSpPr>
        <p:grpSpPr bwMode="auto">
          <a:xfrm>
            <a:off x="609600" y="1981200"/>
            <a:ext cx="7620000" cy="4679950"/>
            <a:chOff x="336" y="336"/>
            <a:chExt cx="4800" cy="2948"/>
          </a:xfrm>
        </p:grpSpPr>
        <p:pic>
          <p:nvPicPr>
            <p:cNvPr id="14350" name="Picture 3" descr="F:\Common\Education\FBB\Year_02\Term_6\Lectures\3Dcomparison\1chr_2chr_nolabels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336"/>
              <a:ext cx="3208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1" name="AutoShape 4"/>
            <p:cNvSpPr>
              <a:spLocks/>
            </p:cNvSpPr>
            <p:nvPr/>
          </p:nvSpPr>
          <p:spPr bwMode="auto">
            <a:xfrm>
              <a:off x="4172" y="488"/>
              <a:ext cx="776" cy="304"/>
            </a:xfrm>
            <a:prstGeom prst="borderCallout1">
              <a:avLst>
                <a:gd name="adj1" fmla="val 18750"/>
                <a:gd name="adj2" fmla="val -5144"/>
                <a:gd name="adj3" fmla="val 23699"/>
                <a:gd name="adj4" fmla="val -51449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 eaLnBrk="1" hangingPunct="1"/>
              <a:r>
                <a:rPr lang="en-US" altLang="ru-RU" sz="2400" b="1">
                  <a:solidFill>
                    <a:schemeClr val="tx1"/>
                  </a:solidFill>
                </a:rPr>
                <a:t>Gln20</a:t>
              </a:r>
              <a:endParaRPr lang="ru-RU" altLang="ru-RU" sz="2400" b="1">
                <a:solidFill>
                  <a:schemeClr val="tx1"/>
                </a:solidFill>
              </a:endParaRPr>
            </a:p>
          </p:txBody>
        </p:sp>
        <p:sp>
          <p:nvSpPr>
            <p:cNvPr id="14352" name="AutoShape 5"/>
            <p:cNvSpPr>
              <a:spLocks/>
            </p:cNvSpPr>
            <p:nvPr/>
          </p:nvSpPr>
          <p:spPr bwMode="auto">
            <a:xfrm>
              <a:off x="4451" y="1062"/>
              <a:ext cx="685" cy="304"/>
            </a:xfrm>
            <a:prstGeom prst="borderCallout1">
              <a:avLst>
                <a:gd name="adj1" fmla="val 23685"/>
                <a:gd name="adj2" fmla="val -7009"/>
                <a:gd name="adj3" fmla="val -75000"/>
                <a:gd name="adj4" fmla="val -9547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 eaLnBrk="1" hangingPunct="1"/>
              <a:r>
                <a:rPr lang="en-US" altLang="ru-RU" sz="2400" b="1">
                  <a:solidFill>
                    <a:schemeClr val="tx1"/>
                  </a:solidFill>
                </a:rPr>
                <a:t>Ser22</a:t>
              </a:r>
              <a:endParaRPr lang="ru-RU" altLang="ru-RU" sz="2400" b="1">
                <a:solidFill>
                  <a:schemeClr val="tx1"/>
                </a:solidFill>
              </a:endParaRPr>
            </a:p>
          </p:txBody>
        </p:sp>
        <p:sp>
          <p:nvSpPr>
            <p:cNvPr id="14353" name="AutoShape 6"/>
            <p:cNvSpPr>
              <a:spLocks/>
            </p:cNvSpPr>
            <p:nvPr/>
          </p:nvSpPr>
          <p:spPr bwMode="auto">
            <a:xfrm>
              <a:off x="443" y="716"/>
              <a:ext cx="776" cy="304"/>
            </a:xfrm>
            <a:prstGeom prst="borderCallout1">
              <a:avLst>
                <a:gd name="adj1" fmla="val 18750"/>
                <a:gd name="adj2" fmla="val 105144"/>
                <a:gd name="adj3" fmla="val 411458"/>
                <a:gd name="adj4" fmla="val 117042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 eaLnBrk="1" hangingPunct="1"/>
              <a:r>
                <a:rPr lang="en-US" altLang="ru-RU" sz="2400" b="1">
                  <a:solidFill>
                    <a:schemeClr val="tx1"/>
                  </a:solidFill>
                </a:rPr>
                <a:t>Ala5</a:t>
              </a:r>
              <a:endParaRPr lang="ru-RU" altLang="ru-RU" sz="2400" b="1">
                <a:solidFill>
                  <a:schemeClr val="tx1"/>
                </a:solidFill>
              </a:endParaRPr>
            </a:p>
          </p:txBody>
        </p:sp>
        <p:sp>
          <p:nvSpPr>
            <p:cNvPr id="14354" name="AutoShape 7"/>
            <p:cNvSpPr>
              <a:spLocks/>
            </p:cNvSpPr>
            <p:nvPr/>
          </p:nvSpPr>
          <p:spPr bwMode="auto">
            <a:xfrm>
              <a:off x="1738" y="564"/>
              <a:ext cx="572" cy="304"/>
            </a:xfrm>
            <a:prstGeom prst="borderCallout1">
              <a:avLst>
                <a:gd name="adj1" fmla="val 18750"/>
                <a:gd name="adj2" fmla="val -6977"/>
                <a:gd name="adj3" fmla="val 457032"/>
                <a:gd name="adj4" fmla="val -639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 eaLnBrk="1" hangingPunct="1"/>
              <a:r>
                <a:rPr lang="en-US" altLang="ru-RU" sz="2400" b="1">
                  <a:solidFill>
                    <a:schemeClr val="tx1"/>
                  </a:solidFill>
                </a:rPr>
                <a:t>Ala5</a:t>
              </a:r>
              <a:endParaRPr lang="ru-RU" altLang="ru-RU" sz="2400" b="1">
                <a:solidFill>
                  <a:schemeClr val="tx1"/>
                </a:solidFill>
              </a:endParaRPr>
            </a:p>
          </p:txBody>
        </p:sp>
        <p:sp>
          <p:nvSpPr>
            <p:cNvPr id="14355" name="AutoShape 8"/>
            <p:cNvSpPr>
              <a:spLocks/>
            </p:cNvSpPr>
            <p:nvPr/>
          </p:nvSpPr>
          <p:spPr bwMode="auto">
            <a:xfrm>
              <a:off x="4252" y="2085"/>
              <a:ext cx="692" cy="304"/>
            </a:xfrm>
            <a:prstGeom prst="borderCallout1">
              <a:avLst>
                <a:gd name="adj1" fmla="val 23685"/>
                <a:gd name="adj2" fmla="val -6935"/>
                <a:gd name="adj3" fmla="val -39472"/>
                <a:gd name="adj4" fmla="val -13771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 eaLnBrk="1" hangingPunct="1"/>
              <a:r>
                <a:rPr lang="en-US" altLang="ru-RU" sz="2400" b="1">
                  <a:solidFill>
                    <a:schemeClr val="tx1"/>
                  </a:solidFill>
                </a:rPr>
                <a:t>Lys16</a:t>
              </a:r>
              <a:endParaRPr lang="ru-RU" altLang="ru-RU" sz="2400" b="1">
                <a:solidFill>
                  <a:schemeClr val="tx1"/>
                </a:solidFill>
              </a:endParaRPr>
            </a:p>
          </p:txBody>
        </p:sp>
        <p:sp>
          <p:nvSpPr>
            <p:cNvPr id="14356" name="AutoShape 9"/>
            <p:cNvSpPr>
              <a:spLocks/>
            </p:cNvSpPr>
            <p:nvPr/>
          </p:nvSpPr>
          <p:spPr bwMode="auto">
            <a:xfrm>
              <a:off x="4172" y="1667"/>
              <a:ext cx="776" cy="304"/>
            </a:xfrm>
            <a:prstGeom prst="borderCallout1">
              <a:avLst>
                <a:gd name="adj1" fmla="val 18750"/>
                <a:gd name="adj2" fmla="val -5144"/>
                <a:gd name="adj3" fmla="val -14843"/>
                <a:gd name="adj4" fmla="val -94963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 eaLnBrk="1" hangingPunct="1"/>
              <a:r>
                <a:rPr lang="en-US" altLang="ru-RU" sz="2400" b="1">
                  <a:solidFill>
                    <a:schemeClr val="tx1"/>
                  </a:solidFill>
                </a:rPr>
                <a:t>Lys16</a:t>
              </a:r>
              <a:endParaRPr lang="ru-RU" altLang="ru-RU" sz="2400" b="1">
                <a:solidFill>
                  <a:schemeClr val="tx1"/>
                </a:solidFill>
              </a:endParaRPr>
            </a:p>
          </p:txBody>
        </p:sp>
        <p:sp>
          <p:nvSpPr>
            <p:cNvPr id="14357" name="AutoShape 10"/>
            <p:cNvSpPr>
              <a:spLocks/>
            </p:cNvSpPr>
            <p:nvPr/>
          </p:nvSpPr>
          <p:spPr bwMode="auto">
            <a:xfrm>
              <a:off x="381" y="2161"/>
              <a:ext cx="776" cy="304"/>
            </a:xfrm>
            <a:prstGeom prst="borderCallout1">
              <a:avLst>
                <a:gd name="adj1" fmla="val 18750"/>
                <a:gd name="adj2" fmla="val 105144"/>
                <a:gd name="adj3" fmla="val 212500"/>
                <a:gd name="adj4" fmla="val 152625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 eaLnBrk="1" hangingPunct="1"/>
              <a:r>
                <a:rPr lang="en-US" altLang="ru-RU" sz="2400" b="1">
                  <a:solidFill>
                    <a:schemeClr val="tx1"/>
                  </a:solidFill>
                </a:rPr>
                <a:t>Gly40</a:t>
              </a:r>
              <a:endParaRPr lang="ru-RU" altLang="ru-RU" sz="2400" b="1">
                <a:solidFill>
                  <a:schemeClr val="tx1"/>
                </a:solidFill>
              </a:endParaRPr>
            </a:p>
          </p:txBody>
        </p:sp>
        <p:sp>
          <p:nvSpPr>
            <p:cNvPr id="14358" name="AutoShape 11"/>
            <p:cNvSpPr>
              <a:spLocks/>
            </p:cNvSpPr>
            <p:nvPr/>
          </p:nvSpPr>
          <p:spPr bwMode="auto">
            <a:xfrm>
              <a:off x="336" y="2724"/>
              <a:ext cx="644" cy="311"/>
            </a:xfrm>
            <a:prstGeom prst="borderCallout1">
              <a:avLst>
                <a:gd name="adj1" fmla="val 23153"/>
                <a:gd name="adj2" fmla="val 107454"/>
                <a:gd name="adj3" fmla="val 23153"/>
                <a:gd name="adj4" fmla="val 18121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 eaLnBrk="1" hangingPunct="1"/>
              <a:r>
                <a:rPr lang="en-US" altLang="ru-RU" sz="2400" b="1">
                  <a:solidFill>
                    <a:schemeClr val="tx1"/>
                  </a:solidFill>
                </a:rPr>
                <a:t>Gly40</a:t>
              </a:r>
              <a:endParaRPr lang="ru-RU" altLang="ru-RU" sz="2400" b="1">
                <a:solidFill>
                  <a:schemeClr val="tx1"/>
                </a:solidFill>
              </a:endParaRPr>
            </a:p>
          </p:txBody>
        </p:sp>
      </p:grpSp>
      <p:sp>
        <p:nvSpPr>
          <p:cNvPr id="14339" name="Text Box 12"/>
          <p:cNvSpPr txBox="1">
            <a:spLocks noChangeArrowheads="1"/>
          </p:cNvSpPr>
          <p:nvPr/>
        </p:nvSpPr>
        <p:spPr bwMode="auto">
          <a:xfrm>
            <a:off x="228600" y="152400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2800" dirty="0">
                <a:solidFill>
                  <a:schemeClr val="tx1"/>
                </a:solidFill>
              </a:rPr>
              <a:t>Пример </a:t>
            </a:r>
            <a:r>
              <a:rPr lang="en-US" altLang="ru-RU" sz="2800" dirty="0">
                <a:solidFill>
                  <a:schemeClr val="tx1"/>
                </a:solidFill>
              </a:rPr>
              <a:t>“</a:t>
            </a:r>
            <a:r>
              <a:rPr lang="ru-RU" altLang="ru-RU" sz="2800" dirty="0">
                <a:solidFill>
                  <a:schemeClr val="tx1"/>
                </a:solidFill>
              </a:rPr>
              <a:t>сдвига рамки</a:t>
            </a:r>
            <a:r>
              <a:rPr lang="en-US" altLang="ru-RU" sz="2800" dirty="0">
                <a:solidFill>
                  <a:schemeClr val="tx1"/>
                </a:solidFill>
              </a:rPr>
              <a:t>”</a:t>
            </a:r>
            <a:r>
              <a:rPr lang="ru-RU" altLang="ru-RU" sz="2800" dirty="0">
                <a:solidFill>
                  <a:schemeClr val="tx1"/>
                </a:solidFill>
              </a:rPr>
              <a:t>  при расшифровке: две модели, построенные </a:t>
            </a:r>
            <a:r>
              <a:rPr lang="ru-RU" altLang="ru-RU" sz="2800" b="1" u="sng" dirty="0" smtClean="0">
                <a:solidFill>
                  <a:srgbClr val="C00000"/>
                </a:solidFill>
              </a:rPr>
              <a:t>по тем же экспериментальным данным </a:t>
            </a:r>
            <a:endParaRPr lang="ru-RU" alt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14349" name="AutoShape 6"/>
          <p:cNvSpPr>
            <a:spLocks noChangeArrowheads="1"/>
          </p:cNvSpPr>
          <p:nvPr/>
        </p:nvSpPr>
        <p:spPr bwMode="auto">
          <a:xfrm>
            <a:off x="228600" y="1335088"/>
            <a:ext cx="3275069" cy="740944"/>
          </a:xfrm>
          <a:prstGeom prst="roundRect">
            <a:avLst>
              <a:gd name="adj" fmla="val 19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4347" name="AutoShape 7"/>
          <p:cNvSpPr>
            <a:spLocks noChangeArrowheads="1"/>
          </p:cNvSpPr>
          <p:nvPr/>
        </p:nvSpPr>
        <p:spPr bwMode="auto">
          <a:xfrm>
            <a:off x="323815" y="1150254"/>
            <a:ext cx="4099497" cy="807338"/>
          </a:xfrm>
          <a:prstGeom prst="roundRect">
            <a:avLst>
              <a:gd name="adj" fmla="val 19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 b="1" dirty="0">
                <a:solidFill>
                  <a:schemeClr val="tx1"/>
                </a:solidFill>
              </a:rPr>
              <a:t>1CHR: </a:t>
            </a:r>
            <a:r>
              <a:rPr lang="en-GB" altLang="ru-RU" sz="2400" b="1" dirty="0" err="1">
                <a:solidFill>
                  <a:schemeClr val="tx1"/>
                </a:solidFill>
              </a:rPr>
              <a:t>Hoier</a:t>
            </a:r>
            <a:r>
              <a:rPr lang="en-GB" altLang="ru-RU" sz="2400" b="1" dirty="0">
                <a:solidFill>
                  <a:schemeClr val="tx1"/>
                </a:solidFill>
              </a:rPr>
              <a:t> et al., 1993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 b="1" dirty="0" err="1">
                <a:solidFill>
                  <a:schemeClr val="tx1"/>
                </a:solidFill>
              </a:rPr>
              <a:t>Разрешение</a:t>
            </a:r>
            <a:r>
              <a:rPr lang="en-GB" altLang="ru-RU" sz="2400" b="1" dirty="0">
                <a:solidFill>
                  <a:schemeClr val="tx1"/>
                </a:solidFill>
              </a:rPr>
              <a:t> 3.00 </a:t>
            </a:r>
            <a:r>
              <a:rPr lang="en-GB" altLang="ru-RU" sz="2400" b="1" dirty="0" smtClean="0">
                <a:solidFill>
                  <a:schemeClr val="tx1"/>
                </a:solidFill>
              </a:rPr>
              <a:t>Å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(</a:t>
            </a:r>
            <a:r>
              <a:rPr lang="en-US" altLang="ru-RU" sz="2400" b="1" dirty="0" smtClean="0">
                <a:solidFill>
                  <a:srgbClr val="FF0000"/>
                </a:solidFill>
              </a:rPr>
              <a:t>obsolete)</a:t>
            </a:r>
            <a:endParaRPr lang="en-GB" altLang="ru-RU" sz="2400" b="1" dirty="0">
              <a:solidFill>
                <a:srgbClr val="FF0000"/>
              </a:solidFill>
            </a:endParaRPr>
          </a:p>
        </p:txBody>
      </p:sp>
      <p:sp>
        <p:nvSpPr>
          <p:cNvPr id="14344" name="AutoShape 11"/>
          <p:cNvSpPr>
            <a:spLocks noChangeArrowheads="1"/>
          </p:cNvSpPr>
          <p:nvPr/>
        </p:nvSpPr>
        <p:spPr bwMode="auto">
          <a:xfrm>
            <a:off x="2695044" y="1460266"/>
            <a:ext cx="4171880" cy="698472"/>
          </a:xfrm>
          <a:prstGeom prst="roundRect">
            <a:avLst>
              <a:gd name="adj" fmla="val 19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auto">
          <a:xfrm>
            <a:off x="4890267" y="1194658"/>
            <a:ext cx="4173591" cy="680909"/>
          </a:xfrm>
          <a:prstGeom prst="roundRect">
            <a:avLst>
              <a:gd name="adj" fmla="val 19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 b="1" dirty="0">
                <a:solidFill>
                  <a:schemeClr val="tx1"/>
                </a:solidFill>
              </a:rPr>
              <a:t>2CHR: </a:t>
            </a:r>
            <a:r>
              <a:rPr lang="en-GB" altLang="ru-RU" sz="2400" b="1" dirty="0" err="1">
                <a:solidFill>
                  <a:schemeClr val="tx1"/>
                </a:solidFill>
              </a:rPr>
              <a:t>Kleywegt</a:t>
            </a:r>
            <a:r>
              <a:rPr lang="en-GB" altLang="ru-RU" sz="2400" b="1" dirty="0">
                <a:solidFill>
                  <a:schemeClr val="tx1"/>
                </a:solidFill>
              </a:rPr>
              <a:t> et al., 1996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 b="1" dirty="0" err="1">
                <a:solidFill>
                  <a:schemeClr val="tx1"/>
                </a:solidFill>
              </a:rPr>
              <a:t>Разрешение</a:t>
            </a:r>
            <a:r>
              <a:rPr lang="en-GB" altLang="ru-RU" sz="2400" b="1" dirty="0">
                <a:solidFill>
                  <a:schemeClr val="tx1"/>
                </a:solidFill>
              </a:rPr>
              <a:t> 3.00 Å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13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25488"/>
            <a:ext cx="7772400" cy="1520825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3200" dirty="0" err="1" smtClean="0"/>
              <a:t>Выравнивание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последовательностей</a:t>
            </a:r>
            <a:r>
              <a:rPr lang="en-GB" altLang="ru-RU" sz="3200" dirty="0" smtClean="0"/>
              <a:t> 1CHR и 2CHR </a:t>
            </a:r>
            <a:r>
              <a:rPr lang="en-GB" altLang="ru-RU" sz="3200" u="sng" dirty="0" err="1" smtClean="0">
                <a:solidFill>
                  <a:srgbClr val="FF0000"/>
                </a:solidFill>
              </a:rPr>
              <a:t>по</a:t>
            </a:r>
            <a:r>
              <a:rPr lang="en-GB" altLang="ru-RU" sz="3200" u="sng" dirty="0" smtClean="0">
                <a:solidFill>
                  <a:srgbClr val="FF0000"/>
                </a:solidFill>
              </a:rPr>
              <a:t> </a:t>
            </a:r>
            <a:r>
              <a:rPr lang="en-GB" altLang="ru-RU" sz="3200" u="sng" dirty="0" err="1" smtClean="0">
                <a:solidFill>
                  <a:srgbClr val="FF0000"/>
                </a:solidFill>
              </a:rPr>
              <a:t>близости</a:t>
            </a:r>
            <a:r>
              <a:rPr lang="en-GB" altLang="ru-RU" sz="3200" u="sng" dirty="0" smtClean="0">
                <a:solidFill>
                  <a:srgbClr val="FF0000"/>
                </a:solidFill>
              </a:rPr>
              <a:t> </a:t>
            </a:r>
            <a:r>
              <a:rPr lang="en-GB" altLang="ru-RU" sz="3200" u="sng" dirty="0" err="1" smtClean="0">
                <a:solidFill>
                  <a:srgbClr val="FF0000"/>
                </a:solidFill>
              </a:rPr>
              <a:t>C_alpha</a:t>
            </a:r>
            <a:r>
              <a:rPr lang="en-GB" altLang="ru-RU" sz="3200" u="sng" dirty="0" smtClean="0">
                <a:solidFill>
                  <a:srgbClr val="FF0000"/>
                </a:solidFill>
              </a:rPr>
              <a:t> </a:t>
            </a:r>
            <a:r>
              <a:rPr lang="en-GB" altLang="ru-RU" sz="3200" u="sng" dirty="0" err="1" smtClean="0">
                <a:solidFill>
                  <a:srgbClr val="FF0000"/>
                </a:solidFill>
              </a:rPr>
              <a:t>атомов</a:t>
            </a:r>
            <a:r>
              <a:rPr lang="en-GB" altLang="ru-RU" sz="3200" u="sng" dirty="0" smtClean="0">
                <a:solidFill>
                  <a:srgbClr val="FF0000"/>
                </a:solidFill>
              </a:rPr>
              <a:t> </a:t>
            </a:r>
            <a:r>
              <a:rPr lang="en-GB" altLang="ru-RU" sz="3200" dirty="0" err="1" smtClean="0"/>
              <a:t>при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наложении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структур</a:t>
            </a:r>
            <a:endParaRPr lang="en-GB" altLang="ru-RU" sz="3200" dirty="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87630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1219200"/>
          </a:xfrm>
        </p:spPr>
        <p:txBody>
          <a:bodyPr/>
          <a:lstStyle/>
          <a:p>
            <a:pPr eaLnBrk="1" hangingPunct="1"/>
            <a:r>
              <a:rPr lang="en-US" altLang="ru-RU" sz="4000" dirty="0" smtClean="0"/>
              <a:t>“</a:t>
            </a:r>
            <a:r>
              <a:rPr lang="ru-RU" altLang="ru-RU" sz="4000" dirty="0" smtClean="0"/>
              <a:t>Мелкие</a:t>
            </a:r>
            <a:r>
              <a:rPr lang="en-US" altLang="ru-RU" sz="4000" dirty="0" smtClean="0"/>
              <a:t>”</a:t>
            </a:r>
            <a:r>
              <a:rPr lang="ru-RU" altLang="ru-RU" sz="4000" dirty="0" smtClean="0"/>
              <a:t> ошибки</a:t>
            </a:r>
            <a:r>
              <a:rPr lang="en-US" altLang="ru-RU" sz="4000" dirty="0" smtClean="0"/>
              <a:t>. 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2800" dirty="0" smtClean="0">
                <a:solidFill>
                  <a:srgbClr val="C00000"/>
                </a:solidFill>
              </a:rPr>
              <a:t>Противоречие физике и химии </a:t>
            </a:r>
            <a:r>
              <a:rPr lang="en-US" altLang="ru-RU" sz="2800" dirty="0" smtClean="0"/>
              <a:t/>
            </a:r>
            <a:br>
              <a:rPr lang="en-US" altLang="ru-RU" sz="2800" dirty="0" smtClean="0"/>
            </a:br>
            <a:r>
              <a:rPr lang="en-US" altLang="ru-RU" sz="2800" dirty="0" smtClean="0"/>
              <a:t>1DLP 167-169:C, </a:t>
            </a:r>
            <a:r>
              <a:rPr lang="ru-RU" altLang="ru-RU" sz="2800" dirty="0" smtClean="0"/>
              <a:t>Р</a:t>
            </a:r>
            <a:r>
              <a:rPr lang="ru-RU" altLang="ru-RU" sz="2400" dirty="0" smtClean="0"/>
              <a:t>азрешение 3.3 ангстрема (2000г)</a:t>
            </a:r>
          </a:p>
        </p:txBody>
      </p:sp>
      <p:pic>
        <p:nvPicPr>
          <p:cNvPr id="16387" name="Рисунок 7" descr="Mistake_1dl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2081"/>
            <a:ext cx="41735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1676400" y="2971800"/>
            <a:ext cx="1447800" cy="1143000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7086600" y="2400300"/>
            <a:ext cx="1676400" cy="1143000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15</a:t>
            </a:fld>
            <a:endParaRPr lang="ru-RU" altLang="ru-RU"/>
          </a:p>
        </p:txBody>
      </p:sp>
      <p:pic>
        <p:nvPicPr>
          <p:cNvPr id="16388" name="Рисунок 8" descr="Mistake2_1dl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168775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4949785"/>
            <a:ext cx="73152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2000" dirty="0" smtClean="0">
                <a:solidFill>
                  <a:srgbClr val="C00000"/>
                </a:solidFill>
              </a:rPr>
              <a:t>201</a:t>
            </a:r>
            <a:r>
              <a:rPr lang="en-US" altLang="ru-RU" sz="2000" dirty="0">
                <a:solidFill>
                  <a:srgbClr val="C00000"/>
                </a:solidFill>
              </a:rPr>
              <a:t>4</a:t>
            </a:r>
            <a:r>
              <a:rPr lang="ru-RU" altLang="ru-RU" sz="2000" dirty="0">
                <a:solidFill>
                  <a:srgbClr val="C00000"/>
                </a:solidFill>
              </a:rPr>
              <a:t>. Структура, по-прежнему, лежит в </a:t>
            </a:r>
            <a:r>
              <a:rPr lang="en-US" altLang="ru-RU" sz="2000" dirty="0" smtClean="0">
                <a:solidFill>
                  <a:srgbClr val="C00000"/>
                </a:solidFill>
              </a:rPr>
              <a:t>PDB</a:t>
            </a:r>
          </a:p>
          <a:p>
            <a:pPr eaLnBrk="1" hangingPunct="1"/>
            <a:r>
              <a:rPr lang="ru-RU" altLang="ru-RU" sz="2000" dirty="0" smtClean="0">
                <a:solidFill>
                  <a:srgbClr val="C00000"/>
                </a:solidFill>
              </a:rPr>
              <a:t>201</a:t>
            </a:r>
            <a:r>
              <a:rPr lang="en-US" altLang="ru-RU" sz="2000" dirty="0" smtClean="0">
                <a:solidFill>
                  <a:srgbClr val="C00000"/>
                </a:solidFill>
              </a:rPr>
              <a:t>5</a:t>
            </a:r>
            <a:r>
              <a:rPr lang="ru-RU" altLang="ru-RU" sz="2000" dirty="0" smtClean="0">
                <a:solidFill>
                  <a:srgbClr val="C00000"/>
                </a:solidFill>
              </a:rPr>
              <a:t>. Структура, по-прежнему, лежит в </a:t>
            </a:r>
            <a:r>
              <a:rPr lang="en-US" altLang="ru-RU" sz="2000" dirty="0" smtClean="0">
                <a:solidFill>
                  <a:srgbClr val="C00000"/>
                </a:solidFill>
              </a:rPr>
              <a:t>PDB</a:t>
            </a:r>
          </a:p>
          <a:p>
            <a:pPr eaLnBrk="1" hangingPunct="1"/>
            <a:r>
              <a:rPr lang="ru-RU" altLang="ru-RU" sz="2000" dirty="0" smtClean="0">
                <a:solidFill>
                  <a:srgbClr val="C00000"/>
                </a:solidFill>
              </a:rPr>
              <a:t>201</a:t>
            </a:r>
            <a:r>
              <a:rPr lang="en-US" altLang="ru-RU" sz="2000" dirty="0" smtClean="0">
                <a:solidFill>
                  <a:srgbClr val="C00000"/>
                </a:solidFill>
              </a:rPr>
              <a:t>6</a:t>
            </a:r>
            <a:r>
              <a:rPr lang="ru-RU" altLang="ru-RU" sz="2000" dirty="0" smtClean="0">
                <a:solidFill>
                  <a:srgbClr val="C00000"/>
                </a:solidFill>
              </a:rPr>
              <a:t>. Структура, по-прежнему, лежит в </a:t>
            </a:r>
            <a:r>
              <a:rPr lang="en-US" altLang="ru-RU" sz="2000" dirty="0" smtClean="0">
                <a:solidFill>
                  <a:srgbClr val="C00000"/>
                </a:solidFill>
              </a:rPr>
              <a:t>PDB</a:t>
            </a:r>
          </a:p>
          <a:p>
            <a:pPr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201</a:t>
            </a:r>
            <a:r>
              <a:rPr lang="en-US" altLang="ru-RU" sz="2000" b="1" dirty="0" smtClean="0">
                <a:solidFill>
                  <a:srgbClr val="C00000"/>
                </a:solidFill>
              </a:rPr>
              <a:t>7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. Структура, по-прежнему, лежит в </a:t>
            </a:r>
            <a:r>
              <a:rPr lang="en-US" altLang="ru-RU" sz="2000" b="1" dirty="0" smtClean="0">
                <a:solidFill>
                  <a:srgbClr val="C00000"/>
                </a:solidFill>
              </a:rPr>
              <a:t>PDB</a:t>
            </a:r>
          </a:p>
          <a:p>
            <a:pPr eaLnBrk="1" hangingPunct="1"/>
            <a:r>
              <a:rPr lang="en-US" altLang="ru-RU" sz="1800" dirty="0" smtClean="0">
                <a:solidFill>
                  <a:srgbClr val="C00000"/>
                </a:solidFill>
              </a:rPr>
              <a:t>… </a:t>
            </a:r>
            <a:r>
              <a:rPr lang="ru-RU" altLang="ru-RU" sz="1800" dirty="0" smtClean="0">
                <a:solidFill>
                  <a:srgbClr val="C00000"/>
                </a:solidFill>
              </a:rPr>
              <a:t>и не будет исправлена, т.к. в </a:t>
            </a:r>
            <a:r>
              <a:rPr lang="en-US" altLang="ru-RU" sz="1800" dirty="0" smtClean="0">
                <a:solidFill>
                  <a:srgbClr val="C00000"/>
                </a:solidFill>
              </a:rPr>
              <a:t>PDB </a:t>
            </a:r>
            <a:r>
              <a:rPr lang="ru-RU" altLang="ru-RU" sz="1800" dirty="0" smtClean="0">
                <a:solidFill>
                  <a:srgbClr val="C00000"/>
                </a:solidFill>
              </a:rPr>
              <a:t>нет файла структурных факторов (((</a:t>
            </a: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7086600" y="2286000"/>
            <a:ext cx="1676400" cy="1143000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build="p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16</a:t>
            </a:fld>
            <a:endParaRPr lang="ru-RU" altLang="ru-RU" dirty="0"/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ATOM   4711  OD2 ASP C 166      82.902  81.541  50.820  1.00 16.26           O  ATOM   4712  N   ARG C 167      79.026  79.883  46.982  1.00 40.15           N  ATOM   4713  CA  ARG C 167      79.333  78.473  46.405  1.00 38.08           C  ATOM   4714  C   ARG C 167      77.928  78.339  47.009  1.00 36.99           C  ATOM   4715  O   ARG C 167      78.013  78.705  48.225  1.00 32.19           O  ATOM   4716  CB  ARG C 167      80.188  77.637  46.951  0.00 20.00           C  ATOM   4717  CG  ARG C 167      81.160  77.095  45.943  0.00 20.00           C  ATOM   4718  CD  ARG C 167      80.497  76.065  45.054  0.00 20.00           C  ATOM   4719  NE  ARG C 167      80.793  74.648  44.964  0.00 20.00           N  ATOM   4720  CZ  ARG C 167      81.179  73.412  44.666  0.00 20.00           C  ATOM   4721  NH1 ARG C 167      81.808  73.151  43.492  0.00 20.00           N  ATOM   4722  NH2 ARG C 167      80.921  72.404  45.532  0.00 20.00           N  ATOM   4723  N   ASP C 168      76.847  78.261  46.324  1.00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36.71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С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ATOM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4724  CA  ASP C 168      75.675  78.082  47.153  1.00 41.37           C  ATOM   4725  C   ASP C 168      75.643  78.310  48.631  1.00 47.06           C  ATOM   4726  O   ASP C 168      74.551  77.893  49.015  1.00 45.03           O  ATOM   4727  CB  ASP C 168      75.145  76.740  46.741  1.00 41.89           C  ATOM   4728  CG  ASP C 168      74.763  76.884  45.254  1.00 45.51           C  ATOM   4729  OD1 ASP C 168      73.065  77.542  45.924  0.00 20.00           O  ATOM   4730  OD2 ASP C 168      73.949  75.666  45.211  0.00 20.00           O            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62800" y="2438400"/>
            <a:ext cx="685800" cy="1676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8170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 визуализаторы стали умнее ...</a:t>
            </a:r>
            <a:endParaRPr lang="ru-RU" dirty="0"/>
          </a:p>
        </p:txBody>
      </p:sp>
      <p:sp>
        <p:nvSpPr>
          <p:cNvPr id="7" name="Rounded Rectangle 6"/>
          <p:cNvSpPr/>
          <p:nvPr/>
        </p:nvSpPr>
        <p:spPr>
          <a:xfrm>
            <a:off x="7162800" y="5562600"/>
            <a:ext cx="6858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altLang="ru-RU" sz="3600" dirty="0" smtClean="0"/>
              <a:t>Примеры плохого соответствия модели </a:t>
            </a:r>
            <a:r>
              <a:rPr lang="en-US" altLang="ru-RU" sz="3600" dirty="0" smtClean="0"/>
              <a:t>“</a:t>
            </a:r>
            <a:r>
              <a:rPr lang="ru-RU" altLang="ru-RU" sz="3600" dirty="0" smtClean="0"/>
              <a:t>экспериментальной</a:t>
            </a:r>
            <a:r>
              <a:rPr lang="en-US" altLang="ru-RU" sz="3600" dirty="0" smtClean="0"/>
              <a:t>”</a:t>
            </a:r>
            <a:r>
              <a:rPr lang="ru-RU" altLang="ru-RU" sz="3600" dirty="0" smtClean="0"/>
              <a:t> ЭП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6583"/>
            <a:ext cx="28368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04800" y="3962400"/>
            <a:ext cx="8763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Это явная неточность расшифровки.</a:t>
            </a:r>
          </a:p>
          <a:p>
            <a:pPr eaLnBrk="1" hangingPunct="1"/>
            <a:r>
              <a:rPr lang="en-US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… 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сталкиваемся с полным произволом авторов структуры. То есть если на уровне подрезки 1 на месте бокового радикала этого  остатка ещё есть какая-то электронная плотность, то на этом уровне от неё не остаётся и следа.</a:t>
            </a:r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ru-RU" altLang="ru-RU" sz="2000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Наибольшая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электронная плотность (3 </a:t>
            </a: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sigma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 наблюдается вокруг Сα-атома, наименьшая (около 0.1 </a:t>
            </a: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sigma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!) – у </a:t>
            </a:r>
            <a:r>
              <a:rPr lang="ru-RU" alt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ru-RU" altLang="ru-RU" sz="2000" baseline="-300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δ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атома</a:t>
            </a:r>
            <a:r>
              <a:rPr lang="en-US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”</a:t>
            </a:r>
            <a:endParaRPr lang="ru-RU" altLang="ru-RU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15" name="Прямоугольник 7"/>
          <p:cNvSpPr>
            <a:spLocks noChangeArrowheads="1"/>
          </p:cNvSpPr>
          <p:nvPr/>
        </p:nvSpPr>
        <p:spPr bwMode="auto">
          <a:xfrm>
            <a:off x="3657600" y="1596583"/>
            <a:ext cx="51435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2400" dirty="0" smtClean="0"/>
              <a:t>Рис. из </a:t>
            </a:r>
            <a:r>
              <a:rPr lang="ru-RU" altLang="ru-RU" sz="2400" dirty="0"/>
              <a:t>протокола Льва </a:t>
            </a:r>
            <a:r>
              <a:rPr lang="ru-RU" altLang="ru-RU" sz="2400" dirty="0" err="1"/>
              <a:t>Шагама</a:t>
            </a:r>
            <a:r>
              <a:rPr lang="ru-RU" altLang="ru-RU" sz="2400" dirty="0"/>
              <a:t>, 2006</a:t>
            </a:r>
          </a:p>
          <a:p>
            <a:pPr eaLnBrk="1" hangingPunct="1"/>
            <a:r>
              <a:rPr lang="ru-RU" altLang="ru-RU" sz="2400" dirty="0"/>
              <a:t>Уровень </a:t>
            </a:r>
            <a:r>
              <a:rPr lang="ru-RU" altLang="ru-RU" sz="2400" dirty="0" smtClean="0"/>
              <a:t>подрезки 2.5 </a:t>
            </a:r>
            <a:r>
              <a:rPr lang="en-US" altLang="ru-RU" sz="2400" dirty="0" smtClean="0"/>
              <a:t>sigma</a:t>
            </a:r>
            <a:endParaRPr lang="ru-RU" altLang="ru-RU" sz="2400" dirty="0" smtClean="0"/>
          </a:p>
          <a:p>
            <a:pPr eaLnBrk="1" hangingPunct="1"/>
            <a:endParaRPr lang="ru-RU" altLang="ru-RU" sz="2400" dirty="0" smtClean="0"/>
          </a:p>
          <a:p>
            <a:pPr eaLnBrk="1" hangingPunct="1"/>
            <a:endParaRPr lang="ru-RU" altLang="ru-RU" sz="2400" dirty="0"/>
          </a:p>
          <a:p>
            <a:pPr eaLnBrk="1" hangingPunct="1"/>
            <a:r>
              <a:rPr lang="ru-RU" altLang="ru-RU" sz="2400" dirty="0" smtClean="0"/>
              <a:t>Боковая цепь лизина</a:t>
            </a:r>
            <a:endParaRPr lang="ru-RU" altLang="ru-RU" sz="2400" dirty="0"/>
          </a:p>
        </p:txBody>
      </p:sp>
      <p:cxnSp>
        <p:nvCxnSpPr>
          <p:cNvPr id="17416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1600200" y="2438400"/>
            <a:ext cx="2057400" cy="917113"/>
          </a:xfrm>
          <a:prstGeom prst="straightConnector1">
            <a:avLst/>
          </a:prstGeom>
          <a:noFill/>
          <a:ln w="38100" algn="ctr">
            <a:solidFill>
              <a:srgbClr val="E7F6E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17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ru-RU" altLang="ru-RU" sz="4000" dirty="0"/>
              <a:t>3</a:t>
            </a:r>
            <a:r>
              <a:rPr lang="ru-RU" altLang="ru-RU" sz="4000" dirty="0" smtClean="0"/>
              <a:t>. Источники ошибок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18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72000" y="914400"/>
          <a:ext cx="4539416" cy="4037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082"/>
                <a:gridCol w="387082"/>
                <a:gridCol w="387082"/>
                <a:gridCol w="445731"/>
                <a:gridCol w="668596"/>
                <a:gridCol w="668596"/>
                <a:gridCol w="821083"/>
                <a:gridCol w="774164"/>
              </a:tblGrid>
              <a:tr h="8330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sta-tus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F-sigma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F-calc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 smtClean="0">
                          <a:effectLst/>
                        </a:rPr>
                        <a:t>phase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2.5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33.7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226.5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36.0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67.0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3.5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68.8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134.7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1.3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30.0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296.9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77.3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52.3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3.5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102.4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294.3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3.4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1.3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95.1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36.8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6.2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0.8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155.0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25.8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15.8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0.4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292.4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257.6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23.3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0.4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291.3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354.3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087" y="883920"/>
            <a:ext cx="1752600" cy="1752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3018"/>
            <a:ext cx="8229600" cy="744563"/>
          </a:xfrm>
        </p:spPr>
        <p:txBody>
          <a:bodyPr/>
          <a:lstStyle/>
          <a:p>
            <a:r>
              <a:rPr lang="ru-RU" sz="4000" dirty="0" smtClean="0"/>
              <a:t>Ошибки могут быть на всех этапах</a:t>
            </a:r>
            <a:endParaRPr lang="ru-RU" sz="4000" dirty="0"/>
          </a:p>
        </p:txBody>
      </p:sp>
      <p:pic>
        <p:nvPicPr>
          <p:cNvPr id="167944" name="Picture 8" descr="https://figures.boundless.com/16999/large/figure-31-04-08aa.j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3913" y="88392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681" y="2788919"/>
            <a:ext cx="2891730" cy="2762250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 bwMode="auto">
          <a:xfrm>
            <a:off x="1907451" y="1556003"/>
            <a:ext cx="45475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4092069" y="1548316"/>
            <a:ext cx="479932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 rot="10800000">
            <a:off x="3080557" y="3268910"/>
            <a:ext cx="1491444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3116220" y="3931877"/>
            <a:ext cx="145578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019801" y="5455919"/>
            <a:ext cx="76200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463729" y="944880"/>
            <a:ext cx="765872" cy="4006535"/>
          </a:xfrm>
          <a:prstGeom prst="rect">
            <a:avLst/>
          </a:prstGeom>
          <a:solidFill>
            <a:srgbClr val="E7F6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8229600" y="944880"/>
            <a:ext cx="791259" cy="4006535"/>
          </a:xfrm>
          <a:prstGeom prst="rect">
            <a:avLst/>
          </a:prstGeom>
          <a:solidFill>
            <a:srgbClr val="E7F6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274878" y="960119"/>
            <a:ext cx="791259" cy="4006535"/>
          </a:xfrm>
          <a:prstGeom prst="rect">
            <a:avLst/>
          </a:prstGeom>
          <a:solidFill>
            <a:srgbClr val="E7F6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7450" y="130144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2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02643" y="134212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3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87658" y="30288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34144" y="152364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1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87657" y="372624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29553" y="4535404"/>
            <a:ext cx="4270289" cy="1938992"/>
          </a:xfrm>
          <a:prstGeom prst="rect">
            <a:avLst/>
          </a:prstGeom>
          <a:solidFill>
            <a:srgbClr val="F7DACD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3399FF"/>
                </a:solidFill>
              </a:rPr>
              <a:t>1 кристаллизация</a:t>
            </a:r>
          </a:p>
          <a:p>
            <a:r>
              <a:rPr lang="ru-RU" sz="2000" dirty="0" smtClean="0">
                <a:solidFill>
                  <a:srgbClr val="3399FF"/>
                </a:solidFill>
              </a:rPr>
              <a:t>2 РСА эксперимент</a:t>
            </a:r>
          </a:p>
          <a:p>
            <a:r>
              <a:rPr lang="ru-RU" sz="2000" dirty="0" smtClean="0">
                <a:solidFill>
                  <a:srgbClr val="3399FF"/>
                </a:solidFill>
              </a:rPr>
              <a:t>3 оцифровка эксперимента</a:t>
            </a:r>
          </a:p>
          <a:p>
            <a:r>
              <a:rPr lang="ru-RU" sz="2000" dirty="0" smtClean="0">
                <a:solidFill>
                  <a:srgbClr val="3399FF"/>
                </a:solidFill>
              </a:rPr>
              <a:t>4 решение фазовой проблемы</a:t>
            </a:r>
          </a:p>
          <a:p>
            <a:r>
              <a:rPr lang="ru-RU" sz="2000" dirty="0">
                <a:solidFill>
                  <a:srgbClr val="3399FF"/>
                </a:solidFill>
              </a:rPr>
              <a:t>5</a:t>
            </a:r>
            <a:r>
              <a:rPr lang="ru-RU" sz="2000" dirty="0" smtClean="0">
                <a:solidFill>
                  <a:srgbClr val="3399FF"/>
                </a:solidFill>
              </a:rPr>
              <a:t> черновая модель</a:t>
            </a:r>
          </a:p>
          <a:p>
            <a:r>
              <a:rPr lang="ru-RU" sz="2000" dirty="0" smtClean="0">
                <a:solidFill>
                  <a:srgbClr val="3399FF"/>
                </a:solidFill>
              </a:rPr>
              <a:t>6 оптимизация и проверка</a:t>
            </a:r>
            <a:endParaRPr lang="ru-RU" sz="2000" dirty="0">
              <a:solidFill>
                <a:srgbClr val="3399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14054" y="48381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4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19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7296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vermeer_art-paint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5715000" y="381000"/>
            <a:ext cx="358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>
                <a:latin typeface="Calibri" panose="020F0502020204030204" pitchFamily="34" charset="0"/>
              </a:rPr>
              <a:t>Тернистый путь создания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модели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5793521" y="5106243"/>
            <a:ext cx="298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i="1" dirty="0">
                <a:latin typeface="Calibri" panose="020F0502020204030204" pitchFamily="34" charset="0"/>
              </a:rPr>
              <a:t>Ян Вермеер  Дельфтский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i="1" dirty="0">
                <a:latin typeface="Calibri" panose="020F0502020204030204" pitchFamily="34" charset="0"/>
              </a:rPr>
              <a:t>Аллегория живописи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i="1" dirty="0">
                <a:latin typeface="Calibri" panose="020F0502020204030204" pitchFamily="34" charset="0"/>
              </a:rPr>
              <a:t>1666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55746" y="2362200"/>
            <a:ext cx="3352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 smtClean="0">
                <a:latin typeface="Calibri" panose="020F0502020204030204" pitchFamily="34" charset="0"/>
              </a:rPr>
              <a:t>Модель</a:t>
            </a:r>
            <a:r>
              <a:rPr lang="en-US" altLang="ru-RU" sz="2400" dirty="0" smtClean="0">
                <a:latin typeface="Calibri" panose="020F0502020204030204" pitchFamily="34" charset="0"/>
              </a:rPr>
              <a:t> </a:t>
            </a:r>
            <a:r>
              <a:rPr lang="ru-RU" altLang="ru-RU" sz="2400" dirty="0" smtClean="0">
                <a:latin typeface="Calibri" panose="020F0502020204030204" pitchFamily="34" charset="0"/>
              </a:rPr>
              <a:t>отражает экспериментальные  данные </a:t>
            </a:r>
            <a:r>
              <a:rPr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И</a:t>
            </a:r>
            <a:r>
              <a:rPr lang="en-US" altLang="ru-RU" sz="2400" dirty="0" smtClean="0">
                <a:latin typeface="Calibri" panose="020F0502020204030204" pitchFamily="34" charset="0"/>
              </a:rPr>
              <a:t> </a:t>
            </a:r>
            <a:r>
              <a:rPr lang="ru-RU" altLang="ru-RU" sz="2400" u="sng" dirty="0" smtClean="0">
                <a:latin typeface="Calibri" panose="020F0502020204030204" pitchFamily="34" charset="0"/>
              </a:rPr>
              <a:t>представление создателя</a:t>
            </a:r>
            <a:r>
              <a:rPr lang="ru-RU" altLang="ru-RU" sz="2400" dirty="0" smtClean="0">
                <a:latin typeface="Calibri" panose="020F0502020204030204" pitchFamily="34" charset="0"/>
              </a:rPr>
              <a:t> об объекте</a:t>
            </a:r>
            <a:endParaRPr lang="ru-RU" altLang="ru-RU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2</a:t>
            </a:fld>
            <a:endParaRPr lang="ru-RU" alt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363"/>
            <a:ext cx="8229600" cy="731837"/>
          </a:xfrm>
        </p:spPr>
        <p:txBody>
          <a:bodyPr/>
          <a:lstStyle/>
          <a:p>
            <a:r>
              <a:rPr lang="ru-RU" dirty="0" smtClean="0"/>
              <a:t>Источники ошибок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8200"/>
            <a:ext cx="8839200" cy="5867400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Плохой кристалл =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&gt; </a:t>
            </a:r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зашумление сигналов </a:t>
            </a:r>
          </a:p>
          <a:p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Плохие сигналы =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&gt;</a:t>
            </a:r>
          </a:p>
          <a:p>
            <a:pPr lvl="1"/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Мало хороших структурных факторов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2400" baseline="-25000" dirty="0" err="1" smtClean="0">
                <a:solidFill>
                  <a:schemeClr val="bg1">
                    <a:lumMod val="65000"/>
                  </a:schemeClr>
                </a:solidFill>
              </a:rPr>
              <a:t>hkl</a:t>
            </a:r>
            <a:endParaRPr lang="ru-RU" sz="2400" baseline="-25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</a:rPr>
              <a:t>Плохое разрешение</a:t>
            </a: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Ошибки в определении ячейки и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ее симметрий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Плохие структурные факторы =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&gt; </a:t>
            </a:r>
            <a:endParaRPr lang="ru-RU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плохие фазы</a:t>
            </a:r>
          </a:p>
          <a:p>
            <a:pPr lvl="1"/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ч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ерновая модель далека от структуры в кристалле</a:t>
            </a:r>
          </a:p>
          <a:p>
            <a:r>
              <a:rPr lang="ru-RU" sz="2800" dirty="0" smtClean="0"/>
              <a:t>Оптимизация – </a:t>
            </a:r>
            <a:r>
              <a:rPr lang="ru-RU" sz="2800" u="sng" dirty="0" smtClean="0"/>
              <a:t>создание модели</a:t>
            </a:r>
            <a:r>
              <a:rPr lang="ru-RU" sz="2800" dirty="0" smtClean="0"/>
              <a:t>, - ошибки зависят от</a:t>
            </a:r>
          </a:p>
          <a:p>
            <a:pPr lvl="1"/>
            <a:r>
              <a:rPr lang="ru-RU" sz="2400" dirty="0" smtClean="0"/>
              <a:t>Близости черновой модели к реальности – иначе можно свалится в неправильный локальный минимум</a:t>
            </a:r>
          </a:p>
          <a:p>
            <a:pPr lvl="1"/>
            <a:r>
              <a:rPr lang="ru-RU" sz="2400" dirty="0" smtClean="0"/>
              <a:t>Программы оптимизации и выбора параметров</a:t>
            </a:r>
            <a:r>
              <a:rPr lang="en-US" sz="2400" dirty="0" smtClean="0"/>
              <a:t> </a:t>
            </a:r>
            <a:r>
              <a:rPr lang="ru-RU" sz="2400" dirty="0" smtClean="0"/>
              <a:t>программы</a:t>
            </a:r>
          </a:p>
          <a:p>
            <a:pPr lvl="1"/>
            <a:r>
              <a:rPr lang="ru-RU" sz="2400" dirty="0" smtClean="0">
                <a:solidFill>
                  <a:srgbClr val="FF0000"/>
                </a:solidFill>
              </a:rPr>
              <a:t>Добросовестности и квалификации создателя  модели</a:t>
            </a:r>
          </a:p>
          <a:p>
            <a:pPr lvl="1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20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847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ru-RU" altLang="ru-RU" sz="4000" dirty="0"/>
              <a:t>4</a:t>
            </a:r>
            <a:r>
              <a:rPr lang="ru-RU" altLang="ru-RU" sz="4000" dirty="0" smtClean="0"/>
              <a:t>. Показатели качества модели в целом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21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28600" y="3962400"/>
            <a:ext cx="8686800" cy="1143000"/>
          </a:xfrm>
        </p:spPr>
        <p:txBody>
          <a:bodyPr/>
          <a:lstStyle/>
          <a:p>
            <a:r>
              <a:rPr lang="ru-RU" altLang="ru-RU" sz="3200" dirty="0" smtClean="0"/>
              <a:t>Характеризует </a:t>
            </a:r>
            <a:r>
              <a:rPr lang="ru-RU" altLang="ru-RU" sz="3200" u="sng" dirty="0" smtClean="0"/>
              <a:t>совокупность экспериментальных данных</a:t>
            </a:r>
            <a:r>
              <a:rPr lang="ru-RU" altLang="ru-RU" sz="3200" dirty="0" smtClean="0"/>
              <a:t> – структурных факторов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</a:t>
            </a:r>
            <a:r>
              <a:rPr kumimoji="0" lang="en-US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Разрешение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81000" y="2286000"/>
            <a:ext cx="838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Вычисляется по набору структурных факторов и параметрам ячейки; фазы не нужны, модель не нужна!  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22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340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Соответствие структурных факторов и функции ЭП </a:t>
            </a: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(</a:t>
            </a:r>
            <a:r>
              <a:rPr lang="en-US" dirty="0" err="1" smtClean="0"/>
              <a:t>x,y,z</a:t>
            </a:r>
            <a:r>
              <a:rPr lang="en-US" dirty="0" smtClean="0"/>
              <a:t>)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23</a:t>
            </a:fld>
            <a:endParaRPr lang="ru-RU" alt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000" y="1828800"/>
            <a:ext cx="2819400" cy="297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56260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ru-RU" sz="2800" dirty="0" smtClean="0">
                <a:sym typeface="Symbol"/>
              </a:rPr>
              <a:t>Разложение </a:t>
            </a:r>
            <a:r>
              <a:rPr lang="ru-RU" sz="2800" dirty="0" err="1" smtClean="0">
                <a:sym typeface="Symbol"/>
              </a:rPr>
              <a:t>фукции</a:t>
            </a:r>
            <a:r>
              <a:rPr lang="ru-RU" sz="2800" dirty="0" smtClean="0">
                <a:sym typeface="Symbol"/>
              </a:rPr>
              <a:t> ЭП в ряд Фурье:</a:t>
            </a:r>
            <a:endParaRPr lang="en-US" sz="2800" dirty="0" smtClean="0">
              <a:sym typeface="Symbol"/>
            </a:endParaRPr>
          </a:p>
          <a:p>
            <a:pPr lvl="1">
              <a:buNone/>
            </a:pPr>
            <a:r>
              <a:rPr lang="en-US" sz="2800" dirty="0" smtClean="0">
                <a:sym typeface="Symbol"/>
              </a:rPr>
              <a:t></a:t>
            </a:r>
            <a:r>
              <a:rPr lang="en-US" sz="2800" dirty="0" smtClean="0"/>
              <a:t>(</a:t>
            </a:r>
            <a:r>
              <a:rPr lang="en-US" sz="2800" dirty="0" err="1" smtClean="0"/>
              <a:t>x,y,z</a:t>
            </a:r>
            <a:r>
              <a:rPr lang="en-US" sz="2800" dirty="0" smtClean="0"/>
              <a:t>) </a:t>
            </a:r>
            <a:r>
              <a:rPr lang="en-US" sz="2800" dirty="0" smtClean="0">
                <a:sym typeface="Symbol"/>
              </a:rPr>
              <a:t>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</a:t>
            </a:r>
            <a:r>
              <a:rPr lang="en-US" sz="2800" b="1" baseline="-25000" dirty="0" smtClean="0">
                <a:sym typeface="Symbol"/>
              </a:rPr>
              <a:t>h, k, l</a:t>
            </a:r>
            <a:r>
              <a:rPr lang="en-US" sz="2800" dirty="0" smtClean="0"/>
              <a:t> </a:t>
            </a:r>
            <a:r>
              <a:rPr lang="en-US" sz="2800" dirty="0" err="1" smtClean="0"/>
              <a:t>F</a:t>
            </a:r>
            <a:r>
              <a:rPr lang="en-US" sz="2800" b="1" baseline="-25000" dirty="0" err="1" smtClean="0">
                <a:sym typeface="Symbol"/>
              </a:rPr>
              <a:t>h</a:t>
            </a:r>
            <a:r>
              <a:rPr lang="en-US" sz="2800" b="1" baseline="-25000" dirty="0" smtClean="0">
                <a:sym typeface="Symbol"/>
              </a:rPr>
              <a:t>, k, l</a:t>
            </a:r>
            <a:r>
              <a:rPr lang="ru-RU" sz="2800" dirty="0" smtClean="0"/>
              <a:t> </a:t>
            </a:r>
            <a:r>
              <a:rPr lang="en-US" sz="2800" dirty="0" err="1" smtClean="0"/>
              <a:t>cos</a:t>
            </a:r>
            <a:r>
              <a:rPr lang="en-US" sz="2800" dirty="0" smtClean="0">
                <a:sym typeface="Symbol"/>
              </a:rPr>
              <a:t>(2 (</a:t>
            </a:r>
            <a:r>
              <a:rPr lang="en-US" sz="2800" dirty="0" err="1" smtClean="0">
                <a:sym typeface="Symbol"/>
              </a:rPr>
              <a:t>hx</a:t>
            </a:r>
            <a:r>
              <a:rPr lang="en-US" sz="2800" dirty="0" smtClean="0">
                <a:sym typeface="Symbol"/>
              </a:rPr>
              <a:t> + </a:t>
            </a:r>
            <a:r>
              <a:rPr lang="en-US" sz="2800" dirty="0" err="1" smtClean="0">
                <a:sym typeface="Symbol"/>
              </a:rPr>
              <a:t>ky</a:t>
            </a:r>
            <a:r>
              <a:rPr lang="en-US" sz="2800" dirty="0" smtClean="0">
                <a:sym typeface="Symbol"/>
              </a:rPr>
              <a:t> + </a:t>
            </a:r>
            <a:r>
              <a:rPr lang="en-US" sz="2800" dirty="0" err="1" smtClean="0">
                <a:sym typeface="Symbol"/>
              </a:rPr>
              <a:t>lz</a:t>
            </a:r>
            <a:r>
              <a:rPr lang="en-US" sz="2800" dirty="0" smtClean="0">
                <a:sym typeface="Symbol"/>
              </a:rPr>
              <a:t> )</a:t>
            </a:r>
            <a:r>
              <a:rPr lang="ru-RU" sz="2800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+ </a:t>
            </a:r>
            <a:r>
              <a:rPr lang="en-US" sz="2800" b="1" baseline="-25000" dirty="0" smtClean="0">
                <a:sym typeface="Symbol"/>
              </a:rPr>
              <a:t>h, k, l</a:t>
            </a:r>
            <a:r>
              <a:rPr lang="en-US" sz="2800" dirty="0" smtClean="0">
                <a:sym typeface="Symbol"/>
              </a:rPr>
              <a:t> )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340000" y="2196000"/>
            <a:ext cx="25146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6800" y="1752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(3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, 36, 7) 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048000" y="2438400"/>
            <a:ext cx="2362200" cy="3657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8164154">
            <a:off x="2435538" y="3504652"/>
            <a:ext cx="44258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None/>
            </a:pPr>
            <a:r>
              <a:rPr lang="ru-RU" sz="1800" dirty="0" smtClean="0">
                <a:latin typeface="+mn-lt"/>
              </a:rPr>
              <a:t>Гармоника (3, 36, 7) =</a:t>
            </a:r>
          </a:p>
          <a:p>
            <a:pPr lvl="1">
              <a:buNone/>
            </a:pPr>
            <a:r>
              <a:rPr lang="ru-RU" sz="1800" dirty="0" smtClean="0">
                <a:latin typeface="+mn-lt"/>
              </a:rPr>
              <a:t>= </a:t>
            </a:r>
            <a:r>
              <a:rPr lang="en-US" sz="1800" dirty="0" smtClean="0">
                <a:latin typeface="+mn-lt"/>
              </a:rPr>
              <a:t>F</a:t>
            </a:r>
            <a:r>
              <a:rPr lang="en-US" sz="1800" b="1" baseline="-25000" dirty="0" smtClean="0">
                <a:latin typeface="+mn-lt"/>
                <a:sym typeface="Symbol"/>
              </a:rPr>
              <a:t>3, 36,7</a:t>
            </a:r>
            <a:r>
              <a:rPr lang="ru-RU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cos</a:t>
            </a:r>
            <a:r>
              <a:rPr lang="en-US" sz="1800" dirty="0" smtClean="0">
                <a:latin typeface="+mn-lt"/>
                <a:sym typeface="Symbol"/>
              </a:rPr>
              <a:t>(2 (3x + 36y + 7z )</a:t>
            </a:r>
            <a:r>
              <a:rPr lang="ru-RU" sz="1800" dirty="0" smtClean="0">
                <a:latin typeface="+mn-lt"/>
                <a:sym typeface="Symbol"/>
              </a:rPr>
              <a:t> </a:t>
            </a:r>
            <a:r>
              <a:rPr lang="en-US" sz="1800" dirty="0" smtClean="0">
                <a:latin typeface="+mn-lt"/>
                <a:sym typeface="Symbol"/>
              </a:rPr>
              <a:t>+ </a:t>
            </a:r>
            <a:r>
              <a:rPr lang="en-US" sz="1800" b="1" baseline="-25000" dirty="0" smtClean="0">
                <a:latin typeface="+mn-lt"/>
                <a:sym typeface="Symbol"/>
              </a:rPr>
              <a:t>3, 36, 7</a:t>
            </a:r>
            <a:r>
              <a:rPr lang="en-US" sz="1800" dirty="0" smtClean="0">
                <a:latin typeface="+mn-lt"/>
                <a:sym typeface="Symbol"/>
              </a:rPr>
              <a:t> )</a:t>
            </a:r>
          </a:p>
          <a:p>
            <a:pPr lvl="1">
              <a:buNone/>
            </a:pPr>
            <a:r>
              <a:rPr lang="en-US" sz="2000" dirty="0" smtClean="0"/>
              <a:t>F</a:t>
            </a:r>
            <a:r>
              <a:rPr lang="en-US" sz="2000" b="1" baseline="-25000" dirty="0" smtClean="0">
                <a:sym typeface="Symbol"/>
              </a:rPr>
              <a:t>3, 36,7</a:t>
            </a:r>
            <a:r>
              <a:rPr lang="en-US" sz="2000" b="1" baseline="30000" dirty="0" smtClean="0">
                <a:sym typeface="Symbol"/>
              </a:rPr>
              <a:t>2 </a:t>
            </a:r>
            <a:r>
              <a:rPr lang="en-US" sz="2000" b="1" dirty="0" smtClean="0">
                <a:latin typeface="Calibri" pitchFamily="34" charset="0"/>
                <a:sym typeface="Symbol"/>
              </a:rPr>
              <a:t> = </a:t>
            </a:r>
            <a:r>
              <a:rPr lang="en-US" sz="2000" dirty="0" smtClean="0">
                <a:sym typeface="Symbol"/>
              </a:rPr>
              <a:t>I</a:t>
            </a:r>
            <a:r>
              <a:rPr lang="en-US" sz="2000" b="1" baseline="-25000" dirty="0" smtClean="0">
                <a:sym typeface="Symbol"/>
              </a:rPr>
              <a:t>3, 36,7</a:t>
            </a:r>
            <a:endParaRPr lang="en-US" sz="2000" baseline="30000" dirty="0" smtClean="0">
              <a:latin typeface="+mn-lt"/>
              <a:sym typeface="Symbol"/>
            </a:endParaRPr>
          </a:p>
        </p:txBody>
      </p:sp>
      <p:sp>
        <p:nvSpPr>
          <p:cNvPr id="17" name="TextBox 16"/>
          <p:cNvSpPr txBox="1"/>
          <p:nvPr/>
        </p:nvSpPr>
        <p:spPr>
          <a:xfrm rot="20754470">
            <a:off x="2052434" y="2192553"/>
            <a:ext cx="3049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None/>
            </a:pPr>
            <a:r>
              <a:rPr lang="ru-RU" sz="1800" dirty="0" smtClean="0">
                <a:latin typeface="+mn-lt"/>
              </a:rPr>
              <a:t>Сигнал в точке (3, 36, 7)</a:t>
            </a:r>
          </a:p>
          <a:p>
            <a:pPr lvl="1">
              <a:buNone/>
            </a:pPr>
            <a:r>
              <a:rPr lang="ru-RU" sz="1800" dirty="0" smtClean="0">
                <a:latin typeface="+mn-lt"/>
                <a:sym typeface="Symbol"/>
              </a:rPr>
              <a:t>его </a:t>
            </a:r>
            <a:r>
              <a:rPr lang="ru-RU" sz="1800" dirty="0" err="1" smtClean="0">
                <a:latin typeface="+mn-lt"/>
                <a:sym typeface="Symbol"/>
              </a:rPr>
              <a:t>интесивность</a:t>
            </a:r>
            <a:r>
              <a:rPr lang="ru-RU" sz="1800" dirty="0" smtClean="0">
                <a:latin typeface="+mn-lt"/>
                <a:sym typeface="Symbol"/>
              </a:rPr>
              <a:t> </a:t>
            </a:r>
            <a:r>
              <a:rPr lang="en-US" sz="1800" dirty="0" smtClean="0">
                <a:sym typeface="Symbol"/>
              </a:rPr>
              <a:t>I</a:t>
            </a:r>
            <a:r>
              <a:rPr lang="en-US" sz="1800" b="1" baseline="-25000" dirty="0" smtClean="0">
                <a:sym typeface="Symbol"/>
              </a:rPr>
              <a:t>3, 36,7</a:t>
            </a:r>
            <a:endParaRPr lang="en-US" sz="1800" dirty="0" smtClean="0">
              <a:latin typeface="+mn-lt"/>
              <a:sym typeface="Symbo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5579" y="3276600"/>
            <a:ext cx="3598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Ничего более!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/>
          <a:lstStyle/>
          <a:p>
            <a:r>
              <a:rPr lang="ru-RU" dirty="0" smtClean="0"/>
              <a:t>Разрешение (период) гармоники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24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838200"/>
            <a:ext cx="86106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None/>
            </a:pPr>
            <a:r>
              <a:rPr lang="ru-RU" sz="2400" dirty="0" smtClean="0"/>
              <a:t>Гармоника </a:t>
            </a:r>
            <a:r>
              <a:rPr lang="en-US" sz="2400" dirty="0" err="1" smtClean="0"/>
              <a:t>F</a:t>
            </a:r>
            <a:r>
              <a:rPr lang="en-US" sz="2400" b="1" baseline="-25000" dirty="0" err="1" smtClean="0">
                <a:sym typeface="Symbol"/>
              </a:rPr>
              <a:t>h</a:t>
            </a:r>
            <a:r>
              <a:rPr lang="en-US" sz="2400" b="1" baseline="-25000" dirty="0" smtClean="0">
                <a:sym typeface="Symbol"/>
              </a:rPr>
              <a:t>, k, l</a:t>
            </a:r>
            <a:r>
              <a:rPr lang="ru-RU" sz="2400" dirty="0" smtClean="0"/>
              <a:t> </a:t>
            </a:r>
            <a:r>
              <a:rPr lang="en-US" sz="2400" dirty="0" err="1" smtClean="0"/>
              <a:t>cos</a:t>
            </a:r>
            <a:r>
              <a:rPr lang="en-US" sz="2400" dirty="0" smtClean="0">
                <a:sym typeface="Symbol"/>
              </a:rPr>
              <a:t>(2 (</a:t>
            </a:r>
            <a:r>
              <a:rPr lang="en-US" sz="2400" dirty="0" err="1" smtClean="0">
                <a:sym typeface="Symbol"/>
              </a:rPr>
              <a:t>hx</a:t>
            </a:r>
            <a:r>
              <a:rPr lang="en-US" sz="2400" dirty="0" smtClean="0">
                <a:sym typeface="Symbol"/>
              </a:rPr>
              <a:t> + </a:t>
            </a:r>
            <a:r>
              <a:rPr lang="en-US" sz="2400" dirty="0" err="1" smtClean="0">
                <a:sym typeface="Symbol"/>
              </a:rPr>
              <a:t>ky</a:t>
            </a:r>
            <a:r>
              <a:rPr lang="en-US" sz="2400" dirty="0" smtClean="0">
                <a:sym typeface="Symbol"/>
              </a:rPr>
              <a:t> + </a:t>
            </a:r>
            <a:r>
              <a:rPr lang="en-US" sz="2400" dirty="0" err="1" smtClean="0">
                <a:sym typeface="Symbol"/>
              </a:rPr>
              <a:t>lz</a:t>
            </a:r>
            <a:r>
              <a:rPr lang="en-US" sz="2400" dirty="0" smtClean="0">
                <a:sym typeface="Symbol"/>
              </a:rPr>
              <a:t> )</a:t>
            </a:r>
            <a:r>
              <a:rPr lang="ru-RU" sz="2400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+ </a:t>
            </a:r>
            <a:r>
              <a:rPr lang="en-US" sz="2400" b="1" baseline="-25000" dirty="0" smtClean="0">
                <a:sym typeface="Symbol"/>
              </a:rPr>
              <a:t>h, k, l</a:t>
            </a:r>
            <a:r>
              <a:rPr lang="en-US" sz="2400" dirty="0" smtClean="0">
                <a:sym typeface="Symbol"/>
              </a:rPr>
              <a:t> )</a:t>
            </a:r>
            <a:r>
              <a:rPr lang="ru-RU" sz="2400" dirty="0" smtClean="0">
                <a:sym typeface="Symbol"/>
              </a:rPr>
              <a:t> </a:t>
            </a:r>
          </a:p>
          <a:p>
            <a:pPr lvl="1">
              <a:spcAft>
                <a:spcPts val="600"/>
              </a:spcAft>
              <a:buNone/>
            </a:pPr>
            <a:r>
              <a:rPr lang="ru-RU" sz="2400" dirty="0" smtClean="0">
                <a:sym typeface="Symbol"/>
              </a:rPr>
              <a:t>является периодической функцией по всем направлениям в </a:t>
            </a:r>
            <a:r>
              <a:rPr lang="en-US" sz="2400" dirty="0" smtClean="0">
                <a:sym typeface="Symbol"/>
              </a:rPr>
              <a:t>3D: </a:t>
            </a:r>
            <a:r>
              <a:rPr lang="ru-RU" sz="2400" dirty="0" smtClean="0">
                <a:sym typeface="Symbol"/>
              </a:rPr>
              <a:t>по </a:t>
            </a:r>
            <a:r>
              <a:rPr lang="en-US" sz="2400" dirty="0" smtClean="0">
                <a:sym typeface="Symbol"/>
              </a:rPr>
              <a:t>x, </a:t>
            </a:r>
            <a:r>
              <a:rPr lang="ru-RU" sz="2400" dirty="0" smtClean="0">
                <a:sym typeface="Symbol"/>
              </a:rPr>
              <a:t>по </a:t>
            </a:r>
            <a:r>
              <a:rPr lang="en-US" sz="2400" dirty="0" smtClean="0">
                <a:sym typeface="Symbol"/>
              </a:rPr>
              <a:t>y, </a:t>
            </a:r>
            <a:r>
              <a:rPr lang="ru-RU" sz="2400" dirty="0" smtClean="0">
                <a:sym typeface="Symbol"/>
              </a:rPr>
              <a:t>по </a:t>
            </a:r>
            <a:r>
              <a:rPr lang="en-US" sz="2400" dirty="0" smtClean="0">
                <a:sym typeface="Symbol"/>
              </a:rPr>
              <a:t>z, </a:t>
            </a:r>
            <a:r>
              <a:rPr lang="ru-RU" sz="2400" dirty="0" smtClean="0">
                <a:sym typeface="Symbol"/>
              </a:rPr>
              <a:t>по любому другому направлению. Однако период по </a:t>
            </a:r>
            <a:r>
              <a:rPr lang="en-US" sz="2400" dirty="0" smtClean="0">
                <a:sym typeface="Symbol"/>
              </a:rPr>
              <a:t>x </a:t>
            </a:r>
            <a:r>
              <a:rPr lang="ru-RU" sz="2400" dirty="0" smtClean="0">
                <a:sym typeface="Symbol"/>
              </a:rPr>
              <a:t>не равен периоду по </a:t>
            </a:r>
            <a:r>
              <a:rPr lang="en-US" sz="2400" dirty="0" smtClean="0">
                <a:sym typeface="Symbol"/>
              </a:rPr>
              <a:t>y </a:t>
            </a:r>
            <a:r>
              <a:rPr lang="ru-RU" sz="2400" dirty="0" smtClean="0">
                <a:sym typeface="Symbol"/>
              </a:rPr>
              <a:t>или периоду по любому другому направлению.</a:t>
            </a:r>
          </a:p>
          <a:p>
            <a:pPr lvl="1">
              <a:spcAft>
                <a:spcPts val="600"/>
              </a:spcAft>
              <a:buNone/>
            </a:pPr>
            <a:r>
              <a:rPr lang="ru-RU" sz="2400" dirty="0" smtClean="0">
                <a:sym typeface="Symbol"/>
              </a:rPr>
              <a:t> Есть направление, по которому период минимальный. </a:t>
            </a:r>
          </a:p>
          <a:p>
            <a:pPr lvl="1">
              <a:spcAft>
                <a:spcPts val="600"/>
              </a:spcAft>
              <a:buNone/>
            </a:pPr>
            <a:r>
              <a:rPr lang="ru-RU" sz="2400" dirty="0" smtClean="0">
                <a:sym typeface="Symbol"/>
              </a:rPr>
              <a:t>Этот минимальный период </a:t>
            </a:r>
            <a:r>
              <a:rPr lang="ru-RU" sz="2400" dirty="0" err="1" smtClean="0">
                <a:sym typeface="Symbol"/>
              </a:rPr>
              <a:t>назвается</a:t>
            </a:r>
            <a:r>
              <a:rPr lang="ru-RU" sz="2400" dirty="0" smtClean="0">
                <a:sym typeface="Symbol"/>
              </a:rPr>
              <a:t> разрешением гармоники и обозначается </a:t>
            </a:r>
            <a:r>
              <a:rPr lang="en-US" altLang="ru-RU" sz="2400" dirty="0" err="1" smtClean="0"/>
              <a:t>d</a:t>
            </a:r>
            <a:r>
              <a:rPr lang="en-US" altLang="ru-RU" sz="2400" baseline="-25000" dirty="0" err="1" smtClean="0"/>
              <a:t>h,k,l</a:t>
            </a:r>
            <a:r>
              <a:rPr lang="en-US" altLang="ru-RU" sz="2400" baseline="-25000" dirty="0" smtClean="0"/>
              <a:t> </a:t>
            </a:r>
            <a:r>
              <a:rPr lang="ru-RU" altLang="ru-RU" sz="2400" baseline="-25000" dirty="0" smtClean="0"/>
              <a:t> </a:t>
            </a:r>
          </a:p>
          <a:p>
            <a:pPr lvl="1">
              <a:spcAft>
                <a:spcPts val="600"/>
              </a:spcAft>
            </a:pPr>
            <a:r>
              <a:rPr lang="en-US" altLang="ru-RU" sz="2400" dirty="0" err="1" smtClean="0"/>
              <a:t>d</a:t>
            </a:r>
            <a:r>
              <a:rPr lang="en-US" altLang="ru-RU" sz="2400" baseline="-25000" dirty="0" err="1" smtClean="0"/>
              <a:t>h,k,l</a:t>
            </a:r>
            <a:r>
              <a:rPr lang="en-US" altLang="ru-RU" sz="2400" baseline="-25000" dirty="0" smtClean="0"/>
              <a:t> </a:t>
            </a:r>
            <a:r>
              <a:rPr lang="ru-RU" altLang="ru-RU" sz="2400" baseline="-25000" dirty="0" smtClean="0"/>
              <a:t> </a:t>
            </a:r>
            <a:r>
              <a:rPr lang="ru-RU" altLang="ru-RU" sz="2400" dirty="0" smtClean="0"/>
              <a:t>зависит от </a:t>
            </a:r>
            <a:r>
              <a:rPr lang="en-US" altLang="ru-RU" sz="2400" dirty="0" smtClean="0"/>
              <a:t>h, k, l </a:t>
            </a:r>
            <a:r>
              <a:rPr lang="ru-RU" altLang="ru-RU" sz="2400" dirty="0" smtClean="0"/>
              <a:t>примерно так: </a:t>
            </a:r>
          </a:p>
          <a:p>
            <a:pPr lvl="1">
              <a:spcAft>
                <a:spcPts val="600"/>
              </a:spcAft>
              <a:buNone/>
            </a:pPr>
            <a:r>
              <a:rPr lang="ru-RU" sz="2400" dirty="0" smtClean="0">
                <a:sym typeface="Symbol"/>
              </a:rPr>
              <a:t>Формула точная для кубической ячейки со </a:t>
            </a:r>
            <a:r>
              <a:rPr lang="ru-RU" sz="2400" dirty="0" err="1" smtClean="0">
                <a:sym typeface="Symbol"/>
              </a:rPr>
              <a:t>строной</a:t>
            </a:r>
            <a:r>
              <a:rPr lang="ru-RU" sz="2400" dirty="0" smtClean="0">
                <a:sym typeface="Symbol"/>
              </a:rPr>
              <a:t> 1</a:t>
            </a:r>
            <a:r>
              <a:rPr lang="en-US" sz="2400" dirty="0" smtClean="0">
                <a:sym typeface="Symbol"/>
              </a:rPr>
              <a:t>Å</a:t>
            </a:r>
            <a:r>
              <a:rPr lang="ru-RU" sz="2400" dirty="0" smtClean="0">
                <a:sym typeface="Symbol"/>
              </a:rPr>
              <a:t/>
            </a:r>
            <a:br>
              <a:rPr lang="ru-RU" sz="2400" dirty="0" smtClean="0">
                <a:sym typeface="Symbol"/>
              </a:rPr>
            </a:br>
            <a:r>
              <a:rPr lang="ru-RU" sz="2400" dirty="0" smtClean="0">
                <a:sym typeface="Symbol"/>
              </a:rPr>
              <a:t>В общем случае </a:t>
            </a:r>
            <a:r>
              <a:rPr lang="en-US" altLang="ru-RU" sz="2400" dirty="0" err="1" smtClean="0"/>
              <a:t>d</a:t>
            </a:r>
            <a:r>
              <a:rPr lang="en-US" altLang="ru-RU" sz="2400" baseline="-25000" dirty="0" err="1" smtClean="0"/>
              <a:t>h,k,l</a:t>
            </a:r>
            <a:r>
              <a:rPr lang="ru-RU" altLang="ru-RU" sz="2400" baseline="-25000" dirty="0" smtClean="0"/>
              <a:t>  </a:t>
            </a:r>
            <a:r>
              <a:rPr lang="ru-RU" sz="2400" dirty="0" smtClean="0">
                <a:sym typeface="Symbol"/>
              </a:rPr>
              <a:t>= </a:t>
            </a:r>
            <a:r>
              <a:rPr lang="en-US" sz="2400" dirty="0" smtClean="0">
                <a:sym typeface="Symbol"/>
              </a:rPr>
              <a:t>|s| </a:t>
            </a:r>
            <a:r>
              <a:rPr lang="ru-RU" sz="2400" dirty="0" smtClean="0">
                <a:sym typeface="Symbol"/>
              </a:rPr>
              <a:t>где </a:t>
            </a:r>
            <a:r>
              <a:rPr lang="en-US" sz="2400" dirty="0" smtClean="0">
                <a:sym typeface="Symbol"/>
              </a:rPr>
              <a:t>s – </a:t>
            </a:r>
            <a:r>
              <a:rPr lang="ru-RU" sz="2400" dirty="0" smtClean="0">
                <a:sym typeface="Symbol"/>
              </a:rPr>
              <a:t>вектор рассеяния отвечающий  (</a:t>
            </a:r>
            <a:r>
              <a:rPr lang="en-US" sz="2400" dirty="0" smtClean="0">
                <a:sym typeface="Symbol"/>
              </a:rPr>
              <a:t>h, k, l)</a:t>
            </a:r>
          </a:p>
          <a:p>
            <a:pPr lvl="1">
              <a:spcAft>
                <a:spcPts val="600"/>
              </a:spcAft>
              <a:buNone/>
            </a:pPr>
            <a:r>
              <a:rPr lang="ru-RU" sz="2400" dirty="0" smtClean="0">
                <a:sym typeface="Symbol"/>
              </a:rPr>
              <a:t>Поэтому при росте </a:t>
            </a:r>
            <a:r>
              <a:rPr lang="en-US" sz="2400" dirty="0" smtClean="0">
                <a:sym typeface="Symbol"/>
              </a:rPr>
              <a:t>h, k, l </a:t>
            </a:r>
            <a:r>
              <a:rPr lang="ru-RU" sz="2400" dirty="0" smtClean="0">
                <a:sym typeface="Symbol"/>
              </a:rPr>
              <a:t>разрешение улучшается, т.е. становится меньше.</a:t>
            </a:r>
            <a:endParaRPr lang="en-US" sz="2400" dirty="0" smtClean="0">
              <a:sym typeface="Symbol"/>
            </a:endParaRPr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2" cstate="print"/>
          <a:srcRect t="3436" b="17180"/>
          <a:stretch>
            <a:fillRect/>
          </a:stretch>
        </p:blipFill>
        <p:spPr bwMode="auto">
          <a:xfrm>
            <a:off x="5638800" y="4038600"/>
            <a:ext cx="2057400" cy="55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0B65-730E-4E71-8A9A-109B6CC8FEFD}" type="slidenum">
              <a:rPr lang="ru-RU" altLang="ru-RU" smtClean="0"/>
              <a:pPr/>
              <a:t>25</a:t>
            </a:fld>
            <a:endParaRPr lang="ru-RU" alt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453853" y="76200"/>
            <a:ext cx="8575847" cy="5714999"/>
            <a:chOff x="762000" y="209550"/>
            <a:chExt cx="8575847" cy="571499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2000" y="209550"/>
              <a:ext cx="8575847" cy="5714999"/>
            </a:xfrm>
            <a:prstGeom prst="rect">
              <a:avLst/>
            </a:prstGeom>
          </p:spPr>
        </p:pic>
        <p:grpSp>
          <p:nvGrpSpPr>
            <p:cNvPr id="19" name="Группа 18"/>
            <p:cNvGrpSpPr/>
            <p:nvPr/>
          </p:nvGrpSpPr>
          <p:grpSpPr>
            <a:xfrm>
              <a:off x="1066800" y="1488473"/>
              <a:ext cx="3392996" cy="3390900"/>
              <a:chOff x="1066800" y="1488473"/>
              <a:chExt cx="3392996" cy="3390900"/>
            </a:xfrm>
          </p:grpSpPr>
          <p:cxnSp>
            <p:nvCxnSpPr>
              <p:cNvPr id="7" name="Прямая со стрелкой 6"/>
              <p:cNvCxnSpPr/>
              <p:nvPr/>
            </p:nvCxnSpPr>
            <p:spPr>
              <a:xfrm flipV="1">
                <a:off x="1640396" y="1488473"/>
                <a:ext cx="2819400" cy="3390900"/>
              </a:xfrm>
              <a:prstGeom prst="straightConnector1">
                <a:avLst/>
              </a:prstGeom>
              <a:ln w="25400">
                <a:solidFill>
                  <a:srgbClr val="FF0000">
                    <a:alpha val="75000"/>
                  </a:srgb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H="1" flipV="1">
                <a:off x="1066800" y="3088673"/>
                <a:ext cx="573596" cy="1790700"/>
              </a:xfrm>
              <a:prstGeom prst="straightConnector1">
                <a:avLst/>
              </a:prstGeom>
              <a:ln w="25400">
                <a:solidFill>
                  <a:srgbClr val="FF0000">
                    <a:alpha val="75000"/>
                  </a:srgb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/>
          <p:cNvSpPr txBox="1"/>
          <p:nvPr/>
        </p:nvSpPr>
        <p:spPr>
          <a:xfrm>
            <a:off x="1147518" y="5980496"/>
            <a:ext cx="7005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Направление с наименьшим периодом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5193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ru-RU" altLang="ru-RU" smtClean="0"/>
              <a:t>Определение разрешения структуры</a:t>
            </a:r>
          </a:p>
        </p:txBody>
      </p:sp>
      <p:sp>
        <p:nvSpPr>
          <p:cNvPr id="23555" name="TextBox 57"/>
          <p:cNvSpPr txBox="1">
            <a:spLocks noChangeArrowheads="1"/>
          </p:cNvSpPr>
          <p:nvPr/>
        </p:nvSpPr>
        <p:spPr bwMode="auto">
          <a:xfrm>
            <a:off x="1130561" y="2854248"/>
            <a:ext cx="7773067" cy="1200329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2400" dirty="0"/>
              <a:t>Разрешение </a:t>
            </a:r>
            <a:r>
              <a:rPr lang="en-US" altLang="ru-RU" sz="2400" b="1" dirty="0" smtClean="0"/>
              <a:t>2.5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ангстрема</a:t>
            </a:r>
          </a:p>
          <a:p>
            <a:pPr eaLnBrk="1" hangingPunct="1"/>
            <a:r>
              <a:rPr lang="ru-RU" altLang="ru-RU" sz="2400" dirty="0"/>
              <a:t>Ранг разрешения 3 – </a:t>
            </a:r>
            <a:r>
              <a:rPr lang="ru-RU" altLang="ru-RU" sz="2400" dirty="0" smtClean="0"/>
              <a:t>21 </a:t>
            </a:r>
            <a:r>
              <a:rPr lang="ru-RU" altLang="ru-RU" sz="2400" dirty="0"/>
              <a:t>ангстрема</a:t>
            </a:r>
          </a:p>
          <a:p>
            <a:pPr eaLnBrk="1" hangingPunct="1"/>
            <a:r>
              <a:rPr lang="ru-RU" altLang="ru-RU" sz="2400" dirty="0"/>
              <a:t>Полнота в ранге = (число </a:t>
            </a:r>
            <a:r>
              <a:rPr lang="ru-RU" altLang="ru-RU" sz="2400" dirty="0" smtClean="0"/>
              <a:t>коричневых/число </a:t>
            </a:r>
            <a:r>
              <a:rPr lang="ru-RU" altLang="ru-RU" sz="2400" dirty="0"/>
              <a:t>всех) * 100%</a:t>
            </a:r>
          </a:p>
        </p:txBody>
      </p:sp>
      <p:grpSp>
        <p:nvGrpSpPr>
          <p:cNvPr id="23556" name="Группа 200"/>
          <p:cNvGrpSpPr>
            <a:grpSpLocks/>
          </p:cNvGrpSpPr>
          <p:nvPr/>
        </p:nvGrpSpPr>
        <p:grpSpPr bwMode="auto">
          <a:xfrm>
            <a:off x="914400" y="5638800"/>
            <a:ext cx="4267200" cy="919163"/>
            <a:chOff x="1143000" y="4191000"/>
            <a:chExt cx="4267200" cy="918865"/>
          </a:xfrm>
        </p:grpSpPr>
        <p:cxnSp>
          <p:nvCxnSpPr>
            <p:cNvPr id="23635" name="Прямая соединительная линия 15"/>
            <p:cNvCxnSpPr>
              <a:cxnSpLocks noChangeShapeType="1"/>
            </p:cNvCxnSpPr>
            <p:nvPr/>
          </p:nvCxnSpPr>
          <p:spPr bwMode="auto">
            <a:xfrm flipV="1">
              <a:off x="1219200" y="4953000"/>
              <a:ext cx="0" cy="76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sp>
          <p:nvSpPr>
            <p:cNvPr id="180" name="Овал 179"/>
            <p:cNvSpPr/>
            <p:nvPr/>
          </p:nvSpPr>
          <p:spPr bwMode="auto">
            <a:xfrm>
              <a:off x="1143000" y="4343351"/>
              <a:ext cx="152400" cy="15235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23637" name="Овал 180"/>
            <p:cNvSpPr>
              <a:spLocks noChangeArrowheads="1"/>
            </p:cNvSpPr>
            <p:nvPr/>
          </p:nvSpPr>
          <p:spPr bwMode="auto">
            <a:xfrm>
              <a:off x="1143000" y="4800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638" name="TextBox 181"/>
            <p:cNvSpPr txBox="1">
              <a:spLocks noChangeArrowheads="1"/>
            </p:cNvSpPr>
            <p:nvPr/>
          </p:nvSpPr>
          <p:spPr bwMode="auto">
            <a:xfrm flipH="1">
              <a:off x="1524000" y="4191000"/>
              <a:ext cx="3230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/>
              <a:r>
                <a:rPr lang="ru-RU" altLang="ru-RU" sz="2400"/>
                <a:t>измеренный рефлекс</a:t>
              </a:r>
            </a:p>
          </p:txBody>
        </p:sp>
        <p:sp>
          <p:nvSpPr>
            <p:cNvPr id="23639" name="TextBox 182"/>
            <p:cNvSpPr txBox="1">
              <a:spLocks noChangeArrowheads="1"/>
            </p:cNvSpPr>
            <p:nvPr/>
          </p:nvSpPr>
          <p:spPr bwMode="auto">
            <a:xfrm flipH="1">
              <a:off x="1524000" y="4648200"/>
              <a:ext cx="3886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/>
              <a:r>
                <a:rPr lang="ru-RU" altLang="ru-RU" sz="2400"/>
                <a:t>не измеренный рефлекс</a:t>
              </a:r>
            </a:p>
          </p:txBody>
        </p:sp>
      </p:grpSp>
      <p:sp>
        <p:nvSpPr>
          <p:cNvPr id="23557" name="Выноска 1 184"/>
          <p:cNvSpPr>
            <a:spLocks/>
          </p:cNvSpPr>
          <p:nvPr/>
        </p:nvSpPr>
        <p:spPr bwMode="auto">
          <a:xfrm>
            <a:off x="127975" y="992746"/>
            <a:ext cx="4425950" cy="1450701"/>
          </a:xfrm>
          <a:prstGeom prst="borderCallout1">
            <a:avLst>
              <a:gd name="adj1" fmla="val 94940"/>
              <a:gd name="adj2" fmla="val 32667"/>
              <a:gd name="adj3" fmla="val 273254"/>
              <a:gd name="adj4" fmla="val 18404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 dirty="0" smtClean="0"/>
              <a:t>Теоретически число структурных факторов  </a:t>
            </a:r>
            <a:r>
              <a:rPr lang="ru-RU" altLang="ru-RU" sz="2400" b="1" dirty="0"/>
              <a:t>(не измеренных) </a:t>
            </a:r>
            <a:r>
              <a:rPr lang="ru-RU" altLang="ru-RU" sz="2400" b="1" dirty="0" smtClean="0"/>
              <a:t>бесконечно в окрестности 0 ангстрем</a:t>
            </a:r>
            <a:endParaRPr lang="ru-RU" altLang="ru-RU" sz="2400" b="1" dirty="0"/>
          </a:p>
        </p:txBody>
      </p:sp>
      <p:grpSp>
        <p:nvGrpSpPr>
          <p:cNvPr id="23558" name="Группа 199"/>
          <p:cNvGrpSpPr>
            <a:grpSpLocks/>
          </p:cNvGrpSpPr>
          <p:nvPr/>
        </p:nvGrpSpPr>
        <p:grpSpPr bwMode="auto">
          <a:xfrm>
            <a:off x="653523" y="3946056"/>
            <a:ext cx="8178800" cy="2093920"/>
            <a:chOff x="647700" y="1981200"/>
            <a:chExt cx="8179167" cy="2094131"/>
          </a:xfrm>
        </p:grpSpPr>
        <p:grpSp>
          <p:nvGrpSpPr>
            <p:cNvPr id="23560" name="Группа 142"/>
            <p:cNvGrpSpPr>
              <a:grpSpLocks/>
            </p:cNvGrpSpPr>
            <p:nvPr/>
          </p:nvGrpSpPr>
          <p:grpSpPr bwMode="auto">
            <a:xfrm>
              <a:off x="647700" y="3121967"/>
              <a:ext cx="7848600" cy="614111"/>
              <a:chOff x="1066800" y="3276600"/>
              <a:chExt cx="7848600" cy="614111"/>
            </a:xfrm>
          </p:grpSpPr>
          <p:cxnSp>
            <p:nvCxnSpPr>
              <p:cNvPr id="23604" name="Прямая соединительная линия 6"/>
              <p:cNvCxnSpPr>
                <a:cxnSpLocks noChangeShapeType="1"/>
              </p:cNvCxnSpPr>
              <p:nvPr/>
            </p:nvCxnSpPr>
            <p:spPr bwMode="auto">
              <a:xfrm>
                <a:off x="1219200" y="3429000"/>
                <a:ext cx="769620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05" name="Прямая соединительная линия 28"/>
              <p:cNvCxnSpPr>
                <a:cxnSpLocks noChangeShapeType="1"/>
              </p:cNvCxnSpPr>
              <p:nvPr/>
            </p:nvCxnSpPr>
            <p:spPr bwMode="auto">
              <a:xfrm flipV="1">
                <a:off x="12192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06" name="Прямая соединительная линия 30"/>
              <p:cNvCxnSpPr>
                <a:cxnSpLocks noChangeShapeType="1"/>
              </p:cNvCxnSpPr>
              <p:nvPr/>
            </p:nvCxnSpPr>
            <p:spPr bwMode="auto">
              <a:xfrm flipV="1">
                <a:off x="15240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07" name="Прямая соединительная линия 31"/>
              <p:cNvCxnSpPr>
                <a:cxnSpLocks noChangeShapeType="1"/>
              </p:cNvCxnSpPr>
              <p:nvPr/>
            </p:nvCxnSpPr>
            <p:spPr bwMode="auto">
              <a:xfrm flipV="1">
                <a:off x="18288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08" name="Прямая соединительная линия 32"/>
              <p:cNvCxnSpPr>
                <a:cxnSpLocks noChangeShapeType="1"/>
              </p:cNvCxnSpPr>
              <p:nvPr/>
            </p:nvCxnSpPr>
            <p:spPr bwMode="auto">
              <a:xfrm flipV="1">
                <a:off x="21336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09" name="Прямая соединительная линия 33"/>
              <p:cNvCxnSpPr>
                <a:cxnSpLocks noChangeShapeType="1"/>
              </p:cNvCxnSpPr>
              <p:nvPr/>
            </p:nvCxnSpPr>
            <p:spPr bwMode="auto">
              <a:xfrm flipV="1">
                <a:off x="24384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10" name="Прямая соединительная линия 34"/>
              <p:cNvCxnSpPr>
                <a:cxnSpLocks noChangeShapeType="1"/>
              </p:cNvCxnSpPr>
              <p:nvPr/>
            </p:nvCxnSpPr>
            <p:spPr bwMode="auto">
              <a:xfrm flipV="1">
                <a:off x="27432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11" name="Прямая соединительная линия 35"/>
              <p:cNvCxnSpPr>
                <a:cxnSpLocks noChangeShapeType="1"/>
              </p:cNvCxnSpPr>
              <p:nvPr/>
            </p:nvCxnSpPr>
            <p:spPr bwMode="auto">
              <a:xfrm flipV="1">
                <a:off x="30480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12" name="Прямая соединительная линия 36"/>
              <p:cNvCxnSpPr>
                <a:cxnSpLocks noChangeShapeType="1"/>
              </p:cNvCxnSpPr>
              <p:nvPr/>
            </p:nvCxnSpPr>
            <p:spPr bwMode="auto">
              <a:xfrm flipV="1">
                <a:off x="33528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13" name="Прямая соединительная линия 37"/>
              <p:cNvCxnSpPr>
                <a:cxnSpLocks noChangeShapeType="1"/>
              </p:cNvCxnSpPr>
              <p:nvPr/>
            </p:nvCxnSpPr>
            <p:spPr bwMode="auto">
              <a:xfrm flipV="1">
                <a:off x="36576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14" name="Прямая соединительная линия 38"/>
              <p:cNvCxnSpPr>
                <a:cxnSpLocks noChangeShapeType="1"/>
              </p:cNvCxnSpPr>
              <p:nvPr/>
            </p:nvCxnSpPr>
            <p:spPr bwMode="auto">
              <a:xfrm flipV="1">
                <a:off x="39624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15" name="Прямая соединительная линия 39"/>
              <p:cNvCxnSpPr>
                <a:cxnSpLocks noChangeShapeType="1"/>
              </p:cNvCxnSpPr>
              <p:nvPr/>
            </p:nvCxnSpPr>
            <p:spPr bwMode="auto">
              <a:xfrm flipV="1">
                <a:off x="42672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16" name="Прямая соединительная линия 40"/>
              <p:cNvCxnSpPr>
                <a:cxnSpLocks noChangeShapeType="1"/>
              </p:cNvCxnSpPr>
              <p:nvPr/>
            </p:nvCxnSpPr>
            <p:spPr bwMode="auto">
              <a:xfrm flipV="1">
                <a:off x="45720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17" name="Прямая соединительная линия 41"/>
              <p:cNvCxnSpPr>
                <a:cxnSpLocks noChangeShapeType="1"/>
              </p:cNvCxnSpPr>
              <p:nvPr/>
            </p:nvCxnSpPr>
            <p:spPr bwMode="auto">
              <a:xfrm flipV="1">
                <a:off x="48768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18" name="Прямая соединительная линия 42"/>
              <p:cNvCxnSpPr>
                <a:cxnSpLocks noChangeShapeType="1"/>
              </p:cNvCxnSpPr>
              <p:nvPr/>
            </p:nvCxnSpPr>
            <p:spPr bwMode="auto">
              <a:xfrm flipV="1">
                <a:off x="51816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19" name="Прямая соединительная линия 43"/>
              <p:cNvCxnSpPr>
                <a:cxnSpLocks noChangeShapeType="1"/>
              </p:cNvCxnSpPr>
              <p:nvPr/>
            </p:nvCxnSpPr>
            <p:spPr bwMode="auto">
              <a:xfrm flipV="1">
                <a:off x="54864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20" name="Прямая соединительная линия 44"/>
              <p:cNvCxnSpPr>
                <a:cxnSpLocks noChangeShapeType="1"/>
              </p:cNvCxnSpPr>
              <p:nvPr/>
            </p:nvCxnSpPr>
            <p:spPr bwMode="auto">
              <a:xfrm flipV="1">
                <a:off x="57912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21" name="Прямая соединительная линия 45"/>
              <p:cNvCxnSpPr>
                <a:cxnSpLocks noChangeShapeType="1"/>
              </p:cNvCxnSpPr>
              <p:nvPr/>
            </p:nvCxnSpPr>
            <p:spPr bwMode="auto">
              <a:xfrm flipV="1">
                <a:off x="60960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22" name="Прямая соединительная линия 46"/>
              <p:cNvCxnSpPr>
                <a:cxnSpLocks noChangeShapeType="1"/>
              </p:cNvCxnSpPr>
              <p:nvPr/>
            </p:nvCxnSpPr>
            <p:spPr bwMode="auto">
              <a:xfrm flipV="1">
                <a:off x="64008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23" name="Прямая соединительная линия 47"/>
              <p:cNvCxnSpPr>
                <a:cxnSpLocks noChangeShapeType="1"/>
              </p:cNvCxnSpPr>
              <p:nvPr/>
            </p:nvCxnSpPr>
            <p:spPr bwMode="auto">
              <a:xfrm flipV="1">
                <a:off x="67056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24" name="Прямая соединительная линия 48"/>
              <p:cNvCxnSpPr>
                <a:cxnSpLocks noChangeShapeType="1"/>
              </p:cNvCxnSpPr>
              <p:nvPr/>
            </p:nvCxnSpPr>
            <p:spPr bwMode="auto">
              <a:xfrm flipV="1">
                <a:off x="70104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25" name="Прямая соединительная линия 49"/>
              <p:cNvCxnSpPr>
                <a:cxnSpLocks noChangeShapeType="1"/>
              </p:cNvCxnSpPr>
              <p:nvPr/>
            </p:nvCxnSpPr>
            <p:spPr bwMode="auto">
              <a:xfrm flipV="1">
                <a:off x="73152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26" name="Прямая соединительная линия 50"/>
              <p:cNvCxnSpPr>
                <a:cxnSpLocks noChangeShapeType="1"/>
              </p:cNvCxnSpPr>
              <p:nvPr/>
            </p:nvCxnSpPr>
            <p:spPr bwMode="auto">
              <a:xfrm flipV="1">
                <a:off x="76200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27" name="Прямая соединительная линия 51"/>
              <p:cNvCxnSpPr>
                <a:cxnSpLocks noChangeShapeType="1"/>
              </p:cNvCxnSpPr>
              <p:nvPr/>
            </p:nvCxnSpPr>
            <p:spPr bwMode="auto">
              <a:xfrm flipV="1">
                <a:off x="79248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28" name="Прямая соединительная линия 53"/>
              <p:cNvCxnSpPr>
                <a:cxnSpLocks noChangeShapeType="1"/>
              </p:cNvCxnSpPr>
              <p:nvPr/>
            </p:nvCxnSpPr>
            <p:spPr bwMode="auto">
              <a:xfrm flipV="1">
                <a:off x="82296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29" name="Прямая соединительная линия 54"/>
              <p:cNvCxnSpPr>
                <a:cxnSpLocks noChangeShapeType="1"/>
              </p:cNvCxnSpPr>
              <p:nvPr/>
            </p:nvCxnSpPr>
            <p:spPr bwMode="auto">
              <a:xfrm flipV="1">
                <a:off x="85344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3630" name="TextBox 55"/>
              <p:cNvSpPr txBox="1">
                <a:spLocks noChangeArrowheads="1"/>
              </p:cNvSpPr>
              <p:nvPr/>
            </p:nvSpPr>
            <p:spPr bwMode="auto">
              <a:xfrm>
                <a:off x="1066800" y="34290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/>
                <a:r>
                  <a:rPr lang="ru-RU" altLang="ru-RU" sz="2400"/>
                  <a:t>0</a:t>
                </a:r>
              </a:p>
            </p:txBody>
          </p:sp>
          <p:sp>
            <p:nvSpPr>
              <p:cNvPr id="23631" name="TextBox 58"/>
              <p:cNvSpPr txBox="1">
                <a:spLocks noChangeArrowheads="1"/>
              </p:cNvSpPr>
              <p:nvPr/>
            </p:nvSpPr>
            <p:spPr bwMode="auto">
              <a:xfrm>
                <a:off x="2590800" y="3429000"/>
                <a:ext cx="492443" cy="461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/>
                <a:r>
                  <a:rPr lang="ru-RU" altLang="ru-RU" sz="2400" dirty="0" smtClean="0"/>
                  <a:t>5</a:t>
                </a:r>
                <a:endParaRPr lang="ru-RU" altLang="ru-RU" sz="2400" dirty="0"/>
              </a:p>
            </p:txBody>
          </p:sp>
          <p:sp>
            <p:nvSpPr>
              <p:cNvPr id="23632" name="TextBox 59"/>
              <p:cNvSpPr txBox="1">
                <a:spLocks noChangeArrowheads="1"/>
              </p:cNvSpPr>
              <p:nvPr/>
            </p:nvSpPr>
            <p:spPr bwMode="auto">
              <a:xfrm>
                <a:off x="4081046" y="342900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/>
                <a:r>
                  <a:rPr lang="ru-RU" altLang="ru-RU" sz="2400" dirty="0"/>
                  <a:t>1</a:t>
                </a:r>
                <a:r>
                  <a:rPr lang="ru-RU" altLang="ru-RU" sz="2400" dirty="0" smtClean="0"/>
                  <a:t>0</a:t>
                </a:r>
                <a:endParaRPr lang="ru-RU" altLang="ru-RU" sz="2400" dirty="0"/>
              </a:p>
            </p:txBody>
          </p:sp>
          <p:sp>
            <p:nvSpPr>
              <p:cNvPr id="23633" name="TextBox 60"/>
              <p:cNvSpPr txBox="1">
                <a:spLocks noChangeArrowheads="1"/>
              </p:cNvSpPr>
              <p:nvPr/>
            </p:nvSpPr>
            <p:spPr bwMode="auto">
              <a:xfrm>
                <a:off x="5605046" y="342900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/>
                <a:r>
                  <a:rPr lang="ru-RU" altLang="ru-RU" sz="2400" dirty="0" smtClean="0"/>
                  <a:t>15</a:t>
                </a:r>
                <a:endParaRPr lang="ru-RU" altLang="ru-RU" sz="2400" dirty="0"/>
              </a:p>
            </p:txBody>
          </p:sp>
          <p:sp>
            <p:nvSpPr>
              <p:cNvPr id="23634" name="TextBox 61"/>
              <p:cNvSpPr txBox="1">
                <a:spLocks noChangeArrowheads="1"/>
              </p:cNvSpPr>
              <p:nvPr/>
            </p:nvSpPr>
            <p:spPr bwMode="auto">
              <a:xfrm>
                <a:off x="7086600" y="342900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/>
                <a:r>
                  <a:rPr lang="ru-RU" altLang="ru-RU" sz="2400" dirty="0" smtClean="0"/>
                  <a:t>20</a:t>
                </a:r>
                <a:endParaRPr lang="ru-RU" altLang="ru-RU" sz="2400" dirty="0"/>
              </a:p>
            </p:txBody>
          </p:sp>
        </p:grpSp>
        <p:sp>
          <p:nvSpPr>
            <p:cNvPr id="23561" name="TextBox 62"/>
            <p:cNvSpPr txBox="1">
              <a:spLocks noChangeArrowheads="1"/>
            </p:cNvSpPr>
            <p:nvPr/>
          </p:nvSpPr>
          <p:spPr bwMode="auto">
            <a:xfrm>
              <a:off x="7772400" y="3429000"/>
              <a:ext cx="92044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/>
              <a:r>
                <a:rPr lang="en-US" altLang="ru-RU" sz="3600"/>
                <a:t>d</a:t>
              </a:r>
              <a:r>
                <a:rPr lang="en-US" altLang="ru-RU" sz="2400"/>
                <a:t> </a:t>
              </a:r>
              <a:r>
                <a:rPr lang="ru-RU" altLang="ru-RU" sz="2400"/>
                <a:t>(</a:t>
              </a:r>
              <a:r>
                <a:rPr lang="en-US" altLang="ru-RU" sz="2400"/>
                <a:t>Å</a:t>
              </a:r>
              <a:r>
                <a:rPr lang="ru-RU" altLang="ru-RU" sz="2400"/>
                <a:t>)</a:t>
              </a:r>
            </a:p>
          </p:txBody>
        </p:sp>
        <p:sp>
          <p:nvSpPr>
            <p:cNvPr id="23562" name="Овал 143"/>
            <p:cNvSpPr>
              <a:spLocks noChangeArrowheads="1"/>
            </p:cNvSpPr>
            <p:nvPr/>
          </p:nvSpPr>
          <p:spPr bwMode="auto">
            <a:xfrm>
              <a:off x="16764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45" name="Овал 144"/>
            <p:cNvSpPr/>
            <p:nvPr/>
          </p:nvSpPr>
          <p:spPr bwMode="auto">
            <a:xfrm>
              <a:off x="7086889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46" name="Овал 145"/>
            <p:cNvSpPr/>
            <p:nvPr/>
          </p:nvSpPr>
          <p:spPr bwMode="auto">
            <a:xfrm>
              <a:off x="6477262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47" name="Овал 146"/>
            <p:cNvSpPr/>
            <p:nvPr/>
          </p:nvSpPr>
          <p:spPr bwMode="auto">
            <a:xfrm>
              <a:off x="5867634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48" name="Овал 147"/>
            <p:cNvSpPr/>
            <p:nvPr/>
          </p:nvSpPr>
          <p:spPr bwMode="auto">
            <a:xfrm>
              <a:off x="5258007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49" name="Овал 148"/>
            <p:cNvSpPr/>
            <p:nvPr/>
          </p:nvSpPr>
          <p:spPr bwMode="auto">
            <a:xfrm>
              <a:off x="4648380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0" name="Овал 149"/>
            <p:cNvSpPr/>
            <p:nvPr/>
          </p:nvSpPr>
          <p:spPr bwMode="auto">
            <a:xfrm>
              <a:off x="4038752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1" name="Овал 150"/>
            <p:cNvSpPr/>
            <p:nvPr/>
          </p:nvSpPr>
          <p:spPr bwMode="auto">
            <a:xfrm>
              <a:off x="3429125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2" name="Овал 151"/>
            <p:cNvSpPr/>
            <p:nvPr/>
          </p:nvSpPr>
          <p:spPr bwMode="auto">
            <a:xfrm>
              <a:off x="2819497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3" name="Овал 152"/>
            <p:cNvSpPr/>
            <p:nvPr/>
          </p:nvSpPr>
          <p:spPr bwMode="auto">
            <a:xfrm>
              <a:off x="2209870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4" name="Овал 153"/>
            <p:cNvSpPr/>
            <p:nvPr/>
          </p:nvSpPr>
          <p:spPr bwMode="auto">
            <a:xfrm>
              <a:off x="1600243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5" name="Овал 154"/>
            <p:cNvSpPr/>
            <p:nvPr/>
          </p:nvSpPr>
          <p:spPr bwMode="auto">
            <a:xfrm>
              <a:off x="990615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6" name="Овал 155"/>
            <p:cNvSpPr/>
            <p:nvPr/>
          </p:nvSpPr>
          <p:spPr bwMode="auto">
            <a:xfrm>
              <a:off x="1143022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7" name="Овал 156"/>
            <p:cNvSpPr/>
            <p:nvPr/>
          </p:nvSpPr>
          <p:spPr bwMode="auto">
            <a:xfrm>
              <a:off x="1295429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8" name="Овал 157"/>
            <p:cNvSpPr/>
            <p:nvPr/>
          </p:nvSpPr>
          <p:spPr bwMode="auto">
            <a:xfrm>
              <a:off x="1524039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9" name="Овал 158"/>
            <p:cNvSpPr/>
            <p:nvPr/>
          </p:nvSpPr>
          <p:spPr bwMode="auto">
            <a:xfrm>
              <a:off x="1752650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60" name="Овал 159"/>
            <p:cNvSpPr/>
            <p:nvPr/>
          </p:nvSpPr>
          <p:spPr bwMode="auto">
            <a:xfrm>
              <a:off x="1981260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61" name="Овал 160"/>
            <p:cNvSpPr/>
            <p:nvPr/>
          </p:nvSpPr>
          <p:spPr bwMode="auto">
            <a:xfrm>
              <a:off x="2209870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62" name="Овал 161"/>
            <p:cNvSpPr/>
            <p:nvPr/>
          </p:nvSpPr>
          <p:spPr bwMode="auto">
            <a:xfrm>
              <a:off x="2438480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63" name="Овал 162"/>
            <p:cNvSpPr/>
            <p:nvPr/>
          </p:nvSpPr>
          <p:spPr bwMode="auto">
            <a:xfrm>
              <a:off x="2667091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64" name="Овал 163"/>
            <p:cNvSpPr/>
            <p:nvPr/>
          </p:nvSpPr>
          <p:spPr bwMode="auto">
            <a:xfrm>
              <a:off x="3124311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65" name="Овал 164"/>
            <p:cNvSpPr/>
            <p:nvPr/>
          </p:nvSpPr>
          <p:spPr bwMode="auto">
            <a:xfrm>
              <a:off x="3505328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66" name="Овал 165"/>
            <p:cNvSpPr/>
            <p:nvPr/>
          </p:nvSpPr>
          <p:spPr bwMode="auto">
            <a:xfrm>
              <a:off x="4419769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67" name="Овал 166"/>
            <p:cNvSpPr/>
            <p:nvPr/>
          </p:nvSpPr>
          <p:spPr bwMode="auto">
            <a:xfrm>
              <a:off x="4953193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23586" name="Овал 167"/>
            <p:cNvSpPr>
              <a:spLocks noChangeArrowheads="1"/>
            </p:cNvSpPr>
            <p:nvPr/>
          </p:nvSpPr>
          <p:spPr bwMode="auto">
            <a:xfrm>
              <a:off x="76962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87" name="Овал 168"/>
            <p:cNvSpPr>
              <a:spLocks noChangeArrowheads="1"/>
            </p:cNvSpPr>
            <p:nvPr/>
          </p:nvSpPr>
          <p:spPr bwMode="auto">
            <a:xfrm>
              <a:off x="73914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88" name="Овал 169"/>
            <p:cNvSpPr>
              <a:spLocks noChangeArrowheads="1"/>
            </p:cNvSpPr>
            <p:nvPr/>
          </p:nvSpPr>
          <p:spPr bwMode="auto">
            <a:xfrm>
              <a:off x="67818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89" name="Овал 170"/>
            <p:cNvSpPr>
              <a:spLocks noChangeArrowheads="1"/>
            </p:cNvSpPr>
            <p:nvPr/>
          </p:nvSpPr>
          <p:spPr bwMode="auto">
            <a:xfrm>
              <a:off x="61722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0" name="Овал 171"/>
            <p:cNvSpPr>
              <a:spLocks noChangeArrowheads="1"/>
            </p:cNvSpPr>
            <p:nvPr/>
          </p:nvSpPr>
          <p:spPr bwMode="auto">
            <a:xfrm>
              <a:off x="55626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1" name="Овал 172"/>
            <p:cNvSpPr>
              <a:spLocks noChangeArrowheads="1"/>
            </p:cNvSpPr>
            <p:nvPr/>
          </p:nvSpPr>
          <p:spPr bwMode="auto">
            <a:xfrm>
              <a:off x="49530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2" name="Овал 173"/>
            <p:cNvSpPr>
              <a:spLocks noChangeArrowheads="1"/>
            </p:cNvSpPr>
            <p:nvPr/>
          </p:nvSpPr>
          <p:spPr bwMode="auto">
            <a:xfrm>
              <a:off x="8382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3" name="Овал 174"/>
            <p:cNvSpPr>
              <a:spLocks noChangeArrowheads="1"/>
            </p:cNvSpPr>
            <p:nvPr/>
          </p:nvSpPr>
          <p:spPr bwMode="auto">
            <a:xfrm>
              <a:off x="9906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4" name="Овал 175"/>
            <p:cNvSpPr>
              <a:spLocks noChangeArrowheads="1"/>
            </p:cNvSpPr>
            <p:nvPr/>
          </p:nvSpPr>
          <p:spPr bwMode="auto">
            <a:xfrm>
              <a:off x="11430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5" name="Овал 176"/>
            <p:cNvSpPr>
              <a:spLocks noChangeArrowheads="1"/>
            </p:cNvSpPr>
            <p:nvPr/>
          </p:nvSpPr>
          <p:spPr bwMode="auto">
            <a:xfrm>
              <a:off x="12954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6" name="Овал 177"/>
            <p:cNvSpPr>
              <a:spLocks noChangeArrowheads="1"/>
            </p:cNvSpPr>
            <p:nvPr/>
          </p:nvSpPr>
          <p:spPr bwMode="auto">
            <a:xfrm>
              <a:off x="14478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7" name="Овал 178"/>
            <p:cNvSpPr>
              <a:spLocks noChangeArrowheads="1"/>
            </p:cNvSpPr>
            <p:nvPr/>
          </p:nvSpPr>
          <p:spPr bwMode="auto">
            <a:xfrm>
              <a:off x="80010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8" name="Левая фигурная скобка 183"/>
            <p:cNvSpPr>
              <a:spLocks/>
            </p:cNvSpPr>
            <p:nvPr/>
          </p:nvSpPr>
          <p:spPr bwMode="auto">
            <a:xfrm rot="5400000">
              <a:off x="4057650" y="-323849"/>
              <a:ext cx="685800" cy="5600700"/>
            </a:xfrm>
            <a:prstGeom prst="leftBrace">
              <a:avLst>
                <a:gd name="adj1" fmla="val 8333"/>
                <a:gd name="adj2" fmla="val 48684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9" name="TextBox 185"/>
            <p:cNvSpPr txBox="1">
              <a:spLocks noChangeArrowheads="1"/>
            </p:cNvSpPr>
            <p:nvPr/>
          </p:nvSpPr>
          <p:spPr bwMode="auto">
            <a:xfrm>
              <a:off x="8001000" y="2514600"/>
              <a:ext cx="8258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/>
              <a:r>
                <a:rPr lang="en-US" altLang="ru-RU" sz="2400"/>
                <a:t>d </a:t>
              </a:r>
              <a:r>
                <a:rPr lang="ru-RU" altLang="ru-RU" sz="2400" baseline="-25000"/>
                <a:t>0</a:t>
              </a:r>
              <a:r>
                <a:rPr lang="en-US" altLang="ru-RU" sz="2400" baseline="-25000"/>
                <a:t>,0,1</a:t>
              </a:r>
              <a:endParaRPr lang="ru-RU" altLang="ru-RU" sz="2400" baseline="-25000"/>
            </a:p>
          </p:txBody>
        </p:sp>
        <p:sp>
          <p:nvSpPr>
            <p:cNvPr id="23600" name="TextBox 186"/>
            <p:cNvSpPr txBox="1">
              <a:spLocks noChangeArrowheads="1"/>
            </p:cNvSpPr>
            <p:nvPr/>
          </p:nvSpPr>
          <p:spPr bwMode="auto">
            <a:xfrm>
              <a:off x="7696200" y="2209800"/>
              <a:ext cx="8258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/>
              <a:r>
                <a:rPr lang="en-US" altLang="ru-RU" sz="2400"/>
                <a:t>d </a:t>
              </a:r>
              <a:r>
                <a:rPr lang="ru-RU" altLang="ru-RU" sz="2400" baseline="-25000"/>
                <a:t>0</a:t>
              </a:r>
              <a:r>
                <a:rPr lang="en-US" altLang="ru-RU" sz="2400" baseline="-25000"/>
                <a:t>,1,0</a:t>
              </a:r>
              <a:endParaRPr lang="ru-RU" altLang="ru-RU" sz="2400" baseline="-25000"/>
            </a:p>
          </p:txBody>
        </p:sp>
        <p:sp>
          <p:nvSpPr>
            <p:cNvPr id="23601" name="TextBox 187"/>
            <p:cNvSpPr txBox="1">
              <a:spLocks noChangeArrowheads="1"/>
            </p:cNvSpPr>
            <p:nvPr/>
          </p:nvSpPr>
          <p:spPr bwMode="auto">
            <a:xfrm>
              <a:off x="7239000" y="1981200"/>
              <a:ext cx="8258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/>
              <a:r>
                <a:rPr lang="en-US" altLang="ru-RU" sz="2400"/>
                <a:t>d </a:t>
              </a:r>
              <a:r>
                <a:rPr lang="en-US" altLang="ru-RU" sz="2400" baseline="-25000"/>
                <a:t>1,0,0</a:t>
              </a:r>
              <a:endParaRPr lang="ru-RU" altLang="ru-RU" sz="2400" baseline="-25000"/>
            </a:p>
          </p:txBody>
        </p:sp>
        <p:cxnSp>
          <p:nvCxnSpPr>
            <p:cNvPr id="23602" name="Прямая со стрелкой 189"/>
            <p:cNvCxnSpPr>
              <a:cxnSpLocks noChangeShapeType="1"/>
            </p:cNvCxnSpPr>
            <p:nvPr/>
          </p:nvCxnSpPr>
          <p:spPr bwMode="auto">
            <a:xfrm>
              <a:off x="7467600" y="2286000"/>
              <a:ext cx="0" cy="5334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603" name="Прямая со стрелкой 194"/>
            <p:cNvCxnSpPr>
              <a:cxnSpLocks noChangeShapeType="1"/>
              <a:endCxn id="23586" idx="0"/>
            </p:cNvCxnSpPr>
            <p:nvPr/>
          </p:nvCxnSpPr>
          <p:spPr bwMode="auto">
            <a:xfrm flipH="1">
              <a:off x="7772400" y="2590800"/>
              <a:ext cx="76200" cy="3048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3559" name="Прямоугольник 203"/>
          <p:cNvSpPr>
            <a:spLocks noChangeArrowheads="1"/>
          </p:cNvSpPr>
          <p:nvPr/>
        </p:nvSpPr>
        <p:spPr bwMode="auto">
          <a:xfrm>
            <a:off x="5486400" y="838200"/>
            <a:ext cx="3366627" cy="156966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en-US" altLang="ru-RU" sz="3600" dirty="0"/>
              <a:t>d </a:t>
            </a:r>
            <a:r>
              <a:rPr lang="en-US" altLang="ru-RU" sz="3600" baseline="-25000" dirty="0" err="1"/>
              <a:t>h,k,l</a:t>
            </a:r>
            <a:r>
              <a:rPr lang="en-US" altLang="ru-RU" sz="3600" baseline="-25000" dirty="0"/>
              <a:t> </a:t>
            </a:r>
            <a:r>
              <a:rPr lang="en-US" altLang="ru-RU" sz="3200" b="1" baseline="-25000" dirty="0"/>
              <a:t>– </a:t>
            </a:r>
            <a:r>
              <a:rPr lang="ru-RU" altLang="ru-RU" sz="2800" b="1" dirty="0" smtClean="0"/>
              <a:t>разрешение</a:t>
            </a:r>
            <a:r>
              <a:rPr lang="en-US" altLang="ru-RU" sz="2800" b="1" dirty="0" smtClean="0"/>
              <a:t> </a:t>
            </a:r>
            <a:br>
              <a:rPr lang="en-US" altLang="ru-RU" sz="2800" b="1" dirty="0" smtClean="0"/>
            </a:br>
            <a:r>
              <a:rPr lang="en-US" altLang="ru-RU" sz="2800" b="1" dirty="0" smtClean="0"/>
              <a:t>(=</a:t>
            </a:r>
            <a:r>
              <a:rPr lang="ru-RU" altLang="ru-RU" sz="2800" b="1" dirty="0" smtClean="0"/>
              <a:t> период</a:t>
            </a:r>
            <a:r>
              <a:rPr lang="en-US" altLang="ru-RU" sz="2800" b="1" dirty="0" smtClean="0"/>
              <a:t>)</a:t>
            </a:r>
            <a:r>
              <a:rPr lang="ru-RU" altLang="ru-RU" sz="2800" b="1" dirty="0"/>
              <a:t/>
            </a:r>
            <a:br>
              <a:rPr lang="ru-RU" altLang="ru-RU" sz="2800" b="1" dirty="0"/>
            </a:br>
            <a:r>
              <a:rPr lang="ru-RU" altLang="ru-RU" sz="2800" b="1" dirty="0"/>
              <a:t>гармоники </a:t>
            </a:r>
            <a:r>
              <a:rPr lang="en-US" altLang="ru-RU" sz="3200" dirty="0"/>
              <a:t>(</a:t>
            </a:r>
            <a:r>
              <a:rPr lang="en-US" altLang="ru-RU" sz="3200" dirty="0" err="1"/>
              <a:t>h,k,l</a:t>
            </a:r>
            <a:r>
              <a:rPr lang="en-US" altLang="ru-RU" sz="3200" dirty="0"/>
              <a:t>)</a:t>
            </a:r>
            <a:endParaRPr lang="ru-RU" altLang="ru-RU" sz="3200" baseline="-25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26</a:t>
            </a:fld>
            <a:endParaRPr lang="ru-RU" altLang="ru-RU"/>
          </a:p>
        </p:txBody>
      </p:sp>
      <p:cxnSp>
        <p:nvCxnSpPr>
          <p:cNvPr id="91" name="Прямая соединительная линия 15"/>
          <p:cNvCxnSpPr>
            <a:cxnSpLocks noChangeShapeType="1"/>
          </p:cNvCxnSpPr>
          <p:nvPr/>
        </p:nvCxnSpPr>
        <p:spPr bwMode="auto">
          <a:xfrm flipV="1">
            <a:off x="4742923" y="6128068"/>
            <a:ext cx="0" cy="1199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92" name="Овал 91"/>
          <p:cNvSpPr/>
          <p:nvPr/>
        </p:nvSpPr>
        <p:spPr bwMode="auto">
          <a:xfrm>
            <a:off x="1084986" y="4894358"/>
            <a:ext cx="145909" cy="12842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ea typeface="HG Mincho Light J;MS Gothic;HG " charset="0"/>
              <a:cs typeface="HG Mincho Light J;MS Gothic;HG 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 noChangeArrowheads="1"/>
          </p:cNvSpPr>
          <p:nvPr/>
        </p:nvSpPr>
        <p:spPr bwMode="auto">
          <a:xfrm>
            <a:off x="228600" y="228600"/>
            <a:ext cx="845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4000" dirty="0"/>
              <a:t>Разрешение как показатель качества </a:t>
            </a:r>
            <a:r>
              <a:rPr lang="ru-RU" altLang="ru-RU" sz="4000" dirty="0" smtClean="0"/>
              <a:t>модели</a:t>
            </a:r>
            <a:endParaRPr lang="ru-RU" altLang="ru-RU" sz="4000" dirty="0"/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i="1" u="sng" dirty="0">
                <a:solidFill>
                  <a:srgbClr val="C00000"/>
                </a:solidFill>
                <a:latin typeface="Calibri" panose="020F0502020204030204" pitchFamily="34" charset="0"/>
              </a:rPr>
              <a:t>Характеризует экспериментальные данные</a:t>
            </a:r>
            <a:r>
              <a:rPr lang="ru-RU" altLang="ru-RU" sz="2800" dirty="0">
                <a:latin typeface="Calibri" panose="020F0502020204030204" pitchFamily="34" charset="0"/>
              </a:rPr>
              <a:t>, </a:t>
            </a:r>
            <a:r>
              <a:rPr lang="ru-RU" alt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а не модель</a:t>
            </a:r>
            <a:r>
              <a:rPr lang="ru-RU" alt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!</a:t>
            </a:r>
            <a:endParaRPr lang="ru-RU" altLang="ru-RU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</a:rPr>
              <a:t>Остается небольшая доля субъективности в определении разрешения </a:t>
            </a:r>
            <a:r>
              <a:rPr lang="ru-RU" altLang="ru-RU" sz="2800" dirty="0" smtClean="0">
                <a:latin typeface="Calibri" panose="020F0502020204030204" pitchFamily="34" charset="0"/>
              </a:rPr>
              <a:t>структуры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latin typeface="Calibri" panose="020F0502020204030204" pitchFamily="34" charset="0"/>
              </a:rPr>
              <a:t>Чем лучше - меньше - разрешение (в </a:t>
            </a:r>
            <a:r>
              <a:rPr lang="en-US" altLang="ru-RU" sz="2800" dirty="0" smtClean="0">
                <a:latin typeface="Calibri" panose="020F0502020204030204" pitchFamily="34" charset="0"/>
              </a:rPr>
              <a:t>Å</a:t>
            </a:r>
            <a:r>
              <a:rPr lang="ru-RU" altLang="ru-RU" sz="2800" dirty="0" smtClean="0">
                <a:latin typeface="Calibri" panose="020F0502020204030204" pitchFamily="34" charset="0"/>
              </a:rPr>
              <a:t>), тем менее вероятны ошибки</a:t>
            </a:r>
            <a:endParaRPr lang="ru-RU" altLang="ru-RU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</a:rPr>
              <a:t>По данным РСА с плохим разрешением можно построить хорошую модель; при хорошем разрешении в модели могут быть </a:t>
            </a:r>
            <a:r>
              <a:rPr lang="ru-RU" altLang="ru-RU" sz="2800" dirty="0" smtClean="0">
                <a:latin typeface="Calibri" panose="020F0502020204030204" pitchFamily="34" charset="0"/>
              </a:rPr>
              <a:t>ошибки</a:t>
            </a:r>
            <a:br>
              <a:rPr lang="ru-RU" altLang="ru-RU" sz="2800" dirty="0" smtClean="0">
                <a:latin typeface="Calibri" panose="020F0502020204030204" pitchFamily="34" charset="0"/>
              </a:rPr>
            </a:br>
            <a:endParaRPr lang="ru-RU" altLang="ru-RU" sz="28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3200" dirty="0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27</a:t>
            </a:fld>
            <a:endParaRPr lang="ru-RU" alt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3820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/>
              <a:t>Условные градации разрешения</a:t>
            </a:r>
            <a:endParaRPr lang="ru-RU" altLang="ru-RU" sz="3600"/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</a:rPr>
              <a:t>Высокое разрешение:  </a:t>
            </a:r>
            <a:r>
              <a:rPr lang="en-US" altLang="ru-RU" sz="2800" dirty="0">
                <a:latin typeface="Calibri" panose="020F0502020204030204" pitchFamily="34" charset="0"/>
              </a:rPr>
              <a:t>&lt;1.5 </a:t>
            </a:r>
            <a:r>
              <a:rPr lang="en-US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Å</a:t>
            </a:r>
            <a:br>
              <a:rPr lang="en-US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Хорошее разрешение: 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1.5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– 2.5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Å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(в моделях с разрешением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2.5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Å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обычно </a:t>
            </a:r>
            <a:r>
              <a:rPr lang="ru-RU" altLang="ru-RU" sz="2800" i="1" u="sng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моделируют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и молекулы воды</a:t>
            </a:r>
            <a:r>
              <a:rPr lang="ru-RU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ru-RU" sz="2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Удовлетворительное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.5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– 3.5 </a:t>
            </a:r>
            <a:r>
              <a:rPr lang="en-US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Å</a:t>
            </a:r>
            <a:br>
              <a:rPr lang="en-US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Низкое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:  &gt;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3.5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Å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28</a:t>
            </a:fld>
            <a:endParaRPr lang="ru-RU" alt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И модели с плохим разрешением могут быть очень важными!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29</a:t>
            </a:fld>
            <a:endParaRPr lang="ru-RU" altLang="ru-RU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4876800" cy="42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29200" y="2895600"/>
            <a:ext cx="396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4XLQ   (2015)</a:t>
            </a:r>
          </a:p>
          <a:p>
            <a:r>
              <a:rPr lang="en-US" sz="2400" dirty="0" smtClean="0"/>
              <a:t>Crystal structure of </a:t>
            </a:r>
            <a:r>
              <a:rPr lang="en-US" sz="2400" i="1" dirty="0" err="1" smtClean="0"/>
              <a:t>T.aquaticus</a:t>
            </a:r>
            <a:r>
              <a:rPr lang="en-US" sz="2400" i="1" dirty="0" smtClean="0"/>
              <a:t> </a:t>
            </a:r>
            <a:r>
              <a:rPr lang="en-US" sz="2400" dirty="0" smtClean="0"/>
              <a:t>transcription initiation complex containing upstream fork (-11 base-paired) promoter</a:t>
            </a:r>
            <a:endParaRPr lang="en-US" sz="2400" dirty="0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2133600" y="6019800"/>
            <a:ext cx="617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Bae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et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al.,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Structure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of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a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bacterial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RNA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polymerase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holoenzyme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open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promoter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complex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Elife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. 2015.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1600200"/>
            <a:ext cx="3663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Разрешение 4.6 ангстрем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66700" y="1752600"/>
            <a:ext cx="8610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The structures in the PDB are based on a subjective interpretation of experimental data, which may itself be of variable</a:t>
            </a:r>
            <a:r>
              <a:rPr lang="ru-RU" altLang="ru-RU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quality, a process that can lead to errors with varying degrees</a:t>
            </a:r>
            <a:r>
              <a:rPr lang="ru-RU" altLang="ru-RU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of impact (</a:t>
            </a:r>
            <a:r>
              <a:rPr lang="en-US" altLang="ru-RU" sz="2400" i="1" dirty="0" err="1">
                <a:solidFill>
                  <a:schemeClr val="bg1">
                    <a:lumMod val="50000"/>
                  </a:schemeClr>
                </a:solidFill>
              </a:rPr>
              <a:t>Bra¨nde´n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 &amp; Jones, 1990; Morris et al., 1992; </a:t>
            </a:r>
            <a:r>
              <a:rPr lang="en-US" altLang="ru-RU" sz="2400" i="1" dirty="0" err="1">
                <a:solidFill>
                  <a:schemeClr val="bg1">
                    <a:lumMod val="50000"/>
                  </a:schemeClr>
                </a:solidFill>
              </a:rPr>
              <a:t>Kleywegt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 &amp; Jones, 1995, 1996, 1997, 2002; </a:t>
            </a:r>
            <a:r>
              <a:rPr lang="en-US" altLang="ru-RU" sz="2400" i="1" dirty="0" err="1">
                <a:solidFill>
                  <a:schemeClr val="bg1">
                    <a:lumMod val="50000"/>
                  </a:schemeClr>
                </a:solidFill>
              </a:rPr>
              <a:t>Hooft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 et al., 1996;</a:t>
            </a:r>
            <a:r>
              <a:rPr lang="ru-RU" altLang="ru-RU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ru-RU" sz="2400" i="1" dirty="0" err="1">
                <a:solidFill>
                  <a:schemeClr val="bg1">
                    <a:lumMod val="50000"/>
                  </a:schemeClr>
                </a:solidFill>
              </a:rPr>
              <a:t>Kleywegt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, 2000, 2007, 2009; Chen et al., 2010). </a:t>
            </a:r>
            <a:endParaRPr lang="ru-RU" altLang="ru-RU" sz="2400" i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endParaRPr lang="ru-RU" altLang="ru-RU" sz="2400" i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For this reason,</a:t>
            </a:r>
            <a:r>
              <a:rPr lang="ru-RU" altLang="ru-RU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it is crucial to assess the quality and reliability of the resulting</a:t>
            </a:r>
            <a:r>
              <a:rPr lang="ru-RU" altLang="ru-RU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models, </a:t>
            </a:r>
            <a:r>
              <a:rPr lang="en-US" altLang="ru-RU" sz="2400" i="1" dirty="0">
                <a:solidFill>
                  <a:schemeClr val="tx1"/>
                </a:solidFill>
              </a:rPr>
              <a:t>a process known as validation 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ru-RU" sz="2400" i="1" dirty="0" err="1">
                <a:solidFill>
                  <a:schemeClr val="bg1">
                    <a:lumMod val="50000"/>
                  </a:schemeClr>
                </a:solidFill>
              </a:rPr>
              <a:t>Kleywegt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, 2000, 2009).</a:t>
            </a:r>
            <a:endParaRPr lang="ru-RU" altLang="ru-RU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133600" y="5638800"/>
            <a:ext cx="6553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en-US" altLang="ru-RU" sz="2000" b="1" dirty="0"/>
              <a:t>Gore, </a:t>
            </a:r>
            <a:r>
              <a:rPr lang="en-US" altLang="ru-RU" sz="2000" b="1" dirty="0" err="1"/>
              <a:t>Velankar</a:t>
            </a:r>
            <a:r>
              <a:rPr lang="en-US" altLang="ru-RU" sz="2000" dirty="0"/>
              <a:t> and </a:t>
            </a:r>
            <a:r>
              <a:rPr lang="en-US" altLang="ru-RU" sz="2000" b="1" dirty="0" err="1"/>
              <a:t>Kleywegt</a:t>
            </a:r>
            <a:r>
              <a:rPr lang="en-US" altLang="ru-RU" sz="2000" dirty="0"/>
              <a:t>, </a:t>
            </a:r>
            <a:br>
              <a:rPr lang="en-US" altLang="ru-RU" sz="2000" dirty="0"/>
            </a:br>
            <a:r>
              <a:rPr lang="en-US" altLang="ru-RU" sz="2000" dirty="0"/>
              <a:t>Implementing an X-ray validation pipeline for the Protein Data Bank,  </a:t>
            </a:r>
            <a:r>
              <a:rPr lang="en-US" altLang="ru-RU" sz="2000" b="1" dirty="0"/>
              <a:t>2012</a:t>
            </a:r>
            <a:endParaRPr lang="ru-RU" altLang="ru-RU" sz="2000" b="1" dirty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3200"/>
              <a:t>Структура белка - это </a:t>
            </a:r>
            <a:r>
              <a:rPr lang="ru-RU" altLang="ru-RU" sz="3600">
                <a:solidFill>
                  <a:srgbClr val="C00000"/>
                </a:solidFill>
              </a:rPr>
              <a:t>созданная человеком </a:t>
            </a:r>
            <a:r>
              <a:rPr lang="ru-RU" altLang="ru-RU" sz="3200"/>
              <a:t>на основании экспериментальных данных  </a:t>
            </a:r>
            <a:r>
              <a:rPr lang="ru-RU" altLang="ru-RU" sz="3600">
                <a:solidFill>
                  <a:srgbClr val="C00000"/>
                </a:solidFill>
              </a:rPr>
              <a:t>модель</a:t>
            </a:r>
            <a:endParaRPr lang="ru-RU" altLang="ru-RU" sz="360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3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152400" y="367605"/>
            <a:ext cx="8763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dirty="0">
                <a:solidFill>
                  <a:srgbClr val="C00000"/>
                </a:solidFill>
              </a:rPr>
              <a:t>Менее 10% структур</a:t>
            </a:r>
            <a:r>
              <a:rPr lang="ru-RU" altLang="ru-RU" sz="2800" dirty="0"/>
              <a:t>, полученных с помощью рентгеноструктурного анализа, имеют разрешение менее, чем 1,5 ангстрем </a:t>
            </a:r>
            <a:endParaRPr lang="ru-RU" altLang="ru-RU" sz="2400" i="1" dirty="0">
              <a:sym typeface="Wingdings" panose="05000000000000000000" pitchFamily="2" charset="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30</a:t>
            </a:fld>
            <a:endParaRPr lang="ru-RU" altLang="ru-RU"/>
          </a:p>
        </p:txBody>
      </p:sp>
      <p:pic>
        <p:nvPicPr>
          <p:cNvPr id="179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86868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391400" y="60960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2016</a:t>
            </a:r>
            <a:endParaRPr lang="ru-RU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686593" y="1066800"/>
            <a:ext cx="7770813" cy="1381125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dirty="0"/>
              <a:t>4</a:t>
            </a:r>
            <a:r>
              <a:rPr lang="en-US" altLang="ru-RU" sz="4000" dirty="0" smtClean="0"/>
              <a:t>.2</a:t>
            </a:r>
            <a:r>
              <a:rPr lang="ru-RU" altLang="ru-RU" sz="4000" dirty="0" smtClean="0"/>
              <a:t>. </a:t>
            </a:r>
            <a:r>
              <a:rPr lang="en-US" altLang="ru-RU" sz="4000" dirty="0" smtClean="0"/>
              <a:t>R-</a:t>
            </a:r>
            <a:r>
              <a:rPr lang="ru-RU" altLang="ru-RU" sz="4000" dirty="0" smtClean="0"/>
              <a:t>фактор</a:t>
            </a:r>
            <a:r>
              <a:rPr lang="en-US" altLang="ru-RU" sz="4000" dirty="0" smtClean="0"/>
              <a:t> </a:t>
            </a:r>
            <a:r>
              <a:rPr lang="ru-RU" altLang="ru-RU" sz="4000" dirty="0" smtClean="0"/>
              <a:t>и </a:t>
            </a:r>
            <a:r>
              <a:rPr lang="en-US" altLang="ru-RU" sz="4000" dirty="0" smtClean="0"/>
              <a:t>R-free</a:t>
            </a:r>
            <a:endParaRPr lang="en-GB" altLang="ru-RU" sz="40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>
                <a:solidFill>
                  <a:schemeClr val="tx1"/>
                </a:solidFill>
              </a:rPr>
              <a:pPr/>
              <a:t>31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8600" y="3886200"/>
            <a:ext cx="868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Характеризуют соответствие модели экспериментальным данным – структурным факторам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28600" y="2286000"/>
            <a:ext cx="868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Вычисляются по оптимизированной модели и измеренным</a:t>
            </a:r>
            <a:r>
              <a:rPr kumimoji="0" lang="ru-RU" alt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структурным факторам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838200"/>
          </a:xfrm>
        </p:spPr>
        <p:txBody>
          <a:bodyPr/>
          <a:lstStyle/>
          <a:p>
            <a:r>
              <a:rPr lang="ru-RU" dirty="0" smtClean="0"/>
              <a:t>Определение </a:t>
            </a:r>
            <a:r>
              <a:rPr lang="en-US" dirty="0" smtClean="0"/>
              <a:t>R-</a:t>
            </a:r>
            <a:r>
              <a:rPr lang="ru-RU" dirty="0" smtClean="0"/>
              <a:t>фактора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14400"/>
            <a:ext cx="8305800" cy="2819400"/>
          </a:xfrm>
        </p:spPr>
        <p:txBody>
          <a:bodyPr/>
          <a:lstStyle/>
          <a:p>
            <a:r>
              <a:rPr lang="ru-RU" sz="2800" dirty="0" smtClean="0"/>
              <a:t>По модели могут быть рассчитаны амплитуды </a:t>
            </a:r>
            <a:r>
              <a:rPr lang="en-US" sz="2800" b="1" dirty="0" err="1" smtClean="0"/>
              <a:t>F</a:t>
            </a:r>
            <a:r>
              <a:rPr lang="en-US" sz="2800" b="1" baseline="30000" dirty="0" err="1" smtClean="0"/>
              <a:t>calc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h,k,l</a:t>
            </a:r>
            <a:r>
              <a:rPr lang="en-US" sz="2800" b="1" dirty="0" smtClean="0"/>
              <a:t>)</a:t>
            </a:r>
            <a:r>
              <a:rPr lang="en-US" sz="2800" dirty="0" smtClean="0"/>
              <a:t> </a:t>
            </a:r>
            <a:r>
              <a:rPr lang="ru-RU" sz="2800" dirty="0" smtClean="0"/>
              <a:t>всех гармоник ряда Фурье</a:t>
            </a:r>
          </a:p>
          <a:p>
            <a:r>
              <a:rPr lang="ru-RU" sz="2800" dirty="0" smtClean="0"/>
              <a:t>Измеренные в эксперименте  структурные факторы </a:t>
            </a:r>
            <a:r>
              <a:rPr lang="en-US" sz="2800" b="1" dirty="0" smtClean="0"/>
              <a:t>F</a:t>
            </a:r>
            <a:r>
              <a:rPr lang="en-US" sz="2800" b="1" baseline="30000" dirty="0" smtClean="0"/>
              <a:t>obs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h,k,l</a:t>
            </a:r>
            <a:r>
              <a:rPr lang="en-US" sz="2800" b="1" dirty="0" smtClean="0"/>
              <a:t>)</a:t>
            </a:r>
            <a:r>
              <a:rPr lang="en-US" sz="2800" dirty="0" smtClean="0"/>
              <a:t>  </a:t>
            </a:r>
            <a:r>
              <a:rPr lang="ru-RU" sz="2800" dirty="0" smtClean="0"/>
              <a:t>можно сравнить с </a:t>
            </a:r>
            <a:r>
              <a:rPr lang="en-US" sz="2800" b="1" dirty="0" err="1" smtClean="0"/>
              <a:t>F</a:t>
            </a:r>
            <a:r>
              <a:rPr lang="en-US" sz="2800" b="1" baseline="30000" dirty="0" err="1" smtClean="0"/>
              <a:t>calc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h,k,l</a:t>
            </a:r>
            <a:r>
              <a:rPr lang="en-US" sz="2800" b="1" dirty="0" smtClean="0"/>
              <a:t>)</a:t>
            </a:r>
            <a:r>
              <a:rPr lang="ru-RU" sz="2800" b="1" dirty="0" smtClean="0"/>
              <a:t> </a:t>
            </a:r>
            <a:r>
              <a:rPr lang="ru-RU" sz="2800" dirty="0" smtClean="0"/>
              <a:t>при тех же </a:t>
            </a:r>
            <a:r>
              <a:rPr lang="en-US" sz="2800" dirty="0" err="1" smtClean="0"/>
              <a:t>h,k,l</a:t>
            </a:r>
            <a:endParaRPr lang="ru-RU" sz="2800" dirty="0" smtClean="0"/>
          </a:p>
          <a:p>
            <a:r>
              <a:rPr lang="en-US" sz="2800" b="1" dirty="0" smtClean="0"/>
              <a:t>R</a:t>
            </a:r>
            <a:r>
              <a:rPr lang="en-US" sz="2800" dirty="0" smtClean="0"/>
              <a:t>-</a:t>
            </a:r>
            <a:r>
              <a:rPr lang="ru-RU" sz="2800" dirty="0" smtClean="0"/>
              <a:t>фактор – интегральная мера различия </a:t>
            </a:r>
            <a:r>
              <a:rPr lang="en-US" sz="2800" b="1" dirty="0" err="1" smtClean="0"/>
              <a:t>F</a:t>
            </a:r>
            <a:r>
              <a:rPr lang="en-US" sz="2800" b="1" baseline="30000" dirty="0" err="1" smtClean="0"/>
              <a:t>calc</a:t>
            </a:r>
            <a:r>
              <a:rPr lang="en-US" sz="2800" dirty="0" smtClean="0"/>
              <a:t> </a:t>
            </a:r>
            <a:r>
              <a:rPr lang="ru-RU" sz="2800" dirty="0" smtClean="0"/>
              <a:t>и </a:t>
            </a:r>
            <a:r>
              <a:rPr lang="en-US" sz="2800" b="1" dirty="0" smtClean="0"/>
              <a:t>F</a:t>
            </a:r>
            <a:r>
              <a:rPr lang="en-US" sz="2800" b="1" baseline="30000" dirty="0" smtClean="0"/>
              <a:t>obs</a:t>
            </a:r>
            <a:r>
              <a:rPr lang="en-US" sz="2800" dirty="0" smtClean="0"/>
              <a:t>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32</a:t>
            </a:fld>
            <a:endParaRPr lang="ru-RU" alt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57200" y="4038600"/>
            <a:ext cx="5410200" cy="1404938"/>
            <a:chOff x="1828800" y="4038600"/>
            <a:chExt cx="5410200" cy="1404938"/>
          </a:xfrm>
        </p:grpSpPr>
        <p:graphicFrame>
          <p:nvGraphicFramePr>
            <p:cNvPr id="35" name="Object 2"/>
            <p:cNvGraphicFramePr>
              <a:graphicFrameLocks noChangeAspect="1"/>
            </p:cNvGraphicFramePr>
            <p:nvPr/>
          </p:nvGraphicFramePr>
          <p:xfrm>
            <a:off x="3238500" y="4114800"/>
            <a:ext cx="3325813" cy="1328738"/>
          </p:xfrm>
          <a:graphic>
            <a:graphicData uri="http://schemas.openxmlformats.org/presentationml/2006/ole">
              <p:oleObj spid="_x0000_s175110" name="Equation" r:id="rId3" imgW="1688367" imgH="672808" progId="Equation.3">
                <p:embed/>
              </p:oleObj>
            </a:graphicData>
          </a:graphic>
        </p:graphicFrame>
        <p:sp>
          <p:nvSpPr>
            <p:cNvPr id="36" name="Прямоугольник 35"/>
            <p:cNvSpPr/>
            <p:nvPr/>
          </p:nvSpPr>
          <p:spPr>
            <a:xfrm>
              <a:off x="3238500" y="4648200"/>
              <a:ext cx="533400" cy="30480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828800" y="4038600"/>
              <a:ext cx="5410200" cy="137160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38" name="Прямоугольник 29"/>
            <p:cNvSpPr>
              <a:spLocks noChangeArrowheads="1"/>
            </p:cNvSpPr>
            <p:nvPr/>
          </p:nvSpPr>
          <p:spPr bwMode="auto">
            <a:xfrm>
              <a:off x="1890713" y="4335463"/>
              <a:ext cx="201048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lvl="1" eaLnBrk="1" hangingPunct="1"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r>
                <a:rPr lang="ru-RU" altLang="ru-RU" sz="3200" dirty="0" smtClean="0"/>
                <a:t>      </a:t>
              </a:r>
              <a:r>
                <a:rPr lang="en-US" altLang="ru-RU" sz="3200" dirty="0" smtClean="0"/>
                <a:t>R </a:t>
              </a:r>
              <a:r>
                <a:rPr lang="en-US" altLang="ru-RU" sz="3200" dirty="0"/>
                <a:t>=</a:t>
              </a:r>
              <a:r>
                <a:rPr lang="en-US" altLang="ru-RU" dirty="0"/>
                <a:t> </a:t>
              </a:r>
              <a:endParaRPr lang="ru-RU" altLang="ru-RU" baseline="-25000" dirty="0"/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096000" y="3886200"/>
          <a:ext cx="2285999" cy="2306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07"/>
                <a:gridCol w="161157"/>
                <a:gridCol w="264339"/>
                <a:gridCol w="368314"/>
                <a:gridCol w="589306"/>
                <a:gridCol w="739076"/>
              </a:tblGrid>
              <a:tr h="533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h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k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l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 err="1">
                          <a:effectLst/>
                          <a:latin typeface="Calibri" pitchFamily="34" charset="0"/>
                        </a:rPr>
                        <a:t>sta-tus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>
                          <a:effectLst/>
                        </a:rPr>
                        <a:t>F-calc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207.9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145.3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255.9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423.5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328.1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269.0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298.8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337.9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583.4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394.6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833.9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861.1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1403.0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1192.5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952500" y="228600"/>
            <a:ext cx="7239000" cy="533400"/>
          </a:xfrm>
        </p:spPr>
        <p:txBody>
          <a:bodyPr/>
          <a:lstStyle/>
          <a:p>
            <a:pPr eaLnBrk="1" hangingPunct="1"/>
            <a:r>
              <a:rPr lang="en-US" altLang="ru-RU" sz="3200" dirty="0" smtClean="0"/>
              <a:t>R-</a:t>
            </a:r>
            <a:r>
              <a:rPr lang="ru-RU" altLang="ru-RU" sz="3200" dirty="0" smtClean="0"/>
              <a:t>фактор минимизируется при оптимизации модели</a:t>
            </a:r>
          </a:p>
        </p:txBody>
      </p:sp>
      <p:sp>
        <p:nvSpPr>
          <p:cNvPr id="1028" name="Содержимое 2"/>
          <p:cNvSpPr>
            <a:spLocks noGrp="1"/>
          </p:cNvSpPr>
          <p:nvPr>
            <p:ph idx="1"/>
          </p:nvPr>
        </p:nvSpPr>
        <p:spPr>
          <a:xfrm>
            <a:off x="285750" y="1066800"/>
            <a:ext cx="8572500" cy="3962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 smtClean="0"/>
              <a:t>При оптимизации модели атомы немножко смещаются так, чтобы:</a:t>
            </a:r>
          </a:p>
          <a:p>
            <a:pPr lvl="3" eaLnBrk="1" hangingPunct="1"/>
            <a:r>
              <a:rPr lang="ru-RU" altLang="ru-RU" sz="2400" dirty="0" smtClean="0"/>
              <a:t>Сблизить значения </a:t>
            </a:r>
            <a:r>
              <a:rPr lang="en-US" altLang="ru-RU" sz="2400" dirty="0" smtClean="0"/>
              <a:t> </a:t>
            </a:r>
            <a:r>
              <a:rPr lang="en-US" sz="2400" b="1" dirty="0" err="1" smtClean="0"/>
              <a:t>F</a:t>
            </a:r>
            <a:r>
              <a:rPr lang="en-US" sz="2400" b="1" baseline="30000" dirty="0" err="1" smtClean="0"/>
              <a:t>calc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h,k,l</a:t>
            </a:r>
            <a:r>
              <a:rPr lang="en-US" sz="2400" b="1" dirty="0" smtClean="0"/>
              <a:t>)</a:t>
            </a:r>
            <a:r>
              <a:rPr lang="ru-RU" sz="2400" dirty="0" smtClean="0"/>
              <a:t> с </a:t>
            </a:r>
            <a:r>
              <a:rPr lang="en-US" sz="2400" b="1" dirty="0" smtClean="0"/>
              <a:t> F</a:t>
            </a:r>
            <a:r>
              <a:rPr lang="en-US" sz="2400" b="1" baseline="30000" dirty="0" smtClean="0"/>
              <a:t>obs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h,k,l</a:t>
            </a:r>
            <a:r>
              <a:rPr lang="en-US" sz="2400" b="1" dirty="0" smtClean="0"/>
              <a:t>)</a:t>
            </a:r>
            <a:endParaRPr lang="ru-RU" altLang="ru-RU" sz="2400" b="1" dirty="0" smtClean="0"/>
          </a:p>
          <a:p>
            <a:pPr lvl="3" eaLnBrk="1" hangingPunct="1">
              <a:buFont typeface="Arial" panose="020B0604020202020204" pitchFamily="34" charset="0"/>
              <a:buChar char="–"/>
            </a:pPr>
            <a:r>
              <a:rPr lang="ru-RU" altLang="ru-RU" sz="2400" dirty="0" smtClean="0"/>
              <a:t>Приблизить длины валентных связей к табличным значениям</a:t>
            </a:r>
          </a:p>
          <a:p>
            <a:pPr lvl="3" eaLnBrk="1" hangingPunct="1"/>
            <a:r>
              <a:rPr lang="ru-RU" altLang="ru-RU" sz="2400" dirty="0" smtClean="0"/>
              <a:t>Приблизить валентные углы к табличным значениям</a:t>
            </a:r>
            <a:endParaRPr lang="en-US" altLang="ru-RU" sz="24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 smtClean="0"/>
              <a:t>Точнее, минимизируется составной </a:t>
            </a:r>
            <a:r>
              <a:rPr lang="en-US" altLang="ru-RU" sz="2800" dirty="0" smtClean="0"/>
              <a:t>R-</a:t>
            </a:r>
            <a:r>
              <a:rPr lang="ru-RU" altLang="ru-RU" sz="2800" dirty="0" smtClean="0"/>
              <a:t>фактор (измеряется в % или долях единицы):</a:t>
            </a:r>
          </a:p>
        </p:txBody>
      </p:sp>
      <p:sp>
        <p:nvSpPr>
          <p:cNvPr id="1031" name="TextBox 48"/>
          <p:cNvSpPr txBox="1">
            <a:spLocks noChangeArrowheads="1"/>
          </p:cNvSpPr>
          <p:nvPr/>
        </p:nvSpPr>
        <p:spPr bwMode="auto">
          <a:xfrm>
            <a:off x="7857173" y="0"/>
            <a:ext cx="12868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800" i="1" dirty="0">
                <a:latin typeface="Calibri" panose="020F0502020204030204" pitchFamily="34" charset="0"/>
              </a:rPr>
              <a:t>В.Ю.Лунин</a:t>
            </a:r>
            <a:r>
              <a:rPr lang="ru-RU" altLang="ru-RU" sz="1800" i="1" dirty="0" smtClean="0">
                <a:latin typeface="Calibri" panose="020F0502020204030204" pitchFamily="34" charset="0"/>
              </a:rPr>
              <a:t>,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800" i="1" dirty="0" smtClean="0">
                <a:latin typeface="Calibri" panose="020F0502020204030204" pitchFamily="34" charset="0"/>
              </a:rPr>
              <a:t>лекция </a:t>
            </a:r>
            <a:r>
              <a:rPr lang="ru-RU" altLang="ru-RU" sz="1800" i="1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33</a:t>
            </a:fld>
            <a:endParaRPr lang="ru-RU" alt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866900" y="5791200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/>
              <a:t>здесь </a:t>
            </a:r>
            <a:r>
              <a:rPr lang="en-US" altLang="ru-RU" sz="3200" dirty="0" smtClean="0"/>
              <a:t>R</a:t>
            </a:r>
            <a:r>
              <a:rPr lang="en-US" altLang="ru-RU" sz="3200" baseline="-25000" dirty="0" smtClean="0"/>
              <a:t>X-ray </a:t>
            </a:r>
            <a:r>
              <a:rPr lang="en-US" altLang="ru-RU" sz="3200" dirty="0" smtClean="0"/>
              <a:t>= R</a:t>
            </a:r>
            <a:r>
              <a:rPr lang="ru-RU" altLang="ru-RU" sz="3200" dirty="0" smtClean="0"/>
              <a:t>, </a:t>
            </a:r>
            <a:r>
              <a:rPr lang="en-US" sz="2800" dirty="0" smtClean="0"/>
              <a:t>w- </a:t>
            </a:r>
            <a:r>
              <a:rPr lang="ru-RU" sz="2800" dirty="0" smtClean="0"/>
              <a:t>веса</a:t>
            </a:r>
            <a:endParaRPr lang="ru-RU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933450" y="5105400"/>
            <a:ext cx="727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R</a:t>
            </a:r>
            <a:r>
              <a:rPr lang="en-US" sz="3200" baseline="-25000" dirty="0" err="1" smtClean="0"/>
              <a:t>mixed</a:t>
            </a:r>
            <a:r>
              <a:rPr lang="en-US" sz="3200" dirty="0" smtClean="0"/>
              <a:t>= </a:t>
            </a:r>
            <a:r>
              <a:rPr lang="en-US" sz="3200" dirty="0" err="1" smtClean="0"/>
              <a:t>w</a:t>
            </a:r>
            <a:r>
              <a:rPr lang="en-US" sz="3200" baseline="-25000" dirty="0" err="1" smtClean="0"/>
              <a:t>X</a:t>
            </a:r>
            <a:r>
              <a:rPr lang="en-US" sz="3200" baseline="-25000" dirty="0" smtClean="0"/>
              <a:t>-</a:t>
            </a:r>
            <a:r>
              <a:rPr lang="en-US" sz="3200" baseline="-25000" dirty="0" err="1" smtClean="0"/>
              <a:t>ray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X</a:t>
            </a:r>
            <a:r>
              <a:rPr lang="en-US" sz="3200" baseline="-25000" dirty="0" smtClean="0"/>
              <a:t>-ray </a:t>
            </a:r>
            <a:r>
              <a:rPr lang="ru-RU" altLang="ru-RU" sz="3200" dirty="0" smtClean="0">
                <a:latin typeface="Symbol" panose="05050102010706020507" pitchFamily="18" charset="2"/>
              </a:rPr>
              <a:t>+</a:t>
            </a:r>
            <a:r>
              <a:rPr lang="en-US" altLang="ru-RU" sz="3200" dirty="0" smtClean="0">
                <a:latin typeface="Symbol" panose="05050102010706020507" pitchFamily="18" charset="2"/>
              </a:rPr>
              <a:t> </a:t>
            </a:r>
            <a:r>
              <a:rPr lang="en-US" sz="3200" dirty="0" err="1" smtClean="0"/>
              <a:t>w</a:t>
            </a:r>
            <a:r>
              <a:rPr lang="en-US" sz="3200" baseline="-25000" dirty="0" err="1" smtClean="0"/>
              <a:t>dist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dist</a:t>
            </a:r>
            <a:r>
              <a:rPr lang="en-US" sz="3200" baseline="-25000" dirty="0" smtClean="0"/>
              <a:t> </a:t>
            </a:r>
            <a:r>
              <a:rPr lang="ru-RU" altLang="ru-RU" sz="3200" dirty="0" smtClean="0">
                <a:latin typeface="Symbol" panose="05050102010706020507" pitchFamily="18" charset="2"/>
              </a:rPr>
              <a:t>+</a:t>
            </a:r>
            <a:r>
              <a:rPr lang="en-US" sz="3200" dirty="0" smtClean="0"/>
              <a:t> </a:t>
            </a:r>
            <a:r>
              <a:rPr lang="en-US" sz="3200" dirty="0" err="1" smtClean="0"/>
              <a:t>w</a:t>
            </a:r>
            <a:r>
              <a:rPr lang="en-US" sz="3200" baseline="-25000" dirty="0" err="1" smtClean="0"/>
              <a:t>angle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angle</a:t>
            </a:r>
            <a:endParaRPr lang="ru-RU" sz="3200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69225" cy="1379538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Оптимизация координат атомов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685800" y="1295400"/>
            <a:ext cx="7769225" cy="4797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3000" smtClean="0"/>
              <a:t>Как оптимизируется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ru-RU" altLang="ru-RU" sz="2600" smtClean="0"/>
              <a:t>Немножко меняются координаты всех атомов</a:t>
            </a:r>
            <a:r>
              <a:rPr lang="en-US" altLang="ru-RU" sz="2600" smtClean="0"/>
              <a:t> </a:t>
            </a:r>
            <a:r>
              <a:rPr lang="ru-RU" altLang="ru-RU" sz="2600" smtClean="0"/>
              <a:t>в текущей </a:t>
            </a:r>
            <a:r>
              <a:rPr lang="en-US" altLang="ru-RU" sz="2600" smtClean="0"/>
              <a:t>n-</a:t>
            </a:r>
            <a:r>
              <a:rPr lang="ru-RU" altLang="ru-RU" sz="2600" smtClean="0"/>
              <a:t>й модели </a:t>
            </a:r>
            <a:r>
              <a:rPr lang="en-US" altLang="ru-RU" sz="2600" smtClean="0"/>
              <a:t>, </a:t>
            </a:r>
            <a:r>
              <a:rPr lang="ru-RU" altLang="ru-RU" sz="2600" smtClean="0"/>
              <a:t>получаем новую, </a:t>
            </a:r>
            <a:r>
              <a:rPr lang="en-US" altLang="ru-RU" sz="2600" smtClean="0"/>
              <a:t>(n+1)-</a:t>
            </a:r>
            <a:r>
              <a:rPr lang="ru-RU" altLang="ru-RU" sz="2600" smtClean="0"/>
              <a:t>ю  модель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ru-RU" altLang="ru-RU" sz="2600" smtClean="0"/>
              <a:t>Рассчитывается </a:t>
            </a:r>
            <a:r>
              <a:rPr lang="en-US" altLang="ru-RU" sz="2600" smtClean="0"/>
              <a:t>R</a:t>
            </a:r>
            <a:r>
              <a:rPr lang="en-US" altLang="ru-RU" sz="2600" baseline="-25000" smtClean="0"/>
              <a:t>n</a:t>
            </a:r>
            <a:r>
              <a:rPr lang="ru-RU" altLang="ru-RU" sz="2600" baseline="-25000" smtClean="0"/>
              <a:t>+1</a:t>
            </a:r>
            <a:r>
              <a:rPr lang="en-US" altLang="ru-RU" sz="2600" smtClean="0"/>
              <a:t> </a:t>
            </a:r>
            <a:r>
              <a:rPr lang="ru-RU" altLang="ru-RU" sz="2600" smtClean="0"/>
              <a:t>для новой модели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ru-RU" altLang="ru-RU" sz="2600" smtClean="0"/>
              <a:t>Если </a:t>
            </a:r>
            <a:r>
              <a:rPr lang="en-US" altLang="ru-RU" sz="2600" smtClean="0"/>
              <a:t>R</a:t>
            </a:r>
            <a:r>
              <a:rPr lang="en-US" altLang="ru-RU" sz="2600" baseline="-25000" smtClean="0"/>
              <a:t>n </a:t>
            </a:r>
            <a:r>
              <a:rPr lang="en-US" altLang="ru-RU" sz="2600" smtClean="0"/>
              <a:t>&gt;</a:t>
            </a:r>
            <a:r>
              <a:rPr lang="en-US" altLang="ru-RU" sz="2600" baseline="-25000" smtClean="0"/>
              <a:t> </a:t>
            </a:r>
            <a:r>
              <a:rPr lang="en-US" altLang="ru-RU" sz="2600" smtClean="0"/>
              <a:t>R</a:t>
            </a:r>
            <a:r>
              <a:rPr lang="en-US" altLang="ru-RU" sz="2600" baseline="-25000" smtClean="0"/>
              <a:t>n</a:t>
            </a:r>
            <a:r>
              <a:rPr lang="ru-RU" altLang="ru-RU" sz="2600" baseline="-25000" smtClean="0"/>
              <a:t>+1</a:t>
            </a:r>
            <a:r>
              <a:rPr lang="en-US" altLang="ru-RU" sz="2600" baseline="-25000" smtClean="0"/>
              <a:t> </a:t>
            </a:r>
            <a:r>
              <a:rPr lang="en-US" altLang="ru-RU" sz="2600" smtClean="0"/>
              <a:t> , </a:t>
            </a:r>
            <a:r>
              <a:rPr lang="ru-RU" altLang="ru-RU" sz="2600" smtClean="0"/>
              <a:t>то берем </a:t>
            </a:r>
            <a:r>
              <a:rPr lang="en-US" altLang="ru-RU" sz="2600" smtClean="0"/>
              <a:t>(n+1)-</a:t>
            </a:r>
            <a:r>
              <a:rPr lang="ru-RU" altLang="ru-RU" sz="2600" smtClean="0"/>
              <a:t>ю модель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ru-RU" altLang="ru-RU" sz="2600" smtClean="0"/>
              <a:t>Поступаем так до тех пор, пока </a:t>
            </a:r>
            <a:r>
              <a:rPr lang="en-US" altLang="ru-RU" sz="2600" smtClean="0"/>
              <a:t>R-</a:t>
            </a:r>
            <a:r>
              <a:rPr lang="ru-RU" altLang="ru-RU" sz="2600" smtClean="0"/>
              <a:t>фактор  не перестанет уменьшаться</a:t>
            </a:r>
            <a:br>
              <a:rPr lang="ru-RU" altLang="ru-RU" sz="2600" smtClean="0"/>
            </a:br>
            <a:endParaRPr lang="ru-RU" altLang="ru-RU" sz="260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3000" smtClean="0"/>
              <a:t>Существуют алгоритмы как выбирать смещения атомов для очередной модели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6923088" y="0"/>
            <a:ext cx="2195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800" i="1">
                <a:latin typeface="Calibri" panose="020F0502020204030204" pitchFamily="34" charset="0"/>
              </a:rPr>
              <a:t>В.Ю.Лунин, лекция 3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34</a:t>
            </a:fld>
            <a:endParaRPr lang="ru-RU" alt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2819400"/>
          </a:xfrm>
        </p:spPr>
        <p:txBody>
          <a:bodyPr/>
          <a:lstStyle/>
          <a:p>
            <a:pPr eaLnBrk="1" hangingPunct="1"/>
            <a:r>
              <a:rPr lang="en-US" altLang="ru-RU" sz="4000" smtClean="0"/>
              <a:t>R-</a:t>
            </a:r>
            <a:r>
              <a:rPr lang="ru-RU" altLang="ru-RU" sz="4000" smtClean="0"/>
              <a:t>фактор отражает соответствие модели и эксперимента: </a:t>
            </a:r>
            <a:br>
              <a:rPr lang="ru-RU" altLang="ru-RU" sz="4000" smtClean="0"/>
            </a:br>
            <a:r>
              <a:rPr lang="ru-RU" altLang="ru-RU" sz="4000" smtClean="0"/>
              <a:t>чем меньше </a:t>
            </a:r>
            <a:r>
              <a:rPr lang="en-US" altLang="ru-RU" sz="4000" smtClean="0"/>
              <a:t>R-</a:t>
            </a:r>
            <a:r>
              <a:rPr lang="ru-RU" altLang="ru-RU" sz="4000" smtClean="0"/>
              <a:t>фактор, тем модель лучше!</a:t>
            </a:r>
          </a:p>
        </p:txBody>
      </p:sp>
      <p:sp>
        <p:nvSpPr>
          <p:cNvPr id="9219" name="Содержимое 2"/>
          <p:cNvSpPr txBox="1">
            <a:spLocks/>
          </p:cNvSpPr>
          <p:nvPr/>
        </p:nvSpPr>
        <p:spPr bwMode="auto">
          <a:xfrm>
            <a:off x="381000" y="51054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4000">
                <a:solidFill>
                  <a:srgbClr val="C00000"/>
                </a:solidFill>
                <a:latin typeface="Calibri" panose="020F0502020204030204" pitchFamily="34" charset="0"/>
              </a:rPr>
              <a:t>Но…</a:t>
            </a:r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762000" y="35814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i="1">
                <a:latin typeface="Calibri" panose="020F0502020204030204" pitchFamily="34" charset="0"/>
              </a:rPr>
              <a:t>Хорошие  значения: </a:t>
            </a:r>
            <a:r>
              <a:rPr lang="en-US" altLang="ru-RU" sz="3600" i="1">
                <a:latin typeface="Calibri" panose="020F0502020204030204" pitchFamily="34" charset="0"/>
              </a:rPr>
              <a:t>R&lt;25%</a:t>
            </a:r>
            <a:endParaRPr lang="ru-RU" altLang="ru-RU" sz="3600" i="1">
              <a:latin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35</a:t>
            </a:fld>
            <a:endParaRPr lang="ru-RU" alt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Kustodiev_sapozhni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5562600" y="5257800"/>
            <a:ext cx="28432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i="1">
                <a:latin typeface="Calibri" panose="020F0502020204030204" pitchFamily="34" charset="0"/>
              </a:rPr>
              <a:t>Борис Кустодиев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i="1">
                <a:latin typeface="Calibri" panose="020F0502020204030204" pitchFamily="34" charset="0"/>
              </a:rPr>
              <a:t>Сапожник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i="1">
                <a:latin typeface="Calibri" panose="020F0502020204030204" pitchFamily="34" charset="0"/>
              </a:rPr>
              <a:t>1924</a:t>
            </a:r>
            <a:endParaRPr lang="ru-RU" altLang="ru-RU" i="1">
              <a:latin typeface="Calibri" panose="020F0502020204030204" pitchFamily="34" charset="0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5334000" y="914400"/>
            <a:ext cx="37260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 dirty="0">
                <a:latin typeface="Calibri" panose="020F0502020204030204" pitchFamily="34" charset="0"/>
              </a:rPr>
              <a:t>Подгонка под ответ</a:t>
            </a:r>
            <a:r>
              <a:rPr lang="ru-RU" altLang="ru-RU" sz="3200" dirty="0" smtClean="0">
                <a:latin typeface="Calibri" panose="020F0502020204030204" pitchFamily="34" charset="0"/>
              </a:rPr>
              <a:t>!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Получится сапог, т.к. </a:t>
            </a:r>
            <a:br>
              <a:rPr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хочется заработать!</a:t>
            </a:r>
            <a:endParaRPr lang="ru-RU" altLang="ru-RU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534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72"/>
          <a:stretch>
            <a:fillRect/>
          </a:stretch>
        </p:blipFill>
        <p:spPr bwMode="auto">
          <a:xfrm>
            <a:off x="519113" y="3657600"/>
            <a:ext cx="36512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AutoShape 8"/>
          <p:cNvSpPr>
            <a:spLocks/>
          </p:cNvSpPr>
          <p:nvPr/>
        </p:nvSpPr>
        <p:spPr bwMode="auto">
          <a:xfrm>
            <a:off x="214313" y="2590800"/>
            <a:ext cx="2633662" cy="609600"/>
          </a:xfrm>
          <a:prstGeom prst="borderCallout1">
            <a:avLst>
              <a:gd name="adj1" fmla="val 18750"/>
              <a:gd name="adj2" fmla="val 102894"/>
              <a:gd name="adj3" fmla="val 173718"/>
              <a:gd name="adj4" fmla="val 219426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>
                <a:latin typeface="Calibri" panose="020F0502020204030204" pitchFamily="34" charset="0"/>
              </a:rPr>
              <a:t>Структура белка </a:t>
            </a:r>
            <a:r>
              <a:rPr lang="en-US" altLang="ru-RU" sz="2000">
                <a:latin typeface="Calibri" panose="020F0502020204030204" pitchFamily="34" charset="0"/>
              </a:rPr>
              <a:t>CRABP</a:t>
            </a:r>
            <a:endParaRPr lang="ru-RU" altLang="ru-RU" sz="2000">
              <a:latin typeface="Calibri" panose="020F0502020204030204" pitchFamily="34" charset="0"/>
            </a:endParaRPr>
          </a:p>
        </p:txBody>
      </p:sp>
      <p:sp>
        <p:nvSpPr>
          <p:cNvPr id="32773" name="AutoShape 9"/>
          <p:cNvSpPr>
            <a:spLocks/>
          </p:cNvSpPr>
          <p:nvPr/>
        </p:nvSpPr>
        <p:spPr bwMode="auto">
          <a:xfrm>
            <a:off x="6400800" y="2286000"/>
            <a:ext cx="2590800" cy="1371600"/>
          </a:xfrm>
          <a:prstGeom prst="borderCallout1">
            <a:avLst>
              <a:gd name="adj1" fmla="val 4690"/>
              <a:gd name="adj2" fmla="val -3333"/>
              <a:gd name="adj3" fmla="val 102375"/>
              <a:gd name="adj4" fmla="val -61819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>
                <a:latin typeface="Calibri" panose="020F0502020204030204" pitchFamily="34" charset="0"/>
              </a:rPr>
              <a:t>Структура </a:t>
            </a:r>
            <a:r>
              <a:rPr lang="en-US" altLang="ru-RU" sz="2000">
                <a:latin typeface="Calibri" panose="020F0502020204030204" pitchFamily="34" charset="0"/>
              </a:rPr>
              <a:t>CRABP, </a:t>
            </a:r>
            <a:r>
              <a:rPr lang="ru-RU" altLang="ru-RU" sz="2000">
                <a:latin typeface="Calibri" panose="020F0502020204030204" pitchFamily="34" charset="0"/>
              </a:rPr>
              <a:t>вписанная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 i="1">
                <a:solidFill>
                  <a:srgbClr val="FF3300"/>
                </a:solidFill>
                <a:latin typeface="Calibri" panose="020F0502020204030204" pitchFamily="34" charset="0"/>
              </a:rPr>
              <a:t>в обратном порядке   </a:t>
            </a:r>
            <a:r>
              <a:rPr lang="ru-RU" altLang="ru-RU" sz="2000">
                <a:latin typeface="Calibri" panose="020F0502020204030204" pitchFamily="34" charset="0"/>
              </a:rPr>
              <a:t>и оптимизированная</a:t>
            </a:r>
          </a:p>
        </p:txBody>
      </p:sp>
      <p:pic>
        <p:nvPicPr>
          <p:cNvPr id="32774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25"/>
          <a:stretch>
            <a:fillRect/>
          </a:stretch>
        </p:blipFill>
        <p:spPr bwMode="auto">
          <a:xfrm>
            <a:off x="4176713" y="3657600"/>
            <a:ext cx="24542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381000" y="152400"/>
            <a:ext cx="546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>
                <a:latin typeface="Calibri" panose="020F0502020204030204" pitchFamily="34" charset="0"/>
              </a:rPr>
              <a:t>Пример </a:t>
            </a:r>
            <a:r>
              <a:rPr lang="en-US" altLang="ru-RU" sz="3200">
                <a:latin typeface="Calibri" panose="020F0502020204030204" pitchFamily="34" charset="0"/>
              </a:rPr>
              <a:t>“</a:t>
            </a:r>
            <a:r>
              <a:rPr lang="ru-RU" altLang="ru-RU" sz="3200">
                <a:latin typeface="Calibri" panose="020F0502020204030204" pitchFamily="34" charset="0"/>
              </a:rPr>
              <a:t>успешной</a:t>
            </a:r>
            <a:r>
              <a:rPr lang="en-US" altLang="ru-RU" sz="3200">
                <a:latin typeface="Calibri" panose="020F0502020204030204" pitchFamily="34" charset="0"/>
              </a:rPr>
              <a:t>”</a:t>
            </a:r>
            <a:r>
              <a:rPr lang="ru-RU" altLang="ru-RU" sz="3200">
                <a:latin typeface="Calibri" panose="020F0502020204030204" pitchFamily="34" charset="0"/>
              </a:rPr>
              <a:t> подгонки</a:t>
            </a: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4343400" y="4724400"/>
            <a:ext cx="2133600" cy="304800"/>
            <a:chOff x="4343400" y="4724400"/>
            <a:chExt cx="2133600" cy="304800"/>
          </a:xfrm>
        </p:grpSpPr>
        <p:sp>
          <p:nvSpPr>
            <p:cNvPr id="8" name="Овал 7"/>
            <p:cNvSpPr/>
            <p:nvPr/>
          </p:nvSpPr>
          <p:spPr>
            <a:xfrm>
              <a:off x="4343400" y="4724400"/>
              <a:ext cx="9906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5562600" y="4724400"/>
              <a:ext cx="914400" cy="3048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</p:grp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4343400" y="4419600"/>
            <a:ext cx="2133600" cy="304800"/>
            <a:chOff x="4343400" y="4419600"/>
            <a:chExt cx="2133600" cy="304800"/>
          </a:xfrm>
        </p:grpSpPr>
        <p:sp>
          <p:nvSpPr>
            <p:cNvPr id="10" name="Овал 9"/>
            <p:cNvSpPr/>
            <p:nvPr/>
          </p:nvSpPr>
          <p:spPr>
            <a:xfrm>
              <a:off x="4343400" y="4419600"/>
              <a:ext cx="914400" cy="3048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5486400" y="4419600"/>
              <a:ext cx="990600" cy="3048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33400" y="4724400"/>
            <a:ext cx="6096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2779" name="TextBox 14"/>
          <p:cNvSpPr txBox="1">
            <a:spLocks noChangeArrowheads="1"/>
          </p:cNvSpPr>
          <p:nvPr/>
        </p:nvSpPr>
        <p:spPr bwMode="auto">
          <a:xfrm>
            <a:off x="2667000" y="1752600"/>
            <a:ext cx="1433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/>
              <a:t>(свобода, право)</a:t>
            </a:r>
          </a:p>
        </p:txBody>
      </p:sp>
      <p:sp>
        <p:nvSpPr>
          <p:cNvPr id="32780" name="TextBox 15"/>
          <p:cNvSpPr txBox="1">
            <a:spLocks noChangeArrowheads="1"/>
          </p:cNvSpPr>
          <p:nvPr/>
        </p:nvSpPr>
        <p:spPr bwMode="auto">
          <a:xfrm>
            <a:off x="5029200" y="1752600"/>
            <a:ext cx="1090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/>
              <a:t>(вольности)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 txBox="1">
            <a:spLocks noChangeArrowheads="1"/>
          </p:cNvSpPr>
          <p:nvPr/>
        </p:nvSpPr>
        <p:spPr bwMode="auto">
          <a:xfrm>
            <a:off x="381000" y="685800"/>
            <a:ext cx="8001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ru-RU" altLang="ru-RU" sz="2800"/>
              <a:t>  </a:t>
            </a:r>
            <a:r>
              <a:rPr lang="en-US" altLang="ru-RU" sz="2800"/>
              <a:t>R-</a:t>
            </a:r>
            <a:r>
              <a:rPr lang="ru-RU" altLang="ru-RU" sz="2800"/>
              <a:t>фактор является тем параметром, который   минимизируется в процессе уточнения модели </a:t>
            </a:r>
          </a:p>
        </p:txBody>
      </p:sp>
      <p:sp>
        <p:nvSpPr>
          <p:cNvPr id="33795" name="Rectangle 3"/>
          <p:cNvSpPr txBox="1">
            <a:spLocks noChangeArrowheads="1"/>
          </p:cNvSpPr>
          <p:nvPr/>
        </p:nvSpPr>
        <p:spPr bwMode="auto">
          <a:xfrm>
            <a:off x="533400" y="1905000"/>
            <a:ext cx="8153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ru-RU" altLang="ru-RU" sz="2800" dirty="0"/>
              <a:t>При минимизации уточняются координаты всех атомов =</a:t>
            </a:r>
            <a:r>
              <a:rPr lang="en-US" altLang="ru-RU" sz="2800" dirty="0"/>
              <a:t>&gt;</a:t>
            </a:r>
            <a:r>
              <a:rPr lang="ru-RU" altLang="ru-RU" sz="2800" dirty="0"/>
              <a:t> </a:t>
            </a:r>
            <a:r>
              <a:rPr lang="en-US" altLang="ru-RU" sz="2800" dirty="0"/>
              <a:t>“</a:t>
            </a:r>
            <a:r>
              <a:rPr lang="ru-RU" altLang="ru-RU" sz="2800" dirty="0"/>
              <a:t>подкручиваются много тысяч ручек</a:t>
            </a:r>
            <a:r>
              <a:rPr lang="en-US" altLang="ru-RU" sz="2800" dirty="0"/>
              <a:t>” (</a:t>
            </a:r>
            <a:r>
              <a:rPr lang="ru-RU" altLang="ru-RU" sz="2800" dirty="0"/>
              <a:t>параметров)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09600" y="4953000"/>
            <a:ext cx="180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47687" y="3657600"/>
            <a:ext cx="8048625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</a:rPr>
              <a:t> С помощью тысяч </a:t>
            </a:r>
            <a:r>
              <a:rPr lang="en-US" altLang="ru-RU" sz="2800" dirty="0">
                <a:latin typeface="Calibri" panose="020F0502020204030204" pitchFamily="34" charset="0"/>
              </a:rPr>
              <a:t>“</a:t>
            </a:r>
            <a:r>
              <a:rPr lang="ru-RU" altLang="ru-RU" sz="2800" dirty="0">
                <a:latin typeface="Calibri" panose="020F0502020204030204" pitchFamily="34" charset="0"/>
              </a:rPr>
              <a:t>ручек</a:t>
            </a:r>
            <a:r>
              <a:rPr lang="en-US" altLang="ru-RU" sz="2800" dirty="0">
                <a:latin typeface="Calibri" panose="020F0502020204030204" pitchFamily="34" charset="0"/>
              </a:rPr>
              <a:t>”</a:t>
            </a:r>
            <a:r>
              <a:rPr lang="ru-RU" altLang="ru-RU" sz="2800" dirty="0">
                <a:latin typeface="Calibri" panose="020F0502020204030204" pitchFamily="34" charset="0"/>
              </a:rPr>
              <a:t> один параметр можно минимизировать </a:t>
            </a:r>
            <a:r>
              <a:rPr lang="ru-RU" altLang="ru-RU" sz="2800" dirty="0" smtClean="0">
                <a:latin typeface="Calibri" panose="020F0502020204030204" pitchFamily="34" charset="0"/>
              </a:rPr>
              <a:t>удаляя модель от моделируемого объекта – белка в кристалле!</a:t>
            </a:r>
            <a:endParaRPr lang="ru-RU" altLang="ru-RU" sz="2800" dirty="0">
              <a:latin typeface="Calibri" panose="020F0502020204030204" pitchFamily="34" charset="0"/>
            </a:endParaRP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1371600" y="152400"/>
            <a:ext cx="617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>
                <a:latin typeface="Calibri" panose="020F0502020204030204" pitchFamily="34" charset="0"/>
              </a:rPr>
              <a:t> ЧТО ПОЛУЧАЕТСЯ: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686593" y="2667000"/>
            <a:ext cx="7770813" cy="1381125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800" kern="0" dirty="0">
                <a:latin typeface="+mj-lt"/>
                <a:ea typeface="+mj-ea"/>
                <a:cs typeface="+mj-cs"/>
              </a:rPr>
              <a:t>R-free</a:t>
            </a:r>
            <a:endParaRPr lang="en-GB" sz="48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087" y="883920"/>
            <a:ext cx="1402080" cy="1402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3018"/>
            <a:ext cx="8229600" cy="744563"/>
          </a:xfrm>
        </p:spPr>
        <p:txBody>
          <a:bodyPr/>
          <a:lstStyle/>
          <a:p>
            <a:r>
              <a:rPr lang="ru-RU" dirty="0" smtClean="0"/>
              <a:t>Тернистый путь …</a:t>
            </a:r>
            <a:endParaRPr lang="ru-RU" dirty="0"/>
          </a:p>
        </p:txBody>
      </p:sp>
      <p:pic>
        <p:nvPicPr>
          <p:cNvPr id="167944" name="Picture 8" descr="https://figures.boundless.com/16999/large/figure-31-04-08aa.j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1402080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14600"/>
            <a:ext cx="2891730" cy="2762250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 bwMode="auto">
          <a:xfrm>
            <a:off x="1600200" y="1524000"/>
            <a:ext cx="45475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3342226" y="1501591"/>
            <a:ext cx="479932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 rot="16200000">
            <a:off x="862585" y="5586983"/>
            <a:ext cx="12192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5486400" y="4038600"/>
            <a:ext cx="3048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019801" y="5455919"/>
            <a:ext cx="76200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199" y="126943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2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1295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3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4200" y="3048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34144" y="152364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1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9400" y="4038600"/>
            <a:ext cx="381000" cy="41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0" y="4876800"/>
            <a:ext cx="2895599" cy="1815882"/>
          </a:xfrm>
          <a:prstGeom prst="rect">
            <a:avLst/>
          </a:prstGeom>
          <a:solidFill>
            <a:srgbClr val="F7DACD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399FF"/>
                </a:solidFill>
              </a:rPr>
              <a:t>1 кристаллизация</a:t>
            </a:r>
          </a:p>
          <a:p>
            <a:r>
              <a:rPr lang="ru-RU" sz="1600" dirty="0" smtClean="0">
                <a:solidFill>
                  <a:srgbClr val="3399FF"/>
                </a:solidFill>
              </a:rPr>
              <a:t>2 РСА эксперимент</a:t>
            </a:r>
          </a:p>
          <a:p>
            <a:r>
              <a:rPr lang="ru-RU" sz="1600" dirty="0" smtClean="0">
                <a:solidFill>
                  <a:srgbClr val="3399FF"/>
                </a:solidFill>
              </a:rPr>
              <a:t>3 оцифровка эксперимента</a:t>
            </a:r>
          </a:p>
          <a:p>
            <a:r>
              <a:rPr lang="ru-RU" sz="1600" dirty="0" smtClean="0">
                <a:solidFill>
                  <a:srgbClr val="3399FF"/>
                </a:solidFill>
              </a:rPr>
              <a:t>4 решение фазовой проблемы</a:t>
            </a:r>
          </a:p>
          <a:p>
            <a:r>
              <a:rPr lang="ru-RU" sz="1600" dirty="0" smtClean="0">
                <a:solidFill>
                  <a:srgbClr val="3399FF"/>
                </a:solidFill>
              </a:rPr>
              <a:t>5 ЭП в ячейке</a:t>
            </a:r>
          </a:p>
          <a:p>
            <a:r>
              <a:rPr lang="ru-RU" sz="1600" dirty="0" smtClean="0">
                <a:solidFill>
                  <a:srgbClr val="3399FF"/>
                </a:solidFill>
              </a:rPr>
              <a:t>6 черновая модель</a:t>
            </a:r>
          </a:p>
          <a:p>
            <a:r>
              <a:rPr lang="ru-RU" sz="1600" dirty="0" smtClean="0">
                <a:solidFill>
                  <a:srgbClr val="3399FF"/>
                </a:solidFill>
              </a:rPr>
              <a:t>7 оптимизация и проверка</a:t>
            </a:r>
            <a:endParaRPr lang="ru-RU" sz="1600" dirty="0">
              <a:solidFill>
                <a:srgbClr val="3399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8800" y="121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4</a:t>
            </a:r>
            <a:endParaRPr lang="ru-RU" sz="2000" b="1" dirty="0">
              <a:solidFill>
                <a:srgbClr val="3399FF"/>
              </a:solidFill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810000" y="914400"/>
          <a:ext cx="1752599" cy="2270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046"/>
                <a:gridCol w="168275"/>
                <a:gridCol w="271463"/>
                <a:gridCol w="631825"/>
                <a:gridCol w="509990"/>
              </a:tblGrid>
              <a:tr h="252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F-sigma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207.9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255.9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328.1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298.8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583.4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833.9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1403.0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15.7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0" name="Стрелка вправо 29"/>
          <p:cNvSpPr/>
          <p:nvPr/>
        </p:nvSpPr>
        <p:spPr bwMode="auto">
          <a:xfrm>
            <a:off x="5562600" y="1524000"/>
            <a:ext cx="479932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31" name="Стрелка вправо 30"/>
          <p:cNvSpPr/>
          <p:nvPr/>
        </p:nvSpPr>
        <p:spPr bwMode="auto">
          <a:xfrm rot="10800000">
            <a:off x="5562600" y="3276596"/>
            <a:ext cx="5334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6019800" y="1371600"/>
          <a:ext cx="2285999" cy="2306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07"/>
                <a:gridCol w="161157"/>
                <a:gridCol w="264339"/>
                <a:gridCol w="368314"/>
                <a:gridCol w="589306"/>
                <a:gridCol w="739076"/>
              </a:tblGrid>
              <a:tr h="533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h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k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l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 err="1">
                          <a:effectLst/>
                          <a:latin typeface="Calibri" pitchFamily="34" charset="0"/>
                        </a:rPr>
                        <a:t>sta-tus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phase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207.9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112.8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255.9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95.7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328.1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46.6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298.8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137.7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583.4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36.4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833.9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45.9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1403.0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99.7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3200400" y="3810000"/>
          <a:ext cx="2285999" cy="2306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07"/>
                <a:gridCol w="161157"/>
                <a:gridCol w="264339"/>
                <a:gridCol w="368314"/>
                <a:gridCol w="589306"/>
                <a:gridCol w="739076"/>
              </a:tblGrid>
              <a:tr h="533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h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k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l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 err="1">
                          <a:effectLst/>
                          <a:latin typeface="Calibri" pitchFamily="34" charset="0"/>
                        </a:rPr>
                        <a:t>sta-tus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>
                          <a:effectLst/>
                        </a:rPr>
                        <a:t>F-calc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207.9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145.3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255.9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423.5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328.1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269.0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298.8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337.9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583.4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394.6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833.9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861.1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1403.0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1192.5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5" name="Стрелка вправо 34"/>
          <p:cNvSpPr/>
          <p:nvPr/>
        </p:nvSpPr>
        <p:spPr bwMode="auto">
          <a:xfrm>
            <a:off x="2895600" y="4267200"/>
            <a:ext cx="3048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038600"/>
            <a:ext cx="1087157" cy="400110"/>
          </a:xfrm>
          <a:prstGeom prst="rect">
            <a:avLst/>
          </a:prstGeom>
          <a:noFill/>
          <a:ln w="53975">
            <a:solidFill>
              <a:srgbClr val="3399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R</a:t>
            </a:r>
            <a:r>
              <a:rPr lang="en-US" sz="2000" baseline="-25000" dirty="0" smtClean="0"/>
              <a:t>n+1</a:t>
            </a:r>
            <a:r>
              <a:rPr lang="en-US" sz="2000" dirty="0" smtClean="0"/>
              <a:t>&lt;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n</a:t>
            </a:r>
            <a:endParaRPr lang="ru-RU" sz="2000" dirty="0"/>
          </a:p>
        </p:txBody>
      </p:sp>
      <p:sp>
        <p:nvSpPr>
          <p:cNvPr id="42" name="Стрелка вправо 41"/>
          <p:cNvSpPr/>
          <p:nvPr/>
        </p:nvSpPr>
        <p:spPr bwMode="auto">
          <a:xfrm>
            <a:off x="6858000" y="4114800"/>
            <a:ext cx="762001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5943600" y="4419600"/>
            <a:ext cx="0" cy="1981200"/>
          </a:xfrm>
          <a:prstGeom prst="straightConnector1">
            <a:avLst/>
          </a:prstGeom>
          <a:ln w="193675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371600" y="6400800"/>
            <a:ext cx="4648200" cy="0"/>
          </a:xfrm>
          <a:prstGeom prst="straightConnector1">
            <a:avLst/>
          </a:prstGeom>
          <a:ln w="193675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867400" y="4343400"/>
            <a:ext cx="526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да</a:t>
            </a:r>
            <a:endParaRPr lang="ru-RU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7010400" y="3733800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нет</a:t>
            </a:r>
            <a:endParaRPr lang="ru-RU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7620000" y="4114800"/>
            <a:ext cx="1176348" cy="400110"/>
          </a:xfrm>
          <a:prstGeom prst="rect">
            <a:avLst/>
          </a:prstGeom>
          <a:noFill/>
          <a:ln w="53975">
            <a:solidFill>
              <a:srgbClr val="3399FF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проверка</a:t>
            </a:r>
            <a:endParaRPr lang="ru-RU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2209800" y="6019800"/>
            <a:ext cx="381000" cy="41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29000" y="3276600"/>
            <a:ext cx="215642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800" dirty="0" smtClean="0">
                <a:sym typeface="Symbol"/>
              </a:rPr>
              <a:t>ЭП </a:t>
            </a:r>
            <a:r>
              <a:rPr lang="en-US" sz="1800" dirty="0" smtClean="0">
                <a:sym typeface="Symbol"/>
              </a:rPr>
              <a:t></a:t>
            </a:r>
            <a:r>
              <a:rPr lang="en-US" sz="1800" dirty="0" smtClean="0"/>
              <a:t>(</a:t>
            </a:r>
            <a:r>
              <a:rPr lang="en-US" sz="1800" dirty="0" err="1" smtClean="0"/>
              <a:t>x,y,z</a:t>
            </a:r>
            <a:r>
              <a:rPr lang="en-US" sz="1800" dirty="0" smtClean="0"/>
              <a:t>) </a:t>
            </a:r>
            <a:r>
              <a:rPr lang="ru-RU" sz="1800" dirty="0" smtClean="0"/>
              <a:t>в ячейке</a:t>
            </a:r>
            <a:endParaRPr lang="ru-RU" sz="1800" dirty="0">
              <a:latin typeface="+mn-lt"/>
            </a:endParaRPr>
          </a:p>
        </p:txBody>
      </p:sp>
      <p:sp>
        <p:nvSpPr>
          <p:cNvPr id="37" name="Стрелка вправо 36"/>
          <p:cNvSpPr/>
          <p:nvPr/>
        </p:nvSpPr>
        <p:spPr bwMode="auto">
          <a:xfrm rot="10800000">
            <a:off x="2895600" y="3276600"/>
            <a:ext cx="5334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5000" y="3048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5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131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81000" y="2209800"/>
            <a:ext cx="1862138" cy="1587500"/>
          </a:xfrm>
          <a:prstGeom prst="ellips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latin typeface="+mn-lt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352800" y="1295400"/>
            <a:ext cx="1655763" cy="1411288"/>
          </a:xfrm>
          <a:prstGeom prst="ellips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latin typeface="+mn-lt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505200" y="3352800"/>
            <a:ext cx="862013" cy="735013"/>
          </a:xfrm>
          <a:prstGeom prst="ellips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latin typeface="+mn-lt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 flipV="1">
            <a:off x="2209800" y="2209800"/>
            <a:ext cx="114300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2209800" y="32766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457200" y="2743200"/>
            <a:ext cx="1652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/>
              <a:t>все рефлексы</a:t>
            </a:r>
            <a:endParaRPr lang="en-US" altLang="ru-RU" sz="2000"/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3581400" y="1676400"/>
            <a:ext cx="131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рабочие </a:t>
            </a:r>
            <a:endParaRPr lang="en-US" altLang="ru-RU" sz="2400"/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2971800" y="3657600"/>
            <a:ext cx="1317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/>
              <a:t>контрольные</a:t>
            </a:r>
            <a:endParaRPr lang="en-US" altLang="ru-RU"/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5029200" y="1295400"/>
            <a:ext cx="3586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Служат для оптимизации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модели</a:t>
            </a:r>
            <a:endParaRPr lang="en-US" altLang="ru-RU" sz="2400"/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4495800" y="2971800"/>
            <a:ext cx="44338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 Используются после получения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окончательной модели для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контроля.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 sz="2400"/>
          </a:p>
        </p:txBody>
      </p:sp>
      <p:sp>
        <p:nvSpPr>
          <p:cNvPr id="35852" name="Text Box 15"/>
          <p:cNvSpPr txBox="1">
            <a:spLocks noChangeArrowheads="1"/>
          </p:cNvSpPr>
          <p:nvPr/>
        </p:nvSpPr>
        <p:spPr bwMode="auto">
          <a:xfrm>
            <a:off x="304800" y="4724400"/>
            <a:ext cx="85344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3200"/>
              <a:t>R-free </a:t>
            </a:r>
            <a:r>
              <a:rPr lang="ru-RU" altLang="ru-RU" sz="3200"/>
              <a:t>вычисляется по той же формуле, что и </a:t>
            </a:r>
            <a:r>
              <a:rPr lang="en-US" altLang="ru-RU" sz="3200"/>
              <a:t>R_x-ray, </a:t>
            </a:r>
            <a:r>
              <a:rPr lang="ru-RU" altLang="ru-RU" sz="3200"/>
              <a:t>но </a:t>
            </a:r>
            <a:r>
              <a:rPr lang="ru-RU" altLang="ru-RU" sz="3200" i="1" u="sng">
                <a:solidFill>
                  <a:srgbClr val="C00000"/>
                </a:solidFill>
              </a:rPr>
              <a:t>только по контрольным рефлексам</a:t>
            </a:r>
            <a:r>
              <a:rPr lang="ru-RU" altLang="ru-RU" sz="3200"/>
              <a:t> и </a:t>
            </a:r>
            <a:r>
              <a:rPr lang="ru-RU" altLang="ru-RU" sz="3200" i="1" u="sng">
                <a:solidFill>
                  <a:srgbClr val="C00000"/>
                </a:solidFill>
              </a:rPr>
              <a:t>только по окончательной модели</a:t>
            </a:r>
            <a:r>
              <a:rPr lang="ru-RU" altLang="ru-RU" sz="3200"/>
              <a:t>!</a:t>
            </a:r>
          </a:p>
        </p:txBody>
      </p:sp>
      <p:sp>
        <p:nvSpPr>
          <p:cNvPr id="35853" name="TextBox 15"/>
          <p:cNvSpPr txBox="1">
            <a:spLocks noChangeArrowheads="1"/>
          </p:cNvSpPr>
          <p:nvPr/>
        </p:nvSpPr>
        <p:spPr bwMode="auto">
          <a:xfrm>
            <a:off x="6923088" y="0"/>
            <a:ext cx="2195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800" i="1">
                <a:latin typeface="Calibri" panose="020F0502020204030204" pitchFamily="34" charset="0"/>
              </a:rPr>
              <a:t>В.Ю.Лунин, лекция 3</a:t>
            </a:r>
          </a:p>
        </p:txBody>
      </p:sp>
      <p:sp>
        <p:nvSpPr>
          <p:cNvPr id="35854" name="Rectangle 2"/>
          <p:cNvSpPr txBox="1">
            <a:spLocks noChangeArrowheads="1"/>
          </p:cNvSpPr>
          <p:nvPr/>
        </p:nvSpPr>
        <p:spPr bwMode="auto">
          <a:xfrm>
            <a:off x="304800" y="381000"/>
            <a:ext cx="71628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/>
              <a:t>В любом эксперименте необходим контроль!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533400" y="762000"/>
            <a:ext cx="7848600" cy="5181600"/>
          </a:xfrm>
        </p:spPr>
        <p:txBody>
          <a:bodyPr/>
          <a:lstStyle/>
          <a:p>
            <a:r>
              <a:rPr lang="ru-RU" altLang="ru-RU" smtClean="0"/>
              <a:t>Если модель правильная, то </a:t>
            </a:r>
            <a:r>
              <a:rPr lang="en-GB" altLang="ru-RU" smtClean="0"/>
              <a:t>R-free</a:t>
            </a:r>
            <a:r>
              <a:rPr lang="ru-RU" altLang="ru-RU" smtClean="0"/>
              <a:t> окажется примерно равным </a:t>
            </a:r>
            <a:r>
              <a:rPr lang="en-GB" altLang="ru-RU" smtClean="0"/>
              <a:t>R-X-ray </a:t>
            </a:r>
            <a:r>
              <a:rPr lang="ru-RU" altLang="ru-RU" smtClean="0"/>
              <a:t>или немногим больше!</a:t>
            </a:r>
          </a:p>
          <a:p>
            <a:endParaRPr lang="ru-RU" altLang="ru-RU" smtClean="0"/>
          </a:p>
          <a:p>
            <a:r>
              <a:rPr lang="ru-RU" altLang="ru-RU" smtClean="0">
                <a:solidFill>
                  <a:srgbClr val="009973"/>
                </a:solidFill>
              </a:rPr>
              <a:t>Может ли быть так, что </a:t>
            </a:r>
            <a:r>
              <a:rPr lang="en-GB" altLang="ru-RU" smtClean="0">
                <a:solidFill>
                  <a:srgbClr val="009973"/>
                </a:solidFill>
              </a:rPr>
              <a:t>R-free</a:t>
            </a:r>
            <a:r>
              <a:rPr lang="ru-RU" altLang="ru-RU" smtClean="0">
                <a:solidFill>
                  <a:srgbClr val="009973"/>
                </a:solidFill>
              </a:rPr>
              <a:t> </a:t>
            </a:r>
            <a:r>
              <a:rPr lang="en-US" altLang="ru-RU" smtClean="0">
                <a:solidFill>
                  <a:srgbClr val="009973"/>
                </a:solidFill>
              </a:rPr>
              <a:t>&lt;</a:t>
            </a:r>
            <a:r>
              <a:rPr lang="en-GB" altLang="ru-RU" smtClean="0">
                <a:solidFill>
                  <a:srgbClr val="009973"/>
                </a:solidFill>
              </a:rPr>
              <a:t> R?</a:t>
            </a:r>
            <a:endParaRPr lang="ru-RU" altLang="ru-RU" smtClean="0">
              <a:solidFill>
                <a:srgbClr val="009973"/>
              </a:solidFill>
            </a:endParaRPr>
          </a:p>
          <a:p>
            <a:endParaRPr lang="en-US" altLang="ru-RU" smtClean="0">
              <a:solidFill>
                <a:srgbClr val="009973"/>
              </a:solidFill>
            </a:endParaRPr>
          </a:p>
          <a:p>
            <a:r>
              <a:rPr lang="ru-RU" altLang="ru-RU" smtClean="0">
                <a:solidFill>
                  <a:schemeClr val="tx1"/>
                </a:solidFill>
              </a:rPr>
              <a:t>Если модель подогнана под рабочие рефлексы – </a:t>
            </a:r>
            <a:r>
              <a:rPr lang="en-US" altLang="ru-RU" smtClean="0">
                <a:solidFill>
                  <a:schemeClr val="tx1"/>
                </a:solidFill>
              </a:rPr>
              <a:t>“</a:t>
            </a:r>
            <a:r>
              <a:rPr lang="ru-RU" altLang="ru-RU" smtClean="0">
                <a:solidFill>
                  <a:schemeClr val="tx1"/>
                </a:solidFill>
              </a:rPr>
              <a:t>переоптимизирована</a:t>
            </a:r>
            <a:r>
              <a:rPr lang="en-US" altLang="ru-RU" smtClean="0">
                <a:solidFill>
                  <a:schemeClr val="tx1"/>
                </a:solidFill>
              </a:rPr>
              <a:t>”</a:t>
            </a:r>
            <a:r>
              <a:rPr lang="ru-RU" altLang="ru-RU" smtClean="0">
                <a:solidFill>
                  <a:schemeClr val="tx1"/>
                </a:solidFill>
              </a:rPr>
              <a:t>, - то </a:t>
            </a:r>
            <a:r>
              <a:rPr lang="en-US" altLang="ru-RU" smtClean="0">
                <a:solidFill>
                  <a:schemeClr val="tx1"/>
                </a:solidFill>
              </a:rPr>
              <a:t>R_free </a:t>
            </a:r>
            <a:r>
              <a:rPr lang="ru-RU" altLang="ru-RU" smtClean="0">
                <a:solidFill>
                  <a:schemeClr val="tx1"/>
                </a:solidFill>
              </a:rPr>
              <a:t>окажется больш</a:t>
            </a:r>
            <a:r>
              <a:rPr lang="ru-RU" altLang="ru-RU" sz="4000" smtClean="0">
                <a:solidFill>
                  <a:schemeClr val="tx1"/>
                </a:solidFill>
              </a:rPr>
              <a:t>и</a:t>
            </a:r>
            <a:r>
              <a:rPr lang="ru-RU" altLang="ru-RU" smtClean="0">
                <a:solidFill>
                  <a:schemeClr val="tx1"/>
                </a:solidFill>
              </a:rPr>
              <a:t>м!</a:t>
            </a:r>
            <a:r>
              <a:rPr lang="en-US" altLang="ru-RU" smtClean="0">
                <a:solidFill>
                  <a:schemeClr val="tx1"/>
                </a:solidFill>
              </a:rPr>
              <a:t> </a:t>
            </a:r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41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Интерпретация </a:t>
            </a:r>
            <a:r>
              <a:rPr lang="en-US" altLang="ru-RU" dirty="0" err="1" smtClean="0"/>
              <a:t>R_free</a:t>
            </a:r>
            <a:r>
              <a:rPr lang="en-US" altLang="ru-RU" dirty="0" smtClean="0"/>
              <a:t> </a:t>
            </a:r>
            <a:endParaRPr lang="ru-RU" altLang="ru-RU" dirty="0" smtClean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1"/>
                </a:solidFill>
                <a:latin typeface="Calibri" panose="020F0502020204030204" pitchFamily="34" charset="0"/>
              </a:rPr>
              <a:t>Хорошие значения: </a:t>
            </a:r>
            <a:r>
              <a:rPr lang="ru-RU" altLang="ru-RU" i="1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en-US" altLang="ru-RU" i="1" smtClean="0">
                <a:solidFill>
                  <a:srgbClr val="C00000"/>
                </a:solidFill>
                <a:latin typeface="Calibri" panose="020F0502020204030204" pitchFamily="34" charset="0"/>
              </a:rPr>
              <a:t>R_free&lt;20%</a:t>
            </a:r>
            <a:endParaRPr lang="ru-RU" altLang="ru-RU" i="1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ru-RU" altLang="ru-RU" smtClean="0">
                <a:solidFill>
                  <a:schemeClr val="tx1"/>
                </a:solidFill>
                <a:latin typeface="Calibri" panose="020F0502020204030204" pitchFamily="34" charset="0"/>
              </a:rPr>
              <a:t>Плохие значения</a:t>
            </a:r>
            <a:r>
              <a:rPr lang="en-US" altLang="ru-RU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r>
              <a:rPr lang="ru-RU" altLang="ru-RU" i="1" smtClean="0">
                <a:solidFill>
                  <a:schemeClr val="tx1"/>
                </a:solidFill>
                <a:latin typeface="Calibri" panose="020F0502020204030204" pitchFamily="34" charset="0"/>
              </a:rPr>
              <a:t>      </a:t>
            </a:r>
            <a:r>
              <a:rPr lang="en-US" altLang="ru-RU" i="1" smtClean="0">
                <a:solidFill>
                  <a:srgbClr val="7878DE"/>
                </a:solidFill>
                <a:latin typeface="Calibri" panose="020F0502020204030204" pitchFamily="34" charset="0"/>
              </a:rPr>
              <a:t>R_free&gt;40%</a:t>
            </a:r>
          </a:p>
          <a:p>
            <a:r>
              <a:rPr lang="ru-RU" altLang="ru-RU" smtClean="0">
                <a:solidFill>
                  <a:schemeClr val="tx1"/>
                </a:solidFill>
                <a:latin typeface="Calibri" panose="020F0502020204030204" pitchFamily="34" charset="0"/>
              </a:rPr>
              <a:t>Значения</a:t>
            </a:r>
            <a:r>
              <a:rPr lang="ru-RU" altLang="ru-RU" i="1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ru-RU" i="1" smtClean="0">
                <a:solidFill>
                  <a:srgbClr val="C00000"/>
                </a:solidFill>
                <a:latin typeface="Calibri" panose="020F0502020204030204" pitchFamily="34" charset="0"/>
              </a:rPr>
              <a:t>(R_free – R)&gt;10%</a:t>
            </a:r>
            <a:r>
              <a:rPr lang="en-US" altLang="ru-RU" i="1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altLang="ru-RU" i="1" u="sng" smtClean="0">
                <a:solidFill>
                  <a:schemeClr val="tx1"/>
                </a:solidFill>
                <a:latin typeface="Calibri" panose="020F0502020204030204" pitchFamily="34" charset="0"/>
              </a:rPr>
              <a:t>настораживают в отношении переоптимизации (</a:t>
            </a:r>
            <a:r>
              <a:rPr lang="en-US" altLang="ru-RU" i="1" u="sng" smtClean="0">
                <a:solidFill>
                  <a:schemeClr val="tx1"/>
                </a:solidFill>
                <a:latin typeface="Calibri" panose="020F0502020204030204" pitchFamily="34" charset="0"/>
              </a:rPr>
              <a:t>ovefitting)</a:t>
            </a:r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42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001000" cy="2554288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31750">
            <a:solidFill>
              <a:schemeClr val="tx2">
                <a:lumMod val="40000"/>
                <a:lumOff val="60000"/>
                <a:alpha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              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FIT TO DATA USED IN REFINEMENT.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 CROSS-VALIDATION METHOD          : THROUGHOUT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 FREE R VALUE TEST SET SELECTION  : RANDOM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solidFill>
                  <a:srgbClr val="FF3300"/>
                </a:solidFill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 R VALUE     (WORKING + TEST SET) : 0.15621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solidFill>
                  <a:srgbClr val="FF3300"/>
                </a:solidFill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 R VALUE            (WORKING SET) : 0.15185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solidFill>
                  <a:srgbClr val="FF3300"/>
                </a:solidFill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 FREE R VALUE                     : 0.19471</a:t>
            </a:r>
            <a:r>
              <a:rPr lang="en-GB" sz="1600" dirty="0"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 FREE R VALUE TEST SET SIZE   (%) : 10.1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 FREE R VALUE TEST SET COUNT      : 5989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</a:t>
            </a:r>
          </a:p>
        </p:txBody>
      </p:sp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457200" y="3048000"/>
            <a:ext cx="8077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1800">
                <a:latin typeface="Calibri" panose="020F0502020204030204" pitchFamily="34" charset="0"/>
              </a:rPr>
              <a:t> </a:t>
            </a:r>
            <a:r>
              <a:rPr lang="ru-RU" altLang="ru-RU" sz="2000">
                <a:latin typeface="Calibri" panose="020F0502020204030204" pitchFamily="34" charset="0"/>
              </a:rPr>
              <a:t>Авторы получили в эксперименте 59 297 рефлексов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>
                <a:latin typeface="Calibri" panose="020F0502020204030204" pitchFamily="34" charset="0"/>
              </a:rPr>
              <a:t> Они утверждают, что 5 989</a:t>
            </a:r>
            <a:r>
              <a:rPr lang="en-US" altLang="ru-RU" sz="2000">
                <a:latin typeface="Calibri" panose="020F0502020204030204" pitchFamily="34" charset="0"/>
              </a:rPr>
              <a:t> (10%)</a:t>
            </a:r>
            <a:r>
              <a:rPr lang="ru-RU" altLang="ru-RU" sz="2000">
                <a:latin typeface="Calibri" panose="020F0502020204030204" pitchFamily="34" charset="0"/>
              </a:rPr>
              <a:t> рефлексов спрятали в сейф, опечатали и никому не показывали </a:t>
            </a:r>
            <a:r>
              <a:rPr lang="en-US" altLang="ru-RU" sz="2000"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ru-RU" altLang="ru-RU" sz="2000">
              <a:latin typeface="Calibri" panose="020F05020202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>
                <a:latin typeface="Calibri" panose="020F0502020204030204" pitchFamily="34" charset="0"/>
              </a:rPr>
              <a:t> По оставшимся 53 308 рефлексам оптимизировали модель и получили </a:t>
            </a:r>
            <a:r>
              <a:rPr lang="en-US" altLang="ru-RU" sz="2000">
                <a:latin typeface="Calibri" panose="020F0502020204030204" pitchFamily="34" charset="0"/>
              </a:rPr>
              <a:t>R=15%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>
                <a:latin typeface="Calibri" panose="020F0502020204030204" pitchFamily="34" charset="0"/>
              </a:rPr>
              <a:t>После этого достали тайные рефлексы из сейфа и рассчитали </a:t>
            </a:r>
            <a:r>
              <a:rPr lang="en-US" altLang="ru-RU" sz="2000">
                <a:latin typeface="Calibri" panose="020F0502020204030204" pitchFamily="34" charset="0"/>
              </a:rPr>
              <a:t>R-</a:t>
            </a:r>
            <a:r>
              <a:rPr lang="ru-RU" altLang="ru-RU" sz="2000">
                <a:latin typeface="Calibri" panose="020F0502020204030204" pitchFamily="34" charset="0"/>
              </a:rPr>
              <a:t>фактор по ним. Это</a:t>
            </a:r>
            <a:r>
              <a:rPr lang="en-US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>
                <a:latin typeface="Calibri" panose="020F0502020204030204" pitchFamily="34" charset="0"/>
              </a:rPr>
              <a:t>и есть </a:t>
            </a:r>
            <a:r>
              <a:rPr lang="en-US" altLang="ru-RU" sz="2000">
                <a:latin typeface="Calibri" panose="020F0502020204030204" pitchFamily="34" charset="0"/>
              </a:rPr>
              <a:t>R</a:t>
            </a:r>
            <a:r>
              <a:rPr lang="en-US" altLang="ru-RU" sz="2000" baseline="-25000">
                <a:latin typeface="Calibri" panose="020F0502020204030204" pitchFamily="34" charset="0"/>
              </a:rPr>
              <a:t>free </a:t>
            </a:r>
            <a:r>
              <a:rPr lang="en-US" altLang="ru-RU" sz="2000">
                <a:latin typeface="Calibri" panose="020F0502020204030204" pitchFamily="34" charset="0"/>
              </a:rPr>
              <a:t>. </a:t>
            </a:r>
            <a:r>
              <a:rPr lang="ru-RU" altLang="ru-RU" sz="2000">
                <a:latin typeface="Calibri" panose="020F0502020204030204" pitchFamily="34" charset="0"/>
              </a:rPr>
              <a:t>Авторы получили </a:t>
            </a:r>
            <a:r>
              <a:rPr lang="en-US" altLang="ru-RU" sz="2000">
                <a:latin typeface="Calibri" panose="020F0502020204030204" pitchFamily="34" charset="0"/>
              </a:rPr>
              <a:t>R</a:t>
            </a:r>
            <a:r>
              <a:rPr lang="en-US" altLang="ru-RU" sz="2000" baseline="-25000">
                <a:latin typeface="Calibri" panose="020F0502020204030204" pitchFamily="34" charset="0"/>
              </a:rPr>
              <a:t>free </a:t>
            </a:r>
            <a:r>
              <a:rPr lang="en-US" altLang="ru-RU" sz="2000">
                <a:latin typeface="Calibri" panose="020F0502020204030204" pitchFamily="34" charset="0"/>
              </a:rPr>
              <a:t>= 19%.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>
                <a:latin typeface="Calibri" panose="020F0502020204030204" pitchFamily="34" charset="0"/>
              </a:rPr>
              <a:t>Все общественно признанные критерии удовлетворены: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>
                <a:latin typeface="Calibri" panose="020F0502020204030204" pitchFamily="34" charset="0"/>
              </a:rPr>
              <a:t> </a:t>
            </a:r>
            <a:r>
              <a:rPr lang="en-US" altLang="ru-RU" sz="2000">
                <a:latin typeface="Calibri" panose="020F0502020204030204" pitchFamily="34" charset="0"/>
              </a:rPr>
              <a:t>R</a:t>
            </a:r>
            <a:r>
              <a:rPr lang="en-US" altLang="ru-RU" sz="2000" baseline="-25000">
                <a:latin typeface="Calibri" panose="020F0502020204030204" pitchFamily="34" charset="0"/>
              </a:rPr>
              <a:t>free </a:t>
            </a:r>
            <a:r>
              <a:rPr lang="en-US" altLang="ru-RU" sz="2000">
                <a:latin typeface="Calibri" panose="020F0502020204030204" pitchFamily="34" charset="0"/>
              </a:rPr>
              <a:t>&lt;</a:t>
            </a:r>
            <a:r>
              <a:rPr lang="ru-RU" altLang="ru-RU" sz="2000">
                <a:latin typeface="Calibri" panose="020F0502020204030204" pitchFamily="34" charset="0"/>
              </a:rPr>
              <a:t>20%</a:t>
            </a:r>
            <a:r>
              <a:rPr lang="en-US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>
                <a:latin typeface="Calibri" panose="020F0502020204030204" pitchFamily="34" charset="0"/>
              </a:rPr>
              <a:t>  - приемлемое значение для хорошей модели</a:t>
            </a:r>
            <a:endParaRPr lang="en-US" altLang="ru-RU" sz="2000">
              <a:latin typeface="Calibri" panose="020F0502020204030204" pitchFamily="34" charset="0"/>
            </a:endParaRPr>
          </a:p>
          <a:p>
            <a:pPr lvl="1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ru-RU" sz="2000">
                <a:latin typeface="Calibri" panose="020F0502020204030204" pitchFamily="34" charset="0"/>
              </a:rPr>
              <a:t> R</a:t>
            </a:r>
            <a:r>
              <a:rPr lang="en-US" altLang="ru-RU" sz="2000" baseline="-25000">
                <a:latin typeface="Calibri" panose="020F0502020204030204" pitchFamily="34" charset="0"/>
              </a:rPr>
              <a:t>free</a:t>
            </a:r>
            <a:r>
              <a:rPr lang="en-US" altLang="ru-RU" sz="2000">
                <a:latin typeface="Calibri" panose="020F0502020204030204" pitchFamily="34" charset="0"/>
              </a:rPr>
              <a:t>- R &lt;10%  - </a:t>
            </a:r>
            <a:r>
              <a:rPr lang="ru-RU" altLang="ru-RU" sz="2000">
                <a:latin typeface="Calibri" panose="020F0502020204030204" pitchFamily="34" charset="0"/>
              </a:rPr>
              <a:t>нет доводов в пользу переоптимизации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>
                <a:latin typeface="Calibri" panose="020F0502020204030204" pitchFamily="34" charset="0"/>
              </a:rPr>
              <a:t> Значит, можно отправлять в </a:t>
            </a:r>
            <a:r>
              <a:rPr lang="en-US" altLang="ru-RU" sz="2000">
                <a:latin typeface="Calibri" panose="020F0502020204030204" pitchFamily="34" charset="0"/>
              </a:rPr>
              <a:t>PDB </a:t>
            </a:r>
            <a:r>
              <a:rPr lang="ru-RU" altLang="ru-RU" sz="2000">
                <a:latin typeface="Calibri" panose="020F0502020204030204" pitchFamily="34" charset="0"/>
              </a:rPr>
              <a:t>и публиковать  статью!</a:t>
            </a:r>
            <a:endParaRPr lang="ru-RU" altLang="ru-RU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534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72"/>
          <a:stretch>
            <a:fillRect/>
          </a:stretch>
        </p:blipFill>
        <p:spPr bwMode="auto">
          <a:xfrm>
            <a:off x="519113" y="3644900"/>
            <a:ext cx="36512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AutoShape 8"/>
          <p:cNvSpPr>
            <a:spLocks/>
          </p:cNvSpPr>
          <p:nvPr/>
        </p:nvSpPr>
        <p:spPr bwMode="auto">
          <a:xfrm>
            <a:off x="214313" y="2590800"/>
            <a:ext cx="2633662" cy="609600"/>
          </a:xfrm>
          <a:prstGeom prst="borderCallout1">
            <a:avLst>
              <a:gd name="adj1" fmla="val 18750"/>
              <a:gd name="adj2" fmla="val 102894"/>
              <a:gd name="adj3" fmla="val 173718"/>
              <a:gd name="adj4" fmla="val 219426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>
                <a:latin typeface="Calibri" panose="020F0502020204030204" pitchFamily="34" charset="0"/>
              </a:rPr>
              <a:t>Структура белка </a:t>
            </a:r>
            <a:r>
              <a:rPr lang="en-US" altLang="ru-RU" sz="2000">
                <a:latin typeface="Calibri" panose="020F0502020204030204" pitchFamily="34" charset="0"/>
              </a:rPr>
              <a:t>CRABP</a:t>
            </a:r>
            <a:endParaRPr lang="ru-RU" altLang="ru-RU" sz="2000">
              <a:latin typeface="Calibri" panose="020F0502020204030204" pitchFamily="34" charset="0"/>
            </a:endParaRPr>
          </a:p>
        </p:txBody>
      </p:sp>
      <p:sp>
        <p:nvSpPr>
          <p:cNvPr id="39941" name="AutoShape 9"/>
          <p:cNvSpPr>
            <a:spLocks/>
          </p:cNvSpPr>
          <p:nvPr/>
        </p:nvSpPr>
        <p:spPr bwMode="auto">
          <a:xfrm>
            <a:off x="6400800" y="2286000"/>
            <a:ext cx="2590800" cy="1371600"/>
          </a:xfrm>
          <a:prstGeom prst="borderCallout1">
            <a:avLst>
              <a:gd name="adj1" fmla="val 4690"/>
              <a:gd name="adj2" fmla="val -3333"/>
              <a:gd name="adj3" fmla="val 102375"/>
              <a:gd name="adj4" fmla="val -61819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>
                <a:latin typeface="Calibri" panose="020F0502020204030204" pitchFamily="34" charset="0"/>
              </a:rPr>
              <a:t>Структура </a:t>
            </a:r>
            <a:r>
              <a:rPr lang="en-US" altLang="ru-RU" sz="2000">
                <a:latin typeface="Calibri" panose="020F0502020204030204" pitchFamily="34" charset="0"/>
              </a:rPr>
              <a:t>CRABP, </a:t>
            </a:r>
            <a:r>
              <a:rPr lang="ru-RU" altLang="ru-RU" sz="2000">
                <a:latin typeface="Calibri" panose="020F0502020204030204" pitchFamily="34" charset="0"/>
              </a:rPr>
              <a:t>вписанная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 i="1">
                <a:solidFill>
                  <a:srgbClr val="FF3300"/>
                </a:solidFill>
                <a:latin typeface="Calibri" panose="020F0502020204030204" pitchFamily="34" charset="0"/>
              </a:rPr>
              <a:t>в обратном порядке   </a:t>
            </a:r>
            <a:r>
              <a:rPr lang="ru-RU" altLang="ru-RU" sz="2000">
                <a:latin typeface="Calibri" panose="020F0502020204030204" pitchFamily="34" charset="0"/>
              </a:rPr>
              <a:t>и оптимизированная</a:t>
            </a:r>
          </a:p>
        </p:txBody>
      </p:sp>
      <p:pic>
        <p:nvPicPr>
          <p:cNvPr id="39942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25"/>
          <a:stretch>
            <a:fillRect/>
          </a:stretch>
        </p:blipFill>
        <p:spPr bwMode="auto">
          <a:xfrm>
            <a:off x="4176713" y="3638550"/>
            <a:ext cx="24542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381000" y="152400"/>
            <a:ext cx="731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>
                <a:solidFill>
                  <a:schemeClr val="tx1"/>
                </a:solidFill>
                <a:latin typeface="Calibri" panose="020F0502020204030204" pitchFamily="34" charset="0"/>
              </a:rPr>
              <a:t>Польза </a:t>
            </a:r>
            <a:r>
              <a:rPr lang="en-US" altLang="ru-RU" sz="3200">
                <a:solidFill>
                  <a:schemeClr val="tx1"/>
                </a:solidFill>
                <a:latin typeface="Calibri" panose="020F0502020204030204" pitchFamily="34" charset="0"/>
              </a:rPr>
              <a:t>R_free </a:t>
            </a:r>
            <a:r>
              <a:rPr lang="ru-RU" altLang="ru-RU" sz="3200">
                <a:solidFill>
                  <a:schemeClr val="tx1"/>
                </a:solidFill>
                <a:latin typeface="Calibri" panose="020F0502020204030204" pitchFamily="34" charset="0"/>
              </a:rPr>
              <a:t>демонстрируется в работе</a:t>
            </a: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4343400" y="4724400"/>
            <a:ext cx="2133600" cy="304800"/>
            <a:chOff x="4343400" y="4724400"/>
            <a:chExt cx="2133600" cy="304800"/>
          </a:xfrm>
        </p:grpSpPr>
        <p:sp>
          <p:nvSpPr>
            <p:cNvPr id="8" name="Овал 7"/>
            <p:cNvSpPr/>
            <p:nvPr/>
          </p:nvSpPr>
          <p:spPr>
            <a:xfrm>
              <a:off x="4343400" y="4724400"/>
              <a:ext cx="9906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5562600" y="4724400"/>
              <a:ext cx="914400" cy="3048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</p:grp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4343400" y="4419600"/>
            <a:ext cx="2133600" cy="304800"/>
            <a:chOff x="4343400" y="4419600"/>
            <a:chExt cx="2133600" cy="304800"/>
          </a:xfrm>
        </p:grpSpPr>
        <p:sp>
          <p:nvSpPr>
            <p:cNvPr id="10" name="Овал 9"/>
            <p:cNvSpPr/>
            <p:nvPr/>
          </p:nvSpPr>
          <p:spPr>
            <a:xfrm>
              <a:off x="4343400" y="4419600"/>
              <a:ext cx="914400" cy="3048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5486400" y="4419600"/>
              <a:ext cx="990600" cy="3048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686593" y="533400"/>
            <a:ext cx="7770813" cy="1143000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dirty="0" smtClean="0"/>
              <a:t>5</a:t>
            </a:r>
            <a:r>
              <a:rPr lang="en-US" sz="4000" dirty="0" smtClean="0"/>
              <a:t>.</a:t>
            </a:r>
            <a:r>
              <a:rPr lang="ru-RU" sz="4000" dirty="0" smtClean="0"/>
              <a:t> Показатели, характеризующие расшифровки отдельных остатки</a:t>
            </a:r>
            <a:endParaRPr lang="en-GB" sz="4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45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900" y="1752600"/>
            <a:ext cx="845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Остатки с нетипичными значениями показателей называют  </a:t>
            </a:r>
            <a:r>
              <a:rPr lang="ru-RU" sz="2800" b="1" u="sng" dirty="0" smtClean="0">
                <a:solidFill>
                  <a:schemeClr val="tx1"/>
                </a:solidFill>
              </a:rPr>
              <a:t>маргинальными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tx1"/>
                </a:solidFill>
              </a:rPr>
              <a:t>Маргинальность</a:t>
            </a:r>
            <a:r>
              <a:rPr lang="ru-RU" sz="2800" dirty="0" smtClean="0">
                <a:solidFill>
                  <a:schemeClr val="tx1"/>
                </a:solidFill>
              </a:rPr>
              <a:t> остатка может быть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ошибкой расшифровки или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ф</a:t>
            </a:r>
            <a:r>
              <a:rPr lang="ru-RU" sz="2800" dirty="0" smtClean="0">
                <a:solidFill>
                  <a:schemeClr val="tx1"/>
                </a:solidFill>
              </a:rPr>
              <a:t>ункционально значимой особенностью;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особые остатки редки!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Качество структуры в целом характеризует процент маргинальных остатков по каждому параметру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219201"/>
            <a:ext cx="7770813" cy="1143000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dirty="0" smtClean="0"/>
              <a:t>5</a:t>
            </a:r>
            <a:r>
              <a:rPr lang="en-US" sz="4000" dirty="0" smtClean="0"/>
              <a:t>.</a:t>
            </a:r>
            <a:r>
              <a:rPr lang="ru-RU" sz="4000" dirty="0" smtClean="0"/>
              <a:t>1.</a:t>
            </a:r>
            <a:r>
              <a:rPr lang="en-US" sz="4000" dirty="0" smtClean="0"/>
              <a:t> </a:t>
            </a:r>
            <a:r>
              <a:rPr lang="ru-RU" sz="4000" dirty="0" smtClean="0"/>
              <a:t>Карта </a:t>
            </a:r>
            <a:r>
              <a:rPr lang="ru-RU" sz="4000" dirty="0" err="1" smtClean="0"/>
              <a:t>Рамачандрана</a:t>
            </a:r>
            <a:endParaRPr lang="en-GB" sz="4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46</a:t>
            </a:fld>
            <a:endParaRPr lang="ru-RU" alt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24754" y="5181600"/>
            <a:ext cx="3294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Пропустить до 49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86593" y="2286000"/>
            <a:ext cx="7770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Позволяет найти маргиналов по </a:t>
            </a:r>
            <a:r>
              <a:rPr lang="ru-RU" sz="3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конформации</a:t>
            </a: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остова 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686593" y="3657600"/>
            <a:ext cx="7770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Доля  маргинальных остатков служит  оценкой модели, не зависимой от оптимизации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993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 txBox="1">
            <a:spLocks noChangeArrowheads="1"/>
          </p:cNvSpPr>
          <p:nvPr/>
        </p:nvSpPr>
        <p:spPr bwMode="auto">
          <a:xfrm>
            <a:off x="381000" y="152400"/>
            <a:ext cx="8153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/>
              <a:t>Длины валентных связей и валентные углы имеют известные значения. Отклонения от этих значений энергетически невыгодны. Поэтому в модели соблюдаются табличные значения этих параметров с хорошей точностью.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/>
              <a:t>См. соответствующие слагаемые в </a:t>
            </a:r>
            <a:r>
              <a:rPr lang="en-US" altLang="ru-RU" sz="2800"/>
              <a:t>R-</a:t>
            </a:r>
            <a:r>
              <a:rPr lang="ru-RU" altLang="ru-RU" sz="2800"/>
              <a:t>факторе.</a:t>
            </a:r>
            <a:br>
              <a:rPr lang="ru-RU" altLang="ru-RU" sz="2800"/>
            </a:br>
            <a:endParaRPr lang="ru-RU" altLang="ru-RU" sz="2800"/>
          </a:p>
        </p:txBody>
      </p:sp>
      <p:pic>
        <p:nvPicPr>
          <p:cNvPr id="41987" name="Picture 1028" descr="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63817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98120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Укладка полипептидной цепи определяется тремя торсионными углами</a:t>
            </a:r>
            <a:br>
              <a:rPr lang="ru-RU" altLang="ru-RU" sz="3600" smtClean="0"/>
            </a:br>
            <a:r>
              <a:rPr lang="ru-RU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</a:t>
            </a:r>
            <a:r>
              <a:rPr lang="en-US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,</a:t>
            </a:r>
            <a:r>
              <a:rPr lang="ru-RU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</a:t>
            </a:r>
            <a:r>
              <a:rPr lang="en-US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,</a:t>
            </a:r>
            <a:r>
              <a:rPr lang="ru-RU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</a:t>
            </a:r>
            <a:endParaRPr lang="ru-RU" altLang="ru-RU" sz="3600" b="1" smtClean="0">
              <a:solidFill>
                <a:srgbClr val="C00000"/>
              </a:solidFill>
            </a:endParaRPr>
          </a:p>
        </p:txBody>
      </p:sp>
      <p:pic>
        <p:nvPicPr>
          <p:cNvPr id="43011" name="Picture 2051" descr="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67056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48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769225" cy="1143000"/>
          </a:xfrm>
        </p:spPr>
        <p:txBody>
          <a:bodyPr/>
          <a:lstStyle/>
          <a:p>
            <a:r>
              <a:rPr lang="ru-RU" altLang="ru-RU" smtClean="0"/>
              <a:t>Торсионный угол</a:t>
            </a: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3200400" y="1219200"/>
            <a:ext cx="5715000" cy="5330825"/>
          </a:xfrm>
        </p:spPr>
        <p:txBody>
          <a:bodyPr/>
          <a:lstStyle/>
          <a:p>
            <a:r>
              <a:rPr lang="ru-RU" altLang="ru-RU" sz="2400" smtClean="0"/>
              <a:t>Определяется для упорядоченной четверки атомов: 1-2-3-4</a:t>
            </a:r>
          </a:p>
          <a:p>
            <a:r>
              <a:rPr lang="ru-RU" altLang="ru-RU" sz="2400" smtClean="0"/>
              <a:t>Если расположить атомы над плоскостью проекции так, чтобы 3-й и </a:t>
            </a:r>
            <a:br>
              <a:rPr lang="ru-RU" altLang="ru-RU" sz="2400" smtClean="0"/>
            </a:br>
            <a:r>
              <a:rPr lang="ru-RU" altLang="ru-RU" sz="2400" smtClean="0"/>
              <a:t>2-й проектировались в одну точку, 3й – выше 2-го, то торсионный угол равен углу между проекциями ребер 1-2 и 2-3</a:t>
            </a:r>
          </a:p>
          <a:p>
            <a:r>
              <a:rPr lang="ru-RU" altLang="ru-RU" sz="2400" smtClean="0"/>
              <a:t>торсионный угол отсчитывается от проекции ребра 1-2 против часовой стрелки</a:t>
            </a:r>
          </a:p>
          <a:p>
            <a:r>
              <a:rPr lang="ru-RU" altLang="ru-RU" sz="2400" smtClean="0"/>
              <a:t>торсионный угол измеряется в пределах от </a:t>
            </a:r>
            <a:r>
              <a:rPr lang="en-US" altLang="ru-RU" sz="2400" smtClean="0"/>
              <a:t>-</a:t>
            </a:r>
            <a:r>
              <a:rPr lang="ru-RU" altLang="ru-RU" sz="2400" smtClean="0"/>
              <a:t>180</a:t>
            </a:r>
            <a:r>
              <a:rPr lang="en-US" altLang="ru-RU" sz="2400" smtClean="0"/>
              <a:t>º</a:t>
            </a:r>
            <a:r>
              <a:rPr lang="ru-RU" altLang="ru-RU" sz="2400" smtClean="0"/>
              <a:t> до </a:t>
            </a:r>
            <a:r>
              <a:rPr lang="en-US" altLang="ru-RU" sz="2400" smtClean="0"/>
              <a:t>-</a:t>
            </a:r>
            <a:r>
              <a:rPr lang="ru-RU" altLang="ru-RU" sz="2400" smtClean="0"/>
              <a:t>+180</a:t>
            </a:r>
            <a:r>
              <a:rPr lang="en-US" altLang="ru-RU" sz="2400" smtClean="0"/>
              <a:t>º</a:t>
            </a:r>
            <a:r>
              <a:rPr lang="ru-RU" altLang="ru-RU" sz="2400" smtClean="0"/>
              <a:t> градусов</a:t>
            </a:r>
          </a:p>
        </p:txBody>
      </p:sp>
      <p:sp>
        <p:nvSpPr>
          <p:cNvPr id="44036" name="TextBox 42"/>
          <p:cNvSpPr txBox="1">
            <a:spLocks noChangeArrowheads="1"/>
          </p:cNvSpPr>
          <p:nvPr/>
        </p:nvSpPr>
        <p:spPr bwMode="auto">
          <a:xfrm>
            <a:off x="1295400" y="205740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/>
              <a:t>2</a:t>
            </a:r>
          </a:p>
        </p:txBody>
      </p:sp>
      <p:grpSp>
        <p:nvGrpSpPr>
          <p:cNvPr id="44037" name="Группа 64"/>
          <p:cNvGrpSpPr>
            <a:grpSpLocks/>
          </p:cNvGrpSpPr>
          <p:nvPr/>
        </p:nvGrpSpPr>
        <p:grpSpPr bwMode="auto">
          <a:xfrm>
            <a:off x="152400" y="990600"/>
            <a:ext cx="2590800" cy="1143000"/>
            <a:chOff x="152400" y="990600"/>
            <a:chExt cx="2590800" cy="1143000"/>
          </a:xfrm>
        </p:grpSpPr>
        <p:cxnSp>
          <p:nvCxnSpPr>
            <p:cNvPr id="44052" name="Прямая со стрелкой 11"/>
            <p:cNvCxnSpPr>
              <a:cxnSpLocks noChangeShapeType="1"/>
              <a:endCxn id="23" idx="2"/>
            </p:cNvCxnSpPr>
            <p:nvPr/>
          </p:nvCxnSpPr>
          <p:spPr bwMode="auto">
            <a:xfrm>
              <a:off x="228600" y="1676400"/>
              <a:ext cx="838200" cy="3429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053" name="Прямая со стрелкой 13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1333500"/>
              <a:ext cx="914400" cy="533400"/>
            </a:xfrm>
            <a:prstGeom prst="straightConnector1">
              <a:avLst/>
            </a:prstGeom>
            <a:noFill/>
            <a:ln w="38100" algn="ctr">
              <a:solidFill>
                <a:srgbClr val="FF99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054" name="Прямая со стрелкой 16"/>
            <p:cNvCxnSpPr>
              <a:cxnSpLocks noChangeShapeType="1"/>
            </p:cNvCxnSpPr>
            <p:nvPr/>
          </p:nvCxnSpPr>
          <p:spPr bwMode="auto">
            <a:xfrm>
              <a:off x="1676400" y="1143000"/>
              <a:ext cx="914400" cy="228600"/>
            </a:xfrm>
            <a:prstGeom prst="straightConnector1">
              <a:avLst/>
            </a:prstGeom>
            <a:noFill/>
            <a:ln w="38100" algn="ctr">
              <a:solidFill>
                <a:srgbClr val="FFCE0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" name="Блок-схема: узел 21"/>
            <p:cNvSpPr/>
            <p:nvPr/>
          </p:nvSpPr>
          <p:spPr bwMode="auto">
            <a:xfrm>
              <a:off x="152400" y="1524000"/>
              <a:ext cx="228600" cy="228600"/>
            </a:xfrm>
            <a:prstGeom prst="flowChartConnector">
              <a:avLst/>
            </a:prstGeom>
            <a:solidFill>
              <a:srgbClr val="FF0000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23" name="Блок-схема: узел 22"/>
            <p:cNvSpPr/>
            <p:nvPr/>
          </p:nvSpPr>
          <p:spPr bwMode="auto">
            <a:xfrm>
              <a:off x="1066800" y="1905000"/>
              <a:ext cx="228600" cy="228600"/>
            </a:xfrm>
            <a:prstGeom prst="flowChartConnector">
              <a:avLst/>
            </a:prstGeom>
            <a:solidFill>
              <a:srgbClr val="FF9900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24" name="Блок-схема: узел 23"/>
            <p:cNvSpPr/>
            <p:nvPr/>
          </p:nvSpPr>
          <p:spPr bwMode="auto">
            <a:xfrm>
              <a:off x="1600200" y="990600"/>
              <a:ext cx="228600" cy="228600"/>
            </a:xfrm>
            <a:prstGeom prst="flowChartConnector">
              <a:avLst/>
            </a:prstGeom>
            <a:solidFill>
              <a:srgbClr val="FFCE03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25" name="Блок-схема: узел 24"/>
            <p:cNvSpPr/>
            <p:nvPr/>
          </p:nvSpPr>
          <p:spPr bwMode="auto">
            <a:xfrm>
              <a:off x="2514600" y="1295400"/>
              <a:ext cx="228600" cy="228600"/>
            </a:xfrm>
            <a:prstGeom prst="flowChartConnector">
              <a:avLst/>
            </a:prstGeom>
            <a:solidFill>
              <a:srgbClr val="92D050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44059" name="TextBox 43"/>
            <p:cNvSpPr txBox="1">
              <a:spLocks noChangeArrowheads="1"/>
            </p:cNvSpPr>
            <p:nvPr/>
          </p:nvSpPr>
          <p:spPr bwMode="auto">
            <a:xfrm>
              <a:off x="228600" y="10668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/>
                <a:t>1</a:t>
              </a:r>
            </a:p>
          </p:txBody>
        </p:sp>
        <p:sp>
          <p:nvSpPr>
            <p:cNvPr id="44060" name="TextBox 44"/>
            <p:cNvSpPr txBox="1">
              <a:spLocks noChangeArrowheads="1"/>
            </p:cNvSpPr>
            <p:nvPr/>
          </p:nvSpPr>
          <p:spPr bwMode="auto">
            <a:xfrm>
              <a:off x="2362200" y="14478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/>
                <a:t>4</a:t>
              </a:r>
            </a:p>
          </p:txBody>
        </p:sp>
        <p:sp>
          <p:nvSpPr>
            <p:cNvPr id="44061" name="TextBox 45"/>
            <p:cNvSpPr txBox="1">
              <a:spLocks noChangeArrowheads="1"/>
            </p:cNvSpPr>
            <p:nvPr/>
          </p:nvSpPr>
          <p:spPr bwMode="auto">
            <a:xfrm>
              <a:off x="1676400" y="1295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/>
                <a:t>3</a:t>
              </a:r>
            </a:p>
          </p:txBody>
        </p:sp>
      </p:grpSp>
      <p:grpSp>
        <p:nvGrpSpPr>
          <p:cNvPr id="44038" name="Группа 65"/>
          <p:cNvGrpSpPr>
            <a:grpSpLocks/>
          </p:cNvGrpSpPr>
          <p:nvPr/>
        </p:nvGrpSpPr>
        <p:grpSpPr bwMode="auto">
          <a:xfrm>
            <a:off x="381000" y="3657600"/>
            <a:ext cx="2471738" cy="1223963"/>
            <a:chOff x="152400" y="3352800"/>
            <a:chExt cx="2472154" cy="1223665"/>
          </a:xfrm>
        </p:grpSpPr>
        <p:sp>
          <p:nvSpPr>
            <p:cNvPr id="31" name="Блок-схема: узел 30"/>
            <p:cNvSpPr/>
            <p:nvPr/>
          </p:nvSpPr>
          <p:spPr bwMode="auto">
            <a:xfrm>
              <a:off x="152400" y="3733707"/>
              <a:ext cx="228638" cy="228544"/>
            </a:xfrm>
            <a:prstGeom prst="flowChartConnector">
              <a:avLst/>
            </a:prstGeom>
            <a:solidFill>
              <a:srgbClr val="FF0000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32" name="Блок-схема: узел 31"/>
            <p:cNvSpPr/>
            <p:nvPr/>
          </p:nvSpPr>
          <p:spPr bwMode="auto">
            <a:xfrm>
              <a:off x="1143167" y="3657526"/>
              <a:ext cx="228638" cy="228544"/>
            </a:xfrm>
            <a:prstGeom prst="flowChartConnector">
              <a:avLst/>
            </a:prstGeom>
            <a:solidFill>
              <a:srgbClr val="FF9900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33" name="Блок-схема: узел 32"/>
            <p:cNvSpPr/>
            <p:nvPr/>
          </p:nvSpPr>
          <p:spPr bwMode="auto">
            <a:xfrm>
              <a:off x="1219380" y="3733707"/>
              <a:ext cx="228638" cy="228544"/>
            </a:xfrm>
            <a:prstGeom prst="flowChartConnector">
              <a:avLst/>
            </a:prstGeom>
            <a:solidFill>
              <a:srgbClr val="FFCE03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34" name="Блок-схема: узел 33"/>
            <p:cNvSpPr/>
            <p:nvPr/>
          </p:nvSpPr>
          <p:spPr bwMode="auto">
            <a:xfrm>
              <a:off x="1981508" y="4190796"/>
              <a:ext cx="228638" cy="228544"/>
            </a:xfrm>
            <a:prstGeom prst="flowChartConnector">
              <a:avLst/>
            </a:prstGeom>
            <a:solidFill>
              <a:srgbClr val="92D050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cxnSp>
          <p:nvCxnSpPr>
            <p:cNvPr id="44045" name="Прямая со стрелкой 34"/>
            <p:cNvCxnSpPr>
              <a:cxnSpLocks noChangeShapeType="1"/>
              <a:stCxn id="31" idx="6"/>
              <a:endCxn id="32" idx="3"/>
            </p:cNvCxnSpPr>
            <p:nvPr/>
          </p:nvCxnSpPr>
          <p:spPr bwMode="auto">
            <a:xfrm>
              <a:off x="381000" y="3848100"/>
              <a:ext cx="795478" cy="462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046" name="Прямая со стрелкой 38"/>
            <p:cNvCxnSpPr>
              <a:cxnSpLocks noChangeShapeType="1"/>
              <a:endCxn id="34" idx="1"/>
            </p:cNvCxnSpPr>
            <p:nvPr/>
          </p:nvCxnSpPr>
          <p:spPr bwMode="auto">
            <a:xfrm>
              <a:off x="1295400" y="3886200"/>
              <a:ext cx="719278" cy="338278"/>
            </a:xfrm>
            <a:prstGeom prst="straightConnector1">
              <a:avLst/>
            </a:prstGeom>
            <a:noFill/>
            <a:ln w="38100" algn="ctr">
              <a:solidFill>
                <a:srgbClr val="FFCE0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4047" name="TextBox 46"/>
            <p:cNvSpPr txBox="1">
              <a:spLocks noChangeArrowheads="1"/>
            </p:cNvSpPr>
            <p:nvPr/>
          </p:nvSpPr>
          <p:spPr bwMode="auto">
            <a:xfrm>
              <a:off x="2286000" y="41148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/>
                <a:t>4</a:t>
              </a:r>
            </a:p>
          </p:txBody>
        </p:sp>
        <p:sp>
          <p:nvSpPr>
            <p:cNvPr id="44048" name="TextBox 47"/>
            <p:cNvSpPr txBox="1">
              <a:spLocks noChangeArrowheads="1"/>
            </p:cNvSpPr>
            <p:nvPr/>
          </p:nvSpPr>
          <p:spPr bwMode="auto">
            <a:xfrm>
              <a:off x="1524000" y="35052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/>
                <a:t>3</a:t>
              </a:r>
            </a:p>
          </p:txBody>
        </p:sp>
        <p:sp>
          <p:nvSpPr>
            <p:cNvPr id="44049" name="TextBox 48"/>
            <p:cNvSpPr txBox="1">
              <a:spLocks noChangeArrowheads="1"/>
            </p:cNvSpPr>
            <p:nvPr/>
          </p:nvSpPr>
          <p:spPr bwMode="auto">
            <a:xfrm>
              <a:off x="914400" y="33528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/>
                <a:t>2</a:t>
              </a:r>
            </a:p>
          </p:txBody>
        </p:sp>
        <p:sp>
          <p:nvSpPr>
            <p:cNvPr id="44050" name="TextBox 49"/>
            <p:cNvSpPr txBox="1">
              <a:spLocks noChangeArrowheads="1"/>
            </p:cNvSpPr>
            <p:nvPr/>
          </p:nvSpPr>
          <p:spPr bwMode="auto">
            <a:xfrm>
              <a:off x="228600" y="33528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/>
                <a:t>1</a:t>
              </a:r>
            </a:p>
          </p:txBody>
        </p:sp>
        <p:sp>
          <p:nvSpPr>
            <p:cNvPr id="44051" name="Выгнутая влево стрелка 62"/>
            <p:cNvSpPr>
              <a:spLocks noChangeArrowheads="1"/>
            </p:cNvSpPr>
            <p:nvPr/>
          </p:nvSpPr>
          <p:spPr bwMode="auto">
            <a:xfrm rot="6060000" flipH="1" flipV="1">
              <a:off x="932279" y="3618716"/>
              <a:ext cx="304800" cy="121920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44039" name="TextBox 63"/>
          <p:cNvSpPr txBox="1">
            <a:spLocks noChangeArrowheads="1"/>
          </p:cNvSpPr>
          <p:nvPr/>
        </p:nvSpPr>
        <p:spPr bwMode="auto">
          <a:xfrm>
            <a:off x="228600" y="2362200"/>
            <a:ext cx="30686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/>
              <a:t>Рис.1. Упорядоченная четверка атомов в пространстве</a:t>
            </a:r>
          </a:p>
        </p:txBody>
      </p:sp>
      <p:sp>
        <p:nvSpPr>
          <p:cNvPr id="44040" name="TextBox 66"/>
          <p:cNvSpPr txBox="1">
            <a:spLocks noChangeArrowheads="1"/>
          </p:cNvSpPr>
          <p:nvPr/>
        </p:nvSpPr>
        <p:spPr bwMode="auto">
          <a:xfrm>
            <a:off x="152400" y="4953000"/>
            <a:ext cx="30686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/>
              <a:t>Рис.2. Проекция четверки на плоскость.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/>
              <a:t>Торсионный угол – примерно +160</a:t>
            </a:r>
            <a:r>
              <a:rPr lang="en-US" altLang="ru-RU" sz="2000"/>
              <a:t>º</a:t>
            </a:r>
            <a:endParaRPr lang="ru-RU" altLang="ru-RU" sz="20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49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533400" y="2552766"/>
            <a:ext cx="8077200" cy="175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marL="742950" indent="-742950"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ru-RU" altLang="ru-RU" sz="4000" dirty="0" smtClean="0">
                <a:solidFill>
                  <a:schemeClr val="tx1"/>
                </a:solidFill>
              </a:rPr>
              <a:t>Примеры ошибочных структур</a:t>
            </a:r>
            <a:br>
              <a:rPr lang="ru-RU" altLang="ru-RU" sz="4000" dirty="0" smtClean="0">
                <a:solidFill>
                  <a:schemeClr val="tx1"/>
                </a:solidFill>
              </a:rPr>
            </a:br>
            <a:r>
              <a:rPr lang="ru-RU" altLang="ru-RU" sz="4000" dirty="0" smtClean="0">
                <a:solidFill>
                  <a:schemeClr val="tx1"/>
                </a:solidFill>
              </a:rPr>
              <a:t/>
            </a:r>
            <a:br>
              <a:rPr lang="ru-RU" altLang="ru-RU" sz="4000" dirty="0" smtClean="0">
                <a:solidFill>
                  <a:schemeClr val="tx1"/>
                </a:solidFill>
              </a:rPr>
            </a:br>
            <a:r>
              <a:rPr lang="ru-RU" altLang="ru-RU" sz="3600" dirty="0" smtClean="0">
                <a:solidFill>
                  <a:schemeClr val="bg1">
                    <a:lumMod val="50000"/>
                  </a:schemeClr>
                </a:solidFill>
              </a:rPr>
              <a:t>Модель не соответствует объекту (</a:t>
            </a:r>
            <a:r>
              <a:rPr lang="en-US" altLang="ru-RU" sz="36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en-US" altLang="ru-RU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2057400"/>
          </a:xfrm>
        </p:spPr>
        <p:txBody>
          <a:bodyPr/>
          <a:lstStyle/>
          <a:p>
            <a:pPr algn="l" eaLnBrk="1" hangingPunct="1"/>
            <a:r>
              <a:rPr lang="ru-RU" altLang="ru-RU" sz="3200" smtClean="0"/>
              <a:t>Угол </a:t>
            </a:r>
            <a:r>
              <a:rPr lang="ru-RU" altLang="ru-RU" sz="3200" smtClean="0">
                <a:sym typeface="Symbol" panose="05050102010706020507" pitchFamily="18" charset="2"/>
              </a:rPr>
              <a:t> принимает определенные значения:</a:t>
            </a:r>
            <a:br>
              <a:rPr lang="ru-RU" altLang="ru-RU" sz="3200" smtClean="0">
                <a:sym typeface="Symbol" panose="05050102010706020507" pitchFamily="18" charset="2"/>
              </a:rPr>
            </a:br>
            <a:r>
              <a:rPr lang="ru-RU" altLang="ru-RU" sz="2400" smtClean="0">
                <a:sym typeface="Symbol" panose="05050102010706020507" pitchFamily="18" charset="2"/>
              </a:rPr>
              <a:t>180</a:t>
            </a:r>
            <a:r>
              <a:rPr lang="ru-RU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°   почти всегда (</a:t>
            </a:r>
            <a:r>
              <a:rPr lang="en-US" altLang="ru-RU" sz="2400" b="1" i="1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trans</a:t>
            </a:r>
            <a:r>
              <a:rPr lang="ru-RU" altLang="ru-RU" sz="240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2400" smtClean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- конформация</a:t>
            </a:r>
            <a:r>
              <a:rPr lang="en-US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ru-RU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0°       крайне редко</a:t>
            </a:r>
            <a:r>
              <a:rPr lang="en-US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lang="en-US" altLang="ru-RU" sz="2400" b="1" i="1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cis</a:t>
            </a:r>
            <a:r>
              <a:rPr lang="ru-RU" altLang="ru-RU" sz="240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2400" smtClean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- конформация</a:t>
            </a:r>
            <a:r>
              <a:rPr lang="ru-RU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ru-RU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ru-RU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          бывает, в основном, у пролина </a:t>
            </a:r>
            <a:r>
              <a:rPr lang="ru-RU" altLang="ru-RU" sz="2800" smtClean="0"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ru-RU" altLang="ru-RU" sz="2800" smtClean="0">
                <a:cs typeface="Times New Roman" panose="02020603050405020304" pitchFamily="18" charset="0"/>
                <a:sym typeface="Symbol" panose="05050102010706020507" pitchFamily="18" charset="2"/>
              </a:rPr>
            </a:br>
            <a:endParaRPr lang="ru-RU" altLang="ru-RU" sz="2800" smtClean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45059" name="Picture 3076" descr="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37433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Прямоугольник 39"/>
          <p:cNvSpPr>
            <a:spLocks noChangeArrowheads="1"/>
          </p:cNvSpPr>
          <p:nvPr/>
        </p:nvSpPr>
        <p:spPr bwMode="auto">
          <a:xfrm>
            <a:off x="4038600" y="4191000"/>
            <a:ext cx="60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grpSp>
        <p:nvGrpSpPr>
          <p:cNvPr id="45061" name="Группа 44"/>
          <p:cNvGrpSpPr>
            <a:grpSpLocks/>
          </p:cNvGrpSpPr>
          <p:nvPr/>
        </p:nvGrpSpPr>
        <p:grpSpPr bwMode="auto">
          <a:xfrm>
            <a:off x="4038600" y="3810000"/>
            <a:ext cx="2895600" cy="2514600"/>
            <a:chOff x="4191000" y="4114800"/>
            <a:chExt cx="2895600" cy="2514600"/>
          </a:xfrm>
        </p:grpSpPr>
        <p:sp>
          <p:nvSpPr>
            <p:cNvPr id="45079" name="TextBox 33"/>
            <p:cNvSpPr txBox="1">
              <a:spLocks noChangeArrowheads="1"/>
            </p:cNvSpPr>
            <p:nvPr/>
          </p:nvSpPr>
          <p:spPr bwMode="auto">
            <a:xfrm>
              <a:off x="5867400" y="4191000"/>
              <a:ext cx="11400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ru-RU" sz="2400" b="1"/>
                <a:t>C</a:t>
              </a:r>
              <a:r>
                <a:rPr lang="el-GR" altLang="ru-RU" sz="2400" b="1" baseline="-25000"/>
                <a:t>α</a:t>
              </a:r>
              <a:r>
                <a:rPr lang="en-US" altLang="ru-RU" sz="2400" b="1"/>
                <a:t>(i+1)</a:t>
              </a:r>
              <a:endParaRPr lang="ru-RU" altLang="ru-RU" sz="2400" b="1"/>
            </a:p>
          </p:txBody>
        </p:sp>
        <p:grpSp>
          <p:nvGrpSpPr>
            <p:cNvPr id="45080" name="Группа 38"/>
            <p:cNvGrpSpPr>
              <a:grpSpLocks/>
            </p:cNvGrpSpPr>
            <p:nvPr/>
          </p:nvGrpSpPr>
          <p:grpSpPr bwMode="auto">
            <a:xfrm>
              <a:off x="4419600" y="4648200"/>
              <a:ext cx="2286000" cy="1905000"/>
              <a:chOff x="5562600" y="4038600"/>
              <a:chExt cx="2560297" cy="2290465"/>
            </a:xfrm>
          </p:grpSpPr>
          <p:sp>
            <p:nvSpPr>
              <p:cNvPr id="45083" name="TextBox 32"/>
              <p:cNvSpPr txBox="1">
                <a:spLocks noChangeArrowheads="1"/>
              </p:cNvSpPr>
              <p:nvPr/>
            </p:nvSpPr>
            <p:spPr bwMode="auto">
              <a:xfrm>
                <a:off x="6934200" y="5867400"/>
                <a:ext cx="502897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ru-RU" sz="2400" b="1"/>
                  <a:t>C</a:t>
                </a:r>
                <a:endParaRPr lang="ru-RU" altLang="ru-RU" sz="2400" b="1"/>
              </a:p>
            </p:txBody>
          </p:sp>
          <p:grpSp>
            <p:nvGrpSpPr>
              <p:cNvPr id="45084" name="Группа 37"/>
              <p:cNvGrpSpPr>
                <a:grpSpLocks/>
              </p:cNvGrpSpPr>
              <p:nvPr/>
            </p:nvGrpSpPr>
            <p:grpSpPr bwMode="auto">
              <a:xfrm>
                <a:off x="5562600" y="4038600"/>
                <a:ext cx="2560297" cy="2209800"/>
                <a:chOff x="4419600" y="4038600"/>
                <a:chExt cx="2560297" cy="2209800"/>
              </a:xfrm>
            </p:grpSpPr>
            <p:cxnSp>
              <p:nvCxnSpPr>
                <p:cNvPr id="45085" name="Прямая со стрелкой 24"/>
                <p:cNvCxnSpPr>
                  <a:cxnSpLocks noChangeShapeType="1"/>
                  <a:endCxn id="45089" idx="2"/>
                </p:cNvCxnSpPr>
                <p:nvPr/>
              </p:nvCxnSpPr>
              <p:spPr bwMode="auto">
                <a:xfrm>
                  <a:off x="4578724" y="5638800"/>
                  <a:ext cx="912159" cy="45720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5086" name="Прямая со стрелкой 2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504703" y="5326903"/>
                  <a:ext cx="889001" cy="750797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5087" name="Прямая со стрелкой 26"/>
                <p:cNvCxnSpPr>
                  <a:cxnSpLocks noChangeShapeType="1"/>
                  <a:endCxn id="45091" idx="5"/>
                </p:cNvCxnSpPr>
                <p:nvPr/>
              </p:nvCxnSpPr>
              <p:spPr bwMode="auto">
                <a:xfrm rot="16200000" flipV="1">
                  <a:off x="5760752" y="4541551"/>
                  <a:ext cx="806637" cy="321061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5088" name="Блок-схема: узел 27"/>
                <p:cNvSpPr>
                  <a:spLocks noChangeArrowheads="1"/>
                </p:cNvSpPr>
                <p:nvPr/>
              </p:nvSpPr>
              <p:spPr bwMode="auto">
                <a:xfrm>
                  <a:off x="4495800" y="5435600"/>
                  <a:ext cx="248771" cy="304800"/>
                </a:xfrm>
                <a:prstGeom prst="flowChartConnector">
                  <a:avLst/>
                </a:prstGeom>
                <a:solidFill>
                  <a:srgbClr val="FF0000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1pPr>
                  <a:lvl2pPr marL="742950" indent="-28575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2pPr>
                  <a:lvl3pPr marL="11430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3pPr>
                  <a:lvl4pPr marL="16002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4pPr>
                  <a:lvl5pPr marL="20574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ru-RU" altLang="ru-RU"/>
                </a:p>
              </p:txBody>
            </p:sp>
            <p:sp>
              <p:nvSpPr>
                <p:cNvPr id="45089" name="Блок-схема: узел 28"/>
                <p:cNvSpPr>
                  <a:spLocks noChangeArrowheads="1"/>
                </p:cNvSpPr>
                <p:nvPr/>
              </p:nvSpPr>
              <p:spPr bwMode="auto">
                <a:xfrm>
                  <a:off x="5490882" y="5943600"/>
                  <a:ext cx="248771" cy="304800"/>
                </a:xfrm>
                <a:prstGeom prst="flowChartConnector">
                  <a:avLst/>
                </a:prstGeom>
                <a:solidFill>
                  <a:srgbClr val="FF9900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1pPr>
                  <a:lvl2pPr marL="742950" indent="-28575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2pPr>
                  <a:lvl3pPr marL="11430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3pPr>
                  <a:lvl4pPr marL="16002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4pPr>
                  <a:lvl5pPr marL="20574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ru-RU" altLang="ru-RU"/>
                </a:p>
              </p:txBody>
            </p:sp>
            <p:sp>
              <p:nvSpPr>
                <p:cNvPr id="45090" name="Блок-схема: узел 29"/>
                <p:cNvSpPr>
                  <a:spLocks noChangeArrowheads="1"/>
                </p:cNvSpPr>
                <p:nvPr/>
              </p:nvSpPr>
              <p:spPr bwMode="auto">
                <a:xfrm>
                  <a:off x="6248400" y="5029200"/>
                  <a:ext cx="248771" cy="304800"/>
                </a:xfrm>
                <a:prstGeom prst="flowChartConnector">
                  <a:avLst/>
                </a:prstGeom>
                <a:solidFill>
                  <a:srgbClr val="FFCE03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1pPr>
                  <a:lvl2pPr marL="742950" indent="-28575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2pPr>
                  <a:lvl3pPr marL="11430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3pPr>
                  <a:lvl4pPr marL="16002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4pPr>
                  <a:lvl5pPr marL="20574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ru-RU" altLang="ru-RU"/>
                </a:p>
              </p:txBody>
            </p:sp>
            <p:sp>
              <p:nvSpPr>
                <p:cNvPr id="45091" name="Блок-схема: узел 30"/>
                <p:cNvSpPr>
                  <a:spLocks noChangeArrowheads="1"/>
                </p:cNvSpPr>
                <p:nvPr/>
              </p:nvSpPr>
              <p:spPr bwMode="auto">
                <a:xfrm>
                  <a:off x="5791200" y="4038600"/>
                  <a:ext cx="248771" cy="304800"/>
                </a:xfrm>
                <a:prstGeom prst="flowChartConnector">
                  <a:avLst/>
                </a:prstGeom>
                <a:solidFill>
                  <a:srgbClr val="92D050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1pPr>
                  <a:lvl2pPr marL="742950" indent="-28575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2pPr>
                  <a:lvl3pPr marL="11430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3pPr>
                  <a:lvl4pPr marL="16002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4pPr>
                  <a:lvl5pPr marL="20574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ru-RU" altLang="ru-RU"/>
                </a:p>
              </p:txBody>
            </p:sp>
            <p:sp>
              <p:nvSpPr>
                <p:cNvPr id="45092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4419600" y="5029200"/>
                  <a:ext cx="811441" cy="46166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1pPr>
                  <a:lvl2pPr marL="742950" indent="-285750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2pPr>
                  <a:lvl3pPr marL="1143000" indent="-228600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3pPr>
                  <a:lvl4pPr marL="1600200" indent="-228600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4pPr>
                  <a:lvl5pPr marL="2057400" indent="-228600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r>
                    <a:rPr lang="en-US" altLang="ru-RU" sz="2400" b="1"/>
                    <a:t>C</a:t>
                  </a:r>
                  <a:r>
                    <a:rPr lang="el-GR" altLang="ru-RU" sz="2400" b="1" baseline="-25000"/>
                    <a:t>α</a:t>
                  </a:r>
                  <a:r>
                    <a:rPr lang="en-US" altLang="ru-RU" sz="2400" b="1"/>
                    <a:t>(i)</a:t>
                  </a:r>
                  <a:endParaRPr lang="ru-RU" altLang="ru-RU" sz="2400" b="1"/>
                </a:p>
              </p:txBody>
            </p:sp>
            <p:sp>
              <p:nvSpPr>
                <p:cNvPr id="45093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6477000" y="4953000"/>
                  <a:ext cx="502897" cy="46166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1pPr>
                  <a:lvl2pPr marL="742950" indent="-285750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2pPr>
                  <a:lvl3pPr marL="1143000" indent="-228600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3pPr>
                  <a:lvl4pPr marL="1600200" indent="-228600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4pPr>
                  <a:lvl5pPr marL="2057400" indent="-228600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r>
                    <a:rPr lang="en-US" altLang="ru-RU" sz="2400" b="1"/>
                    <a:t>N</a:t>
                  </a:r>
                  <a:endParaRPr lang="ru-RU" altLang="ru-RU" sz="2400" b="1"/>
                </a:p>
              </p:txBody>
            </p:sp>
          </p:grpSp>
        </p:grpSp>
        <p:sp>
          <p:nvSpPr>
            <p:cNvPr id="45081" name="Прямоугольник 40"/>
            <p:cNvSpPr>
              <a:spLocks noChangeArrowheads="1"/>
            </p:cNvSpPr>
            <p:nvPr/>
          </p:nvSpPr>
          <p:spPr bwMode="auto">
            <a:xfrm>
              <a:off x="4191000" y="4114800"/>
              <a:ext cx="25908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42" name="Прямоугольник 41"/>
            <p:cNvSpPr/>
            <p:nvPr/>
          </p:nvSpPr>
          <p:spPr bwMode="auto">
            <a:xfrm>
              <a:off x="4191000" y="4191000"/>
              <a:ext cx="2895600" cy="24384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1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</p:grpSp>
      <p:grpSp>
        <p:nvGrpSpPr>
          <p:cNvPr id="45062" name="Группа 43"/>
          <p:cNvGrpSpPr>
            <a:grpSpLocks/>
          </p:cNvGrpSpPr>
          <p:nvPr/>
        </p:nvGrpSpPr>
        <p:grpSpPr bwMode="auto">
          <a:xfrm>
            <a:off x="3962400" y="1752600"/>
            <a:ext cx="4343400" cy="1681163"/>
            <a:chOff x="4267200" y="2438400"/>
            <a:chExt cx="4343400" cy="1680865"/>
          </a:xfrm>
        </p:grpSpPr>
        <p:sp>
          <p:nvSpPr>
            <p:cNvPr id="45066" name="TextBox 13"/>
            <p:cNvSpPr txBox="1">
              <a:spLocks noChangeArrowheads="1"/>
            </p:cNvSpPr>
            <p:nvPr/>
          </p:nvSpPr>
          <p:spPr bwMode="auto">
            <a:xfrm>
              <a:off x="6477000" y="2814935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ru-RU" sz="2400" b="1"/>
                <a:t>N</a:t>
              </a:r>
              <a:endParaRPr lang="ru-RU" altLang="ru-RU" sz="2400" b="1"/>
            </a:p>
          </p:txBody>
        </p:sp>
        <p:grpSp>
          <p:nvGrpSpPr>
            <p:cNvPr id="45067" name="Группа 22"/>
            <p:cNvGrpSpPr>
              <a:grpSpLocks/>
            </p:cNvGrpSpPr>
            <p:nvPr/>
          </p:nvGrpSpPr>
          <p:grpSpPr bwMode="auto">
            <a:xfrm>
              <a:off x="4419600" y="2590800"/>
              <a:ext cx="4111856" cy="1528465"/>
              <a:chOff x="4572000" y="3200400"/>
              <a:chExt cx="4111856" cy="1528465"/>
            </a:xfrm>
          </p:grpSpPr>
          <p:cxnSp>
            <p:nvCxnSpPr>
              <p:cNvPr id="45069" name="Прямая со стрелкой 5"/>
              <p:cNvCxnSpPr>
                <a:cxnSpLocks noChangeShapeType="1"/>
                <a:endCxn id="10" idx="2"/>
              </p:cNvCxnSpPr>
              <p:nvPr/>
            </p:nvCxnSpPr>
            <p:spPr bwMode="auto">
              <a:xfrm>
                <a:off x="4731124" y="3810000"/>
                <a:ext cx="912159" cy="45720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5070" name="Прямая со стрелкой 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657103" y="3498103"/>
                <a:ext cx="889001" cy="750797"/>
              </a:xfrm>
              <a:prstGeom prst="straightConnector1">
                <a:avLst/>
              </a:prstGeom>
              <a:noFill/>
              <a:ln w="38100" algn="ctr">
                <a:solidFill>
                  <a:srgbClr val="FF99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5071" name="Прямая со стрелкой 7"/>
              <p:cNvCxnSpPr>
                <a:cxnSpLocks noChangeShapeType="1"/>
                <a:stCxn id="11" idx="5"/>
              </p:cNvCxnSpPr>
              <p:nvPr/>
            </p:nvCxnSpPr>
            <p:spPr bwMode="auto">
              <a:xfrm rot="16200000" flipH="1">
                <a:off x="6891804" y="3181898"/>
                <a:ext cx="394074" cy="951404"/>
              </a:xfrm>
              <a:prstGeom prst="straightConnector1">
                <a:avLst/>
              </a:prstGeom>
              <a:noFill/>
              <a:ln w="38100" algn="ctr">
                <a:solidFill>
                  <a:srgbClr val="FFCE03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" name="Блок-схема: узел 8"/>
              <p:cNvSpPr/>
              <p:nvPr/>
            </p:nvSpPr>
            <p:spPr bwMode="auto">
              <a:xfrm>
                <a:off x="4648200" y="3606701"/>
                <a:ext cx="249238" cy="304746"/>
              </a:xfrm>
              <a:prstGeom prst="flowChartConnector">
                <a:avLst/>
              </a:prstGeom>
              <a:solidFill>
                <a:srgbClr val="FF0000"/>
              </a:solidFill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>
                  <a:ea typeface="HG Mincho Light J;MS Gothic;HG " charset="0"/>
                  <a:cs typeface="HG Mincho Light J;MS Gothic;HG " charset="0"/>
                </a:endParaRPr>
              </a:p>
            </p:txBody>
          </p:sp>
          <p:sp>
            <p:nvSpPr>
              <p:cNvPr id="10" name="Блок-схема: узел 9"/>
              <p:cNvSpPr/>
              <p:nvPr/>
            </p:nvSpPr>
            <p:spPr bwMode="auto">
              <a:xfrm>
                <a:off x="5643563" y="4114611"/>
                <a:ext cx="247650" cy="304746"/>
              </a:xfrm>
              <a:prstGeom prst="flowChartConnector">
                <a:avLst/>
              </a:prstGeom>
              <a:solidFill>
                <a:srgbClr val="FF9900"/>
              </a:solidFill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>
                  <a:ea typeface="HG Mincho Light J;MS Gothic;HG " charset="0"/>
                  <a:cs typeface="HG Mincho Light J;MS Gothic;HG " charset="0"/>
                </a:endParaRPr>
              </a:p>
            </p:txBody>
          </p:sp>
          <p:sp>
            <p:nvSpPr>
              <p:cNvPr id="11" name="Блок-схема: узел 10"/>
              <p:cNvSpPr/>
              <p:nvPr/>
            </p:nvSpPr>
            <p:spPr bwMode="auto">
              <a:xfrm>
                <a:off x="6400800" y="3200373"/>
                <a:ext cx="249238" cy="304746"/>
              </a:xfrm>
              <a:prstGeom prst="flowChartConnector">
                <a:avLst/>
              </a:prstGeom>
              <a:solidFill>
                <a:srgbClr val="FFCE03"/>
              </a:solidFill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>
                  <a:ea typeface="HG Mincho Light J;MS Gothic;HG " charset="0"/>
                  <a:cs typeface="HG Mincho Light J;MS Gothic;HG " charset="0"/>
                </a:endParaRPr>
              </a:p>
            </p:txBody>
          </p:sp>
          <p:sp>
            <p:nvSpPr>
              <p:cNvPr id="12" name="Блок-схема: узел 11"/>
              <p:cNvSpPr/>
              <p:nvPr/>
            </p:nvSpPr>
            <p:spPr bwMode="auto">
              <a:xfrm>
                <a:off x="7543800" y="3733678"/>
                <a:ext cx="249238" cy="304746"/>
              </a:xfrm>
              <a:prstGeom prst="flowChartConnector">
                <a:avLst/>
              </a:prstGeom>
              <a:solidFill>
                <a:srgbClr val="92D050"/>
              </a:solidFill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>
                  <a:ea typeface="HG Mincho Light J;MS Gothic;HG " charset="0"/>
                  <a:cs typeface="HG Mincho Light J;MS Gothic;HG " charset="0"/>
                </a:endParaRPr>
              </a:p>
            </p:txBody>
          </p:sp>
          <p:sp>
            <p:nvSpPr>
              <p:cNvPr id="45076" name="TextBox 12"/>
              <p:cNvSpPr txBox="1">
                <a:spLocks noChangeArrowheads="1"/>
              </p:cNvSpPr>
              <p:nvPr/>
            </p:nvSpPr>
            <p:spPr bwMode="auto">
              <a:xfrm>
                <a:off x="4572000" y="3200400"/>
                <a:ext cx="81144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ru-RU" sz="2400" b="1"/>
                  <a:t>C</a:t>
                </a:r>
                <a:r>
                  <a:rPr lang="el-GR" altLang="ru-RU" sz="2400" b="1" baseline="-25000"/>
                  <a:t>α</a:t>
                </a:r>
                <a:r>
                  <a:rPr lang="en-US" altLang="ru-RU" sz="2400" b="1"/>
                  <a:t>(i)</a:t>
                </a:r>
                <a:endParaRPr lang="ru-RU" altLang="ru-RU" sz="2400" b="1"/>
              </a:p>
            </p:txBody>
          </p:sp>
          <p:sp>
            <p:nvSpPr>
              <p:cNvPr id="45077" name="TextBox 14"/>
              <p:cNvSpPr txBox="1">
                <a:spLocks noChangeArrowheads="1"/>
              </p:cNvSpPr>
              <p:nvPr/>
            </p:nvSpPr>
            <p:spPr bwMode="auto">
              <a:xfrm>
                <a:off x="5791200" y="4267200"/>
                <a:ext cx="50289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ru-RU" sz="2400" b="1"/>
                  <a:t>C</a:t>
                </a:r>
                <a:endParaRPr lang="ru-RU" altLang="ru-RU" sz="2400" b="1"/>
              </a:p>
            </p:txBody>
          </p:sp>
          <p:sp>
            <p:nvSpPr>
              <p:cNvPr id="45078" name="TextBox 18"/>
              <p:cNvSpPr txBox="1">
                <a:spLocks noChangeArrowheads="1"/>
              </p:cNvSpPr>
              <p:nvPr/>
            </p:nvSpPr>
            <p:spPr bwMode="auto">
              <a:xfrm>
                <a:off x="7543800" y="3200400"/>
                <a:ext cx="114005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ru-RU" sz="2400" b="1"/>
                  <a:t>C</a:t>
                </a:r>
                <a:r>
                  <a:rPr lang="el-GR" altLang="ru-RU" sz="2400" b="1" baseline="-25000"/>
                  <a:t>α</a:t>
                </a:r>
                <a:r>
                  <a:rPr lang="en-US" altLang="ru-RU" sz="2400" b="1"/>
                  <a:t>(i+1)</a:t>
                </a:r>
                <a:endParaRPr lang="ru-RU" altLang="ru-RU" sz="2400" b="1"/>
              </a:p>
            </p:txBody>
          </p:sp>
        </p:grpSp>
        <p:sp>
          <p:nvSpPr>
            <p:cNvPr id="43" name="Прямоугольник 42"/>
            <p:cNvSpPr/>
            <p:nvPr/>
          </p:nvSpPr>
          <p:spPr bwMode="auto">
            <a:xfrm>
              <a:off x="4267200" y="2438400"/>
              <a:ext cx="4343400" cy="1676103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1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</p:grpSp>
      <p:sp>
        <p:nvSpPr>
          <p:cNvPr id="45063" name="TextBox 45"/>
          <p:cNvSpPr txBox="1">
            <a:spLocks noChangeArrowheads="1"/>
          </p:cNvSpPr>
          <p:nvPr/>
        </p:nvSpPr>
        <p:spPr bwMode="auto">
          <a:xfrm>
            <a:off x="228600" y="5486400"/>
            <a:ext cx="365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Рис.1 </a:t>
            </a:r>
            <a:r>
              <a:rPr lang="en-US" altLang="ru-RU" sz="2400"/>
              <a:t>Cis </a:t>
            </a:r>
            <a:r>
              <a:rPr lang="ru-RU" altLang="ru-RU" sz="2400"/>
              <a:t>и </a:t>
            </a:r>
            <a:r>
              <a:rPr lang="en-US" altLang="ru-RU" sz="2400"/>
              <a:t>trans </a:t>
            </a:r>
            <a:r>
              <a:rPr lang="ru-RU" altLang="ru-RU" sz="2400"/>
              <a:t>конформации полипептидной цепи</a:t>
            </a:r>
          </a:p>
        </p:txBody>
      </p:sp>
      <p:sp>
        <p:nvSpPr>
          <p:cNvPr id="45064" name="TextBox 46"/>
          <p:cNvSpPr txBox="1">
            <a:spLocks noChangeArrowheads="1"/>
          </p:cNvSpPr>
          <p:nvPr/>
        </p:nvSpPr>
        <p:spPr bwMode="auto">
          <a:xfrm>
            <a:off x="4114800" y="34290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Рис.2 </a:t>
            </a:r>
            <a:r>
              <a:rPr lang="en-US" altLang="ru-RU" sz="2400"/>
              <a:t>Trans </a:t>
            </a:r>
            <a:r>
              <a:rPr lang="ru-RU" altLang="ru-RU" sz="2400"/>
              <a:t>конформация: </a:t>
            </a:r>
            <a:r>
              <a:rPr lang="en-US" altLang="ru-RU" sz="2400"/>
              <a:t>“</a:t>
            </a:r>
            <a:r>
              <a:rPr lang="ru-RU" altLang="ru-RU" sz="2400"/>
              <a:t>кочерга</a:t>
            </a:r>
            <a:r>
              <a:rPr lang="en-US" altLang="ru-RU" sz="2400"/>
              <a:t>”</a:t>
            </a:r>
            <a:endParaRPr lang="ru-RU" altLang="ru-RU" sz="2400"/>
          </a:p>
        </p:txBody>
      </p:sp>
      <p:sp>
        <p:nvSpPr>
          <p:cNvPr id="45065" name="TextBox 47"/>
          <p:cNvSpPr txBox="1">
            <a:spLocks noChangeArrowheads="1"/>
          </p:cNvSpPr>
          <p:nvPr/>
        </p:nvSpPr>
        <p:spPr bwMode="auto">
          <a:xfrm>
            <a:off x="3886200" y="6396038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Рис.</a:t>
            </a:r>
            <a:r>
              <a:rPr lang="en-US" altLang="ru-RU" sz="2400"/>
              <a:t>3</a:t>
            </a:r>
            <a:r>
              <a:rPr lang="ru-RU" altLang="ru-RU" sz="2400"/>
              <a:t> </a:t>
            </a:r>
            <a:r>
              <a:rPr lang="en-US" altLang="ru-RU" sz="2400"/>
              <a:t>Cis </a:t>
            </a:r>
            <a:r>
              <a:rPr lang="ru-RU" altLang="ru-RU" sz="2400"/>
              <a:t>конформация: </a:t>
            </a:r>
            <a:r>
              <a:rPr lang="en-US" altLang="ru-RU" sz="2400"/>
              <a:t>“</a:t>
            </a:r>
            <a:r>
              <a:rPr lang="ru-RU" altLang="ru-RU" sz="2400"/>
              <a:t>чашка</a:t>
            </a:r>
            <a:r>
              <a:rPr lang="en-US" altLang="ru-RU" sz="2400"/>
              <a:t>”</a:t>
            </a:r>
            <a:endParaRPr lang="ru-RU" altLang="ru-RU" sz="24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50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098"/>
          <p:cNvSpPr txBox="1">
            <a:spLocks noChangeArrowheads="1"/>
          </p:cNvSpPr>
          <p:nvPr/>
        </p:nvSpPr>
        <p:spPr bwMode="auto">
          <a:xfrm>
            <a:off x="381000" y="490538"/>
            <a:ext cx="8382000" cy="61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4000" dirty="0"/>
              <a:t>Существенно разные (но не любые) значения могут принимать углы </a:t>
            </a:r>
            <a:r>
              <a:rPr lang="ru-RU" altLang="ru-RU" sz="4000" dirty="0">
                <a:sym typeface="Symbol" panose="05050102010706020507" pitchFamily="18" charset="2"/>
              </a:rPr>
              <a:t></a:t>
            </a:r>
            <a:r>
              <a:rPr lang="en-US" altLang="ru-RU" sz="4000" dirty="0">
                <a:sym typeface="Symbol" panose="05050102010706020507" pitchFamily="18" charset="2"/>
              </a:rPr>
              <a:t>, </a:t>
            </a:r>
            <a:r>
              <a:rPr lang="ru-RU" altLang="ru-RU" sz="4000" dirty="0">
                <a:sym typeface="Symbol" panose="05050102010706020507" pitchFamily="18" charset="2"/>
              </a:rPr>
              <a:t>.</a:t>
            </a:r>
            <a:r>
              <a:rPr lang="ru-RU" altLang="ru-RU" dirty="0">
                <a:sym typeface="Symbol" panose="05050102010706020507" pitchFamily="18" charset="2"/>
              </a:rPr>
              <a:t/>
            </a:r>
            <a:br>
              <a:rPr lang="ru-RU" altLang="ru-RU" dirty="0">
                <a:sym typeface="Symbol" panose="05050102010706020507" pitchFamily="18" charset="2"/>
              </a:rPr>
            </a:br>
            <a:r>
              <a:rPr lang="ru-RU" altLang="ru-RU" dirty="0">
                <a:sym typeface="Symbol" panose="05050102010706020507" pitchFamily="18" charset="2"/>
              </a:rPr>
              <a:t/>
            </a:r>
            <a:br>
              <a:rPr lang="ru-RU" altLang="ru-RU" dirty="0">
                <a:sym typeface="Symbol" panose="05050102010706020507" pitchFamily="18" charset="2"/>
              </a:rPr>
            </a:br>
            <a:r>
              <a:rPr lang="ru-RU" altLang="ru-RU" sz="3200" dirty="0">
                <a:sym typeface="Symbol" panose="05050102010706020507" pitchFamily="18" charset="2"/>
              </a:rPr>
              <a:t>Пара чисел от -180</a:t>
            </a:r>
            <a: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° до +180 ° соответствует точке в квадрате на координатной плоскости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Квадрат </a:t>
            </a:r>
            <a:r>
              <a:rPr lang="ru-RU" altLang="ru-RU" sz="3200" dirty="0">
                <a:sym typeface="Symbol" panose="05050102010706020507" pitchFamily="18" charset="2"/>
              </a:rPr>
              <a:t>-180</a:t>
            </a:r>
            <a: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° до +180 °, предназначенный для отображения торсионных углов (</a:t>
            </a:r>
            <a:r>
              <a:rPr lang="el-GR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r>
              <a:rPr lang="en-US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l-GR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ψ</a:t>
            </a:r>
            <a: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называется картой </a:t>
            </a:r>
            <a:r>
              <a:rPr lang="ru-RU" altLang="ru-RU" sz="3200" dirty="0" err="1">
                <a:cs typeface="Times New Roman" panose="02020603050405020304" pitchFamily="18" charset="0"/>
                <a:sym typeface="Symbol" panose="05050102010706020507" pitchFamily="18" charset="2"/>
              </a:rPr>
              <a:t>Рамачандрана</a:t>
            </a:r>
            <a:endParaRPr lang="ru-RU" altLang="ru-RU" sz="32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le:Ramachandran plot original outlines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3" t="1134" r="1701" b="6236"/>
          <a:stretch>
            <a:fillRect/>
          </a:stretch>
        </p:blipFill>
        <p:spPr bwMode="auto">
          <a:xfrm>
            <a:off x="990600" y="2362200"/>
            <a:ext cx="46164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1"/>
          <p:cNvSpPr txBox="1">
            <a:spLocks noChangeArrowheads="1"/>
          </p:cNvSpPr>
          <p:nvPr/>
        </p:nvSpPr>
        <p:spPr bwMode="auto">
          <a:xfrm>
            <a:off x="304800" y="228600"/>
            <a:ext cx="8472488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800" b="1"/>
              <a:t>Карта Рамачандрана</a:t>
            </a:r>
            <a:r>
              <a:rPr lang="ru-RU" altLang="ru-RU" sz="2800" b="1"/>
              <a:t> </a:t>
            </a:r>
            <a:r>
              <a:rPr lang="ru-RU" altLang="ru-RU" sz="2800"/>
              <a:t>(по Рамачандрану)</a:t>
            </a:r>
            <a:br>
              <a:rPr lang="ru-RU" altLang="ru-RU" sz="2800"/>
            </a:br>
            <a:r>
              <a:rPr lang="ru-RU" altLang="ru-RU" sz="2800"/>
              <a:t/>
            </a:r>
            <a:br>
              <a:rPr lang="ru-RU" altLang="ru-RU" sz="2800"/>
            </a:br>
            <a:r>
              <a:rPr lang="ru-RU" altLang="ru-RU" sz="2800"/>
              <a:t>Каждой точке на карте  можно приписать энергию  такой </a:t>
            </a:r>
            <a:r>
              <a:rPr lang="en-GB" altLang="ru-RU" sz="2800"/>
              <a:t>конформаци</a:t>
            </a:r>
            <a:r>
              <a:rPr lang="ru-RU" altLang="ru-RU" sz="2800"/>
              <a:t>и</a:t>
            </a:r>
            <a:r>
              <a:rPr lang="en-GB" altLang="ru-RU" sz="2800"/>
              <a:t> п</a:t>
            </a:r>
            <a:r>
              <a:rPr lang="ru-RU" altLang="ru-RU" sz="2800"/>
              <a:t>о</a:t>
            </a:r>
            <a:r>
              <a:rPr lang="en-GB" altLang="ru-RU" sz="2800"/>
              <a:t>липептидной цепи о</a:t>
            </a:r>
            <a:r>
              <a:rPr lang="ru-RU" altLang="ru-RU" sz="2800"/>
              <a:t>с</a:t>
            </a:r>
            <a:r>
              <a:rPr lang="en-GB" altLang="ru-RU" sz="2800"/>
              <a:t>татка</a:t>
            </a:r>
            <a:r>
              <a:rPr lang="ru-RU" altLang="ru-RU" sz="2800"/>
              <a:t>.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800"/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ru-RU" sz="2800"/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0" y="2128838"/>
            <a:ext cx="6503988" cy="4729162"/>
            <a:chOff x="922338" y="1677988"/>
            <a:chExt cx="6503987" cy="4729162"/>
          </a:xfrm>
        </p:grpSpPr>
        <p:grpSp>
          <p:nvGrpSpPr>
            <p:cNvPr id="47111" name="Group 2"/>
            <p:cNvGrpSpPr>
              <a:grpSpLocks/>
            </p:cNvGrpSpPr>
            <p:nvPr/>
          </p:nvGrpSpPr>
          <p:grpSpPr bwMode="auto">
            <a:xfrm>
              <a:off x="1930400" y="1981200"/>
              <a:ext cx="4735513" cy="3671888"/>
              <a:chOff x="1216" y="1248"/>
              <a:chExt cx="2983" cy="2313"/>
            </a:xfrm>
          </p:grpSpPr>
          <p:sp>
            <p:nvSpPr>
              <p:cNvPr id="47123" name="AutoShape 3"/>
              <p:cNvSpPr>
                <a:spLocks noChangeArrowheads="1"/>
              </p:cNvSpPr>
              <p:nvPr/>
            </p:nvSpPr>
            <p:spPr bwMode="auto">
              <a:xfrm>
                <a:off x="1216" y="1248"/>
                <a:ext cx="2984" cy="2314"/>
              </a:xfrm>
              <a:prstGeom prst="roundRect">
                <a:avLst>
                  <a:gd name="adj" fmla="val 42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pic>
            <p:nvPicPr>
              <p:cNvPr id="47124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6" y="1248"/>
                <a:ext cx="2984" cy="2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112" name="Line 5"/>
            <p:cNvSpPr>
              <a:spLocks noChangeShapeType="1"/>
            </p:cNvSpPr>
            <p:nvPr/>
          </p:nvSpPr>
          <p:spPr bwMode="auto">
            <a:xfrm>
              <a:off x="1965325" y="5881688"/>
              <a:ext cx="50355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3" name="Line 6"/>
            <p:cNvSpPr>
              <a:spLocks noChangeShapeType="1"/>
            </p:cNvSpPr>
            <p:nvPr/>
          </p:nvSpPr>
          <p:spPr bwMode="auto">
            <a:xfrm flipV="1">
              <a:off x="1768475" y="1706563"/>
              <a:ext cx="1588" cy="3949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4" name="Line 7"/>
            <p:cNvSpPr>
              <a:spLocks noChangeShapeType="1"/>
            </p:cNvSpPr>
            <p:nvPr/>
          </p:nvSpPr>
          <p:spPr bwMode="auto">
            <a:xfrm flipH="1">
              <a:off x="1662113" y="5654675"/>
              <a:ext cx="2159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5" name="Line 8"/>
            <p:cNvSpPr>
              <a:spLocks noChangeShapeType="1"/>
            </p:cNvSpPr>
            <p:nvPr/>
          </p:nvSpPr>
          <p:spPr bwMode="auto">
            <a:xfrm flipH="1">
              <a:off x="6424613" y="5805488"/>
              <a:ext cx="6350" cy="212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6" name="Line 9"/>
            <p:cNvSpPr>
              <a:spLocks noChangeShapeType="1"/>
            </p:cNvSpPr>
            <p:nvPr/>
          </p:nvSpPr>
          <p:spPr bwMode="auto">
            <a:xfrm flipH="1">
              <a:off x="1949450" y="5745163"/>
              <a:ext cx="6350" cy="212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7" name="Line 10"/>
            <p:cNvSpPr>
              <a:spLocks noChangeShapeType="1"/>
            </p:cNvSpPr>
            <p:nvPr/>
          </p:nvSpPr>
          <p:spPr bwMode="auto">
            <a:xfrm flipH="1">
              <a:off x="4292600" y="5805488"/>
              <a:ext cx="6350" cy="212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8" name="Line 11"/>
            <p:cNvSpPr>
              <a:spLocks noChangeShapeType="1"/>
            </p:cNvSpPr>
            <p:nvPr/>
          </p:nvSpPr>
          <p:spPr bwMode="auto">
            <a:xfrm flipH="1">
              <a:off x="1631950" y="2178050"/>
              <a:ext cx="2159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9" name="Line 12"/>
            <p:cNvSpPr>
              <a:spLocks noChangeShapeType="1"/>
            </p:cNvSpPr>
            <p:nvPr/>
          </p:nvSpPr>
          <p:spPr bwMode="auto">
            <a:xfrm flipH="1">
              <a:off x="1662113" y="5654675"/>
              <a:ext cx="2159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20" name="Line 13"/>
            <p:cNvSpPr>
              <a:spLocks noChangeShapeType="1"/>
            </p:cNvSpPr>
            <p:nvPr/>
          </p:nvSpPr>
          <p:spPr bwMode="auto">
            <a:xfrm flipH="1">
              <a:off x="1616075" y="3810000"/>
              <a:ext cx="2159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21" name="Text Box 14"/>
            <p:cNvSpPr txBox="1">
              <a:spLocks noChangeArrowheads="1"/>
            </p:cNvSpPr>
            <p:nvPr/>
          </p:nvSpPr>
          <p:spPr bwMode="auto">
            <a:xfrm>
              <a:off x="1647825" y="5956300"/>
              <a:ext cx="5778500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ru-RU" sz="2400">
                  <a:solidFill>
                    <a:schemeClr val="tx1"/>
                  </a:solidFill>
                </a:rPr>
                <a:t>-180</a:t>
              </a:r>
              <a:r>
                <a:rPr lang="en-GB" altLang="ru-RU" sz="2400">
                  <a:solidFill>
                    <a:schemeClr val="tx1"/>
                  </a:solidFill>
                  <a:cs typeface="Times New Roman" panose="02020603050405020304" pitchFamily="18" charset="0"/>
                </a:rPr>
                <a:t>°                         0°                    +180°    </a:t>
              </a:r>
              <a:r>
                <a:rPr lang="en-GB" altLang="ru-RU" sz="3200">
                  <a:solidFill>
                    <a:schemeClr val="tx1"/>
                  </a:solidFill>
                  <a:cs typeface="Times New Roman" panose="02020603050405020304" pitchFamily="18" charset="0"/>
                </a:rPr>
                <a:t> φ</a:t>
              </a:r>
            </a:p>
          </p:txBody>
        </p:sp>
        <p:sp>
          <p:nvSpPr>
            <p:cNvPr id="47122" name="Text Box 15"/>
            <p:cNvSpPr txBox="1">
              <a:spLocks noChangeArrowheads="1"/>
            </p:cNvSpPr>
            <p:nvPr/>
          </p:nvSpPr>
          <p:spPr bwMode="auto">
            <a:xfrm>
              <a:off x="922338" y="1677988"/>
              <a:ext cx="742950" cy="439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ru-RU" sz="2200">
                  <a:solidFill>
                    <a:schemeClr val="tx1"/>
                  </a:solidFill>
                  <a:cs typeface="Times New Roman" panose="02020603050405020304" pitchFamily="18" charset="0"/>
                </a:rPr>
                <a:t>      </a:t>
              </a:r>
              <a:r>
                <a:rPr lang="en-GB" altLang="ru-RU" sz="2800">
                  <a:solidFill>
                    <a:schemeClr val="tx1"/>
                  </a:solidFill>
                  <a:cs typeface="Times New Roman" panose="02020603050405020304" pitchFamily="18" charset="0"/>
                </a:rPr>
                <a:t>ψ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ru-RU" sz="2200">
                  <a:solidFill>
                    <a:schemeClr val="tx1"/>
                  </a:solidFill>
                </a:rPr>
                <a:t>+180</a:t>
              </a:r>
              <a:r>
                <a:rPr lang="en-GB" altLang="ru-RU" sz="2200">
                  <a:solidFill>
                    <a:schemeClr val="tx1"/>
                  </a:solidFill>
                  <a:cs typeface="Times New Roman" panose="02020603050405020304" pitchFamily="18" charset="0"/>
                </a:rPr>
                <a:t>°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ru-RU" sz="2200">
                  <a:solidFill>
                    <a:schemeClr val="tx1"/>
                  </a:solidFill>
                  <a:cs typeface="Times New Roman" panose="02020603050405020304" pitchFamily="18" charset="0"/>
                </a:rPr>
                <a:t>     0°  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ru-RU" sz="2200">
                  <a:solidFill>
                    <a:schemeClr val="tx1"/>
                  </a:solidFill>
                  <a:cs typeface="Times New Roman" panose="02020603050405020304" pitchFamily="18" charset="0"/>
                </a:rPr>
                <a:t>-180° 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47109" name="TextBox 17"/>
          <p:cNvSpPr txBox="1">
            <a:spLocks noChangeArrowheads="1"/>
          </p:cNvSpPr>
          <p:nvPr/>
        </p:nvSpPr>
        <p:spPr bwMode="auto">
          <a:xfrm>
            <a:off x="5638800" y="4419600"/>
            <a:ext cx="3505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Области низкой энергии,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т.е. предпочитаемых </a:t>
            </a:r>
            <a:br>
              <a:rPr lang="ru-RU" altLang="ru-RU" sz="2400"/>
            </a:br>
            <a:r>
              <a:rPr lang="ru-RU" altLang="ru-RU" sz="2400"/>
              <a:t>значений </a:t>
            </a:r>
            <a:r>
              <a:rPr lang="ru-RU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l-GR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r>
              <a:rPr lang="en-US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l-GR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ψ</a:t>
            </a:r>
            <a:r>
              <a:rPr lang="ru-RU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),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cs typeface="Times New Roman" panose="02020603050405020304" pitchFamily="18" charset="0"/>
                <a:sym typeface="Symbol" panose="05050102010706020507" pitchFamily="18" charset="2"/>
              </a:rPr>
              <a:t>обведены контурами</a:t>
            </a:r>
            <a:endParaRPr lang="ru-RU" altLang="ru-RU" sz="4000"/>
          </a:p>
        </p:txBody>
      </p:sp>
      <p:sp>
        <p:nvSpPr>
          <p:cNvPr id="47110" name="TextBox 18"/>
          <p:cNvSpPr txBox="1">
            <a:spLocks noChangeArrowheads="1"/>
          </p:cNvSpPr>
          <p:nvPr/>
        </p:nvSpPr>
        <p:spPr bwMode="auto">
          <a:xfrm>
            <a:off x="5715000" y="2438400"/>
            <a:ext cx="31146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Крестиками отмечены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пары</a:t>
            </a:r>
            <a:r>
              <a:rPr lang="ru-RU" altLang="ru-RU" sz="1400"/>
              <a:t> </a:t>
            </a:r>
            <a:r>
              <a:rPr lang="ru-RU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l-GR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r>
              <a:rPr lang="en-US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l-GR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ψ</a:t>
            </a:r>
            <a:r>
              <a:rPr lang="ru-RU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ru-RU" altLang="ru-RU" sz="2400">
                <a:cs typeface="Times New Roman" panose="02020603050405020304" pitchFamily="18" charset="0"/>
                <a:sym typeface="Symbol" panose="05050102010706020507" pitchFamily="18" charset="2"/>
              </a:rPr>
              <a:t>для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cs typeface="Times New Roman" panose="02020603050405020304" pitchFamily="18" charset="0"/>
                <a:sym typeface="Symbol" panose="05050102010706020507" pitchFamily="18" charset="2"/>
              </a:rPr>
              <a:t>остатков одной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cs typeface="Times New Roman" panose="02020603050405020304" pitchFamily="18" charset="0"/>
                <a:sym typeface="Symbol" panose="05050102010706020507" pitchFamily="18" charset="2"/>
              </a:rPr>
              <a:t>структуры</a:t>
            </a:r>
            <a:endParaRPr lang="ru-RU" altLang="ru-RU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982663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3600" dirty="0" err="1" smtClean="0"/>
              <a:t>Области</a:t>
            </a:r>
            <a:r>
              <a:rPr lang="en-GB" altLang="ru-RU" sz="3600" dirty="0" smtClean="0"/>
              <a:t> </a:t>
            </a:r>
            <a:r>
              <a:rPr lang="en-GB" altLang="ru-RU" sz="3600" dirty="0" err="1" smtClean="0"/>
              <a:t>на</a:t>
            </a:r>
            <a:r>
              <a:rPr lang="en-GB" altLang="ru-RU" sz="3600" dirty="0" smtClean="0"/>
              <a:t> </a:t>
            </a:r>
            <a:r>
              <a:rPr lang="en-GB" altLang="ru-RU" sz="3600" dirty="0" err="1" smtClean="0"/>
              <a:t>карте</a:t>
            </a:r>
            <a:r>
              <a:rPr lang="en-GB" altLang="ru-RU" sz="3600" dirty="0" smtClean="0"/>
              <a:t> </a:t>
            </a:r>
            <a:r>
              <a:rPr lang="en-GB" altLang="ru-RU" sz="3600" dirty="0" err="1" smtClean="0"/>
              <a:t>Рамачандрана</a:t>
            </a:r>
            <a:endParaRPr lang="en-GB" altLang="ru-RU" sz="3600" dirty="0" smtClean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486400" y="3962400"/>
            <a:ext cx="34290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Классификация </a:t>
            </a:r>
            <a:endParaRPr lang="ru-RU" altLang="ru-RU" sz="2400">
              <a:solidFill>
                <a:schemeClr val="tx1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solidFill>
                  <a:schemeClr val="tx1"/>
                </a:solidFill>
              </a:rPr>
              <a:t>областей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GB" altLang="ru-RU" sz="2400">
                <a:solidFill>
                  <a:schemeClr val="tx1"/>
                </a:solidFill>
              </a:rPr>
              <a:t>(PROCHECK):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- </a:t>
            </a:r>
            <a:r>
              <a:rPr lang="ru-RU" altLang="ru-RU" sz="2400">
                <a:solidFill>
                  <a:schemeClr val="tx1"/>
                </a:solidFill>
              </a:rPr>
              <a:t>предпочитаемая</a:t>
            </a:r>
            <a:r>
              <a:rPr lang="en-US" altLang="ru-RU" sz="2400">
                <a:solidFill>
                  <a:schemeClr val="tx1"/>
                </a:solidFill>
              </a:rPr>
              <a:t> (A,B,L) </a:t>
            </a:r>
            <a:endParaRPr lang="en-GB" altLang="ru-RU" sz="24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- разрешенн</a:t>
            </a:r>
            <a:r>
              <a:rPr lang="ru-RU" altLang="ru-RU" sz="2400">
                <a:solidFill>
                  <a:schemeClr val="tx1"/>
                </a:solidFill>
              </a:rPr>
              <a:t>ая</a:t>
            </a:r>
            <a:r>
              <a:rPr lang="en-US" altLang="ru-RU" sz="2400">
                <a:solidFill>
                  <a:schemeClr val="tx1"/>
                </a:solidFill>
              </a:rPr>
              <a:t> (a,b,l,p)</a:t>
            </a:r>
            <a:endParaRPr lang="en-GB" altLang="ru-RU" sz="24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- допустим</a:t>
            </a:r>
            <a:r>
              <a:rPr lang="ru-RU" altLang="ru-RU" sz="2400">
                <a:solidFill>
                  <a:schemeClr val="tx1"/>
                </a:solidFill>
              </a:rPr>
              <a:t>ая </a:t>
            </a:r>
            <a:r>
              <a:rPr lang="en-US" altLang="ru-RU" sz="2400">
                <a:solidFill>
                  <a:schemeClr val="tx1"/>
                </a:solidFill>
              </a:rPr>
              <a:t>(~a,~b,~l,~p)</a:t>
            </a:r>
            <a:endParaRPr lang="en-GB" altLang="ru-RU" sz="24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-</a:t>
            </a:r>
            <a:r>
              <a:rPr lang="ru-RU" altLang="ru-RU" sz="2400">
                <a:solidFill>
                  <a:schemeClr val="tx1"/>
                </a:solidFill>
              </a:rPr>
              <a:t> </a:t>
            </a:r>
            <a:r>
              <a:rPr lang="en-GB" altLang="ru-RU" sz="2400">
                <a:solidFill>
                  <a:schemeClr val="tx1"/>
                </a:solidFill>
              </a:rPr>
              <a:t>запрещенн</a:t>
            </a:r>
            <a:r>
              <a:rPr lang="ru-RU" altLang="ru-RU" sz="2400">
                <a:solidFill>
                  <a:schemeClr val="tx1"/>
                </a:solidFill>
              </a:rPr>
              <a:t>ая</a:t>
            </a:r>
            <a:endParaRPr lang="en-GB" altLang="ru-RU" sz="2400">
              <a:solidFill>
                <a:schemeClr val="tx1"/>
              </a:solidFill>
            </a:endParaRPr>
          </a:p>
        </p:txBody>
      </p:sp>
      <p:pic>
        <p:nvPicPr>
          <p:cNvPr id="48132" name="Picture 5" descr="F:\Common\Education\FBB\Year_02\Term_6\Lectures\3Dcomparison\ramach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1054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381000" y="755650"/>
            <a:ext cx="5105400" cy="4635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/>
              <a:t>1</a:t>
            </a:r>
            <a:r>
              <a:rPr lang="en-US" altLang="ru-RU" sz="2400" dirty="0"/>
              <a:t>CNR, </a:t>
            </a:r>
            <a:r>
              <a:rPr lang="ru-RU" altLang="ru-RU" sz="2400" dirty="0"/>
              <a:t>разрешение 1.05 ангстрем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53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r>
              <a:rPr lang="ru-RU" altLang="ru-RU" sz="4000" dirty="0" smtClean="0"/>
              <a:t>Карта </a:t>
            </a:r>
            <a:r>
              <a:rPr lang="ru-RU" altLang="ru-RU" sz="4000" dirty="0" err="1" smtClean="0"/>
              <a:t>Рамачандрана</a:t>
            </a:r>
            <a:r>
              <a:rPr lang="ru-RU" altLang="ru-RU" sz="4000" dirty="0" smtClean="0"/>
              <a:t> </a:t>
            </a:r>
            <a:r>
              <a:rPr lang="ru-RU" altLang="ru-RU" sz="2400" dirty="0" smtClean="0"/>
              <a:t>уточненная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da-DK" altLang="ru-RU" sz="2400" dirty="0" smtClean="0"/>
              <a:t>(Lovell et al., 2003; Davis et al., 2004)</a:t>
            </a:r>
            <a:r>
              <a:rPr lang="ru-RU" altLang="ru-RU" sz="3200" dirty="0" smtClean="0"/>
              <a:t> </a:t>
            </a:r>
            <a:endParaRPr lang="ru-RU" altLang="ru-RU" sz="4000" dirty="0" smtClean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553200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Прямоугольник 4"/>
          <p:cNvSpPr>
            <a:spLocks noChangeArrowheads="1"/>
          </p:cNvSpPr>
          <p:nvPr/>
        </p:nvSpPr>
        <p:spPr bwMode="auto">
          <a:xfrm>
            <a:off x="1066800" y="5722938"/>
            <a:ext cx="6934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2400"/>
              <a:t>Внутренний контур окружает </a:t>
            </a:r>
            <a:r>
              <a:rPr lang="ru-RU" altLang="ru-RU" sz="2400">
                <a:solidFill>
                  <a:srgbClr val="C00000"/>
                </a:solidFill>
              </a:rPr>
              <a:t>98% остатков</a:t>
            </a:r>
          </a:p>
          <a:p>
            <a:pPr eaLnBrk="1" hangingPunct="1"/>
            <a:r>
              <a:rPr lang="ru-RU" altLang="ru-RU" sz="2400"/>
              <a:t>Внешний  -  </a:t>
            </a:r>
            <a:r>
              <a:rPr lang="ru-RU" altLang="ru-RU" sz="2400">
                <a:solidFill>
                  <a:srgbClr val="C00000"/>
                </a:solidFill>
              </a:rPr>
              <a:t>99.95 % остатков </a:t>
            </a:r>
            <a:r>
              <a:rPr lang="ru-RU" altLang="ru-RU" sz="2400"/>
              <a:t>(!)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3886200"/>
          </a:xfrm>
        </p:spPr>
        <p:txBody>
          <a:bodyPr/>
          <a:lstStyle/>
          <a:p>
            <a:r>
              <a:rPr lang="ru-RU" altLang="ru-RU" sz="4000" smtClean="0">
                <a:solidFill>
                  <a:schemeClr val="tx1"/>
                </a:solidFill>
              </a:rPr>
              <a:t>Области на карте Рамачандрана</a:t>
            </a:r>
            <a:r>
              <a:rPr lang="en-US" altLang="ru-RU" sz="4000" smtClean="0">
                <a:solidFill>
                  <a:schemeClr val="tx1"/>
                </a:solidFill>
              </a:rPr>
              <a:t>, </a:t>
            </a:r>
            <a:r>
              <a:rPr lang="ru-RU" altLang="ru-RU" sz="4000" smtClean="0">
                <a:solidFill>
                  <a:schemeClr val="tx1"/>
                </a:solidFill>
              </a:rPr>
              <a:t>используемые в программах, определены на основании статистики по </a:t>
            </a:r>
            <a:r>
              <a:rPr lang="en-US" altLang="ru-RU" sz="4000" smtClean="0">
                <a:solidFill>
                  <a:schemeClr val="tx1"/>
                </a:solidFill>
              </a:rPr>
              <a:t>PDB</a:t>
            </a:r>
            <a:r>
              <a:rPr lang="ru-RU" altLang="ru-RU" sz="4000" smtClean="0">
                <a:solidFill>
                  <a:schemeClr val="tx1"/>
                </a:solidFill>
              </a:rPr>
              <a:t/>
            </a:r>
            <a:br>
              <a:rPr lang="ru-RU" altLang="ru-RU" sz="4000" smtClean="0">
                <a:solidFill>
                  <a:schemeClr val="tx1"/>
                </a:solidFill>
              </a:rPr>
            </a:br>
            <a:endParaRPr lang="ru-RU" altLang="ru-RU" sz="4000" smtClean="0">
              <a:solidFill>
                <a:schemeClr val="tx1"/>
              </a:solidFill>
            </a:endParaRPr>
          </a:p>
        </p:txBody>
      </p:sp>
      <p:sp>
        <p:nvSpPr>
          <p:cNvPr id="50179" name="Прямоугольник 2"/>
          <p:cNvSpPr>
            <a:spLocks noChangeArrowheads="1"/>
          </p:cNvSpPr>
          <p:nvPr/>
        </p:nvSpPr>
        <p:spPr bwMode="auto">
          <a:xfrm>
            <a:off x="685800" y="4876800"/>
            <a:ext cx="754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3200"/>
              <a:t>Рекомендуемая </a:t>
            </a:r>
            <a:r>
              <a:rPr lang="en-US" altLang="ru-RU" sz="3200"/>
              <a:t>VTF (Validation Task Force) </a:t>
            </a:r>
            <a:r>
              <a:rPr lang="ru-RU" altLang="ru-RU" sz="3200"/>
              <a:t>программа - </a:t>
            </a:r>
            <a:r>
              <a:rPr lang="da-DK" altLang="ru-RU" sz="2400" b="1"/>
              <a:t>MolProbity</a:t>
            </a:r>
            <a:r>
              <a:rPr lang="da-DK" altLang="ru-RU" sz="2400"/>
              <a:t> </a:t>
            </a:r>
            <a:endParaRPr lang="ru-RU" altLang="ru-RU" sz="32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55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5"/>
          <p:cNvSpPr>
            <a:spLocks noGrp="1"/>
          </p:cNvSpPr>
          <p:nvPr>
            <p:ph type="title"/>
          </p:nvPr>
        </p:nvSpPr>
        <p:spPr>
          <a:xfrm>
            <a:off x="685800" y="0"/>
            <a:ext cx="7769225" cy="1379538"/>
          </a:xfrm>
        </p:spPr>
        <p:txBody>
          <a:bodyPr/>
          <a:lstStyle/>
          <a:p>
            <a:r>
              <a:rPr lang="ru-RU" altLang="ru-RU" smtClean="0"/>
              <a:t>Выводы</a:t>
            </a:r>
          </a:p>
        </p:txBody>
      </p:sp>
      <p:sp>
        <p:nvSpPr>
          <p:cNvPr id="51203" name="Содержимое 6"/>
          <p:cNvSpPr>
            <a:spLocks noGrp="1"/>
          </p:cNvSpPr>
          <p:nvPr>
            <p:ph idx="1"/>
          </p:nvPr>
        </p:nvSpPr>
        <p:spPr>
          <a:xfrm>
            <a:off x="685800" y="1295400"/>
            <a:ext cx="7848600" cy="4343400"/>
          </a:xfrm>
        </p:spPr>
        <p:txBody>
          <a:bodyPr/>
          <a:lstStyle/>
          <a:p>
            <a:r>
              <a:rPr lang="ru-RU" altLang="ru-RU" b="1" dirty="0" smtClean="0"/>
              <a:t>ВСЕ</a:t>
            </a:r>
            <a:r>
              <a:rPr lang="ru-RU" altLang="ru-RU" dirty="0" smtClean="0"/>
              <a:t> остатки, не попадающие в предпочитаемую область на карте  </a:t>
            </a:r>
            <a:r>
              <a:rPr lang="ru-RU" altLang="ru-RU" dirty="0" err="1" smtClean="0"/>
              <a:t>Рамачандрана</a:t>
            </a:r>
            <a:r>
              <a:rPr lang="ru-RU" altLang="ru-RU" dirty="0" smtClean="0"/>
              <a:t>, следует считать </a:t>
            </a:r>
            <a:r>
              <a:rPr lang="ru-RU" altLang="ru-RU" b="1" dirty="0" smtClean="0"/>
              <a:t>маргинальными</a:t>
            </a:r>
            <a:r>
              <a:rPr lang="ru-RU" altLang="ru-RU" dirty="0" smtClean="0"/>
              <a:t>:</a:t>
            </a:r>
          </a:p>
          <a:p>
            <a:pPr lvl="1"/>
            <a:r>
              <a:rPr lang="ru-RU" altLang="ru-RU" dirty="0" smtClean="0"/>
              <a:t>либо координаты </a:t>
            </a:r>
            <a:r>
              <a:rPr lang="ru-RU" altLang="ru-RU" dirty="0" err="1" smtClean="0"/>
              <a:t>остовных</a:t>
            </a:r>
            <a:r>
              <a:rPr lang="ru-RU" altLang="ru-RU" dirty="0" smtClean="0"/>
              <a:t> атомов существенно неточны</a:t>
            </a:r>
          </a:p>
          <a:p>
            <a:pPr lvl="1"/>
            <a:r>
              <a:rPr lang="ru-RU" altLang="ru-RU" dirty="0" smtClean="0"/>
              <a:t>либо это крайне редкие особенности (встречаются реже 1 на 2000 случаев), требующие объяснения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56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379538"/>
          </a:xfrm>
        </p:spPr>
        <p:txBody>
          <a:bodyPr/>
          <a:lstStyle/>
          <a:p>
            <a:r>
              <a:rPr lang="ru-RU" altLang="ru-RU" smtClean="0"/>
              <a:t>Карта Рамачандрана модели белка как индикатор её качества </a:t>
            </a: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648200"/>
          </a:xfrm>
        </p:spPr>
        <p:txBody>
          <a:bodyPr/>
          <a:lstStyle/>
          <a:p>
            <a:r>
              <a:rPr lang="ru-RU" altLang="ru-RU" dirty="0" smtClean="0"/>
              <a:t>Этот индикатор хорош потому, что  </a:t>
            </a:r>
            <a:r>
              <a:rPr lang="ru-RU" altLang="ru-RU" i="1" u="sng" dirty="0" smtClean="0">
                <a:solidFill>
                  <a:srgbClr val="C00000"/>
                </a:solidFill>
              </a:rPr>
              <a:t>независим</a:t>
            </a:r>
            <a:r>
              <a:rPr lang="ru-RU" altLang="ru-RU" dirty="0" smtClean="0"/>
              <a:t> от процедуры оптимизации модели </a:t>
            </a:r>
            <a:r>
              <a:rPr lang="ru-RU" altLang="ru-RU" i="1" dirty="0" smtClean="0"/>
              <a:t>(как правило)</a:t>
            </a:r>
          </a:p>
          <a:p>
            <a:r>
              <a:rPr lang="ru-RU" altLang="ru-RU" dirty="0" smtClean="0">
                <a:solidFill>
                  <a:schemeClr val="tx1"/>
                </a:solidFill>
              </a:rPr>
              <a:t>В</a:t>
            </a:r>
            <a:r>
              <a:rPr lang="en-GB" altLang="ru-RU" dirty="0" smtClean="0">
                <a:solidFill>
                  <a:schemeClr val="tx1"/>
                </a:solidFill>
              </a:rPr>
              <a:t> </a:t>
            </a:r>
            <a:r>
              <a:rPr lang="en-GB" altLang="ru-RU" dirty="0" err="1" smtClean="0">
                <a:solidFill>
                  <a:schemeClr val="tx1"/>
                </a:solidFill>
              </a:rPr>
              <a:t>хорошей</a:t>
            </a:r>
            <a:r>
              <a:rPr lang="en-GB" altLang="ru-RU" dirty="0" smtClean="0">
                <a:solidFill>
                  <a:schemeClr val="tx1"/>
                </a:solidFill>
              </a:rPr>
              <a:t> </a:t>
            </a:r>
            <a:r>
              <a:rPr lang="en-GB" altLang="ru-RU" dirty="0" err="1" smtClean="0">
                <a:solidFill>
                  <a:schemeClr val="tx1"/>
                </a:solidFill>
              </a:rPr>
              <a:t>модели</a:t>
            </a:r>
            <a:r>
              <a:rPr lang="en-GB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</a:rPr>
              <a:t/>
            </a:r>
            <a:br>
              <a:rPr lang="ru-RU" altLang="ru-RU" dirty="0" smtClean="0">
                <a:solidFill>
                  <a:schemeClr val="tx1"/>
                </a:solidFill>
              </a:rPr>
            </a:br>
            <a:r>
              <a:rPr lang="en-GB" altLang="ru-RU" i="1" u="sng" dirty="0" smtClean="0">
                <a:solidFill>
                  <a:srgbClr val="C00000"/>
                </a:solidFill>
              </a:rPr>
              <a:t>&gt;90% </a:t>
            </a:r>
            <a:r>
              <a:rPr lang="en-GB" altLang="ru-RU" i="1" u="sng" dirty="0" err="1" smtClean="0">
                <a:solidFill>
                  <a:srgbClr val="C00000"/>
                </a:solidFill>
              </a:rPr>
              <a:t>остатков</a:t>
            </a:r>
            <a:r>
              <a:rPr lang="en-GB" altLang="ru-RU" dirty="0" smtClean="0">
                <a:solidFill>
                  <a:schemeClr val="tx1"/>
                </a:solidFill>
              </a:rPr>
              <a:t>, </a:t>
            </a:r>
            <a:r>
              <a:rPr lang="ru-RU" altLang="ru-RU" dirty="0" smtClean="0">
                <a:solidFill>
                  <a:schemeClr val="tx1"/>
                </a:solidFill>
              </a:rPr>
              <a:t/>
            </a:r>
            <a:br>
              <a:rPr lang="ru-RU" altLang="ru-RU" dirty="0" smtClean="0">
                <a:solidFill>
                  <a:schemeClr val="tx1"/>
                </a:solidFill>
              </a:rPr>
            </a:br>
            <a:r>
              <a:rPr lang="en-GB" altLang="ru-RU" dirty="0" err="1" smtClean="0">
                <a:solidFill>
                  <a:schemeClr val="tx1"/>
                </a:solidFill>
              </a:rPr>
              <a:t>не</a:t>
            </a:r>
            <a:r>
              <a:rPr lang="en-GB" altLang="ru-RU" dirty="0" smtClean="0">
                <a:solidFill>
                  <a:schemeClr val="tx1"/>
                </a:solidFill>
              </a:rPr>
              <a:t> </a:t>
            </a:r>
            <a:r>
              <a:rPr lang="en-GB" altLang="ru-RU" dirty="0" err="1" smtClean="0">
                <a:solidFill>
                  <a:schemeClr val="tx1"/>
                </a:solidFill>
              </a:rPr>
              <a:t>считая</a:t>
            </a:r>
            <a:r>
              <a:rPr lang="en-GB" altLang="ru-RU" dirty="0" smtClean="0">
                <a:solidFill>
                  <a:schemeClr val="tx1"/>
                </a:solidFill>
              </a:rPr>
              <a:t> </a:t>
            </a:r>
            <a:r>
              <a:rPr lang="en-GB" altLang="ru-RU" dirty="0" err="1" smtClean="0">
                <a:solidFill>
                  <a:schemeClr val="tx1"/>
                </a:solidFill>
              </a:rPr>
              <a:t>Gly</a:t>
            </a:r>
            <a:r>
              <a:rPr lang="en-GB" altLang="ru-RU" dirty="0" smtClean="0">
                <a:solidFill>
                  <a:schemeClr val="tx1"/>
                </a:solidFill>
              </a:rPr>
              <a:t>, Pro, </a:t>
            </a:r>
            <a:r>
              <a:rPr lang="en-GB" altLang="ru-RU" dirty="0" err="1" smtClean="0">
                <a:solidFill>
                  <a:schemeClr val="tx1"/>
                </a:solidFill>
              </a:rPr>
              <a:t>нах</a:t>
            </a:r>
            <a:r>
              <a:rPr lang="ru-RU" altLang="ru-RU" dirty="0" smtClean="0">
                <a:solidFill>
                  <a:schemeClr val="tx1"/>
                </a:solidFill>
              </a:rPr>
              <a:t>о</a:t>
            </a:r>
            <a:r>
              <a:rPr lang="en-GB" altLang="ru-RU" dirty="0" err="1" smtClean="0">
                <a:solidFill>
                  <a:schemeClr val="tx1"/>
                </a:solidFill>
              </a:rPr>
              <a:t>дятся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br>
              <a:rPr lang="ru-RU" altLang="ru-RU" dirty="0" smtClean="0">
                <a:solidFill>
                  <a:schemeClr val="tx1"/>
                </a:solidFill>
              </a:rPr>
            </a:br>
            <a:r>
              <a:rPr lang="en-GB" altLang="ru-RU" dirty="0" smtClean="0">
                <a:solidFill>
                  <a:schemeClr val="tx1"/>
                </a:solidFill>
              </a:rPr>
              <a:t> </a:t>
            </a:r>
            <a:r>
              <a:rPr lang="en-GB" altLang="ru-RU" i="1" u="sng" dirty="0" smtClean="0">
                <a:solidFill>
                  <a:srgbClr val="C00000"/>
                </a:solidFill>
              </a:rPr>
              <a:t>в  </a:t>
            </a:r>
            <a:r>
              <a:rPr lang="ru-RU" altLang="ru-RU" b="1" i="1" u="sng" dirty="0" smtClean="0">
                <a:solidFill>
                  <a:srgbClr val="C00000"/>
                </a:solidFill>
              </a:rPr>
              <a:t>предпочитаемой</a:t>
            </a:r>
            <a:r>
              <a:rPr lang="ru-RU" altLang="ru-RU" i="1" u="sng" dirty="0" smtClean="0">
                <a:solidFill>
                  <a:srgbClr val="C00000"/>
                </a:solidFill>
              </a:rPr>
              <a:t> </a:t>
            </a:r>
            <a:r>
              <a:rPr lang="en-GB" altLang="ru-RU" i="1" u="sng" dirty="0" smtClean="0">
                <a:solidFill>
                  <a:srgbClr val="C00000"/>
                </a:solidFill>
              </a:rPr>
              <a:t> </a:t>
            </a:r>
            <a:r>
              <a:rPr lang="en-GB" altLang="ru-RU" i="1" u="sng" dirty="0" err="1" smtClean="0">
                <a:solidFill>
                  <a:srgbClr val="C00000"/>
                </a:solidFill>
              </a:rPr>
              <a:t>области</a:t>
            </a:r>
            <a:endParaRPr lang="ru-RU" altLang="ru-RU" i="1" u="sng" dirty="0" smtClean="0">
              <a:solidFill>
                <a:srgbClr val="C00000"/>
              </a:solidFill>
            </a:endParaRPr>
          </a:p>
          <a:p>
            <a:r>
              <a:rPr lang="ru-RU" altLang="ru-RU" sz="2800" i="1" dirty="0" smtClean="0">
                <a:solidFill>
                  <a:schemeClr val="tx1"/>
                </a:solidFill>
              </a:rPr>
              <a:t>Этот критерий нынче известен всем, поэтому авторы стараются подогнать модель!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57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6450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0738" y="1905000"/>
            <a:ext cx="451326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Заголовок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69225" cy="1379538"/>
          </a:xfrm>
        </p:spPr>
        <p:txBody>
          <a:bodyPr/>
          <a:lstStyle/>
          <a:p>
            <a:r>
              <a:rPr lang="ru-RU" altLang="ru-RU" smtClean="0"/>
              <a:t>Сравните две карты Рамачандрана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687387" y="609600"/>
            <a:ext cx="7769225" cy="1379538"/>
          </a:xfrm>
        </p:spPr>
        <p:txBody>
          <a:bodyPr/>
          <a:lstStyle/>
          <a:p>
            <a:r>
              <a:rPr lang="ru-RU" altLang="ru-RU" sz="4000" dirty="0" smtClean="0"/>
              <a:t>5.2. Торсионные углы боковых цепей. </a:t>
            </a:r>
            <a:r>
              <a:rPr lang="ru-RU" altLang="ru-RU" sz="4000" dirty="0" err="1" smtClean="0"/>
              <a:t>Ротамеры</a:t>
            </a:r>
            <a:endParaRPr lang="ru-RU" altLang="ru-RU" sz="4000" dirty="0" smtClean="0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686593" y="2286000"/>
            <a:ext cx="7770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Позволяют найти маргиналов по </a:t>
            </a:r>
            <a:r>
              <a:rPr lang="ru-RU" sz="3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конформации</a:t>
            </a: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боковых цепей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686593" y="3733800"/>
            <a:ext cx="7770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Доля  маргинальных остатков служит  оценкой модели, не зависимой от оптимизации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76054" y="794711"/>
            <a:ext cx="8458200" cy="873608"/>
          </a:xfrm>
        </p:spPr>
        <p:txBody>
          <a:bodyPr/>
          <a:lstStyle/>
          <a:p>
            <a:pPr algn="l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2800" dirty="0" err="1" smtClean="0"/>
              <a:t>Две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структуры</a:t>
            </a:r>
            <a:r>
              <a:rPr lang="en-GB" altLang="ru-RU" sz="2800" dirty="0" smtClean="0"/>
              <a:t> </a:t>
            </a:r>
            <a:r>
              <a:rPr lang="ru-RU" altLang="ru-RU" sz="2800" dirty="0" smtClean="0"/>
              <a:t>одного и того же белка радикально отличаются. </a:t>
            </a:r>
            <a:r>
              <a:rPr lang="ru-RU" altLang="ru-RU" sz="2800" dirty="0" smtClean="0">
                <a:solidFill>
                  <a:srgbClr val="C00000"/>
                </a:solidFill>
              </a:rPr>
              <a:t>В </a:t>
            </a:r>
            <a:r>
              <a:rPr lang="en-US" altLang="ru-RU" sz="2800" dirty="0" smtClean="0">
                <a:solidFill>
                  <a:srgbClr val="C00000"/>
                </a:solidFill>
              </a:rPr>
              <a:t>PDB 1PHY </a:t>
            </a:r>
            <a:r>
              <a:rPr lang="ru-RU" altLang="ru-RU" sz="2800" dirty="0" smtClean="0">
                <a:solidFill>
                  <a:srgbClr val="C00000"/>
                </a:solidFill>
              </a:rPr>
              <a:t>заменена на 2</a:t>
            </a:r>
            <a:r>
              <a:rPr lang="en-US" altLang="ru-RU" sz="2800" dirty="0" smtClean="0">
                <a:solidFill>
                  <a:srgbClr val="C00000"/>
                </a:solidFill>
              </a:rPr>
              <a:t>PHY </a:t>
            </a:r>
            <a:endParaRPr lang="en-GB" altLang="ru-RU" sz="2800" dirty="0" smtClean="0">
              <a:solidFill>
                <a:srgbClr val="C00000"/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86380"/>
            <a:ext cx="434340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542" y="1762126"/>
            <a:ext cx="4055499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3" name="Group 6"/>
          <p:cNvGrpSpPr>
            <a:grpSpLocks/>
          </p:cNvGrpSpPr>
          <p:nvPr/>
        </p:nvGrpSpPr>
        <p:grpSpPr bwMode="auto">
          <a:xfrm>
            <a:off x="205433" y="4884828"/>
            <a:ext cx="3058268" cy="1760538"/>
            <a:chOff x="1368" y="2544"/>
            <a:chExt cx="1859" cy="1109"/>
          </a:xfrm>
        </p:grpSpPr>
        <p:sp>
          <p:nvSpPr>
            <p:cNvPr id="10254" name="AutoShape 7"/>
            <p:cNvSpPr>
              <a:spLocks noChangeArrowheads="1"/>
            </p:cNvSpPr>
            <p:nvPr/>
          </p:nvSpPr>
          <p:spPr bwMode="auto">
            <a:xfrm>
              <a:off x="1392" y="2544"/>
              <a:ext cx="1521" cy="517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0255" name="AutoShape 8"/>
            <p:cNvSpPr>
              <a:spLocks noChangeArrowheads="1"/>
            </p:cNvSpPr>
            <p:nvPr/>
          </p:nvSpPr>
          <p:spPr bwMode="auto">
            <a:xfrm>
              <a:off x="1368" y="3161"/>
              <a:ext cx="1859" cy="492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ru-RU" sz="2400" dirty="0">
                  <a:solidFill>
                    <a:schemeClr val="tx1"/>
                  </a:solidFill>
                </a:rPr>
                <a:t>1PHY, 2.4 </a:t>
              </a:r>
              <a:r>
                <a:rPr lang="en-US" altLang="ru-RU" sz="24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Å</a:t>
              </a:r>
              <a:r>
                <a:rPr lang="en-GB" altLang="ru-RU" sz="2400" dirty="0">
                  <a:solidFill>
                    <a:schemeClr val="tx1"/>
                  </a:solidFill>
                </a:rPr>
                <a:t> </a:t>
              </a:r>
              <a:r>
                <a:rPr lang="ru-RU" altLang="ru-RU" sz="2400" dirty="0" smtClean="0">
                  <a:solidFill>
                    <a:srgbClr val="FF0000"/>
                  </a:solidFill>
                </a:rPr>
                <a:t>(</a:t>
              </a:r>
              <a:r>
                <a:rPr lang="en-US" altLang="ru-RU" sz="2400" dirty="0" smtClean="0">
                  <a:solidFill>
                    <a:srgbClr val="FF0000"/>
                  </a:solidFill>
                </a:rPr>
                <a:t>obsolete)</a:t>
              </a:r>
              <a:r>
                <a:rPr lang="en-GB" altLang="ru-RU" sz="2400" dirty="0">
                  <a:solidFill>
                    <a:schemeClr val="tx1"/>
                  </a:solidFill>
                </a:rPr>
                <a:t/>
              </a:r>
              <a:br>
                <a:rPr lang="en-GB" altLang="ru-RU" sz="2400" dirty="0">
                  <a:solidFill>
                    <a:schemeClr val="tx1"/>
                  </a:solidFill>
                </a:rPr>
              </a:br>
              <a:r>
                <a:rPr lang="en-GB" altLang="ru-RU" sz="2400" dirty="0" err="1">
                  <a:solidFill>
                    <a:schemeClr val="tx1"/>
                  </a:solidFill>
                </a:rPr>
                <a:t>McRee</a:t>
              </a:r>
              <a:r>
                <a:rPr lang="en-GB" altLang="ru-RU" sz="2400" dirty="0">
                  <a:solidFill>
                    <a:schemeClr val="tx1"/>
                  </a:solidFill>
                </a:rPr>
                <a:t> et al. 1989</a:t>
              </a:r>
            </a:p>
          </p:txBody>
        </p:sp>
      </p:grpSp>
      <p:grpSp>
        <p:nvGrpSpPr>
          <p:cNvPr id="10249" name="Group 11"/>
          <p:cNvGrpSpPr>
            <a:grpSpLocks/>
          </p:cNvGrpSpPr>
          <p:nvPr/>
        </p:nvGrpSpPr>
        <p:grpSpPr bwMode="auto">
          <a:xfrm>
            <a:off x="4800600" y="4497959"/>
            <a:ext cx="3200736" cy="2207641"/>
            <a:chOff x="3075" y="2716"/>
            <a:chExt cx="2168" cy="1249"/>
          </a:xfrm>
        </p:grpSpPr>
        <p:sp>
          <p:nvSpPr>
            <p:cNvPr id="10250" name="AutoShape 12"/>
            <p:cNvSpPr>
              <a:spLocks noChangeArrowheads="1"/>
            </p:cNvSpPr>
            <p:nvPr/>
          </p:nvSpPr>
          <p:spPr bwMode="auto">
            <a:xfrm>
              <a:off x="3840" y="2716"/>
              <a:ext cx="1403" cy="345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0251" name="AutoShape 13"/>
            <p:cNvSpPr>
              <a:spLocks noChangeArrowheads="1"/>
            </p:cNvSpPr>
            <p:nvPr/>
          </p:nvSpPr>
          <p:spPr bwMode="auto">
            <a:xfrm>
              <a:off x="3075" y="3461"/>
              <a:ext cx="1714" cy="504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ru-RU" sz="2400" dirty="0">
                  <a:solidFill>
                    <a:schemeClr val="tx1"/>
                  </a:solidFill>
                </a:rPr>
                <a:t>2PHY, 1.4 </a:t>
              </a:r>
              <a:r>
                <a:rPr lang="en-US" altLang="ru-RU" sz="24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Å</a:t>
              </a:r>
              <a:endParaRPr lang="en-GB" altLang="ru-RU" sz="2400" dirty="0">
                <a:solidFill>
                  <a:schemeClr val="tx1"/>
                </a:solidFill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ru-RU" sz="2400" dirty="0" err="1">
                  <a:solidFill>
                    <a:schemeClr val="tx1"/>
                  </a:solidFill>
                </a:rPr>
                <a:t>Borgstahl</a:t>
              </a:r>
              <a:r>
                <a:rPr lang="en-GB" altLang="ru-RU" sz="2400" dirty="0">
                  <a:solidFill>
                    <a:schemeClr val="tx1"/>
                  </a:solidFill>
                </a:rPr>
                <a:t> et al. 1995</a:t>
              </a:r>
            </a:p>
          </p:txBody>
        </p:sp>
      </p:grpSp>
      <p:sp>
        <p:nvSpPr>
          <p:cNvPr id="15367" name="Заголовок 1"/>
          <p:cNvSpPr txBox="1">
            <a:spLocks/>
          </p:cNvSpPr>
          <p:nvPr/>
        </p:nvSpPr>
        <p:spPr bwMode="auto">
          <a:xfrm>
            <a:off x="457200" y="116699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000" dirty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П</a:t>
            </a:r>
            <a:r>
              <a:rPr lang="en-GB" sz="4000" dirty="0" err="1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олностью</a:t>
            </a:r>
            <a:r>
              <a:rPr lang="en-GB" sz="4000" dirty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ошибочная</a:t>
            </a:r>
            <a:r>
              <a:rPr lang="en-GB" sz="4000" dirty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модель</a:t>
            </a:r>
            <a:r>
              <a:rPr lang="en-GB" sz="4000" dirty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, 1989</a:t>
            </a:r>
            <a:endParaRPr lang="ru-RU" sz="4000" dirty="0">
              <a:solidFill>
                <a:schemeClr val="tx1"/>
              </a:solidFill>
              <a:latin typeface="+mj-lt"/>
              <a:ea typeface="HG Mincho Light J;MS Gothic;HG " charset="0"/>
              <a:cs typeface="HG Mincho Light J;MS Gothic;HG 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731838" y="363538"/>
            <a:ext cx="7770812" cy="1225550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smtClean="0"/>
              <a:t>Конформации боковых цепей </a:t>
            </a:r>
            <a:endParaRPr lang="en-GB" altLang="ru-RU" sz="3600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770813" cy="4114800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800" smtClean="0"/>
              <a:t>Боковые цепи имеют от 0 (Gly, Ala) до 4х (Lys, Arg) степеней свободы</a:t>
            </a:r>
            <a:r>
              <a:rPr lang="ru-RU" altLang="ru-RU" sz="2800" smtClean="0"/>
              <a:t> </a:t>
            </a:r>
            <a:br>
              <a:rPr lang="ru-RU" altLang="ru-RU" sz="2800" smtClean="0"/>
            </a:br>
            <a:endParaRPr lang="ru-RU" altLang="ru-RU" sz="2800" smtClean="0"/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800" smtClean="0"/>
              <a:t>Эти степени свободы - </a:t>
            </a:r>
            <a:r>
              <a:rPr lang="en-GB" altLang="ru-RU" sz="2800" smtClean="0"/>
              <a:t> вращения вокруг ковалентных связей</a:t>
            </a:r>
            <a:r>
              <a:rPr lang="ru-RU" altLang="ru-RU" sz="2800" smtClean="0"/>
              <a:t> – торсионные углы</a:t>
            </a:r>
            <a:br>
              <a:rPr lang="ru-RU" altLang="ru-RU" sz="2800" smtClean="0"/>
            </a:br>
            <a:endParaRPr lang="ru-RU" altLang="ru-RU" sz="2800" smtClean="0"/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800" smtClean="0"/>
              <a:t>Соответствующие торсионные углы о</a:t>
            </a:r>
            <a:r>
              <a:rPr lang="en-GB" altLang="ru-RU" sz="2800" smtClean="0"/>
              <a:t>бозначаются </a:t>
            </a:r>
            <a:r>
              <a:rPr lang="en-GB" altLang="ru-RU" sz="2800" smtClean="0">
                <a:cs typeface="Times New Roman" panose="02020603050405020304" pitchFamily="18" charset="0"/>
              </a:rPr>
              <a:t>χ</a:t>
            </a:r>
            <a:r>
              <a:rPr lang="en-GB" altLang="ru-RU" sz="2800" baseline="-33000" smtClean="0">
                <a:cs typeface="Times New Roman" panose="02020603050405020304" pitchFamily="18" charset="0"/>
              </a:rPr>
              <a:t>1</a:t>
            </a:r>
            <a:r>
              <a:rPr lang="en-GB" altLang="ru-RU" sz="2800" smtClean="0">
                <a:cs typeface="Times New Roman" panose="02020603050405020304" pitchFamily="18" charset="0"/>
              </a:rPr>
              <a:t>, ..., χ</a:t>
            </a:r>
            <a:r>
              <a:rPr lang="en-GB" altLang="ru-RU" sz="2800" baseline="-33000" smtClean="0">
                <a:cs typeface="Times New Roman" panose="02020603050405020304" pitchFamily="18" charset="0"/>
              </a:rPr>
              <a:t>4</a:t>
            </a:r>
            <a:r>
              <a:rPr lang="ru-RU" altLang="ru-RU" sz="2800" smtClean="0">
                <a:cs typeface="Times New Roman" panose="02020603050405020304" pitchFamily="18" charset="0"/>
              </a:rPr>
              <a:t>, отсчёт идет от связи </a:t>
            </a:r>
            <a:r>
              <a:rPr lang="en-US" altLang="ru-RU" sz="2800" smtClean="0">
                <a:cs typeface="Times New Roman" panose="02020603050405020304" pitchFamily="18" charset="0"/>
              </a:rPr>
              <a:t>C_alpha – C_beta</a:t>
            </a:r>
            <a:endParaRPr lang="en-GB" altLang="ru-RU" sz="2800" smtClean="0"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60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23838"/>
            <a:ext cx="8628063" cy="1225550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3600" smtClean="0"/>
              <a:t>Распределение угла </a:t>
            </a:r>
            <a:r>
              <a:rPr lang="en-GB" altLang="ru-RU" sz="3600" smtClean="0">
                <a:cs typeface="Times New Roman" panose="02020603050405020304" pitchFamily="18" charset="0"/>
              </a:rPr>
              <a:t>χ</a:t>
            </a:r>
            <a:r>
              <a:rPr lang="en-GB" altLang="ru-RU" sz="3600" baseline="-33000" smtClean="0">
                <a:cs typeface="Times New Roman" panose="02020603050405020304" pitchFamily="18" charset="0"/>
              </a:rPr>
              <a:t>1</a:t>
            </a:r>
            <a:r>
              <a:rPr lang="en-GB" altLang="ru-RU" sz="3600" smtClean="0"/>
              <a:t> в моделях PDB 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550" y="1174750"/>
            <a:ext cx="5602288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7010400" y="1816100"/>
            <a:ext cx="1133475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Всего в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выборке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было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67608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остатков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61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23838"/>
            <a:ext cx="8628063" cy="1225550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3600" smtClean="0"/>
              <a:t>Карта углов </a:t>
            </a:r>
            <a:r>
              <a:rPr lang="en-GB" altLang="ru-RU" sz="3600" smtClean="0">
                <a:cs typeface="Times New Roman" panose="02020603050405020304" pitchFamily="18" charset="0"/>
              </a:rPr>
              <a:t>χ</a:t>
            </a:r>
            <a:r>
              <a:rPr lang="en-GB" altLang="ru-RU" sz="3600" baseline="-33000" smtClean="0">
                <a:cs typeface="Times New Roman" panose="02020603050405020304" pitchFamily="18" charset="0"/>
              </a:rPr>
              <a:t>1 </a:t>
            </a:r>
            <a:r>
              <a:rPr lang="en-GB" altLang="ru-RU" sz="3600" smtClean="0"/>
              <a:t> и </a:t>
            </a:r>
            <a:r>
              <a:rPr lang="en-GB" altLang="ru-RU" sz="3600" smtClean="0">
                <a:cs typeface="Times New Roman" panose="02020603050405020304" pitchFamily="18" charset="0"/>
              </a:rPr>
              <a:t>χ</a:t>
            </a:r>
            <a:r>
              <a:rPr lang="en-GB" altLang="ru-RU" sz="3600" baseline="-33000" smtClean="0">
                <a:cs typeface="Times New Roman" panose="02020603050405020304" pitchFamily="18" charset="0"/>
              </a:rPr>
              <a:t>2 </a:t>
            </a:r>
            <a:r>
              <a:rPr lang="en-GB" altLang="ru-RU" sz="3600" smtClean="0"/>
              <a:t>для Leu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715000" y="1524000"/>
            <a:ext cx="28194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Ось X: chi_1 (0-360</a:t>
            </a:r>
            <a:r>
              <a:rPr lang="en-GB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°)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ru-RU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Ось Y: chi_2 (0-360°)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ru-RU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Всего 6638 остатков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ru-RU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ru-RU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Изображены линии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уровня плотности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числа остатков</a:t>
            </a:r>
          </a:p>
        </p:txBody>
      </p:sp>
      <p:pic>
        <p:nvPicPr>
          <p:cNvPr id="58372" name="Picture 6" descr="F:\Common\Education\FBB\Year_02\Term_6\Lectures\3Dcomparison\leu_chi1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5029200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62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172200"/>
          </a:xfrm>
        </p:spPr>
        <p:txBody>
          <a:bodyPr lIns="0" tIns="0" rIns="0" bIns="0"/>
          <a:lstStyle/>
          <a:p>
            <a:pPr algn="l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3200" u="sng" dirty="0" err="1" smtClean="0"/>
              <a:t>Ротамеры</a:t>
            </a:r>
            <a:r>
              <a:rPr lang="en-GB" altLang="ru-RU" sz="3200" dirty="0" smtClean="0"/>
              <a:t>  - </a:t>
            </a:r>
            <a:r>
              <a:rPr lang="en-GB" altLang="ru-RU" sz="3200" dirty="0" err="1" smtClean="0"/>
              <a:t>это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боковые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цепи</a:t>
            </a:r>
            <a:r>
              <a:rPr lang="en-GB" altLang="ru-RU" sz="3200" dirty="0" smtClean="0"/>
              <a:t> в </a:t>
            </a:r>
            <a:r>
              <a:rPr lang="en-GB" altLang="ru-RU" sz="3200" dirty="0" err="1" smtClean="0"/>
              <a:t>типичных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для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данного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типа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остатк</a:t>
            </a:r>
            <a:r>
              <a:rPr lang="ru-RU" altLang="ru-RU" sz="3200" dirty="0" smtClean="0"/>
              <a:t>а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конформациях</a:t>
            </a:r>
            <a:r>
              <a:rPr lang="en-GB" altLang="ru-RU" sz="3200" dirty="0" smtClean="0"/>
              <a:t/>
            </a:r>
            <a:br>
              <a:rPr lang="en-GB" altLang="ru-RU" sz="3200" dirty="0" smtClean="0"/>
            </a:br>
            <a:r>
              <a:rPr lang="en-GB" altLang="ru-RU" sz="3200" dirty="0" smtClean="0"/>
              <a:t/>
            </a:r>
            <a:br>
              <a:rPr lang="en-GB" altLang="ru-RU" sz="3200" dirty="0" smtClean="0"/>
            </a:br>
            <a:r>
              <a:rPr lang="ru-RU" altLang="ru-RU" sz="3200" dirty="0" smtClean="0"/>
              <a:t>У каждого типа остатков (</a:t>
            </a:r>
            <a:r>
              <a:rPr lang="en-US" altLang="ru-RU" sz="3200" dirty="0" err="1" smtClean="0"/>
              <a:t>Leu</a:t>
            </a:r>
            <a:r>
              <a:rPr lang="en-US" altLang="ru-RU" sz="3200" dirty="0" smtClean="0"/>
              <a:t>, </a:t>
            </a:r>
            <a:r>
              <a:rPr lang="en-US" altLang="ru-RU" sz="3200" dirty="0" err="1" smtClean="0"/>
              <a:t>Trp</a:t>
            </a:r>
            <a:r>
              <a:rPr lang="en-US" altLang="ru-RU" sz="3200" dirty="0" smtClean="0"/>
              <a:t>, </a:t>
            </a:r>
            <a:r>
              <a:rPr lang="en-US" altLang="ru-RU" sz="3200" dirty="0" err="1" smtClean="0"/>
              <a:t>Arg</a:t>
            </a:r>
            <a:r>
              <a:rPr lang="en-US" altLang="ru-RU" sz="3200" dirty="0" smtClean="0"/>
              <a:t> </a:t>
            </a:r>
            <a:r>
              <a:rPr lang="ru-RU" altLang="ru-RU" sz="3200" dirty="0" smtClean="0"/>
              <a:t>и т.п.)</a:t>
            </a:r>
            <a:r>
              <a:rPr lang="en-GB" altLang="ru-RU" sz="3200" dirty="0" smtClean="0"/>
              <a:t> </a:t>
            </a:r>
            <a:r>
              <a:rPr lang="ru-RU" altLang="ru-RU" sz="3200" dirty="0" smtClean="0"/>
              <a:t>свое число </a:t>
            </a:r>
            <a:r>
              <a:rPr lang="ru-RU" altLang="ru-RU" sz="3200" dirty="0" err="1" smtClean="0"/>
              <a:t>ротамеров</a:t>
            </a: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>Имеются базы данных </a:t>
            </a:r>
            <a:r>
              <a:rPr lang="ru-RU" altLang="ru-RU" sz="3200" dirty="0" err="1" smtClean="0"/>
              <a:t>ротамеров</a:t>
            </a:r>
            <a:r>
              <a:rPr lang="ru-RU" altLang="ru-RU" sz="3200" dirty="0" smtClean="0"/>
              <a:t>, для каждого остатка указаны средние положения и доверительные интервалы по углам </a:t>
            </a:r>
            <a:r>
              <a:rPr lang="en-US" altLang="ru-RU" sz="3200" dirty="0" smtClean="0"/>
              <a:t>chi</a:t>
            </a: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>Программы </a:t>
            </a:r>
            <a:r>
              <a:rPr lang="en-US" altLang="ru-RU" sz="3200" dirty="0" smtClean="0"/>
              <a:t>“</a:t>
            </a:r>
            <a:r>
              <a:rPr lang="ru-RU" altLang="ru-RU" sz="3200" dirty="0" smtClean="0"/>
              <a:t>знают</a:t>
            </a:r>
            <a:r>
              <a:rPr lang="en-US" altLang="ru-RU" sz="3200" dirty="0" smtClean="0"/>
              <a:t>”</a:t>
            </a:r>
            <a:r>
              <a:rPr lang="ru-RU" altLang="ru-RU" sz="3200" dirty="0" smtClean="0"/>
              <a:t> </a:t>
            </a:r>
            <a:r>
              <a:rPr lang="ru-RU" altLang="ru-RU" sz="3200" dirty="0" err="1" smtClean="0"/>
              <a:t>ротамеры</a:t>
            </a:r>
            <a:r>
              <a:rPr lang="ru-RU" altLang="ru-RU" sz="3200" dirty="0" smtClean="0"/>
              <a:t> боковых цепей</a:t>
            </a:r>
            <a:br>
              <a:rPr lang="ru-RU" altLang="ru-RU" sz="3200" dirty="0" smtClean="0"/>
            </a:br>
            <a:endParaRPr lang="en-GB" altLang="ru-RU" sz="32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63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77200" cy="4386263"/>
          </a:xfrm>
        </p:spPr>
        <p:txBody>
          <a:bodyPr/>
          <a:lstStyle/>
          <a:p>
            <a:r>
              <a:rPr lang="ru-RU" altLang="ru-RU" sz="4000" smtClean="0"/>
              <a:t>Боковые цепи, конформация которых существенно отличается от одной из предпочитаемых, считаются маргиналами.</a:t>
            </a:r>
          </a:p>
        </p:txBody>
      </p:sp>
      <p:sp>
        <p:nvSpPr>
          <p:cNvPr id="60419" name="Прямоугольник 2"/>
          <p:cNvSpPr>
            <a:spLocks noChangeArrowheads="1"/>
          </p:cNvSpPr>
          <p:nvPr/>
        </p:nvSpPr>
        <p:spPr bwMode="auto">
          <a:xfrm>
            <a:off x="685800" y="48260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3200"/>
              <a:t>Рекомендуемая </a:t>
            </a:r>
            <a:r>
              <a:rPr lang="en-US" altLang="ru-RU" sz="3200"/>
              <a:t>VTF </a:t>
            </a:r>
            <a:r>
              <a:rPr lang="ru-RU" altLang="ru-RU" sz="3200"/>
              <a:t>программа - </a:t>
            </a:r>
            <a:r>
              <a:rPr lang="da-DK" altLang="ru-RU" sz="2400" b="1"/>
              <a:t>MolProbity</a:t>
            </a:r>
            <a:r>
              <a:rPr lang="da-DK" altLang="ru-RU" sz="2400"/>
              <a:t> </a:t>
            </a:r>
            <a:endParaRPr lang="ru-RU" altLang="ru-RU" sz="32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64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3600" dirty="0" smtClean="0"/>
              <a:t>Зависимость процента плохих </a:t>
            </a:r>
            <a:r>
              <a:rPr lang="ru-RU" sz="3600" dirty="0" err="1" smtClean="0"/>
              <a:t>ротамеров</a:t>
            </a:r>
            <a:r>
              <a:rPr lang="ru-RU" sz="3600" dirty="0" smtClean="0"/>
              <a:t> от разрешения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65</a:t>
            </a:fld>
            <a:endParaRPr lang="ru-RU" altLang="ru-RU" dirty="0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6667500" cy="464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90800" y="6019800"/>
            <a:ext cx="6419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Read et al., A New Generation of Crystallographic Validation</a:t>
            </a:r>
          </a:p>
          <a:p>
            <a:r>
              <a:rPr lang="en-US" sz="2000" dirty="0" smtClean="0"/>
              <a:t>Tools for the Protein Data Bank , Structure, 2011</a:t>
            </a:r>
            <a:endParaRPr lang="ru-RU" sz="20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687387" y="609600"/>
            <a:ext cx="7769225" cy="1379537"/>
          </a:xfrm>
        </p:spPr>
        <p:txBody>
          <a:bodyPr/>
          <a:lstStyle/>
          <a:p>
            <a:r>
              <a:rPr lang="ru-RU" altLang="ru-RU" sz="4000" dirty="0" smtClean="0"/>
              <a:t>5.3. Пространственный </a:t>
            </a:r>
            <a:r>
              <a:rPr lang="en-US" altLang="ru-RU" sz="4000" dirty="0" smtClean="0"/>
              <a:t>R-</a:t>
            </a:r>
            <a:r>
              <a:rPr lang="ru-RU" altLang="ru-RU" sz="4000" dirty="0" smtClean="0"/>
              <a:t>фактор </a:t>
            </a:r>
            <a:r>
              <a:rPr lang="en-US" altLang="ru-RU" sz="4000" dirty="0" smtClean="0"/>
              <a:t>(RSR)</a:t>
            </a:r>
            <a:endParaRPr lang="ru-RU" altLang="ru-RU" sz="4000" dirty="0" smtClean="0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228600" y="21336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Позволяет найти маргиналов по соответствию боковой цепи 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экспериментальной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электронной плотности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686593" y="5105400"/>
            <a:ext cx="7770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Участки цепи с большим числом маргинальных остатков подозрительны на неправильную расшифровку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28600" y="35814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Заменяет визуальный анализ того, как остаток вписан в электронную плотность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382000" cy="3886200"/>
          </a:xfrm>
        </p:spPr>
        <p:txBody>
          <a:bodyPr/>
          <a:lstStyle/>
          <a:p>
            <a:pPr algn="l"/>
            <a:r>
              <a:rPr lang="ru-RU" altLang="ru-RU" sz="2400" dirty="0" smtClean="0"/>
              <a:t>Простой метод найти ошибку в положении атомов  – посмотреть как согласуются экспериментальная электронная плотность и построенная по модели.</a:t>
            </a:r>
            <a:br>
              <a:rPr lang="ru-RU" altLang="ru-RU" sz="2400" dirty="0" smtClean="0"/>
            </a:b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Проблема в том, что … </a:t>
            </a:r>
            <a:r>
              <a:rPr lang="ru-RU" altLang="ru-RU" sz="2400" u="sng" dirty="0" smtClean="0"/>
              <a:t>эксперимент не даёт функцию электронной плотности!  </a:t>
            </a:r>
            <a:br>
              <a:rPr lang="ru-RU" altLang="ru-RU" sz="2400" u="sng" dirty="0" smtClean="0"/>
            </a:b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err="1" smtClean="0"/>
              <a:t>Эл.пл-ть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полученая</a:t>
            </a:r>
            <a:r>
              <a:rPr lang="ru-RU" altLang="ru-RU" sz="2400" dirty="0" smtClean="0"/>
              <a:t> в результате решения фазовой проблемы, служит </a:t>
            </a:r>
            <a:r>
              <a:rPr lang="ru-RU" altLang="ru-RU" sz="2400" i="1" u="sng" dirty="0" smtClean="0">
                <a:solidFill>
                  <a:srgbClr val="C00000"/>
                </a:solidFill>
              </a:rPr>
              <a:t>только для построения черновой модели структуры!  И не используется больше нигде!</a:t>
            </a:r>
          </a:p>
        </p:txBody>
      </p:sp>
      <p:sp>
        <p:nvSpPr>
          <p:cNvPr id="62467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3600"/>
              <a:t>   </a:t>
            </a:r>
            <a:r>
              <a:rPr lang="en-US" altLang="ru-RU" sz="3600"/>
              <a:t>RSR </a:t>
            </a:r>
            <a:r>
              <a:rPr lang="ru-RU" altLang="ru-RU" sz="3600"/>
              <a:t>оценивает соответствие модели экспериментальным данным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67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379538"/>
          </a:xfrm>
        </p:spPr>
        <p:txBody>
          <a:bodyPr/>
          <a:lstStyle/>
          <a:p>
            <a:r>
              <a:rPr lang="ru-RU" altLang="ru-RU" sz="4000" smtClean="0"/>
              <a:t>Как рассчитать </a:t>
            </a:r>
            <a:r>
              <a:rPr lang="en-US" altLang="ru-RU" sz="4000" smtClean="0"/>
              <a:t>“</a:t>
            </a:r>
            <a:r>
              <a:rPr lang="ru-RU" altLang="ru-RU" sz="4000" smtClean="0"/>
              <a:t>экспериментальную</a:t>
            </a:r>
            <a:r>
              <a:rPr lang="en-US" altLang="ru-RU" sz="4000" smtClean="0"/>
              <a:t>”</a:t>
            </a:r>
            <a:r>
              <a:rPr lang="ru-RU" altLang="ru-RU" sz="4000" smtClean="0"/>
              <a:t> электронную плотность?</a:t>
            </a:r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>
          <a:xfrm>
            <a:off x="685800" y="2133600"/>
            <a:ext cx="7769225" cy="4111625"/>
          </a:xfrm>
        </p:spPr>
        <p:txBody>
          <a:bodyPr/>
          <a:lstStyle/>
          <a:p>
            <a:r>
              <a:rPr lang="ru-RU" altLang="ru-RU" smtClean="0"/>
              <a:t>Фазы  - </a:t>
            </a:r>
            <a:r>
              <a:rPr lang="ru-RU" altLang="ru-RU" i="1" u="sng" smtClean="0">
                <a:solidFill>
                  <a:srgbClr val="C00000"/>
                </a:solidFill>
              </a:rPr>
              <a:t>по модели</a:t>
            </a:r>
            <a:r>
              <a:rPr lang="ru-RU" altLang="ru-RU" smtClean="0">
                <a:solidFill>
                  <a:srgbClr val="C00000"/>
                </a:solidFill>
              </a:rPr>
              <a:t> </a:t>
            </a:r>
            <a:r>
              <a:rPr lang="ru-RU" altLang="ru-RU" smtClean="0"/>
              <a:t>(больше неоткуда взять!)</a:t>
            </a:r>
          </a:p>
          <a:p>
            <a:r>
              <a:rPr lang="ru-RU" altLang="ru-RU" smtClean="0"/>
              <a:t>Рефлексы – </a:t>
            </a:r>
            <a:r>
              <a:rPr lang="ru-RU" altLang="ru-RU" i="1" u="sng" smtClean="0">
                <a:solidFill>
                  <a:srgbClr val="C00000"/>
                </a:solidFill>
              </a:rPr>
              <a:t>из эксперимента</a:t>
            </a:r>
          </a:p>
          <a:p>
            <a:r>
              <a:rPr lang="ru-RU" altLang="ru-RU" smtClean="0"/>
              <a:t>Используют трюк </a:t>
            </a:r>
            <a:r>
              <a:rPr lang="en-US" altLang="ru-RU" smtClean="0"/>
              <a:t>“</a:t>
            </a:r>
            <a:r>
              <a:rPr lang="ru-RU" altLang="ru-RU" smtClean="0"/>
              <a:t>2</a:t>
            </a:r>
            <a:r>
              <a:rPr lang="en-US" altLang="ru-RU" smtClean="0"/>
              <a:t>F_</a:t>
            </a:r>
            <a:r>
              <a:rPr lang="ru-RU" altLang="ru-RU" smtClean="0"/>
              <a:t>эксп – </a:t>
            </a:r>
            <a:r>
              <a:rPr lang="en-US" altLang="ru-RU" smtClean="0"/>
              <a:t>F_</a:t>
            </a:r>
            <a:r>
              <a:rPr lang="ru-RU" altLang="ru-RU" smtClean="0"/>
              <a:t>модель</a:t>
            </a:r>
            <a:r>
              <a:rPr lang="en-US" altLang="ru-RU" smtClean="0"/>
              <a:t>”</a:t>
            </a:r>
            <a:r>
              <a:rPr lang="ru-RU" altLang="ru-RU" smtClean="0"/>
              <a:t> для контрастирования ошибок. </a:t>
            </a:r>
            <a:br>
              <a:rPr lang="ru-RU" altLang="ru-RU" smtClean="0"/>
            </a:br>
            <a:r>
              <a:rPr lang="ru-RU" altLang="ru-RU" sz="2800" i="1" smtClean="0"/>
              <a:t>В результате трюка получается лучшее приближение к правильной электронной плотности</a:t>
            </a:r>
            <a:endParaRPr lang="ru-RU" altLang="ru-RU" i="1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68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33363"/>
            <a:ext cx="7770813" cy="825500"/>
          </a:xfrm>
        </p:spPr>
        <p:txBody>
          <a:bodyPr lIns="0" tIns="0" rIns="0" bIns="0"/>
          <a:lstStyle/>
          <a:p>
            <a:pPr algn="l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3600" smtClean="0"/>
              <a:t>Продолжение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idx="1"/>
          </p:nvPr>
        </p:nvSpPr>
        <p:spPr>
          <a:xfrm>
            <a:off x="458788" y="1316038"/>
            <a:ext cx="7847012" cy="5084762"/>
          </a:xfrm>
        </p:spPr>
        <p:txBody>
          <a:bodyPr lIns="0" tIns="0" rIns="0" bIns="0"/>
          <a:lstStyle/>
          <a:p>
            <a:pPr eaLnBrk="1" hangingPunct="1">
              <a:lnSpc>
                <a:spcPct val="12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800" dirty="0" err="1" smtClean="0"/>
              <a:t>Карты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электронной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плотности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моделей</a:t>
            </a:r>
            <a:r>
              <a:rPr lang="en-GB" altLang="ru-RU" sz="2800" dirty="0" smtClean="0"/>
              <a:t>, </a:t>
            </a:r>
            <a:r>
              <a:rPr lang="en-GB" altLang="ru-RU" sz="2800" dirty="0" err="1" smtClean="0"/>
              <a:t>для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которых</a:t>
            </a:r>
            <a:r>
              <a:rPr lang="en-GB" altLang="ru-RU" sz="2800" dirty="0" smtClean="0"/>
              <a:t> в PDB </a:t>
            </a:r>
            <a:r>
              <a:rPr lang="en-GB" altLang="ru-RU" sz="2800" dirty="0" err="1" smtClean="0"/>
              <a:t>есть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файл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структурных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факторов</a:t>
            </a:r>
            <a:r>
              <a:rPr lang="en-GB" altLang="ru-RU" sz="2800" dirty="0" smtClean="0"/>
              <a:t>, </a:t>
            </a:r>
            <a:r>
              <a:rPr lang="en-GB" altLang="ru-RU" sz="2800" dirty="0" err="1" smtClean="0"/>
              <a:t>доступны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на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сайте</a:t>
            </a:r>
            <a:r>
              <a:rPr lang="en-GB" altLang="ru-RU" sz="2800" dirty="0" smtClean="0"/>
              <a:t>  Electron Density Server (EDS)</a:t>
            </a:r>
            <a:endParaRPr lang="ru-RU" altLang="ru-RU" sz="2800" dirty="0" smtClean="0"/>
          </a:p>
          <a:p>
            <a:pPr eaLnBrk="1" hangingPunct="1">
              <a:lnSpc>
                <a:spcPct val="12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800" dirty="0" smtClean="0"/>
              <a:t>С 20</a:t>
            </a:r>
            <a:r>
              <a:rPr lang="en-US" altLang="ru-RU" sz="2800" dirty="0" smtClean="0"/>
              <a:t>NN </a:t>
            </a:r>
            <a:r>
              <a:rPr lang="ru-RU" altLang="ru-RU" sz="2800" dirty="0" smtClean="0"/>
              <a:t>года при депонировании структуры в </a:t>
            </a:r>
            <a:r>
              <a:rPr lang="en-US" altLang="ru-RU" sz="2800" dirty="0" smtClean="0"/>
              <a:t>PDB </a:t>
            </a:r>
            <a:r>
              <a:rPr lang="ru-RU" altLang="ru-RU" sz="2800" dirty="0" smtClean="0"/>
              <a:t>авторы обязаны предоставлять файл структурных факторов</a:t>
            </a:r>
            <a:endParaRPr lang="en-GB" altLang="ru-RU" sz="28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69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WrongPD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344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533400" y="59436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3200"/>
              <a:t>SCIENCE VOL 314 22 DECEMBER 2006</a:t>
            </a:r>
            <a:endParaRPr lang="ru-RU" altLang="ru-RU" sz="3200"/>
          </a:p>
        </p:txBody>
      </p:sp>
      <p:sp>
        <p:nvSpPr>
          <p:cNvPr id="6" name="Блок-схема: узел 5"/>
          <p:cNvSpPr>
            <a:spLocks noChangeArrowheads="1"/>
          </p:cNvSpPr>
          <p:nvPr/>
        </p:nvSpPr>
        <p:spPr bwMode="auto">
          <a:xfrm>
            <a:off x="6705600" y="5867400"/>
            <a:ext cx="1295400" cy="685800"/>
          </a:xfrm>
          <a:prstGeom prst="flowChartConnector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000" dirty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П</a:t>
            </a:r>
            <a:r>
              <a:rPr lang="en-GB" sz="4000" dirty="0" err="1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олностью</a:t>
            </a:r>
            <a:r>
              <a:rPr lang="en-GB" sz="4000" dirty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ошибочная</a:t>
            </a:r>
            <a:r>
              <a:rPr lang="en-GB" sz="4000" dirty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модель</a:t>
            </a:r>
            <a:r>
              <a:rPr lang="en-GB" sz="4000" dirty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, 2006</a:t>
            </a:r>
            <a:endParaRPr lang="ru-RU" sz="4000" dirty="0">
              <a:solidFill>
                <a:schemeClr val="tx1"/>
              </a:solidFill>
              <a:latin typeface="+mj-lt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0813" cy="1381125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smtClean="0"/>
              <a:t>Как сравнить </a:t>
            </a:r>
            <a:r>
              <a:rPr lang="en-US" altLang="ru-RU" sz="3600" smtClean="0"/>
              <a:t>“</a:t>
            </a:r>
            <a:r>
              <a:rPr lang="ru-RU" altLang="ru-RU" sz="3600" smtClean="0"/>
              <a:t>экспериментальную</a:t>
            </a:r>
            <a:r>
              <a:rPr lang="en-US" altLang="ru-RU" sz="3600" smtClean="0"/>
              <a:t>”</a:t>
            </a:r>
            <a:r>
              <a:rPr lang="ru-RU" altLang="ru-RU" sz="3600" smtClean="0"/>
              <a:t> электронную плотность с электронной плотностью, построенной по модели? </a:t>
            </a:r>
            <a:endParaRPr lang="en-GB" altLang="ru-RU" sz="3600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848600" cy="4495800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800" smtClean="0"/>
              <a:t>Real Space R </a:t>
            </a:r>
            <a:r>
              <a:rPr lang="ru-RU" altLang="ru-RU" sz="2800" smtClean="0"/>
              <a:t>(</a:t>
            </a:r>
            <a:r>
              <a:rPr lang="en-GB" altLang="ru-RU" sz="2800" smtClean="0"/>
              <a:t>RSR)</a:t>
            </a:r>
            <a:r>
              <a:rPr lang="ru-RU" altLang="ru-RU" sz="2800" smtClean="0"/>
              <a:t> х</a:t>
            </a:r>
            <a:r>
              <a:rPr lang="en-GB" altLang="ru-RU" sz="2800" smtClean="0"/>
              <a:t>арактеризует насколько модель </a:t>
            </a:r>
            <a:r>
              <a:rPr lang="ru-RU" altLang="ru-RU" sz="2800" smtClean="0"/>
              <a:t>группы </a:t>
            </a:r>
            <a:r>
              <a:rPr lang="en-GB" altLang="ru-RU" sz="2800" smtClean="0"/>
              <a:t>атомов</a:t>
            </a:r>
            <a:r>
              <a:rPr lang="ru-RU" altLang="ru-RU" sz="2800" smtClean="0"/>
              <a:t> (или даже отдельного атома)</a:t>
            </a:r>
            <a:r>
              <a:rPr lang="en-GB" altLang="ru-RU" sz="2800" smtClean="0"/>
              <a:t> соответствует “экспериментальной” электронной плотности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ru-RU" smtClean="0"/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03600"/>
            <a:ext cx="6807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1119188" y="4732338"/>
            <a:ext cx="74088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Сумма берется по узлам пространственной решетки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 в окружении </a:t>
            </a:r>
            <a:r>
              <a:rPr lang="ru-RU" altLang="ru-RU" sz="2400">
                <a:solidFill>
                  <a:schemeClr val="tx1"/>
                </a:solidFill>
              </a:rPr>
              <a:t>группы </a:t>
            </a:r>
            <a:r>
              <a:rPr lang="en-GB" altLang="ru-RU" sz="2400">
                <a:solidFill>
                  <a:schemeClr val="tx1"/>
                </a:solidFill>
              </a:rPr>
              <a:t>атомов</a:t>
            </a:r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1149350" y="5638800"/>
            <a:ext cx="40417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 b="1">
                <a:solidFill>
                  <a:srgbClr val="FF3300"/>
                </a:solidFill>
              </a:rPr>
              <a:t>Хорошие</a:t>
            </a:r>
            <a:r>
              <a:rPr lang="en-GB" altLang="ru-RU" sz="2400">
                <a:solidFill>
                  <a:schemeClr val="tx1"/>
                </a:solidFill>
              </a:rPr>
              <a:t> значения: RSR</a:t>
            </a:r>
            <a:r>
              <a:rPr lang="en-GB" altLang="ru-RU" sz="2400" b="1">
                <a:solidFill>
                  <a:srgbClr val="FF3300"/>
                </a:solidFill>
              </a:rPr>
              <a:t>&lt;10%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 b="1">
                <a:solidFill>
                  <a:srgbClr val="9900CC"/>
                </a:solidFill>
              </a:rPr>
              <a:t>Плохие</a:t>
            </a:r>
            <a:r>
              <a:rPr lang="en-GB" altLang="ru-RU" sz="2400" b="1">
                <a:solidFill>
                  <a:schemeClr val="tx1"/>
                </a:solidFill>
              </a:rPr>
              <a:t>:                            </a:t>
            </a:r>
            <a:r>
              <a:rPr lang="en-GB" altLang="ru-RU" sz="2400" b="1">
                <a:solidFill>
                  <a:srgbClr val="9900CC"/>
                </a:solidFill>
              </a:rPr>
              <a:t>&gt;20%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70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457200" y="304800"/>
            <a:ext cx="8404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800">
                <a:solidFill>
                  <a:schemeClr val="tx1"/>
                </a:solidFill>
              </a:rPr>
              <a:t>RSR: пространственный R-фактор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800">
                <a:solidFill>
                  <a:schemeClr val="tx1"/>
                </a:solidFill>
              </a:rPr>
              <a:t>для всех остатков структуры 1CHR</a:t>
            </a:r>
            <a:r>
              <a:rPr lang="ru-RU" altLang="ru-RU" sz="2800">
                <a:solidFill>
                  <a:schemeClr val="tx1"/>
                </a:solidFill>
              </a:rPr>
              <a:t> (сервер </a:t>
            </a:r>
            <a:r>
              <a:rPr lang="en-US" altLang="ru-RU" sz="2800">
                <a:solidFill>
                  <a:schemeClr val="tx1"/>
                </a:solidFill>
              </a:rPr>
              <a:t>EDS)</a:t>
            </a:r>
            <a:endParaRPr lang="en-GB" altLang="ru-RU" sz="2800">
              <a:solidFill>
                <a:schemeClr val="tx1"/>
              </a:solidFill>
            </a:endParaRP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5125" y="3295650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10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457200" y="1023938"/>
            <a:ext cx="8229600" cy="3319462"/>
          </a:xfrm>
        </p:spPr>
        <p:txBody>
          <a:bodyPr/>
          <a:lstStyle/>
          <a:p>
            <a:r>
              <a:rPr lang="ru-RU" altLang="ru-RU" sz="4000" smtClean="0"/>
              <a:t>Для маргиналов с </a:t>
            </a:r>
            <a:r>
              <a:rPr lang="en-US" altLang="ru-RU" sz="4000" smtClean="0"/>
              <a:t>RSR&gt;20% </a:t>
            </a:r>
            <a:r>
              <a:rPr lang="ru-RU" altLang="ru-RU" sz="4000" smtClean="0"/>
              <a:t>имеет смысл посмотреть как остаток вписан в электронную плотность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72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447800"/>
          </a:xfrm>
        </p:spPr>
        <p:txBody>
          <a:bodyPr/>
          <a:lstStyle/>
          <a:p>
            <a:pPr eaLnBrk="1" hangingPunct="1"/>
            <a:r>
              <a:rPr lang="ru-RU" altLang="ru-RU" smtClean="0"/>
              <a:t>Относительная оценка </a:t>
            </a:r>
            <a:r>
              <a:rPr lang="en-US" altLang="ru-RU" smtClean="0"/>
              <a:t>RSR:</a:t>
            </a:r>
            <a:br>
              <a:rPr lang="en-US" altLang="ru-RU" smtClean="0"/>
            </a:br>
            <a:r>
              <a:rPr lang="ru-RU" altLang="ru-RU" smtClean="0"/>
              <a:t> </a:t>
            </a:r>
            <a:r>
              <a:rPr lang="en-US" altLang="ru-RU" smtClean="0"/>
              <a:t>RSR – Z-score  </a:t>
            </a:r>
            <a:endParaRPr lang="ru-RU" altLang="ru-R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10600" cy="2971800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Для вычисления </a:t>
            </a:r>
            <a:r>
              <a:rPr lang="en-US" altLang="ru-RU" sz="2400" smtClean="0"/>
              <a:t>Z </a:t>
            </a:r>
            <a:r>
              <a:rPr lang="ru-RU" altLang="ru-RU" sz="2400" smtClean="0"/>
              <a:t>остатка (напр. </a:t>
            </a:r>
            <a:r>
              <a:rPr lang="en-US" altLang="ru-RU" sz="2400" smtClean="0"/>
              <a:t>Ala57) </a:t>
            </a:r>
            <a:r>
              <a:rPr lang="ru-RU" altLang="ru-RU" sz="2400" smtClean="0"/>
              <a:t>его </a:t>
            </a:r>
            <a:r>
              <a:rPr lang="en-US" altLang="ru-RU" sz="2400" smtClean="0"/>
              <a:t>RSR </a:t>
            </a:r>
            <a:r>
              <a:rPr lang="ru-RU" altLang="ru-RU" sz="2400" smtClean="0"/>
              <a:t>сравнивается со средним </a:t>
            </a:r>
            <a:r>
              <a:rPr lang="en-US" altLang="ru-RU" sz="2400" smtClean="0"/>
              <a:t>RSR </a:t>
            </a:r>
            <a:r>
              <a:rPr lang="ru-RU" altLang="ru-RU" sz="2400" smtClean="0"/>
              <a:t>для</a:t>
            </a:r>
            <a:r>
              <a:rPr lang="en-US" altLang="ru-RU" sz="2400" smtClean="0"/>
              <a:t> </a:t>
            </a:r>
            <a:r>
              <a:rPr lang="ru-RU" altLang="ru-RU" sz="2400" smtClean="0"/>
              <a:t>того же типа остатков (</a:t>
            </a:r>
            <a:r>
              <a:rPr lang="en-US" altLang="ru-RU" sz="2400" smtClean="0"/>
              <a:t>Ala) </a:t>
            </a:r>
            <a:r>
              <a:rPr lang="ru-RU" altLang="ru-RU" sz="2400" smtClean="0"/>
              <a:t>по выборке</a:t>
            </a:r>
            <a:r>
              <a:rPr lang="en-US" altLang="ru-RU" sz="2400" smtClean="0"/>
              <a:t> </a:t>
            </a:r>
            <a:r>
              <a:rPr lang="ru-RU" altLang="ru-RU" sz="2400" smtClean="0"/>
              <a:t>из </a:t>
            </a:r>
            <a:r>
              <a:rPr lang="en-US" altLang="ru-RU" sz="2400" smtClean="0"/>
              <a:t>PDB </a:t>
            </a:r>
            <a:r>
              <a:rPr lang="ru-RU" altLang="ru-RU" sz="2400" smtClean="0"/>
              <a:t>с примерно таким же разрешением (напр. 1.5-1.8 </a:t>
            </a:r>
            <a:r>
              <a:rPr lang="ru-RU" altLang="ru-RU" sz="2400" smtClean="0">
                <a:cs typeface="Times New Roman" panose="02020603050405020304" pitchFamily="18" charset="0"/>
              </a:rPr>
              <a:t>Å)</a:t>
            </a:r>
          </a:p>
          <a:p>
            <a:pPr eaLnBrk="1" hangingPunct="1"/>
            <a:endParaRPr lang="ru-RU" altLang="ru-RU" smtClean="0">
              <a:cs typeface="Times New Roman" panose="02020603050405020304" pitchFamily="18" charset="0"/>
            </a:endParaRPr>
          </a:p>
          <a:p>
            <a:pPr eaLnBrk="1" hangingPunct="1"/>
            <a:endParaRPr lang="ru-RU" altLang="ru-RU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smtClean="0">
                <a:cs typeface="Times New Roman" panose="02020603050405020304" pitchFamily="18" charset="0"/>
              </a:rPr>
              <a:t>Если </a:t>
            </a:r>
            <a:r>
              <a:rPr lang="en-US" altLang="ru-RU" sz="2400" smtClean="0">
                <a:cs typeface="Times New Roman" panose="02020603050405020304" pitchFamily="18" charset="0"/>
              </a:rPr>
              <a:t>RSR </a:t>
            </a:r>
            <a:r>
              <a:rPr lang="ru-RU" altLang="ru-RU" sz="2400" smtClean="0">
                <a:cs typeface="Times New Roman" panose="02020603050405020304" pitchFamily="18" charset="0"/>
              </a:rPr>
              <a:t>плохой, а </a:t>
            </a:r>
            <a:r>
              <a:rPr lang="en-US" altLang="ru-RU" sz="2400" smtClean="0">
                <a:cs typeface="Times New Roman" panose="02020603050405020304" pitchFamily="18" charset="0"/>
              </a:rPr>
              <a:t>RSR-Z </a:t>
            </a:r>
            <a:r>
              <a:rPr lang="ru-RU" altLang="ru-RU" sz="2400" smtClean="0">
                <a:cs typeface="Times New Roman" panose="02020603050405020304" pitchFamily="18" charset="0"/>
              </a:rPr>
              <a:t>– хороший, то значит координаты атомов расшифрованы плохо, но не хуже, чем в других подобных структурах. </a:t>
            </a:r>
          </a:p>
          <a:p>
            <a:pPr eaLnBrk="1" hangingPunct="1"/>
            <a:endParaRPr lang="ru-RU" altLang="ru-RU" smtClean="0">
              <a:cs typeface="Times New Roman" panose="02020603050405020304" pitchFamily="18" charset="0"/>
            </a:endParaRPr>
          </a:p>
        </p:txBody>
      </p:sp>
      <p:sp>
        <p:nvSpPr>
          <p:cNvPr id="68612" name="Rectangle 1"/>
          <p:cNvSpPr>
            <a:spLocks noChangeArrowheads="1"/>
          </p:cNvSpPr>
          <p:nvPr/>
        </p:nvSpPr>
        <p:spPr bwMode="auto">
          <a:xfrm>
            <a:off x="838200" y="3416300"/>
            <a:ext cx="71072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3200" i="1"/>
              <a:t>Z = (RSR - &lt;RSR</a:t>
            </a:r>
            <a:r>
              <a:rPr lang="en-GB" altLang="ru-RU" sz="3200" i="1" baseline="-30000"/>
              <a:t>resolution</a:t>
            </a:r>
            <a:r>
              <a:rPr lang="en-GB" altLang="ru-RU" sz="3200" i="1"/>
              <a:t>&gt;) / Sigma</a:t>
            </a:r>
            <a:r>
              <a:rPr lang="en-GB" altLang="ru-RU" sz="3200" i="1" baseline="-30000"/>
              <a:t>resolution</a:t>
            </a:r>
            <a:endParaRPr lang="en-GB" altLang="ru-RU" sz="3200"/>
          </a:p>
          <a:p>
            <a:pPr algn="ctr"/>
            <a:endParaRPr lang="en-GB" altLang="ru-RU" sz="32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73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585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381000" y="0"/>
            <a:ext cx="853440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800">
                <a:solidFill>
                  <a:schemeClr val="tx1"/>
                </a:solidFill>
              </a:rPr>
              <a:t>Z-score для</a:t>
            </a:r>
            <a:r>
              <a:rPr lang="ru-RU" altLang="ru-RU" sz="2800">
                <a:solidFill>
                  <a:schemeClr val="tx1"/>
                </a:solidFill>
              </a:rPr>
              <a:t> </a:t>
            </a:r>
            <a:r>
              <a:rPr lang="en-GB" altLang="ru-RU" sz="2800">
                <a:solidFill>
                  <a:schemeClr val="tx1"/>
                </a:solidFill>
              </a:rPr>
              <a:t>всех остатков структуры 1CHR</a:t>
            </a:r>
            <a:endParaRPr lang="ru-RU" altLang="ru-RU" sz="2800">
              <a:solidFill>
                <a:schemeClr val="tx1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i="1">
                <a:solidFill>
                  <a:schemeClr val="tx1"/>
                </a:solidFill>
              </a:rPr>
              <a:t>Высокие положительные значения </a:t>
            </a:r>
            <a:r>
              <a:rPr lang="en-US" altLang="ru-RU" sz="2400" b="1">
                <a:solidFill>
                  <a:schemeClr val="tx1"/>
                </a:solidFill>
              </a:rPr>
              <a:t>Z &gt; 2 </a:t>
            </a:r>
            <a:r>
              <a:rPr lang="ru-RU" altLang="ru-RU" sz="2400" i="1">
                <a:solidFill>
                  <a:schemeClr val="tx1"/>
                </a:solidFill>
              </a:rPr>
              <a:t>свидетельствуют о том, что остаток плохо вписан в электронную плотность</a:t>
            </a:r>
            <a:r>
              <a:rPr lang="en-US" altLang="ru-RU" sz="2400" i="1">
                <a:solidFill>
                  <a:schemeClr val="tx1"/>
                </a:solidFill>
              </a:rPr>
              <a:t> </a:t>
            </a:r>
            <a:r>
              <a:rPr lang="ru-RU" altLang="ru-RU" sz="2400" i="1">
                <a:solidFill>
                  <a:schemeClr val="tx1"/>
                </a:solidFill>
              </a:rPr>
              <a:t>по сравнению с другими структурами с тем же разрешением (=</a:t>
            </a:r>
            <a:r>
              <a:rPr lang="en-US" altLang="ru-RU" sz="2400" i="1">
                <a:solidFill>
                  <a:schemeClr val="tx1"/>
                </a:solidFill>
              </a:rPr>
              <a:t>&gt;</a:t>
            </a:r>
            <a:r>
              <a:rPr lang="ru-RU" altLang="ru-RU" sz="2400" i="1">
                <a:solidFill>
                  <a:schemeClr val="tx1"/>
                </a:solidFill>
              </a:rPr>
              <a:t>маргинал</a:t>
            </a:r>
            <a:r>
              <a:rPr lang="en-US" altLang="ru-RU" sz="2400" i="1">
                <a:solidFill>
                  <a:schemeClr val="tx1"/>
                </a:solidFill>
              </a:rPr>
              <a:t>)</a:t>
            </a:r>
            <a:endParaRPr lang="en-GB" altLang="ru-RU" sz="280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687387" y="304800"/>
            <a:ext cx="7769225" cy="1379538"/>
          </a:xfrm>
        </p:spPr>
        <p:txBody>
          <a:bodyPr/>
          <a:lstStyle/>
          <a:p>
            <a:r>
              <a:rPr lang="ru-RU" altLang="ru-RU" sz="4000" dirty="0" smtClean="0"/>
              <a:t>5.4. </a:t>
            </a:r>
            <a:r>
              <a:rPr lang="en-US" altLang="ru-RU" sz="4000" dirty="0" smtClean="0"/>
              <a:t>“</a:t>
            </a:r>
            <a:r>
              <a:rPr lang="ru-RU" altLang="ru-RU" sz="4000" dirty="0" smtClean="0"/>
              <a:t>Комфортность</a:t>
            </a:r>
            <a:r>
              <a:rPr lang="en-US" altLang="ru-RU" sz="4000" dirty="0" smtClean="0"/>
              <a:t>”</a:t>
            </a:r>
            <a:r>
              <a:rPr lang="ru-RU" altLang="ru-RU" sz="4000" dirty="0" smtClean="0"/>
              <a:t> окружения атома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75</a:t>
            </a:fld>
            <a:endParaRPr lang="ru-RU" altLang="ru-RU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28600" y="19812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Очень ценный показатель, так как полностью независим от процедуры оптимизации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86593" y="5105400"/>
            <a:ext cx="7770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Требует включения мозгов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28600" y="35814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Основан на физико-химических ограничениях для взаимодействующих групп атомов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457200"/>
            <a:ext cx="8077200" cy="56388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Пересечения ван-дер-Ваальсовых радиусов, включая водород, (более, чем на </a:t>
            </a:r>
            <a:r>
              <a:rPr lang="en-US" altLang="ru-RU" sz="2800" smtClean="0"/>
              <a:t>0.4 Å</a:t>
            </a:r>
            <a:r>
              <a:rPr lang="ru-RU" altLang="ru-RU" sz="2800" smtClean="0"/>
              <a:t>)</a:t>
            </a:r>
            <a:r>
              <a:rPr lang="en-US" altLang="ru-RU" sz="2800" smtClean="0"/>
              <a:t>, </a:t>
            </a:r>
            <a:r>
              <a:rPr lang="ru-RU" altLang="ru-RU" sz="2800" smtClean="0"/>
              <a:t>физически невозможны (</a:t>
            </a:r>
            <a:r>
              <a:rPr lang="en-US" altLang="ru-RU" sz="2800" smtClean="0"/>
              <a:t>clash)</a:t>
            </a:r>
          </a:p>
          <a:p>
            <a:pPr eaLnBrk="1" hangingPunct="1"/>
            <a:r>
              <a:rPr lang="ru-RU" altLang="ru-RU" sz="2800" smtClean="0"/>
              <a:t>Заряд остатка должен компенсироваться взаимодействием с зарядом противоположного знака</a:t>
            </a:r>
          </a:p>
          <a:p>
            <a:pPr eaLnBrk="1" hangingPunct="1"/>
            <a:r>
              <a:rPr lang="ru-RU" altLang="ru-RU" sz="2800" smtClean="0"/>
              <a:t>Донорам/акцепторам протона выгодно образовывать водородную связь; если таковой нет, то остаток - маргинал</a:t>
            </a:r>
          </a:p>
          <a:p>
            <a:pPr eaLnBrk="1" hangingPunct="1"/>
            <a:r>
              <a:rPr lang="ru-RU" altLang="ru-RU" sz="2800" smtClean="0"/>
              <a:t>Неполярным атомам предпочтительно находиться в гидрофобном окружении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76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ru-RU" sz="2800" dirty="0" smtClean="0"/>
              <a:t>Зависимость доли доноров и акцепторов протона, погруженных в глобулу и не образующих водородной связи от разрешения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77</a:t>
            </a:fld>
            <a:endParaRPr lang="ru-RU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6019800"/>
            <a:ext cx="6419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Read et al., A New Generation of Crystallographic Validation</a:t>
            </a:r>
          </a:p>
          <a:p>
            <a:r>
              <a:rPr lang="en-US" sz="2000" dirty="0" smtClean="0"/>
              <a:t>Tools for the Protein Data Bank , Structure, 2011</a:t>
            </a:r>
            <a:endParaRPr lang="ru-RU" sz="2000" dirty="0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5" y="1828800"/>
            <a:ext cx="58864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F:\Common\Education\FBB\Year_02\Term_6\Lectures\3Dcomparison\1chr_arg3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40386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4" descr="F:\Common\Education\FBB\Year_02\Term_6\Lectures\3Dcomparison\2chr_arg3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304800" y="1524000"/>
            <a:ext cx="3657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/>
              <a:t>1</a:t>
            </a:r>
            <a:r>
              <a:rPr lang="en-US" altLang="ru-RU" sz="2800"/>
              <a:t>CHR: Arg35 </a:t>
            </a:r>
            <a:r>
              <a:rPr lang="ru-RU" altLang="ru-RU" sz="2800"/>
              <a:t>оказался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/>
              <a:t>в гидрофобном кармане</a:t>
            </a:r>
          </a:p>
        </p:txBody>
      </p:sp>
      <p:sp>
        <p:nvSpPr>
          <p:cNvPr id="72709" name="Text Box 7"/>
          <p:cNvSpPr txBox="1">
            <a:spLocks noChangeArrowheads="1"/>
          </p:cNvSpPr>
          <p:nvPr/>
        </p:nvSpPr>
        <p:spPr bwMode="auto">
          <a:xfrm>
            <a:off x="4953000" y="1371600"/>
            <a:ext cx="36576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/>
              <a:t>2</a:t>
            </a:r>
            <a:r>
              <a:rPr lang="en-US" altLang="ru-RU" sz="2800"/>
              <a:t>CHR: Arg35 </a:t>
            </a:r>
            <a:r>
              <a:rPr lang="ru-RU" altLang="ru-RU" sz="2800"/>
              <a:t>взаимодействует с кислотой</a:t>
            </a:r>
          </a:p>
        </p:txBody>
      </p:sp>
      <p:sp>
        <p:nvSpPr>
          <p:cNvPr id="72710" name="TextBox 5"/>
          <p:cNvSpPr txBox="1">
            <a:spLocks noChangeArrowheads="1"/>
          </p:cNvSpPr>
          <p:nvPr/>
        </p:nvSpPr>
        <p:spPr bwMode="auto">
          <a:xfrm>
            <a:off x="457200" y="17145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/>
              <a:t>Комфортность окружения для отдельных остатков. </a:t>
            </a:r>
            <a:r>
              <a:rPr lang="ru-RU" altLang="ru-RU" sz="2400"/>
              <a:t>Пример: две модели одного и того же белка</a:t>
            </a:r>
            <a:endParaRPr lang="ru-RU" altLang="ru-RU" sz="36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78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769225" cy="838200"/>
          </a:xfrm>
        </p:spPr>
        <p:txBody>
          <a:bodyPr/>
          <a:lstStyle/>
          <a:p>
            <a:r>
              <a:rPr lang="ru-RU" altLang="ru-RU" sz="3200" dirty="0" smtClean="0"/>
              <a:t>Пример из </a:t>
            </a:r>
            <a:r>
              <a:rPr lang="en-US" altLang="ru-RU" sz="3200" dirty="0" smtClean="0"/>
              <a:t>Read et al., Structure, 2011</a:t>
            </a:r>
            <a:endParaRPr lang="ru-RU" altLang="ru-RU" sz="3200" dirty="0" smtClean="0"/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1978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Прямоугольник 3"/>
          <p:cNvSpPr>
            <a:spLocks noChangeArrowheads="1"/>
          </p:cNvSpPr>
          <p:nvPr/>
        </p:nvSpPr>
        <p:spPr bwMode="auto">
          <a:xfrm>
            <a:off x="228600" y="4038600"/>
            <a:ext cx="8686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en-US" altLang="ru-RU" sz="2000" b="1" dirty="0"/>
              <a:t>Figure 1. Correction of a Local Error for </a:t>
            </a:r>
            <a:r>
              <a:rPr lang="en-US" altLang="ru-RU" sz="2000" b="1" dirty="0" err="1"/>
              <a:t>Thr</a:t>
            </a:r>
            <a:r>
              <a:rPr lang="en-US" altLang="ru-RU" sz="2000" b="1" dirty="0"/>
              <a:t> 32 in PDB 1sbp, a Quite Good Older Structure at 1.7A° Resolution</a:t>
            </a:r>
          </a:p>
          <a:p>
            <a:pPr eaLnBrk="1" hangingPunct="1"/>
            <a:r>
              <a:rPr lang="en-US" altLang="ru-RU" sz="2000" dirty="0"/>
              <a:t>(A) This side-chain in 1sbp (He and </a:t>
            </a:r>
            <a:r>
              <a:rPr lang="en-US" altLang="ru-RU" sz="2000" dirty="0" err="1"/>
              <a:t>Quiocho</a:t>
            </a:r>
            <a:r>
              <a:rPr lang="en-US" altLang="ru-RU" sz="2000" dirty="0"/>
              <a:t>, 1993) has many serious all-atom </a:t>
            </a:r>
            <a:r>
              <a:rPr lang="en-US" altLang="ru-RU" sz="2000" dirty="0" err="1"/>
              <a:t>steric</a:t>
            </a:r>
            <a:r>
              <a:rPr lang="en-US" altLang="ru-RU" sz="2000" dirty="0"/>
              <a:t> clashes (clusters of red spikes) and no hydrogen bonds, and the tetrahedral</a:t>
            </a:r>
          </a:p>
          <a:p>
            <a:pPr eaLnBrk="1" hangingPunct="1"/>
            <a:r>
              <a:rPr lang="en-US" altLang="ru-RU" sz="2000" dirty="0"/>
              <a:t>angles at N-Ca-</a:t>
            </a:r>
            <a:r>
              <a:rPr lang="en-US" altLang="ru-RU" sz="2000" dirty="0" err="1"/>
              <a:t>Cb</a:t>
            </a:r>
            <a:r>
              <a:rPr lang="en-US" altLang="ru-RU" sz="2000" dirty="0"/>
              <a:t> and at Cg2-Cb-Og1 (labeled) are bad outliers.</a:t>
            </a:r>
          </a:p>
          <a:p>
            <a:pPr eaLnBrk="1" hangingPunct="1"/>
            <a:r>
              <a:rPr lang="en-US" altLang="ru-RU" sz="2000" dirty="0"/>
              <a:t>(B) The side-chain has been turned 180 and now has ideal geometry, no clashes, two good hydrogen bonds, and a slightly better fit to the density.</a:t>
            </a:r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304800" y="117475"/>
            <a:ext cx="48768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b="1" dirty="0"/>
              <a:t>Experimental Data for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b="1" dirty="0"/>
              <a:t>Structure Papers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We are writing to address the retraction of five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papers on structural studies of ATP-binding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cassette (ABC) transporters—three in </a:t>
            </a:r>
            <a:r>
              <a:rPr lang="en-US" altLang="ru-RU" sz="1600" i="1" dirty="0"/>
              <a:t>Science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ru-RU" sz="1600" dirty="0"/>
              <a:t>(G. Chang </a:t>
            </a:r>
            <a:r>
              <a:rPr lang="fr-FR" altLang="ru-RU" sz="1600" i="1" dirty="0"/>
              <a:t>et al., “Retraction,” Letters, 22 Dec.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2006, p. 1875), one in the </a:t>
            </a:r>
            <a:r>
              <a:rPr lang="en-US" altLang="ru-RU" sz="1600" i="1" dirty="0"/>
              <a:t>Proceedings of the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i="1" dirty="0"/>
              <a:t>National Academy of Sciences (1), and one in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the </a:t>
            </a:r>
            <a:r>
              <a:rPr lang="en-US" altLang="ru-RU" sz="1600" i="1" dirty="0"/>
              <a:t>Journal of Molecular Biology (2). We have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much sympathy for your readers but very little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for the magazine. This is not the first time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incorrect structures have been published in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i="1" dirty="0"/>
              <a:t>Science (3), and it will not be the last time. We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and all of your readers make mistakes; crystallography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is fortunate that by careful treatment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of the experimental and derived data, most serious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mistakes are caught and corrected before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publication. The necessary tools and techniques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are well described [for example, (</a:t>
            </a:r>
            <a:r>
              <a:rPr lang="en-US" altLang="ru-RU" sz="1600" i="1" dirty="0"/>
              <a:t>4), and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references therein] and widely used by our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community. Inherent in structural analysis is a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degree of subjectivity (</a:t>
            </a:r>
            <a:r>
              <a:rPr lang="en-US" altLang="ru-RU" sz="1600" i="1" dirty="0"/>
              <a:t>3), which is particularly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relevant in low-resolution studies such as those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made by Chang and co-workers. Essentially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correct structures have been built at 4.5 Å resolution,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but it is not surprising that some of them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turn out to be wrong upon further scrutiny.</a:t>
            </a:r>
            <a:endParaRPr lang="ru-RU" alt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914400"/>
            <a:ext cx="7391400" cy="4876800"/>
          </a:xfrm>
          <a:prstGeom prst="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>
                <a:ea typeface="HG Mincho Light J;MS Gothic;HG " charset="0"/>
                <a:cs typeface="HG Mincho Light J;MS Gothic;HG " charset="0"/>
              </a:rPr>
              <a:t>We are writing to address the retraction of five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>
                <a:ea typeface="HG Mincho Light J;MS Gothic;HG " charset="0"/>
                <a:cs typeface="HG Mincho Light J;MS Gothic;HG " charset="0"/>
              </a:rPr>
              <a:t>papers on structural studies of ATP-binding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>
                <a:ea typeface="HG Mincho Light J;MS Gothic;HG " charset="0"/>
                <a:cs typeface="HG Mincho Light J;MS Gothic;HG " charset="0"/>
              </a:rPr>
              <a:t>cassette (ABC) transporters—three in </a:t>
            </a:r>
            <a:r>
              <a:rPr lang="en-US" sz="2800" i="1" dirty="0">
                <a:ea typeface="HG Mincho Light J;MS Gothic;HG " charset="0"/>
                <a:cs typeface="HG Mincho Light J;MS Gothic;HG " charset="0"/>
              </a:rPr>
              <a:t>Science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2800" dirty="0">
                <a:ea typeface="HG Mincho Light J;MS Gothic;HG " charset="0"/>
                <a:cs typeface="HG Mincho Light J;MS Gothic;HG " charset="0"/>
              </a:rPr>
              <a:t>(G. Chang </a:t>
            </a:r>
            <a:r>
              <a:rPr lang="fr-FR" sz="2800" i="1" dirty="0">
                <a:ea typeface="HG Mincho Light J;MS Gothic;HG " charset="0"/>
                <a:cs typeface="HG Mincho Light J;MS Gothic;HG " charset="0"/>
              </a:rPr>
              <a:t>et al., “Retraction,” Letters, 22 Dec.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>
                <a:ea typeface="HG Mincho Light J;MS Gothic;HG " charset="0"/>
                <a:cs typeface="HG Mincho Light J;MS Gothic;HG " charset="0"/>
              </a:rPr>
              <a:t>2006, p. 1875), one in the </a:t>
            </a:r>
            <a:r>
              <a:rPr lang="en-US" sz="2800" i="1" dirty="0">
                <a:ea typeface="HG Mincho Light J;MS Gothic;HG " charset="0"/>
                <a:cs typeface="HG Mincho Light J;MS Gothic;HG " charset="0"/>
              </a:rPr>
              <a:t>Proceedings of the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i="1" dirty="0">
                <a:ea typeface="HG Mincho Light J;MS Gothic;HG " charset="0"/>
                <a:cs typeface="HG Mincho Light J;MS Gothic;HG " charset="0"/>
              </a:rPr>
              <a:t>National Academy of Sciences (1), and one in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>
                <a:ea typeface="HG Mincho Light J;MS Gothic;HG " charset="0"/>
                <a:cs typeface="HG Mincho Light J;MS Gothic;HG " charset="0"/>
              </a:rPr>
              <a:t>the </a:t>
            </a:r>
            <a:r>
              <a:rPr lang="en-US" sz="2800" i="1" dirty="0">
                <a:ea typeface="HG Mincho Light J;MS Gothic;HG " charset="0"/>
                <a:cs typeface="HG Mincho Light J;MS Gothic;HG " charset="0"/>
              </a:rPr>
              <a:t>Journal of Molecular Biology (2). </a:t>
            </a:r>
            <a:r>
              <a:rPr lang="en-US" sz="2800" dirty="0">
                <a:ea typeface="HG Mincho Light J;MS Gothic;HG " charset="0"/>
                <a:cs typeface="HG Mincho Light J;MS Gothic;HG " charset="0"/>
              </a:rPr>
              <a:t>We have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>
                <a:ea typeface="HG Mincho Light J;MS Gothic;HG " charset="0"/>
                <a:cs typeface="HG Mincho Light J;MS Gothic;HG " charset="0"/>
              </a:rPr>
              <a:t>much sympathy for your readers but very little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>
                <a:ea typeface="HG Mincho Light J;MS Gothic;HG " charset="0"/>
                <a:cs typeface="HG Mincho Light J;MS Gothic;HG " charset="0"/>
              </a:rPr>
              <a:t>for the magazine. This is not the first time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>
                <a:ea typeface="HG Mincho Light J;MS Gothic;HG " charset="0"/>
                <a:cs typeface="HG Mincho Light J;MS Gothic;HG " charset="0"/>
              </a:rPr>
              <a:t>incorrect structures have been published in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i="1" dirty="0">
                <a:ea typeface="HG Mincho Light J;MS Gothic;HG " charset="0"/>
                <a:cs typeface="HG Mincho Light J;MS Gothic;HG " charset="0"/>
              </a:rPr>
              <a:t>Science (3), </a:t>
            </a:r>
            <a:r>
              <a:rPr lang="en-US" sz="3200" b="1" i="1" dirty="0">
                <a:solidFill>
                  <a:srgbClr val="C00000"/>
                </a:solidFill>
                <a:ea typeface="HG Mincho Light J;MS Gothic;HG " charset="0"/>
                <a:cs typeface="HG Mincho Light J;MS Gothic;HG " charset="0"/>
              </a:rPr>
              <a:t>and it will not be the last time</a:t>
            </a:r>
            <a:r>
              <a:rPr lang="en-US" sz="2800" i="1" dirty="0">
                <a:ea typeface="HG Mincho Light J;MS Gothic;HG " charset="0"/>
                <a:cs typeface="HG Mincho Light J;MS Gothic;HG " charset="0"/>
              </a:rPr>
              <a:t>.</a:t>
            </a:r>
            <a:endParaRPr lang="ru-RU" sz="2800" dirty="0"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5867400"/>
            <a:ext cx="7315200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nl-NL" sz="2800" dirty="0">
                <a:ea typeface="HG Mincho Light J;MS Gothic;HG " charset="0"/>
                <a:cs typeface="HG Mincho Light J;MS Gothic;HG " charset="0"/>
              </a:rPr>
              <a:t>ROBBIE P. JOOSTEN AND GERT VRIEND</a:t>
            </a:r>
            <a:endParaRPr lang="ru-RU" sz="2800" dirty="0"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3810000" y="152400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400" b="1"/>
              <a:t>13 JULY 2007 VOL 317 SCIENCE</a:t>
            </a:r>
            <a:endParaRPr lang="ru-RU" altLang="ru-RU" sz="2400" b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8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685800" y="795338"/>
            <a:ext cx="7696200" cy="5148262"/>
          </a:xfrm>
        </p:spPr>
        <p:txBody>
          <a:bodyPr/>
          <a:lstStyle/>
          <a:p>
            <a:r>
              <a:rPr lang="ru-RU" altLang="ru-RU" sz="3200" smtClean="0"/>
              <a:t>Существуют несколько интегральных критериев комфортности окружения. </a:t>
            </a:r>
            <a:br>
              <a:rPr lang="ru-RU" altLang="ru-RU" sz="3200" smtClean="0"/>
            </a:br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3200" smtClean="0"/>
              <a:t>Можно использовать те, которые приведены в протоколах </a:t>
            </a:r>
            <a:r>
              <a:rPr lang="en-US" altLang="ru-RU" sz="3200" b="1" smtClean="0">
                <a:solidFill>
                  <a:srgbClr val="9900CC"/>
                </a:solidFill>
              </a:rPr>
              <a:t>PDBReport</a:t>
            </a:r>
            <a:r>
              <a:rPr lang="en-US" altLang="ru-RU" sz="3200" smtClean="0"/>
              <a:t>, </a:t>
            </a:r>
            <a:r>
              <a:rPr lang="ru-RU" altLang="ru-RU" sz="3200" smtClean="0"/>
              <a:t>создаваемых программой </a:t>
            </a:r>
            <a:r>
              <a:rPr lang="en-US" altLang="ru-RU" sz="3200" b="1" smtClean="0">
                <a:solidFill>
                  <a:srgbClr val="9900CC"/>
                </a:solidFill>
              </a:rPr>
              <a:t>WhatCheck</a:t>
            </a:r>
            <a:r>
              <a:rPr lang="ru-RU" altLang="ru-RU" sz="3200" smtClean="0"/>
              <a:t> </a:t>
            </a:r>
            <a:br>
              <a:rPr lang="ru-RU" altLang="ru-RU" sz="3200" smtClean="0"/>
            </a:br>
            <a:endParaRPr lang="ru-RU" altLang="ru-RU" sz="320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80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/>
              <a:t>Интегральная оценка комфортности окружения</a:t>
            </a:r>
            <a:r>
              <a:rPr lang="ru-RU" altLang="ru-RU" smtClean="0"/>
              <a:t> остатка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848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В программе </a:t>
            </a:r>
            <a:r>
              <a:rPr lang="en-US" altLang="ru-RU" sz="2800" smtClean="0"/>
              <a:t>WhatCheck </a:t>
            </a:r>
            <a:r>
              <a:rPr lang="ru-RU" altLang="ru-RU" sz="2800" smtClean="0"/>
              <a:t>рассчитывается </a:t>
            </a:r>
            <a:r>
              <a:rPr lang="en-US" altLang="ru-RU" sz="2800" smtClean="0"/>
              <a:t>Z-score </a:t>
            </a:r>
            <a:r>
              <a:rPr lang="ru-RU" altLang="ru-RU" sz="2800" smtClean="0"/>
              <a:t>для комфортности окружения каждой боковой цепи</a:t>
            </a:r>
            <a:endParaRPr lang="en-US" altLang="ru-RU" sz="28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Маргиналы –  </a:t>
            </a:r>
            <a:r>
              <a:rPr lang="en-US" altLang="ru-RU" sz="2800" smtClean="0"/>
              <a:t>Z-score &lt; -5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Более показательны </a:t>
            </a:r>
            <a:r>
              <a:rPr lang="ru-RU" altLang="ru-RU" sz="2800" smtClean="0">
                <a:solidFill>
                  <a:srgbClr val="FF3300"/>
                </a:solidFill>
              </a:rPr>
              <a:t>участки цепи с низким </a:t>
            </a:r>
            <a:r>
              <a:rPr lang="en-US" altLang="ru-RU" sz="2800" smtClean="0">
                <a:solidFill>
                  <a:srgbClr val="FF3300"/>
                </a:solidFill>
              </a:rPr>
              <a:t>Z</a:t>
            </a:r>
            <a:r>
              <a:rPr lang="en-US" altLang="ru-RU" sz="2800" smtClean="0"/>
              <a:t>, </a:t>
            </a:r>
            <a:r>
              <a:rPr lang="ru-RU" altLang="ru-RU" sz="2800" smtClean="0"/>
              <a:t>для их обнаружения строится сглаженный график зависимости </a:t>
            </a:r>
            <a:r>
              <a:rPr lang="en-US" altLang="ru-RU" sz="2800" smtClean="0"/>
              <a:t>Z </a:t>
            </a:r>
            <a:r>
              <a:rPr lang="ru-RU" altLang="ru-RU" sz="2800" smtClean="0"/>
              <a:t>от номера остатка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Маргиналов по окружению стоит проверять визуально: часто маргинальность объясняется выходом на поверхность глобулы, контактом с белком из соседней ячейки и др.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81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7769225" cy="1379538"/>
          </a:xfrm>
        </p:spPr>
        <p:txBody>
          <a:bodyPr/>
          <a:lstStyle/>
          <a:p>
            <a:r>
              <a:rPr lang="en-US" altLang="ru-RU" sz="4000" dirty="0" smtClean="0"/>
              <a:t> </a:t>
            </a:r>
            <a:r>
              <a:rPr lang="ru-RU" altLang="ru-RU" sz="4000" dirty="0" smtClean="0"/>
              <a:t>5.5. Молекулы воды и ионы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69225" cy="121920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Анализ молекул воды</a:t>
            </a:r>
            <a:r>
              <a:rPr lang="en-US" altLang="ru-RU" sz="3600" smtClean="0"/>
              <a:t>.</a:t>
            </a:r>
            <a:br>
              <a:rPr lang="en-US" altLang="ru-RU" sz="3600" smtClean="0"/>
            </a:br>
            <a:r>
              <a:rPr lang="ru-RU" altLang="ru-RU" sz="2800" smtClean="0"/>
              <a:t>Пример из модели 1</a:t>
            </a:r>
            <a:r>
              <a:rPr lang="en-US" altLang="ru-RU" sz="2800" smtClean="0"/>
              <a:t>CBS</a:t>
            </a:r>
            <a:endParaRPr lang="ru-RU" altLang="ru-RU" sz="2800" smtClean="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2400" y="2133600"/>
            <a:ext cx="4784725" cy="3657600"/>
            <a:chOff x="144" y="960"/>
            <a:chExt cx="3014" cy="2304"/>
          </a:xfrm>
        </p:grpSpPr>
        <p:pic>
          <p:nvPicPr>
            <p:cNvPr id="80903" name="Picture 3" descr="F:\Common\Education\FBB\Year_02\Term_6\Lectures\3Dcomparison\hoh376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960"/>
              <a:ext cx="2822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4" name="AutoShape 4"/>
            <p:cNvSpPr>
              <a:spLocks/>
            </p:cNvSpPr>
            <p:nvPr/>
          </p:nvSpPr>
          <p:spPr bwMode="auto">
            <a:xfrm>
              <a:off x="288" y="2832"/>
              <a:ext cx="959" cy="384"/>
            </a:xfrm>
            <a:prstGeom prst="borderCallout1">
              <a:avLst>
                <a:gd name="adj1" fmla="val 18750"/>
                <a:gd name="adj2" fmla="val 105005"/>
                <a:gd name="adj3" fmla="val -127606"/>
                <a:gd name="adj4" fmla="val 113556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en-US" altLang="ru-RU" sz="2800">
                  <a:solidFill>
                    <a:schemeClr val="tx1"/>
                  </a:solidFill>
                </a:rPr>
                <a:t>HOH376</a:t>
              </a:r>
              <a:endParaRPr lang="ru-RU" altLang="ru-RU" sz="2800">
                <a:solidFill>
                  <a:schemeClr val="tx1"/>
                </a:solidFill>
              </a:endParaRPr>
            </a:p>
          </p:txBody>
        </p:sp>
        <p:sp>
          <p:nvSpPr>
            <p:cNvPr id="80905" name="AutoShape 5"/>
            <p:cNvSpPr>
              <a:spLocks/>
            </p:cNvSpPr>
            <p:nvPr/>
          </p:nvSpPr>
          <p:spPr bwMode="auto">
            <a:xfrm>
              <a:off x="144" y="2016"/>
              <a:ext cx="959" cy="384"/>
            </a:xfrm>
            <a:prstGeom prst="borderCallout1">
              <a:avLst>
                <a:gd name="adj1" fmla="val 18750"/>
                <a:gd name="adj2" fmla="val 105005"/>
                <a:gd name="adj3" fmla="val -46093"/>
                <a:gd name="adj4" fmla="val 140148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en-US" altLang="ru-RU" sz="2800">
                  <a:solidFill>
                    <a:schemeClr val="tx1"/>
                  </a:solidFill>
                </a:rPr>
                <a:t>HOH375</a:t>
              </a:r>
              <a:endParaRPr lang="ru-RU" altLang="ru-RU" sz="2800">
                <a:solidFill>
                  <a:schemeClr val="tx1"/>
                </a:solidFill>
              </a:endParaRPr>
            </a:p>
          </p:txBody>
        </p:sp>
        <p:sp>
          <p:nvSpPr>
            <p:cNvPr id="80906" name="AutoShape 6"/>
            <p:cNvSpPr>
              <a:spLocks/>
            </p:cNvSpPr>
            <p:nvPr/>
          </p:nvSpPr>
          <p:spPr bwMode="auto">
            <a:xfrm>
              <a:off x="2016" y="2880"/>
              <a:ext cx="1104" cy="384"/>
            </a:xfrm>
            <a:prstGeom prst="borderCallout1">
              <a:avLst>
                <a:gd name="adj1" fmla="val 18750"/>
                <a:gd name="adj2" fmla="val -4347"/>
                <a:gd name="adj3" fmla="val -197398"/>
                <a:gd name="adj4" fmla="val -552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en-US" altLang="ru-RU" sz="2800">
                  <a:solidFill>
                    <a:schemeClr val="tx1"/>
                  </a:solidFill>
                </a:rPr>
                <a:t>Leu28.CD</a:t>
              </a:r>
              <a:endParaRPr lang="ru-RU" altLang="ru-RU" sz="2800">
                <a:solidFill>
                  <a:schemeClr val="tx1"/>
                </a:solidFill>
              </a:endParaRPr>
            </a:p>
          </p:txBody>
        </p:sp>
        <p:sp>
          <p:nvSpPr>
            <p:cNvPr id="80907" name="Line 7"/>
            <p:cNvSpPr>
              <a:spLocks noChangeShapeType="1"/>
            </p:cNvSpPr>
            <p:nvPr/>
          </p:nvSpPr>
          <p:spPr bwMode="auto">
            <a:xfrm flipV="1">
              <a:off x="1488" y="2016"/>
              <a:ext cx="432" cy="240"/>
            </a:xfrm>
            <a:prstGeom prst="line">
              <a:avLst/>
            </a:prstGeom>
            <a:noFill/>
            <a:ln w="317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08" name="Line 8"/>
            <p:cNvSpPr>
              <a:spLocks noChangeShapeType="1"/>
            </p:cNvSpPr>
            <p:nvPr/>
          </p:nvSpPr>
          <p:spPr bwMode="auto">
            <a:xfrm flipV="1">
              <a:off x="1440" y="1776"/>
              <a:ext cx="96" cy="432"/>
            </a:xfrm>
            <a:prstGeom prst="line">
              <a:avLst/>
            </a:prstGeom>
            <a:noFill/>
            <a:ln w="317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09" name="Text Box 9"/>
            <p:cNvSpPr txBox="1">
              <a:spLocks noChangeArrowheads="1"/>
            </p:cNvSpPr>
            <p:nvPr/>
          </p:nvSpPr>
          <p:spPr bwMode="auto">
            <a:xfrm>
              <a:off x="1632" y="2064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r>
                <a:rPr lang="en-US" altLang="ru-RU" sz="2000" b="1">
                  <a:solidFill>
                    <a:schemeClr val="tx1"/>
                  </a:solidFill>
                </a:rPr>
                <a:t>3.9</a:t>
              </a:r>
              <a:r>
                <a:rPr lang="en-US" altLang="ru-RU" sz="2000" b="1">
                  <a:solidFill>
                    <a:schemeClr val="tx1"/>
                  </a:solidFill>
                  <a:cs typeface="Times New Roman" panose="02020603050405020304" pitchFamily="18" charset="0"/>
                </a:rPr>
                <a:t>Å</a:t>
              </a:r>
              <a:endParaRPr lang="ru-RU" altLang="ru-RU" sz="2000" b="1">
                <a:solidFill>
                  <a:schemeClr val="tx1"/>
                </a:solidFill>
              </a:endParaRPr>
            </a:p>
          </p:txBody>
        </p:sp>
        <p:sp>
          <p:nvSpPr>
            <p:cNvPr id="80910" name="Text Box 10"/>
            <p:cNvSpPr txBox="1">
              <a:spLocks noChangeArrowheads="1"/>
            </p:cNvSpPr>
            <p:nvPr/>
          </p:nvSpPr>
          <p:spPr bwMode="auto">
            <a:xfrm>
              <a:off x="1440" y="1872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r>
                <a:rPr lang="en-US" altLang="ru-RU" sz="2000" b="1">
                  <a:solidFill>
                    <a:schemeClr val="tx1"/>
                  </a:solidFill>
                </a:rPr>
                <a:t>4.3</a:t>
              </a:r>
              <a:r>
                <a:rPr lang="en-US" altLang="ru-RU" sz="2000" b="1">
                  <a:solidFill>
                    <a:schemeClr val="tx1"/>
                  </a:solidFill>
                  <a:cs typeface="Times New Roman" panose="02020603050405020304" pitchFamily="18" charset="0"/>
                </a:rPr>
                <a:t>Å</a:t>
              </a:r>
              <a:endParaRPr lang="ru-RU" altLang="ru-RU" sz="2000" b="1">
                <a:solidFill>
                  <a:schemeClr val="tx1"/>
                </a:solidFill>
              </a:endParaRPr>
            </a:p>
          </p:txBody>
        </p:sp>
      </p:grpSp>
      <p:sp>
        <p:nvSpPr>
          <p:cNvPr id="80900" name="Text Box 11"/>
          <p:cNvSpPr txBox="1">
            <a:spLocks noChangeArrowheads="1"/>
          </p:cNvSpPr>
          <p:nvPr/>
        </p:nvSpPr>
        <p:spPr bwMode="auto">
          <a:xfrm>
            <a:off x="5334000" y="2286000"/>
            <a:ext cx="32162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r>
              <a:rPr lang="ru-RU" altLang="ru-RU" sz="2800">
                <a:solidFill>
                  <a:schemeClr val="tx1"/>
                </a:solidFill>
              </a:rPr>
              <a:t>Может ли </a:t>
            </a:r>
            <a:r>
              <a:rPr lang="en-US" altLang="ru-RU" sz="2800">
                <a:solidFill>
                  <a:schemeClr val="tx1"/>
                </a:solidFill>
              </a:rPr>
              <a:t>HOH376</a:t>
            </a:r>
          </a:p>
          <a:p>
            <a:r>
              <a:rPr lang="ru-RU" altLang="ru-RU" sz="2800">
                <a:solidFill>
                  <a:schemeClr val="tx1"/>
                </a:solidFill>
              </a:rPr>
              <a:t>фиксироваться в </a:t>
            </a:r>
          </a:p>
          <a:p>
            <a:r>
              <a:rPr lang="ru-RU" altLang="ru-RU" sz="2800">
                <a:solidFill>
                  <a:schemeClr val="tx1"/>
                </a:solidFill>
              </a:rPr>
              <a:t>одинаковых точках </a:t>
            </a:r>
          </a:p>
          <a:p>
            <a:r>
              <a:rPr lang="ru-RU" altLang="ru-RU" sz="2800">
                <a:solidFill>
                  <a:schemeClr val="tx1"/>
                </a:solidFill>
              </a:rPr>
              <a:t>во всех ячейках</a:t>
            </a:r>
            <a:br>
              <a:rPr lang="ru-RU" altLang="ru-RU" sz="2800">
                <a:solidFill>
                  <a:schemeClr val="tx1"/>
                </a:solidFill>
              </a:rPr>
            </a:br>
            <a:r>
              <a:rPr lang="ru-RU" altLang="ru-RU" sz="2800">
                <a:solidFill>
                  <a:schemeClr val="tx1"/>
                </a:solidFill>
              </a:rPr>
              <a:t>кристалла!???</a:t>
            </a:r>
          </a:p>
        </p:txBody>
      </p:sp>
      <p:sp>
        <p:nvSpPr>
          <p:cNvPr id="80901" name="Text Box 13"/>
          <p:cNvSpPr txBox="1">
            <a:spLocks noChangeArrowheads="1"/>
          </p:cNvSpPr>
          <p:nvPr/>
        </p:nvSpPr>
        <p:spPr bwMode="auto">
          <a:xfrm>
            <a:off x="5562600" y="4648200"/>
            <a:ext cx="2366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r>
              <a:rPr lang="ru-RU" altLang="ru-RU" sz="2800">
                <a:solidFill>
                  <a:schemeClr val="tx1"/>
                </a:solidFill>
              </a:rPr>
              <a:t>Очевидно, нет</a:t>
            </a:r>
          </a:p>
        </p:txBody>
      </p:sp>
      <p:sp>
        <p:nvSpPr>
          <p:cNvPr id="79878" name="Text Box 14"/>
          <p:cNvSpPr txBox="1">
            <a:spLocks noChangeArrowheads="1"/>
          </p:cNvSpPr>
          <p:nvPr/>
        </p:nvSpPr>
        <p:spPr bwMode="auto">
          <a:xfrm>
            <a:off x="228600" y="5867400"/>
            <a:ext cx="8610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  <a:ea typeface="HG Mincho Light J;MS Gothic;HG " charset="0"/>
                <a:cs typeface="HG Mincho Light J;MS Gothic;HG " charset="0"/>
              </a:rPr>
              <a:t>Вопрос: что еще нужно проверить?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83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687387" y="2590800"/>
            <a:ext cx="7769225" cy="1379538"/>
          </a:xfrm>
        </p:spPr>
        <p:txBody>
          <a:bodyPr/>
          <a:lstStyle/>
          <a:p>
            <a:r>
              <a:rPr lang="ru-RU" altLang="ru-RU" sz="4000" dirty="0" smtClean="0"/>
              <a:t>5.6. Некоторые специальные ситуации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84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69225" cy="1379538"/>
          </a:xfrm>
        </p:spPr>
        <p:txBody>
          <a:bodyPr/>
          <a:lstStyle/>
          <a:p>
            <a:pPr eaLnBrk="1" hangingPunct="1"/>
            <a:r>
              <a:rPr lang="en-US" altLang="ru-RU" dirty="0" smtClean="0"/>
              <a:t>1) </a:t>
            </a:r>
            <a:r>
              <a:rPr lang="ru-RU" altLang="ru-RU" dirty="0" smtClean="0"/>
              <a:t>Инверсия боковой цепи (</a:t>
            </a:r>
            <a:r>
              <a:rPr lang="en-US" altLang="ru-RU" dirty="0" smtClean="0"/>
              <a:t>flip)</a:t>
            </a:r>
            <a:br>
              <a:rPr lang="en-US" altLang="ru-RU" dirty="0" smtClean="0"/>
            </a:br>
            <a:r>
              <a:rPr lang="en-US" altLang="ru-RU" dirty="0" smtClean="0"/>
              <a:t> His, </a:t>
            </a:r>
            <a:r>
              <a:rPr lang="en-US" altLang="ru-RU" dirty="0" err="1" smtClean="0"/>
              <a:t>Asn</a:t>
            </a:r>
            <a:r>
              <a:rPr lang="en-US" altLang="ru-RU" dirty="0" smtClean="0"/>
              <a:t>, </a:t>
            </a:r>
            <a:r>
              <a:rPr lang="en-US" altLang="ru-RU" dirty="0" err="1" smtClean="0"/>
              <a:t>Gln</a:t>
            </a:r>
            <a:r>
              <a:rPr lang="ru-RU" altLang="ru-RU" dirty="0" smtClean="0"/>
              <a:t> </a:t>
            </a:r>
          </a:p>
        </p:txBody>
      </p:sp>
      <p:grpSp>
        <p:nvGrpSpPr>
          <p:cNvPr id="77828" name="Group 13"/>
          <p:cNvGrpSpPr>
            <a:grpSpLocks/>
          </p:cNvGrpSpPr>
          <p:nvPr/>
        </p:nvGrpSpPr>
        <p:grpSpPr bwMode="auto">
          <a:xfrm>
            <a:off x="848518" y="1905000"/>
            <a:ext cx="7446963" cy="3859213"/>
            <a:chOff x="480" y="1584"/>
            <a:chExt cx="4691" cy="2431"/>
          </a:xfrm>
        </p:grpSpPr>
        <p:pic>
          <p:nvPicPr>
            <p:cNvPr id="77829" name="Picture 4" descr="F:\Common\Education\FBB\Year_02\Term_6\Lectures\3Dcomparison\asn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016"/>
              <a:ext cx="135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30" name="Picture 5" descr="F:\Common\Education\FBB\Year_02\Term_6\Lectures\3Dcomparison\his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968"/>
              <a:ext cx="1491" cy="1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31" name="Picture 6" descr="F:\Common\Education\FBB\Year_02\Term_6\Lectures\3Dcomparison\gln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1968"/>
              <a:ext cx="1560" cy="2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2" name="AutoShape 7"/>
            <p:cNvSpPr>
              <a:spLocks noChangeArrowheads="1"/>
            </p:cNvSpPr>
            <p:nvPr/>
          </p:nvSpPr>
          <p:spPr bwMode="auto">
            <a:xfrm>
              <a:off x="768" y="1824"/>
              <a:ext cx="813" cy="480"/>
            </a:xfrm>
            <a:prstGeom prst="curvedDownArrow">
              <a:avLst>
                <a:gd name="adj1" fmla="val 3882"/>
                <a:gd name="adj2" fmla="val 23752"/>
                <a:gd name="adj3" fmla="val 3333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77833" name="AutoShape 8"/>
            <p:cNvSpPr>
              <a:spLocks noChangeArrowheads="1"/>
            </p:cNvSpPr>
            <p:nvPr/>
          </p:nvSpPr>
          <p:spPr bwMode="auto">
            <a:xfrm>
              <a:off x="2304" y="1584"/>
              <a:ext cx="813" cy="528"/>
            </a:xfrm>
            <a:prstGeom prst="curvedDownArrow">
              <a:avLst>
                <a:gd name="adj1" fmla="val 6630"/>
                <a:gd name="adj2" fmla="val 19889"/>
                <a:gd name="adj3" fmla="val 3333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77834" name="AutoShape 9"/>
            <p:cNvSpPr>
              <a:spLocks noChangeArrowheads="1"/>
            </p:cNvSpPr>
            <p:nvPr/>
          </p:nvSpPr>
          <p:spPr bwMode="auto">
            <a:xfrm rot="1200000">
              <a:off x="4128" y="1776"/>
              <a:ext cx="813" cy="528"/>
            </a:xfrm>
            <a:prstGeom prst="curvedDownArrow">
              <a:avLst>
                <a:gd name="adj1" fmla="val 6630"/>
                <a:gd name="adj2" fmla="val 19889"/>
                <a:gd name="adj3" fmla="val 3333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77835" name="Text Box 10"/>
            <p:cNvSpPr txBox="1">
              <a:spLocks noChangeArrowheads="1"/>
            </p:cNvSpPr>
            <p:nvPr/>
          </p:nvSpPr>
          <p:spPr bwMode="auto">
            <a:xfrm>
              <a:off x="912" y="1968"/>
              <a:ext cx="47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r>
                <a:rPr lang="en-US" altLang="ru-RU" sz="2800">
                  <a:solidFill>
                    <a:schemeClr val="tx1"/>
                  </a:solidFill>
                </a:rPr>
                <a:t>Asn</a:t>
              </a:r>
              <a:endParaRPr lang="ru-RU" altLang="ru-RU" sz="2800">
                <a:solidFill>
                  <a:schemeClr val="tx1"/>
                </a:solidFill>
              </a:endParaRPr>
            </a:p>
          </p:txBody>
        </p:sp>
        <p:sp>
          <p:nvSpPr>
            <p:cNvPr id="77836" name="Text Box 11"/>
            <p:cNvSpPr txBox="1">
              <a:spLocks noChangeArrowheads="1"/>
            </p:cNvSpPr>
            <p:nvPr/>
          </p:nvSpPr>
          <p:spPr bwMode="auto">
            <a:xfrm>
              <a:off x="2400" y="1632"/>
              <a:ext cx="4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r>
                <a:rPr lang="en-US" altLang="ru-RU" sz="2800">
                  <a:solidFill>
                    <a:schemeClr val="tx1"/>
                  </a:solidFill>
                </a:rPr>
                <a:t>His</a:t>
              </a:r>
              <a:endParaRPr lang="ru-RU" altLang="ru-RU" sz="2800">
                <a:solidFill>
                  <a:schemeClr val="tx1"/>
                </a:solidFill>
              </a:endParaRPr>
            </a:p>
          </p:txBody>
        </p:sp>
        <p:sp>
          <p:nvSpPr>
            <p:cNvPr id="77837" name="Text Box 12"/>
            <p:cNvSpPr txBox="1">
              <a:spLocks noChangeArrowheads="1"/>
            </p:cNvSpPr>
            <p:nvPr/>
          </p:nvSpPr>
          <p:spPr bwMode="auto">
            <a:xfrm>
              <a:off x="4272" y="1968"/>
              <a:ext cx="4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r>
                <a:rPr lang="en-US" altLang="ru-RU" sz="2800">
                  <a:solidFill>
                    <a:schemeClr val="tx1"/>
                  </a:solidFill>
                </a:rPr>
                <a:t>Gln</a:t>
              </a:r>
              <a:endParaRPr lang="ru-RU" altLang="ru-RU" sz="2800">
                <a:solidFill>
                  <a:schemeClr val="tx1"/>
                </a:solidFill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85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/>
              <a:t>Графики </a:t>
            </a:r>
            <a:r>
              <a:rPr lang="ru-RU" altLang="ru-RU" sz="4000" dirty="0" smtClean="0">
                <a:sym typeface="Symbol" panose="05050102010706020507" pitchFamily="18" charset="2"/>
              </a:rPr>
              <a:t>(</a:t>
            </a:r>
            <a:r>
              <a:rPr lang="en-US" altLang="ru-RU" sz="4000" dirty="0" smtClean="0">
                <a:sym typeface="Symbol" panose="05050102010706020507" pitchFamily="18" charset="2"/>
              </a:rPr>
              <a:t>r) </a:t>
            </a:r>
            <a:r>
              <a:rPr lang="ru-RU" altLang="ru-RU" sz="4000" dirty="0" smtClean="0">
                <a:sym typeface="Symbol" panose="05050102010706020507" pitchFamily="18" charset="2"/>
              </a:rPr>
              <a:t>для разных атомов (из лекции Лунина)</a:t>
            </a:r>
            <a:endParaRPr lang="ru-RU" altLang="ru-RU" sz="4000" dirty="0" smtClean="0"/>
          </a:p>
        </p:txBody>
      </p:sp>
      <p:graphicFrame>
        <p:nvGraphicFramePr>
          <p:cNvPr id="205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1237951"/>
              </p:ext>
            </p:extLst>
          </p:nvPr>
        </p:nvGraphicFramePr>
        <p:xfrm>
          <a:off x="1638299" y="1295400"/>
          <a:ext cx="5867400" cy="4054475"/>
        </p:xfrm>
        <a:graphic>
          <a:graphicData uri="http://schemas.openxmlformats.org/presentationml/2006/ole">
            <p:oleObj spid="_x0000_s2068" name="Graphique" r:id="rId3" imgW="4715151" imgH="3257348" progId="MSGraph.Chart.8">
              <p:embed followColorScheme="full"/>
            </p:oleObj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86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193429" y="5684837"/>
            <a:ext cx="8757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Атомы </a:t>
            </a:r>
            <a:r>
              <a:rPr lang="en-US" sz="3200" dirty="0" smtClean="0"/>
              <a:t>N, C, O </a:t>
            </a:r>
            <a:r>
              <a:rPr lang="ru-RU" sz="3200" dirty="0" smtClean="0"/>
              <a:t>трудно различить по электронной</a:t>
            </a:r>
          </a:p>
          <a:p>
            <a:r>
              <a:rPr lang="ru-RU" sz="3200" dirty="0" smtClean="0"/>
              <a:t>плотности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Инверсия</a:t>
            </a:r>
            <a:r>
              <a:rPr lang="en-US" altLang="ru-RU" sz="3600" smtClean="0"/>
              <a:t> </a:t>
            </a:r>
            <a:r>
              <a:rPr lang="ru-RU" altLang="ru-RU" sz="3600" smtClean="0"/>
              <a:t>в </a:t>
            </a:r>
            <a:r>
              <a:rPr lang="en-US" altLang="ru-RU" sz="3600" smtClean="0"/>
              <a:t>Asn51 </a:t>
            </a:r>
            <a:r>
              <a:rPr lang="ru-RU" altLang="ru-RU" sz="3600" smtClean="0"/>
              <a:t>гомеодомена №2</a:t>
            </a:r>
          </a:p>
        </p:txBody>
      </p:sp>
      <p:grpSp>
        <p:nvGrpSpPr>
          <p:cNvPr id="78851" name="Group 22"/>
          <p:cNvGrpSpPr>
            <a:grpSpLocks/>
          </p:cNvGrpSpPr>
          <p:nvPr/>
        </p:nvGrpSpPr>
        <p:grpSpPr bwMode="auto">
          <a:xfrm>
            <a:off x="198438" y="1592263"/>
            <a:ext cx="8107362" cy="4046537"/>
            <a:chOff x="125" y="1003"/>
            <a:chExt cx="5107" cy="2549"/>
          </a:xfrm>
        </p:grpSpPr>
        <p:pic>
          <p:nvPicPr>
            <p:cNvPr id="78853" name="Picture 3" descr="F:\Common\Education\FBB\Year_02\Term_6\Lectures\3Dcomparison\Asn451_A103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" y="1003"/>
              <a:ext cx="3610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54" name="AutoShape 6"/>
            <p:cNvSpPr>
              <a:spLocks/>
            </p:cNvSpPr>
            <p:nvPr/>
          </p:nvSpPr>
          <p:spPr bwMode="auto">
            <a:xfrm>
              <a:off x="1988" y="1018"/>
              <a:ext cx="1014" cy="339"/>
            </a:xfrm>
            <a:prstGeom prst="borderCallout1">
              <a:avLst>
                <a:gd name="adj1" fmla="val 18750"/>
                <a:gd name="adj2" fmla="val -4167"/>
                <a:gd name="adj3" fmla="val 161981"/>
                <a:gd name="adj4" fmla="val -2109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ru-RU" altLang="ru-RU" sz="2400">
                  <a:solidFill>
                    <a:schemeClr val="bg1"/>
                  </a:solidFill>
                </a:rPr>
                <a:t>Атом </a:t>
              </a:r>
              <a:r>
                <a:rPr lang="en-US" altLang="ru-RU" sz="2400">
                  <a:solidFill>
                    <a:schemeClr val="bg1"/>
                  </a:solidFill>
                </a:rPr>
                <a:t>ND2</a:t>
              </a:r>
              <a:endParaRPr lang="ru-RU" altLang="ru-RU" sz="2400">
                <a:solidFill>
                  <a:schemeClr val="bg1"/>
                </a:solidFill>
              </a:endParaRPr>
            </a:p>
          </p:txBody>
        </p:sp>
        <p:sp>
          <p:nvSpPr>
            <p:cNvPr id="78855" name="AutoShape 7"/>
            <p:cNvSpPr>
              <a:spLocks/>
            </p:cNvSpPr>
            <p:nvPr/>
          </p:nvSpPr>
          <p:spPr bwMode="auto">
            <a:xfrm>
              <a:off x="125" y="2798"/>
              <a:ext cx="1016" cy="340"/>
            </a:xfrm>
            <a:prstGeom prst="borderCallout1">
              <a:avLst>
                <a:gd name="adj1" fmla="val 18750"/>
                <a:gd name="adj2" fmla="val 104167"/>
                <a:gd name="adj3" fmla="val -77083"/>
                <a:gd name="adj4" fmla="val 12465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ru-RU" altLang="ru-RU" sz="2400">
                  <a:solidFill>
                    <a:schemeClr val="bg1"/>
                  </a:solidFill>
                </a:rPr>
                <a:t>Атом </a:t>
              </a:r>
              <a:r>
                <a:rPr lang="en-US" altLang="ru-RU" sz="2400">
                  <a:solidFill>
                    <a:schemeClr val="bg1"/>
                  </a:solidFill>
                </a:rPr>
                <a:t>OD1</a:t>
              </a:r>
              <a:endParaRPr lang="ru-RU" altLang="ru-RU" sz="2400">
                <a:solidFill>
                  <a:schemeClr val="bg1"/>
                </a:solidFill>
              </a:endParaRPr>
            </a:p>
          </p:txBody>
        </p:sp>
        <p:sp>
          <p:nvSpPr>
            <p:cNvPr id="78856" name="AutoShape 8"/>
            <p:cNvSpPr>
              <a:spLocks/>
            </p:cNvSpPr>
            <p:nvPr/>
          </p:nvSpPr>
          <p:spPr bwMode="auto">
            <a:xfrm>
              <a:off x="1226" y="3074"/>
              <a:ext cx="1053" cy="478"/>
            </a:xfrm>
            <a:prstGeom prst="borderCallout1">
              <a:avLst>
                <a:gd name="adj1" fmla="val 14782"/>
                <a:gd name="adj2" fmla="val 104486"/>
                <a:gd name="adj3" fmla="val -48667"/>
                <a:gd name="adj4" fmla="val 104486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ru-RU" altLang="ru-RU" sz="2400">
                  <a:solidFill>
                    <a:schemeClr val="bg1"/>
                  </a:solidFill>
                </a:rPr>
                <a:t>Атом </a:t>
              </a:r>
              <a:r>
                <a:rPr lang="en-US" altLang="ru-RU" sz="2400">
                  <a:solidFill>
                    <a:schemeClr val="bg1"/>
                  </a:solidFill>
                </a:rPr>
                <a:t>N6 –</a:t>
              </a:r>
            </a:p>
            <a:p>
              <a:pPr algn="ctr"/>
              <a:r>
                <a:rPr lang="ru-RU" altLang="ru-RU" sz="2400">
                  <a:solidFill>
                    <a:schemeClr val="bg1"/>
                  </a:solidFill>
                </a:rPr>
                <a:t>донор </a:t>
              </a:r>
              <a:r>
                <a:rPr lang="en-US" altLang="ru-RU" sz="2400">
                  <a:solidFill>
                    <a:schemeClr val="bg1"/>
                  </a:solidFill>
                </a:rPr>
                <a:t>H</a:t>
              </a:r>
              <a:endParaRPr lang="ru-RU" altLang="ru-RU" sz="2400">
                <a:solidFill>
                  <a:schemeClr val="bg1"/>
                </a:solidFill>
              </a:endParaRPr>
            </a:p>
          </p:txBody>
        </p:sp>
        <p:sp>
          <p:nvSpPr>
            <p:cNvPr id="78857" name="AutoShape 9"/>
            <p:cNvSpPr>
              <a:spLocks/>
            </p:cNvSpPr>
            <p:nvPr/>
          </p:nvSpPr>
          <p:spPr bwMode="auto">
            <a:xfrm>
              <a:off x="3976" y="1781"/>
              <a:ext cx="1256" cy="467"/>
            </a:xfrm>
            <a:prstGeom prst="borderCallout1">
              <a:avLst>
                <a:gd name="adj1" fmla="val 15417"/>
                <a:gd name="adj2" fmla="val -3819"/>
                <a:gd name="adj3" fmla="val 15630"/>
                <a:gd name="adj4" fmla="val -86148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ru-RU" altLang="ru-RU" sz="2400">
                  <a:solidFill>
                    <a:schemeClr val="bg1"/>
                  </a:solidFill>
                </a:rPr>
                <a:t>Атом </a:t>
              </a:r>
              <a:r>
                <a:rPr lang="en-US" altLang="ru-RU" sz="2400">
                  <a:solidFill>
                    <a:schemeClr val="bg1"/>
                  </a:solidFill>
                </a:rPr>
                <a:t>N</a:t>
              </a:r>
              <a:r>
                <a:rPr lang="ru-RU" altLang="ru-RU" sz="2400">
                  <a:solidFill>
                    <a:schemeClr val="bg1"/>
                  </a:solidFill>
                </a:rPr>
                <a:t>7</a:t>
              </a:r>
              <a:r>
                <a:rPr lang="en-US" altLang="ru-RU" sz="2400">
                  <a:solidFill>
                    <a:schemeClr val="bg1"/>
                  </a:solidFill>
                </a:rPr>
                <a:t> –</a:t>
              </a:r>
            </a:p>
            <a:p>
              <a:pPr algn="ctr"/>
              <a:r>
                <a:rPr lang="ru-RU" altLang="ru-RU" sz="2400">
                  <a:solidFill>
                    <a:schemeClr val="bg1"/>
                  </a:solidFill>
                </a:rPr>
                <a:t>акцептор </a:t>
              </a:r>
              <a:r>
                <a:rPr lang="en-US" altLang="ru-RU" sz="2400">
                  <a:solidFill>
                    <a:schemeClr val="bg1"/>
                  </a:solidFill>
                </a:rPr>
                <a:t>H</a:t>
              </a:r>
              <a:endParaRPr lang="ru-RU" altLang="ru-RU" sz="2400">
                <a:solidFill>
                  <a:schemeClr val="bg1"/>
                </a:solidFill>
              </a:endParaRPr>
            </a:p>
          </p:txBody>
        </p:sp>
        <p:sp>
          <p:nvSpPr>
            <p:cNvPr id="78858" name="Line 11"/>
            <p:cNvSpPr>
              <a:spLocks noChangeShapeType="1"/>
            </p:cNvSpPr>
            <p:nvPr/>
          </p:nvSpPr>
          <p:spPr bwMode="auto">
            <a:xfrm>
              <a:off x="1480" y="2502"/>
              <a:ext cx="889" cy="2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859" name="Line 12"/>
            <p:cNvSpPr>
              <a:spLocks noChangeShapeType="1"/>
            </p:cNvSpPr>
            <p:nvPr/>
          </p:nvSpPr>
          <p:spPr bwMode="auto">
            <a:xfrm>
              <a:off x="1818" y="1612"/>
              <a:ext cx="888" cy="21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860" name="AutoShape 13"/>
            <p:cNvSpPr>
              <a:spLocks noChangeArrowheads="1"/>
            </p:cNvSpPr>
            <p:nvPr/>
          </p:nvSpPr>
          <p:spPr bwMode="auto">
            <a:xfrm>
              <a:off x="1861" y="2290"/>
              <a:ext cx="465" cy="382"/>
            </a:xfrm>
            <a:prstGeom prst="cloudCallout">
              <a:avLst>
                <a:gd name="adj1" fmla="val -110227"/>
                <a:gd name="adj2" fmla="val -12963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ru-RU" altLang="ru-RU" sz="360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78861" name="AutoShape 14"/>
            <p:cNvSpPr>
              <a:spLocks noChangeArrowheads="1"/>
            </p:cNvSpPr>
            <p:nvPr/>
          </p:nvSpPr>
          <p:spPr bwMode="auto">
            <a:xfrm>
              <a:off x="1945" y="1908"/>
              <a:ext cx="381" cy="382"/>
            </a:xfrm>
            <a:prstGeom prst="cloudCallout">
              <a:avLst>
                <a:gd name="adj1" fmla="val -68287"/>
                <a:gd name="adj2" fmla="val -96065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ru-RU" altLang="ru-RU" sz="360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78862" name="AutoShape 19"/>
            <p:cNvSpPr>
              <a:spLocks/>
            </p:cNvSpPr>
            <p:nvPr/>
          </p:nvSpPr>
          <p:spPr bwMode="auto">
            <a:xfrm>
              <a:off x="380" y="2327"/>
              <a:ext cx="567" cy="377"/>
            </a:xfrm>
            <a:prstGeom prst="callout1">
              <a:avLst>
                <a:gd name="adj1" fmla="val 18750"/>
                <a:gd name="adj2" fmla="val 108333"/>
                <a:gd name="adj3" fmla="val -59375"/>
                <a:gd name="adj4" fmla="val 174829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ru-RU" altLang="ru-RU" sz="3200">
                  <a:solidFill>
                    <a:schemeClr val="tx1"/>
                  </a:solidFill>
                </a:rPr>
                <a:t>№1</a:t>
              </a:r>
            </a:p>
          </p:txBody>
        </p:sp>
        <p:sp>
          <p:nvSpPr>
            <p:cNvPr id="78863" name="AutoShape 20"/>
            <p:cNvSpPr>
              <a:spLocks/>
            </p:cNvSpPr>
            <p:nvPr/>
          </p:nvSpPr>
          <p:spPr bwMode="auto">
            <a:xfrm>
              <a:off x="427" y="1243"/>
              <a:ext cx="567" cy="377"/>
            </a:xfrm>
            <a:prstGeom prst="callout1">
              <a:avLst>
                <a:gd name="adj1" fmla="val 18750"/>
                <a:gd name="adj2" fmla="val 108333"/>
                <a:gd name="adj3" fmla="val 177083"/>
                <a:gd name="adj4" fmla="val 1784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ru-RU" altLang="ru-RU" sz="3200">
                  <a:solidFill>
                    <a:schemeClr val="tx1"/>
                  </a:solidFill>
                </a:rPr>
                <a:t>№2</a:t>
              </a:r>
            </a:p>
          </p:txBody>
        </p:sp>
        <p:sp>
          <p:nvSpPr>
            <p:cNvPr id="78864" name="Text Box 4"/>
            <p:cNvSpPr txBox="1">
              <a:spLocks noChangeArrowheads="1"/>
            </p:cNvSpPr>
            <p:nvPr/>
          </p:nvSpPr>
          <p:spPr bwMode="auto">
            <a:xfrm>
              <a:off x="3024" y="2448"/>
              <a:ext cx="6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r>
                <a:rPr lang="en-US" altLang="ru-RU" sz="2800">
                  <a:solidFill>
                    <a:schemeClr val="tx1"/>
                  </a:solidFill>
                </a:rPr>
                <a:t>A103</a:t>
              </a:r>
              <a:endParaRPr lang="ru-RU" altLang="ru-RU" sz="2800">
                <a:solidFill>
                  <a:schemeClr val="tx1"/>
                </a:solidFill>
              </a:endParaRPr>
            </a:p>
          </p:txBody>
        </p:sp>
        <p:sp>
          <p:nvSpPr>
            <p:cNvPr id="78865" name="Text Box 5"/>
            <p:cNvSpPr txBox="1">
              <a:spLocks noChangeArrowheads="1"/>
            </p:cNvSpPr>
            <p:nvPr/>
          </p:nvSpPr>
          <p:spPr bwMode="auto">
            <a:xfrm>
              <a:off x="1104" y="1104"/>
              <a:ext cx="7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r>
                <a:rPr lang="en-US" altLang="ru-RU" sz="2800">
                  <a:solidFill>
                    <a:schemeClr val="tx1"/>
                  </a:solidFill>
                </a:rPr>
                <a:t>Asn51</a:t>
              </a:r>
              <a:endParaRPr lang="ru-RU" altLang="ru-RU" sz="2800">
                <a:solidFill>
                  <a:schemeClr val="tx1"/>
                </a:solidFill>
              </a:endParaRPr>
            </a:p>
          </p:txBody>
        </p:sp>
      </p:grpSp>
      <p:sp>
        <p:nvSpPr>
          <p:cNvPr id="78852" name="Text Box 17"/>
          <p:cNvSpPr txBox="1">
            <a:spLocks noChangeArrowheads="1"/>
          </p:cNvSpPr>
          <p:nvPr/>
        </p:nvSpPr>
        <p:spPr bwMode="auto">
          <a:xfrm>
            <a:off x="762000" y="5638800"/>
            <a:ext cx="7294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r>
              <a:rPr lang="ru-RU" altLang="ru-RU" sz="2400">
                <a:solidFill>
                  <a:schemeClr val="tx1"/>
                </a:solidFill>
              </a:rPr>
              <a:t>Еще в 36 структурах гомеодоменов  – так же, как в 1й;</a:t>
            </a:r>
          </a:p>
          <a:p>
            <a:r>
              <a:rPr lang="ru-RU" altLang="ru-RU" sz="2400">
                <a:solidFill>
                  <a:schemeClr val="tx1"/>
                </a:solidFill>
              </a:rPr>
              <a:t>еще в 2х – как во второй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87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ru-RU" dirty="0" smtClean="0"/>
              <a:t>Пример инверсии </a:t>
            </a:r>
            <a:r>
              <a:rPr lang="en-US" dirty="0" err="1" smtClean="0"/>
              <a:t>Asn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88</a:t>
            </a:fld>
            <a:endParaRPr lang="ru-RU" altLang="ru-RU" dirty="0"/>
          </a:p>
        </p:txBody>
      </p:sp>
      <p:pic>
        <p:nvPicPr>
          <p:cNvPr id="321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28675"/>
            <a:ext cx="79914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61722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Touw</a:t>
            </a:r>
            <a:r>
              <a:rPr lang="en-US" sz="2000" dirty="0" smtClean="0"/>
              <a:t> WG, </a:t>
            </a:r>
            <a:r>
              <a:rPr lang="en-US" sz="2000" dirty="0" err="1" smtClean="0"/>
              <a:t>Joosten</a:t>
            </a:r>
            <a:r>
              <a:rPr lang="en-US" sz="2000" dirty="0" smtClean="0"/>
              <a:t> RP, </a:t>
            </a:r>
            <a:r>
              <a:rPr lang="en-US" sz="2000" dirty="0" err="1" smtClean="0"/>
              <a:t>Vriend</a:t>
            </a:r>
            <a:r>
              <a:rPr lang="en-US" sz="2000" dirty="0" smtClean="0"/>
              <a:t> </a:t>
            </a:r>
            <a:r>
              <a:rPr lang="en-US" sz="2000" dirty="0" err="1" smtClean="0"/>
              <a:t>G.J.Mol.Biol</a:t>
            </a:r>
            <a:r>
              <a:rPr lang="en-US" sz="2000" dirty="0" smtClean="0"/>
              <a:t>. 2016;428(6):1375-1393</a:t>
            </a:r>
            <a:endParaRPr lang="ru-RU" sz="200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143000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3200" dirty="0" smtClean="0"/>
              <a:t>2) </a:t>
            </a:r>
            <a:r>
              <a:rPr lang="ru-RU" altLang="ru-RU" sz="3200" dirty="0" smtClean="0"/>
              <a:t>Два мономера в асимметрической ячейке</a:t>
            </a:r>
            <a:br>
              <a:rPr lang="ru-RU" altLang="ru-RU" sz="3200" dirty="0" smtClean="0"/>
            </a:br>
            <a:r>
              <a:rPr lang="ru-RU" altLang="ru-RU" sz="2000" dirty="0" smtClean="0"/>
              <a:t>Пример. </a:t>
            </a:r>
            <a:r>
              <a:rPr lang="en-GB" altLang="ru-RU" sz="2000" dirty="0" err="1" smtClean="0"/>
              <a:t>Хлормуконат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циклоизомераза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из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Alcaligenes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eutrophus</a:t>
            </a:r>
            <a:r>
              <a:rPr lang="en-GB" altLang="ru-RU" sz="2000" dirty="0" smtClean="0"/>
              <a:t>: </a:t>
            </a:r>
            <a:r>
              <a:rPr lang="en-GB" altLang="ru-RU" sz="2000" dirty="0" err="1" smtClean="0"/>
              <a:t>структуры</a:t>
            </a:r>
            <a:r>
              <a:rPr lang="en-GB" altLang="ru-RU" sz="2000" dirty="0" smtClean="0"/>
              <a:t> 1chr и 2chr</a:t>
            </a:r>
          </a:p>
        </p:txBody>
      </p:sp>
      <p:grpSp>
        <p:nvGrpSpPr>
          <p:cNvPr id="82947" name="Group 3"/>
          <p:cNvGrpSpPr>
            <a:grpSpLocks/>
          </p:cNvGrpSpPr>
          <p:nvPr/>
        </p:nvGrpSpPr>
        <p:grpSpPr bwMode="auto">
          <a:xfrm>
            <a:off x="533400" y="1524000"/>
            <a:ext cx="3398838" cy="820738"/>
            <a:chOff x="3360" y="2976"/>
            <a:chExt cx="2141" cy="517"/>
          </a:xfrm>
        </p:grpSpPr>
        <p:sp>
          <p:nvSpPr>
            <p:cNvPr id="82958" name="AutoShape 4"/>
            <p:cNvSpPr>
              <a:spLocks noChangeArrowheads="1"/>
            </p:cNvSpPr>
            <p:nvPr/>
          </p:nvSpPr>
          <p:spPr bwMode="auto">
            <a:xfrm>
              <a:off x="3360" y="2976"/>
              <a:ext cx="2140" cy="517"/>
            </a:xfrm>
            <a:prstGeom prst="roundRect">
              <a:avLst>
                <a:gd name="adj" fmla="val 190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grpSp>
          <p:nvGrpSpPr>
            <p:cNvPr id="82959" name="Group 5"/>
            <p:cNvGrpSpPr>
              <a:grpSpLocks/>
            </p:cNvGrpSpPr>
            <p:nvPr/>
          </p:nvGrpSpPr>
          <p:grpSpPr bwMode="auto">
            <a:xfrm>
              <a:off x="3360" y="2976"/>
              <a:ext cx="2141" cy="517"/>
              <a:chOff x="3360" y="2976"/>
              <a:chExt cx="2141" cy="517"/>
            </a:xfrm>
          </p:grpSpPr>
          <p:sp>
            <p:nvSpPr>
              <p:cNvPr id="82960" name="AutoShape 6"/>
              <p:cNvSpPr>
                <a:spLocks noChangeArrowheads="1"/>
              </p:cNvSpPr>
              <p:nvPr/>
            </p:nvSpPr>
            <p:spPr bwMode="auto">
              <a:xfrm>
                <a:off x="3360" y="2976"/>
                <a:ext cx="2140" cy="517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82961" name="AutoShape 7"/>
              <p:cNvSpPr>
                <a:spLocks noChangeArrowheads="1"/>
              </p:cNvSpPr>
              <p:nvPr/>
            </p:nvSpPr>
            <p:spPr bwMode="auto">
              <a:xfrm>
                <a:off x="3360" y="2976"/>
                <a:ext cx="2141" cy="504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ru-RU" sz="2400" b="1">
                    <a:solidFill>
                      <a:schemeClr val="tx1"/>
                    </a:solidFill>
                  </a:rPr>
                  <a:t>1CHR: Hoier et al., 1993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ru-RU" sz="2400" b="1">
                    <a:solidFill>
                      <a:schemeClr val="tx1"/>
                    </a:solidFill>
                  </a:rPr>
                  <a:t>Разрешение 3.00 Å</a:t>
                </a:r>
              </a:p>
            </p:txBody>
          </p:sp>
        </p:grpSp>
      </p:grpSp>
      <p:grpSp>
        <p:nvGrpSpPr>
          <p:cNvPr id="82948" name="Group 8"/>
          <p:cNvGrpSpPr>
            <a:grpSpLocks/>
          </p:cNvGrpSpPr>
          <p:nvPr/>
        </p:nvGrpSpPr>
        <p:grpSpPr bwMode="auto">
          <a:xfrm>
            <a:off x="4724400" y="1600200"/>
            <a:ext cx="3873500" cy="820738"/>
            <a:chOff x="3072" y="3648"/>
            <a:chExt cx="2440" cy="517"/>
          </a:xfrm>
        </p:grpSpPr>
        <p:sp>
          <p:nvSpPr>
            <p:cNvPr id="82954" name="AutoShape 9"/>
            <p:cNvSpPr>
              <a:spLocks noChangeArrowheads="1"/>
            </p:cNvSpPr>
            <p:nvPr/>
          </p:nvSpPr>
          <p:spPr bwMode="auto">
            <a:xfrm>
              <a:off x="3072" y="3648"/>
              <a:ext cx="2439" cy="517"/>
            </a:xfrm>
            <a:prstGeom prst="roundRect">
              <a:avLst>
                <a:gd name="adj" fmla="val 190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grpSp>
          <p:nvGrpSpPr>
            <p:cNvPr id="82955" name="Group 10"/>
            <p:cNvGrpSpPr>
              <a:grpSpLocks/>
            </p:cNvGrpSpPr>
            <p:nvPr/>
          </p:nvGrpSpPr>
          <p:grpSpPr bwMode="auto">
            <a:xfrm>
              <a:off x="3072" y="3648"/>
              <a:ext cx="2440" cy="517"/>
              <a:chOff x="3072" y="3648"/>
              <a:chExt cx="2440" cy="517"/>
            </a:xfrm>
          </p:grpSpPr>
          <p:sp>
            <p:nvSpPr>
              <p:cNvPr id="82956" name="AutoShape 11"/>
              <p:cNvSpPr>
                <a:spLocks noChangeArrowheads="1"/>
              </p:cNvSpPr>
              <p:nvPr/>
            </p:nvSpPr>
            <p:spPr bwMode="auto">
              <a:xfrm>
                <a:off x="3072" y="3648"/>
                <a:ext cx="2439" cy="517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82957" name="AutoShape 12"/>
              <p:cNvSpPr>
                <a:spLocks noChangeArrowheads="1"/>
              </p:cNvSpPr>
              <p:nvPr/>
            </p:nvSpPr>
            <p:spPr bwMode="auto">
              <a:xfrm>
                <a:off x="3072" y="3648"/>
                <a:ext cx="2440" cy="504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ru-RU" sz="2400" b="1">
                    <a:solidFill>
                      <a:schemeClr val="tx1"/>
                    </a:solidFill>
                  </a:rPr>
                  <a:t>2CHR: Kleywegt et al., 1996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ru-RU" sz="2400" b="1">
                    <a:solidFill>
                      <a:schemeClr val="tx1"/>
                    </a:solidFill>
                  </a:rPr>
                  <a:t>Разрешение 3.00 Å</a:t>
                </a:r>
              </a:p>
            </p:txBody>
          </p:sp>
        </p:grpSp>
      </p:grpSp>
      <p:pic>
        <p:nvPicPr>
          <p:cNvPr id="82949" name="Picture 15" descr="F:\Common\Education\FBB\Year_02\Term_6\Lectures\3Dcomparison\1ch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9782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16" descr="F:\Common\Education\FBB\Year_02\Term_6\Lectures\3Dcomparison\2ch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39925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Text Box 17"/>
          <p:cNvSpPr txBox="1">
            <a:spLocks noChangeArrowheads="1"/>
          </p:cNvSpPr>
          <p:nvPr/>
        </p:nvSpPr>
        <p:spPr bwMode="auto">
          <a:xfrm>
            <a:off x="976313" y="1981200"/>
            <a:ext cx="180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3200"/>
          </a:p>
        </p:txBody>
      </p:sp>
      <p:sp>
        <p:nvSpPr>
          <p:cNvPr id="82952" name="Text Box 18"/>
          <p:cNvSpPr txBox="1">
            <a:spLocks noChangeArrowheads="1"/>
          </p:cNvSpPr>
          <p:nvPr/>
        </p:nvSpPr>
        <p:spPr bwMode="auto">
          <a:xfrm>
            <a:off x="5091113" y="2133600"/>
            <a:ext cx="180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3200"/>
          </a:p>
        </p:txBody>
      </p:sp>
      <p:sp>
        <p:nvSpPr>
          <p:cNvPr id="82953" name="TextBox 16"/>
          <p:cNvSpPr txBox="1">
            <a:spLocks noChangeArrowheads="1"/>
          </p:cNvSpPr>
          <p:nvPr/>
        </p:nvSpPr>
        <p:spPr bwMode="auto">
          <a:xfrm>
            <a:off x="3384550" y="6027738"/>
            <a:ext cx="5759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i="1" u="sng">
                <a:solidFill>
                  <a:srgbClr val="C00000"/>
                </a:solidFill>
              </a:rPr>
              <a:t>Использованы те же экспериментальные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i="1" u="sng">
                <a:solidFill>
                  <a:srgbClr val="C00000"/>
                </a:solidFill>
              </a:rPr>
              <a:t>данные</a:t>
            </a:r>
            <a:r>
              <a:rPr lang="en-US" altLang="ru-RU" sz="2400" i="1" u="sng">
                <a:solidFill>
                  <a:srgbClr val="C00000"/>
                </a:solidFill>
              </a:rPr>
              <a:t>!</a:t>
            </a:r>
            <a:endParaRPr lang="ru-RU" altLang="ru-RU" i="1" u="sng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89</a:t>
            </a:fld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" y="9525"/>
            <a:ext cx="6400800" cy="58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0"/>
            <a:ext cx="3657600" cy="2554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6" charset="0"/>
                <a:ea typeface="HG Mincho Light J;MS Gothic;HG " charset="0"/>
                <a:cs typeface="HG Mincho Light J;MS Gothic;HG " charset="0"/>
              </a:rPr>
              <a:t>Университет Алабамы обращается к руководителям </a:t>
            </a:r>
            <a:r>
              <a:rPr lang="en-US" sz="2000" dirty="0">
                <a:solidFill>
                  <a:srgbClr val="C00000"/>
                </a:solidFill>
                <a:latin typeface="Times New Roman" pitchFamily="16" charset="0"/>
                <a:ea typeface="HG Mincho Light J;MS Gothic;HG " charset="0"/>
                <a:cs typeface="HG Mincho Light J;MS Gothic;HG " charset="0"/>
              </a:rPr>
              <a:t>PDB c </a:t>
            </a:r>
            <a:r>
              <a:rPr lang="ru-RU" sz="2000" dirty="0">
                <a:solidFill>
                  <a:srgbClr val="C00000"/>
                </a:solidFill>
                <a:latin typeface="Times New Roman" pitchFamily="16" charset="0"/>
                <a:ea typeface="HG Mincho Light J;MS Gothic;HG " charset="0"/>
                <a:cs typeface="HG Mincho Light J;MS Gothic;HG " charset="0"/>
              </a:rPr>
              <a:t>запросом на удаление следующих структур</a:t>
            </a:r>
            <a:r>
              <a:rPr lang="ru-RU" sz="2000" dirty="0">
                <a:latin typeface="Times New Roman" pitchFamily="16" charset="0"/>
                <a:ea typeface="HG Mincho Light J;MS Gothic;HG " charset="0"/>
                <a:cs typeface="HG Mincho Light J;MS Gothic;HG " charset="0"/>
              </a:rPr>
              <a:t>, депонированных сотрудниками университета. Также просит журналы отозвать 9 соответствующих публикаций </a:t>
            </a:r>
            <a:endParaRPr lang="ru-RU" sz="2400" dirty="0">
              <a:latin typeface="Times New Roman" pitchFamily="16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7696200" y="2514600"/>
            <a:ext cx="990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en-US" altLang="ru-RU" sz="2000" dirty="0"/>
              <a:t>1BEF, 1CMW, 1DF9</a:t>
            </a:r>
            <a:endParaRPr lang="ru-RU" altLang="ru-RU" sz="2000" dirty="0"/>
          </a:p>
          <a:p>
            <a:pPr eaLnBrk="1" hangingPunct="1"/>
            <a:r>
              <a:rPr lang="en-US" altLang="ru-RU" sz="2000" dirty="0"/>
              <a:t>2QID, 1G40, 1G44, 1L6L, 2OU1, 1RID, 1Y8E, 2A01, 2HR0</a:t>
            </a:r>
            <a:endParaRPr lang="ru-RU" altLang="ru-RU" sz="2000" dirty="0"/>
          </a:p>
        </p:txBody>
      </p:sp>
      <p:sp>
        <p:nvSpPr>
          <p:cNvPr id="13318" name="Овал 6"/>
          <p:cNvSpPr>
            <a:spLocks noChangeArrowheads="1"/>
          </p:cNvSpPr>
          <p:nvPr/>
        </p:nvSpPr>
        <p:spPr bwMode="auto">
          <a:xfrm>
            <a:off x="4813300" y="4191000"/>
            <a:ext cx="1143000" cy="381000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838200" y="6169323"/>
            <a:ext cx="6671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https://en.wikipedia.org/wiki/H.M._Krishna_Murthy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813300" y="5106400"/>
            <a:ext cx="1600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9</a:t>
            </a:fld>
            <a:endParaRPr lang="ru-RU" alt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207000" y="531023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2010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28600"/>
            <a:ext cx="7769225" cy="914400"/>
          </a:xfrm>
        </p:spPr>
        <p:txBody>
          <a:bodyPr/>
          <a:lstStyle/>
          <a:p>
            <a:pPr eaLnBrk="1" hangingPunct="1"/>
            <a:r>
              <a:rPr lang="en-US" altLang="ru-RU" sz="3600" dirty="0" smtClean="0"/>
              <a:t>3) </a:t>
            </a:r>
            <a:r>
              <a:rPr lang="ru-RU" altLang="ru-RU" sz="3600" dirty="0" smtClean="0"/>
              <a:t>Инверсия пептидной цепи</a:t>
            </a:r>
            <a:r>
              <a:rPr lang="en-US" altLang="ru-RU" sz="3600" dirty="0" smtClean="0"/>
              <a:t> </a:t>
            </a:r>
            <a:r>
              <a:rPr lang="ru-RU" altLang="ru-RU" sz="3600" dirty="0" smtClean="0"/>
              <a:t>(</a:t>
            </a:r>
            <a:r>
              <a:rPr lang="en-US" altLang="ru-RU" sz="3600" dirty="0" smtClean="0"/>
              <a:t>pep-flip)</a:t>
            </a:r>
            <a:endParaRPr lang="ru-RU" altLang="ru-RU" sz="3600" dirty="0" smtClean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5324475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562600" y="1905000"/>
            <a:ext cx="3392488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000"/>
              <a:t>Индикатором возможности инверсии служат </a:t>
            </a:r>
            <a:r>
              <a:rPr lang="ru-RU" altLang="ru-RU" sz="3000">
                <a:solidFill>
                  <a:srgbClr val="C00000"/>
                </a:solidFill>
              </a:rPr>
              <a:t>два идущих подряд остатка </a:t>
            </a:r>
            <a:r>
              <a:rPr lang="ru-RU" altLang="ru-RU" sz="3000"/>
              <a:t>на карте Рамачандрана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000">
                <a:solidFill>
                  <a:srgbClr val="C00000"/>
                </a:solidFill>
              </a:rPr>
              <a:t>попавшие в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000">
                <a:solidFill>
                  <a:srgbClr val="C00000"/>
                </a:solidFill>
              </a:rPr>
              <a:t>неблагоприятные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000">
                <a:solidFill>
                  <a:srgbClr val="C00000"/>
                </a:solidFill>
              </a:rPr>
              <a:t>области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90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812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8382000" cy="2514600"/>
          </a:xfrm>
        </p:spPr>
        <p:txBody>
          <a:bodyPr/>
          <a:lstStyle/>
          <a:p>
            <a:pPr lvl="0" algn="l"/>
            <a:r>
              <a:rPr lang="ru-RU" sz="3200" dirty="0" smtClean="0"/>
              <a:t>Ответ. Зашиты в параметры программ для оптимизации модели. </a:t>
            </a:r>
            <a:br>
              <a:rPr lang="ru-RU" sz="3200" dirty="0" smtClean="0"/>
            </a:br>
            <a:r>
              <a:rPr lang="ru-RU" sz="3200" dirty="0" smtClean="0"/>
              <a:t>Встречаются в старых моделях.</a:t>
            </a:r>
            <a:br>
              <a:rPr lang="ru-RU" sz="3200" dirty="0" smtClean="0"/>
            </a:br>
            <a:r>
              <a:rPr lang="ru-RU" sz="3200" dirty="0" smtClean="0"/>
              <a:t>Протоколы проверки включают эти показатели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91</a:t>
            </a:fld>
            <a:endParaRPr lang="ru-RU" alt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3400" y="457200"/>
            <a:ext cx="8382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Вопрос. Куда делись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j-ea"/>
                <a:cs typeface="+mj-cs"/>
              </a:rPr>
              <a:t>г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HG Mincho Light J;MS Gothic;HG " charset="0"/>
                <a:cs typeface="HG Mincho Light J;MS Gothic;HG " charset="0"/>
              </a:rPr>
              <a:t>еометрические показатели: длины ковалентных связей, валентные углы,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HG Mincho Light J;MS Gothic;HG " charset="0"/>
                <a:cs typeface="HG Mincho Light J;MS Gothic;HG " charset="0"/>
                <a:sym typeface="Symbol" pitchFamily="18" charset="2"/>
              </a:rPr>
              <a:t>, планарность,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HG Mincho Light J;MS Gothic;HG " charset="0"/>
                <a:cs typeface="HG Mincho Light J;MS Gothic;HG " charset="0"/>
                <a:sym typeface="Symbol" pitchFamily="18" charset="2"/>
              </a:rPr>
              <a:t>хиральность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HG Mincho Light J;MS Gothic;HG " charset="0"/>
                <a:cs typeface="HG Mincho Light J;MS Gothic;HG " charset="0"/>
                <a:sym typeface="Symbol" pitchFamily="18" charset="2"/>
              </a:rPr>
              <a:t>, сближение несвязанных атомов?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>
          <a:xfrm>
            <a:off x="687387" y="2209800"/>
            <a:ext cx="7769225" cy="1836738"/>
          </a:xfrm>
        </p:spPr>
        <p:txBody>
          <a:bodyPr/>
          <a:lstStyle/>
          <a:p>
            <a:r>
              <a:rPr lang="en-US" altLang="ru-RU" sz="4000" dirty="0" smtClean="0"/>
              <a:t>6</a:t>
            </a:r>
            <a:r>
              <a:rPr lang="ru-RU" altLang="ru-RU" sz="4000" dirty="0" smtClean="0"/>
              <a:t>. Повторное построение модели по тем же экспериментальным данным (</a:t>
            </a:r>
            <a:r>
              <a:rPr lang="en-US" altLang="ru-RU" sz="4000" dirty="0" smtClean="0"/>
              <a:t>remediation)</a:t>
            </a:r>
            <a:endParaRPr lang="ru-RU" alt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2057400"/>
          </a:xfrm>
        </p:spPr>
        <p:txBody>
          <a:bodyPr/>
          <a:lstStyle/>
          <a:p>
            <a:pPr algn="l"/>
            <a:r>
              <a:rPr lang="en-US" altLang="ru-RU" sz="2400" i="1" smtClean="0"/>
              <a:t>Science  2007:</a:t>
            </a:r>
            <a:r>
              <a:rPr lang="ru-RU" altLang="ru-RU" sz="2400" i="1" smtClean="0"/>
              <a:t> </a:t>
            </a:r>
            <a:r>
              <a:rPr lang="en-US" altLang="ru-RU" sz="2400" i="1" smtClean="0"/>
              <a:t>Vol. 317. no. 5835, pp. 195 - 196</a:t>
            </a:r>
            <a:r>
              <a:rPr lang="ru-RU" altLang="ru-RU" sz="3600" b="1" smtClean="0"/>
              <a:t/>
            </a:r>
            <a:br>
              <a:rPr lang="ru-RU" altLang="ru-RU" sz="3600" b="1" smtClean="0"/>
            </a:br>
            <a:r>
              <a:rPr lang="en-US" altLang="ru-RU" sz="3600" b="1" smtClean="0"/>
              <a:t>PDB Improvement Starts with Data Deposition</a:t>
            </a:r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en-US" altLang="ru-RU" sz="3200" i="1" smtClean="0"/>
              <a:t>Robbie P. Joosten</a:t>
            </a:r>
            <a:r>
              <a:rPr lang="ru-RU" altLang="ru-RU" sz="3200" i="1" smtClean="0"/>
              <a:t>, </a:t>
            </a:r>
            <a:r>
              <a:rPr lang="en-US" altLang="ru-RU" sz="3200" i="1" smtClean="0"/>
              <a:t>Gert Vriend</a:t>
            </a:r>
            <a:r>
              <a:rPr lang="en-US" altLang="ru-RU" b="1" smtClean="0"/>
              <a:t/>
            </a:r>
            <a:br>
              <a:rPr lang="en-US" altLang="ru-RU" b="1" smtClean="0"/>
            </a:br>
            <a:endParaRPr lang="ru-RU" altLang="ru-RU" smtClean="0"/>
          </a:p>
        </p:txBody>
      </p:sp>
      <p:sp>
        <p:nvSpPr>
          <p:cNvPr id="88067" name="TextBox 2"/>
          <p:cNvSpPr txBox="1">
            <a:spLocks noChangeArrowheads="1"/>
          </p:cNvSpPr>
          <p:nvPr/>
        </p:nvSpPr>
        <p:spPr bwMode="auto">
          <a:xfrm>
            <a:off x="228600" y="2362200"/>
            <a:ext cx="87661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/>
              <a:t>In 1996, Hooft </a:t>
            </a:r>
            <a:r>
              <a:rPr lang="en-US" altLang="ru-RU" sz="2000" i="1"/>
              <a:t>et al.</a:t>
            </a:r>
            <a:r>
              <a:rPr lang="en-US" altLang="ru-RU" sz="2000"/>
              <a:t> (</a:t>
            </a:r>
            <a:r>
              <a:rPr lang="en-US" altLang="ru-RU" sz="2000">
                <a:hlinkClick r:id="" action="ppaction://hlinkfile"/>
              </a:rPr>
              <a:t>4</a:t>
            </a:r>
            <a:r>
              <a:rPr lang="en-US" altLang="ru-RU" sz="2000"/>
              <a:t>) reported </a:t>
            </a:r>
            <a:r>
              <a:rPr lang="en-US" altLang="ru-RU" sz="2400" i="1" u="sng">
                <a:solidFill>
                  <a:srgbClr val="C00000"/>
                </a:solidFill>
              </a:rPr>
              <a:t>one million anomalies in the PDB</a:t>
            </a:r>
            <a:r>
              <a:rPr lang="en-US" altLang="ru-RU" sz="2000"/>
              <a:t>, and we </a:t>
            </a:r>
            <a:endParaRPr lang="ru-RU" altLang="ru-RU" sz="2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/>
              <a:t>recently detected 10 times as many anomalies in a PDB that is 10 times as large. </a:t>
            </a:r>
            <a:endParaRPr lang="ru-RU" altLang="ru-RU" sz="2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 i="1" u="sng"/>
              <a:t>Most of these anomalies are of minor importance, and a small fraction are genuine </a:t>
            </a:r>
            <a:endParaRPr lang="ru-RU" altLang="ru-RU" sz="2000" i="1" u="sng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 i="1" u="sng"/>
              <a:t>discoveries that warrant further studies</a:t>
            </a:r>
            <a:r>
              <a:rPr lang="en-US" altLang="ru-RU" sz="2000"/>
              <a:t>. However, </a:t>
            </a:r>
            <a:r>
              <a:rPr lang="en-US" altLang="ru-RU" sz="2000" i="1" u="sng"/>
              <a:t>a substantial number are </a:t>
            </a:r>
            <a:endParaRPr lang="ru-RU" altLang="ru-RU" sz="2000" i="1" u="sng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 i="1" u="sng"/>
              <a:t>serious errors.</a:t>
            </a:r>
            <a:r>
              <a:rPr lang="en-US" altLang="ru-RU" sz="2000"/>
              <a:t> Using today's tools, we can correct many of the erroneous </a:t>
            </a:r>
            <a:endParaRPr lang="ru-RU" altLang="ru-RU" sz="2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/>
              <a:t>structures, provided that the original experimental x-ray data are available. </a:t>
            </a:r>
            <a:endParaRPr lang="ru-RU" altLang="ru-RU" sz="2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/>
              <a:t>We re-refined all 1195 PDB files that had a reported resolution of 2.0 Å and that </a:t>
            </a:r>
            <a:endParaRPr lang="ru-RU" altLang="ru-RU" sz="2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/>
              <a:t>were deposited after 1992 with the use of an experimental data file that included </a:t>
            </a:r>
            <a:endParaRPr lang="ru-RU" altLang="ru-RU" sz="2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/>
              <a:t>an </a:t>
            </a:r>
            <a:r>
              <a:rPr lang="en-US" altLang="ru-RU" sz="2000" i="1"/>
              <a:t>R</a:t>
            </a:r>
            <a:r>
              <a:rPr lang="en-US" altLang="ru-RU" sz="2000" baseline="-25000"/>
              <a:t>free</a:t>
            </a:r>
            <a:r>
              <a:rPr lang="en-US" altLang="ru-RU" sz="2000"/>
              <a:t> set.</a:t>
            </a:r>
            <a:endParaRPr lang="ru-RU" altLang="ru-RU" sz="20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93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762000"/>
          </a:xfrm>
        </p:spPr>
        <p:txBody>
          <a:bodyPr/>
          <a:lstStyle/>
          <a:p>
            <a:r>
              <a:rPr lang="en-US" altLang="ru-RU" sz="3600" dirty="0" smtClean="0"/>
              <a:t>http://swift.cmbi.ru.nl/pdb_redo/</a:t>
            </a:r>
            <a:endParaRPr lang="ru-RU" altLang="ru-RU" sz="3600" dirty="0" smtClean="0"/>
          </a:p>
        </p:txBody>
      </p:sp>
      <p:pic>
        <p:nvPicPr>
          <p:cNvPr id="89091" name="Рисунок 2" descr="PDB_red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1628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94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7769225" cy="1379538"/>
          </a:xfrm>
        </p:spPr>
        <p:txBody>
          <a:bodyPr/>
          <a:lstStyle/>
          <a:p>
            <a:r>
              <a:rPr lang="ru-RU" altLang="ru-RU" sz="6000" dirty="0" smtClean="0"/>
              <a:t>Конец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Сервисы и программы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2400" b="1" smtClean="0"/>
              <a:t>PDBsum</a:t>
            </a:r>
          </a:p>
          <a:p>
            <a:pPr eaLnBrk="1" hangingPunct="1"/>
            <a:r>
              <a:rPr lang="en-US" altLang="ru-RU" sz="2400" smtClean="0"/>
              <a:t>PDB</a:t>
            </a:r>
          </a:p>
          <a:p>
            <a:pPr eaLnBrk="1" hangingPunct="1"/>
            <a:r>
              <a:rPr lang="en-US" altLang="ru-RU" sz="2400" smtClean="0"/>
              <a:t>PDBCheck (</a:t>
            </a:r>
            <a:r>
              <a:rPr lang="ru-RU" altLang="ru-RU" sz="2400" smtClean="0"/>
              <a:t>программа </a:t>
            </a:r>
            <a:r>
              <a:rPr lang="en-US" altLang="ru-RU" sz="2400" smtClean="0"/>
              <a:t>WhatCheck </a:t>
            </a:r>
            <a:r>
              <a:rPr lang="ru-RU" altLang="ru-RU" sz="2400" smtClean="0"/>
              <a:t>из пакета </a:t>
            </a:r>
            <a:r>
              <a:rPr lang="en-US" altLang="ru-RU" sz="2400" smtClean="0"/>
              <a:t>WhatIf) </a:t>
            </a:r>
            <a:endParaRPr lang="ru-RU" altLang="ru-RU" sz="2400" smtClean="0"/>
          </a:p>
          <a:p>
            <a:pPr eaLnBrk="1" hangingPunct="1"/>
            <a:r>
              <a:rPr lang="en-US" altLang="ru-RU" sz="2400" smtClean="0"/>
              <a:t>MolProbity</a:t>
            </a:r>
          </a:p>
          <a:p>
            <a:pPr eaLnBrk="1" hangingPunct="1"/>
            <a:r>
              <a:rPr lang="en-US" altLang="ru-RU" sz="2400" smtClean="0"/>
              <a:t>PROCHECK</a:t>
            </a:r>
            <a:endParaRPr lang="ru-RU" altLang="ru-RU" sz="2400" smtClean="0"/>
          </a:p>
          <a:p>
            <a:pPr eaLnBrk="1" hangingPunct="1"/>
            <a:r>
              <a:rPr lang="en-US" altLang="ru-RU" sz="2400" smtClean="0"/>
              <a:t>PDBReport </a:t>
            </a:r>
          </a:p>
          <a:p>
            <a:pPr eaLnBrk="1" hangingPunct="1"/>
            <a:r>
              <a:rPr lang="en-US" altLang="ru-RU" sz="2400" smtClean="0"/>
              <a:t>EDS (RSR </a:t>
            </a:r>
            <a:r>
              <a:rPr lang="ru-RU" altLang="ru-RU" sz="2400" smtClean="0"/>
              <a:t>во всех видах, файлы с электронными плотностями)</a:t>
            </a:r>
            <a:endParaRPr lang="en-US" altLang="ru-RU" sz="240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96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Validation Task Forses (VTF)</a:t>
            </a:r>
            <a:r>
              <a:rPr lang="ru-RU" altLang="ru-RU" smtClean="0"/>
              <a:t>,</a:t>
            </a:r>
            <a:br>
              <a:rPr lang="ru-RU" altLang="ru-RU" smtClean="0"/>
            </a:br>
            <a:r>
              <a:rPr lang="ru-RU" altLang="ru-RU" smtClean="0"/>
              <a:t>2008</a:t>
            </a:r>
          </a:p>
        </p:txBody>
      </p:sp>
      <p:sp>
        <p:nvSpPr>
          <p:cNvPr id="972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Организация экспертов, созванная </a:t>
            </a:r>
            <a:r>
              <a:rPr lang="en-US" altLang="ru-RU" smtClean="0"/>
              <a:t>PDB</a:t>
            </a:r>
          </a:p>
          <a:p>
            <a:r>
              <a:rPr lang="ru-RU" altLang="ru-RU" smtClean="0"/>
              <a:t>Вырабатывает рекомендаций по </a:t>
            </a:r>
          </a:p>
          <a:p>
            <a:pPr lvl="1"/>
            <a:r>
              <a:rPr lang="ru-RU" altLang="ru-RU" smtClean="0"/>
              <a:t>построению моделей структур</a:t>
            </a:r>
          </a:p>
          <a:p>
            <a:pPr lvl="1"/>
            <a:r>
              <a:rPr lang="ru-RU" altLang="ru-RU" smtClean="0"/>
              <a:t>методам проверки; создает поток </a:t>
            </a:r>
            <a:r>
              <a:rPr lang="en-US" altLang="ru-RU" smtClean="0"/>
              <a:t>(pipline) </a:t>
            </a:r>
            <a:r>
              <a:rPr lang="ru-RU" altLang="ru-RU" smtClean="0"/>
              <a:t>по автоматической проверке</a:t>
            </a:r>
            <a:r>
              <a:rPr lang="en-US" altLang="ru-RU" smtClean="0"/>
              <a:t> PDB-</a:t>
            </a:r>
            <a:r>
              <a:rPr lang="ru-RU" altLang="ru-RU" smtClean="0"/>
              <a:t>файлов и выявлению ошибок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97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077200" cy="1447800"/>
          </a:xfrm>
        </p:spPr>
        <p:txBody>
          <a:bodyPr/>
          <a:lstStyle/>
          <a:p>
            <a:r>
              <a:rPr lang="ru-RU" altLang="ru-RU" sz="4000" dirty="0" smtClean="0"/>
              <a:t>6. Фильтрация экспериментальных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5181600" cy="457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Times New Roman" pitchFamily="16" charset="0"/>
              <a:buNone/>
              <a:defRPr/>
            </a:pPr>
            <a:r>
              <a:rPr lang="ru-RU" sz="2400" dirty="0" smtClean="0"/>
              <a:t>1) График </a:t>
            </a:r>
            <a:r>
              <a:rPr lang="ru-RU" sz="2400" dirty="0" err="1" smtClean="0"/>
              <a:t>Вилсона</a:t>
            </a:r>
            <a:r>
              <a:rPr lang="ru-RU" sz="2400" dirty="0" smtClean="0"/>
              <a:t> (</a:t>
            </a:r>
            <a:r>
              <a:rPr lang="en-US" sz="2400" dirty="0" smtClean="0"/>
              <a:t>Wilson</a:t>
            </a:r>
            <a:r>
              <a:rPr lang="ru-RU" sz="2400" dirty="0" smtClean="0"/>
              <a:t> </a:t>
            </a:r>
            <a:r>
              <a:rPr lang="en-US" sz="2400" dirty="0" smtClean="0"/>
              <a:t>plot</a:t>
            </a:r>
            <a:r>
              <a:rPr lang="ru-RU" sz="2400" dirty="0" smtClean="0"/>
              <a:t>).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ru-RU" sz="2400" dirty="0" smtClean="0"/>
          </a:p>
        </p:txBody>
      </p:sp>
      <p:pic>
        <p:nvPicPr>
          <p:cNvPr id="86019" name="Picture 2" descr="http://structure.usc.edu/examples/tutorial2000/html/mr_wil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4591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Box 4"/>
          <p:cNvSpPr txBox="1">
            <a:spLocks noChangeArrowheads="1"/>
          </p:cNvSpPr>
          <p:nvPr/>
        </p:nvSpPr>
        <p:spPr bwMode="auto">
          <a:xfrm>
            <a:off x="457200" y="4419600"/>
            <a:ext cx="7924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2000"/>
              <a:t>Рис. График Вильсона. Одна точка соответствует одному измеренному рефлексу. </a:t>
            </a:r>
            <a:br>
              <a:rPr lang="ru-RU" altLang="ru-RU" sz="2000"/>
            </a:br>
            <a:r>
              <a:rPr lang="en-US" altLang="ru-RU" sz="2000"/>
              <a:t>X – </a:t>
            </a:r>
            <a:r>
              <a:rPr lang="ru-RU" altLang="ru-RU" sz="2000"/>
              <a:t>разрешение  гармоники.</a:t>
            </a:r>
          </a:p>
          <a:p>
            <a:pPr eaLnBrk="1" hangingPunct="1"/>
            <a:r>
              <a:rPr lang="en-US" altLang="ru-RU" sz="2000"/>
              <a:t>Y – </a:t>
            </a:r>
            <a:r>
              <a:rPr lang="ru-RU" altLang="ru-RU" sz="2000"/>
              <a:t>нормированная интенсивность сигнала.</a:t>
            </a:r>
          </a:p>
          <a:p>
            <a:pPr eaLnBrk="1" hangingPunct="1"/>
            <a:r>
              <a:rPr lang="ru-RU" altLang="ru-RU" sz="2000"/>
              <a:t>Теоретически, должна хорошо приближаться прямой.</a:t>
            </a:r>
          </a:p>
          <a:p>
            <a:pPr eaLnBrk="1" hangingPunct="1"/>
            <a:r>
              <a:rPr lang="ru-RU" altLang="ru-RU" sz="2000"/>
              <a:t>Сильно отклоняющиеся рефлексы подозрительны и должны быть отфильтрованы.</a:t>
            </a:r>
          </a:p>
        </p:txBody>
      </p:sp>
      <p:sp>
        <p:nvSpPr>
          <p:cNvPr id="86021" name="Прямоугольник 5"/>
          <p:cNvSpPr>
            <a:spLocks noChangeArrowheads="1"/>
          </p:cNvSpPr>
          <p:nvPr/>
        </p:nvSpPr>
        <p:spPr bwMode="auto">
          <a:xfrm>
            <a:off x="5638800" y="1295400"/>
            <a:ext cx="33528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400" u="sng">
                <a:solidFill>
                  <a:schemeClr val="tx1"/>
                </a:solidFill>
              </a:rPr>
              <a:t>2) Сила  сигнала </a:t>
            </a:r>
            <a:r>
              <a:rPr lang="ru-RU" altLang="ru-RU" sz="2400">
                <a:solidFill>
                  <a:schemeClr val="tx1"/>
                </a:solidFill>
              </a:rPr>
              <a:t>= 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ru-RU" altLang="ru-RU" sz="2400">
                <a:solidFill>
                  <a:schemeClr val="tx1"/>
                </a:solidFill>
              </a:rPr>
              <a:t/>
            </a:r>
            <a:br>
              <a:rPr lang="ru-RU" altLang="ru-RU" sz="2400">
                <a:solidFill>
                  <a:schemeClr val="tx1"/>
                </a:solidFill>
              </a:rPr>
            </a:br>
            <a:r>
              <a:rPr lang="ru-RU" altLang="ru-RU" sz="2400">
                <a:solidFill>
                  <a:schemeClr val="tx1"/>
                </a:solidFill>
              </a:rPr>
              <a:t>= </a:t>
            </a:r>
            <a:r>
              <a:rPr lang="en-US" altLang="ru-RU" sz="2400">
                <a:solidFill>
                  <a:schemeClr val="tx1"/>
                </a:solidFill>
              </a:rPr>
              <a:t>F</a:t>
            </a:r>
            <a:r>
              <a:rPr lang="en-US" altLang="ru-RU" sz="2400" b="1" baseline="-25000">
                <a:solidFill>
                  <a:schemeClr val="tx1"/>
                </a:solidFill>
              </a:rPr>
              <a:t>hkl</a:t>
            </a:r>
            <a:r>
              <a:rPr lang="ru-RU" altLang="ru-RU" sz="2400" b="1" baseline="-25000">
                <a:solidFill>
                  <a:schemeClr val="tx1"/>
                </a:solidFill>
              </a:rPr>
              <a:t> </a:t>
            </a:r>
            <a:r>
              <a:rPr lang="en-US" altLang="ru-RU" sz="2400" b="1">
                <a:solidFill>
                  <a:schemeClr val="tx1"/>
                </a:solidFill>
              </a:rPr>
              <a:t>/</a:t>
            </a:r>
            <a:r>
              <a:rPr lang="el-GR" altLang="ru-RU" sz="2400" b="1">
                <a:solidFill>
                  <a:schemeClr val="tx1"/>
                </a:solidFill>
              </a:rPr>
              <a:t>σ</a:t>
            </a:r>
            <a:r>
              <a:rPr lang="en-US" altLang="ru-RU" sz="2400" b="1" baseline="-25000">
                <a:solidFill>
                  <a:schemeClr val="tx1"/>
                </a:solidFill>
              </a:rPr>
              <a:t>hkl</a:t>
            </a:r>
            <a:r>
              <a:rPr lang="ru-RU" altLang="ru-RU" sz="2400" b="1" baseline="-25000">
                <a:solidFill>
                  <a:schemeClr val="tx1"/>
                </a:solidFill>
              </a:rPr>
              <a:t> </a:t>
            </a:r>
            <a:r>
              <a:rPr lang="en-US" altLang="ru-RU" sz="2400">
                <a:solidFill>
                  <a:schemeClr val="tx1"/>
                </a:solidFill>
              </a:rPr>
              <a:t>. </a:t>
            </a:r>
            <a:r>
              <a:rPr lang="ru-RU" altLang="ru-RU" sz="2400">
                <a:solidFill>
                  <a:schemeClr val="tx1"/>
                </a:solidFill>
              </a:rPr>
              <a:t/>
            </a:r>
            <a:br>
              <a:rPr lang="ru-RU" altLang="ru-RU" sz="2400">
                <a:solidFill>
                  <a:schemeClr val="tx1"/>
                </a:solidFill>
              </a:rPr>
            </a:br>
            <a:r>
              <a:rPr lang="ru-RU" altLang="ru-RU" sz="2400">
                <a:solidFill>
                  <a:schemeClr val="tx1"/>
                </a:solidFill>
              </a:rPr>
              <a:t/>
            </a:r>
            <a:br>
              <a:rPr lang="ru-RU" altLang="ru-RU" sz="2400">
                <a:solidFill>
                  <a:schemeClr val="tx1"/>
                </a:solidFill>
              </a:rPr>
            </a:br>
            <a:r>
              <a:rPr lang="ru-RU" altLang="ru-RU" sz="2400"/>
              <a:t>Амплитуды с силой сигнала </a:t>
            </a:r>
            <a:r>
              <a:rPr lang="en-US" altLang="ru-RU" sz="2400">
                <a:solidFill>
                  <a:srgbClr val="C00000"/>
                </a:solidFill>
              </a:rPr>
              <a:t>&gt;3 </a:t>
            </a:r>
            <a:r>
              <a:rPr lang="ru-RU" altLang="ru-RU" sz="2400"/>
              <a:t>можно считать достаточно хорошими для синтеза Фурье</a:t>
            </a:r>
            <a:endParaRPr lang="ru-RU" altLang="ru-RU" sz="2400" i="1">
              <a:solidFill>
                <a:srgbClr val="BFBFBF"/>
              </a:solidFill>
            </a:endParaRPr>
          </a:p>
        </p:txBody>
      </p:sp>
      <p:cxnSp>
        <p:nvCxnSpPr>
          <p:cNvPr id="86022" name="Прямая соединительная линия 6"/>
          <p:cNvCxnSpPr>
            <a:cxnSpLocks noChangeShapeType="1"/>
          </p:cNvCxnSpPr>
          <p:nvPr/>
        </p:nvCxnSpPr>
        <p:spPr bwMode="auto">
          <a:xfrm rot="5400000">
            <a:off x="3810794" y="2742406"/>
            <a:ext cx="32004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99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5992</TotalTime>
  <Words>4907</Words>
  <Application>Microsoft Office PowerPoint</Application>
  <PresentationFormat>On-screen Show (4:3)</PresentationFormat>
  <Paragraphs>936</Paragraphs>
  <Slides>99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99</vt:i4>
      </vt:variant>
    </vt:vector>
  </HeadingPairs>
  <TitlesOfParts>
    <vt:vector size="102" baseType="lpstr">
      <vt:lpstr>1_Специальное оформление</vt:lpstr>
      <vt:lpstr>Equation</vt:lpstr>
      <vt:lpstr>Graphique</vt:lpstr>
      <vt:lpstr>Validation – оценка качества модели пространственной структуры</vt:lpstr>
      <vt:lpstr>Slide 2</vt:lpstr>
      <vt:lpstr>Slide 3</vt:lpstr>
      <vt:lpstr>Тернистый путь …</vt:lpstr>
      <vt:lpstr>Slide 5</vt:lpstr>
      <vt:lpstr>Две структуры одного и того же белка радикально отличаются. В PDB 1PHY заменена на 2PHY </vt:lpstr>
      <vt:lpstr>Slide 7</vt:lpstr>
      <vt:lpstr>Slide 8</vt:lpstr>
      <vt:lpstr>Slide 9</vt:lpstr>
      <vt:lpstr>Свежий пример отзыва структуры</vt:lpstr>
      <vt:lpstr>Slide 11</vt:lpstr>
      <vt:lpstr>Slide 12</vt:lpstr>
      <vt:lpstr>Slide 13</vt:lpstr>
      <vt:lpstr>Выравнивание последовательностей 1CHR и 2CHR по близости C_alpha атомов при наложении структур</vt:lpstr>
      <vt:lpstr>“Мелкие” ошибки.  Противоречие физике и химии  1DLP 167-169:C, Разрешение 3.3 ангстрема (2000г)</vt:lpstr>
      <vt:lpstr>Slide 16</vt:lpstr>
      <vt:lpstr>Примеры плохого соответствия модели “экспериментальной” ЭП</vt:lpstr>
      <vt:lpstr>3. Источники ошибок</vt:lpstr>
      <vt:lpstr>Ошибки могут быть на всех этапах</vt:lpstr>
      <vt:lpstr>Источники ошибок</vt:lpstr>
      <vt:lpstr>4. Показатели качества модели в целом</vt:lpstr>
      <vt:lpstr>Характеризует совокупность экспериментальных данных – структурных факторов</vt:lpstr>
      <vt:lpstr>Соответствие структурных факторов и функции ЭП (x,y,z) </vt:lpstr>
      <vt:lpstr>Разрешение (период) гармоники</vt:lpstr>
      <vt:lpstr>Slide 25</vt:lpstr>
      <vt:lpstr>Определение разрешения структуры</vt:lpstr>
      <vt:lpstr>Slide 27</vt:lpstr>
      <vt:lpstr>Slide 28</vt:lpstr>
      <vt:lpstr>И модели с плохим разрешением могут быть очень важными!</vt:lpstr>
      <vt:lpstr>Slide 30</vt:lpstr>
      <vt:lpstr>4.2. R-фактор и R-free</vt:lpstr>
      <vt:lpstr>Определение R-фактора</vt:lpstr>
      <vt:lpstr>R-фактор минимизируется при оптимизации модели</vt:lpstr>
      <vt:lpstr>Оптимизация координат атомов</vt:lpstr>
      <vt:lpstr>R-фактор отражает соответствие модели и эксперимента:  чем меньше R-фактор, тем модель лучше!</vt:lpstr>
      <vt:lpstr>Slide 36</vt:lpstr>
      <vt:lpstr>Slide 37</vt:lpstr>
      <vt:lpstr>Slide 38</vt:lpstr>
      <vt:lpstr>Slide 39</vt:lpstr>
      <vt:lpstr>Slide 40</vt:lpstr>
      <vt:lpstr>Slide 41</vt:lpstr>
      <vt:lpstr>Интерпретация R_free </vt:lpstr>
      <vt:lpstr>Slide 43</vt:lpstr>
      <vt:lpstr>Slide 44</vt:lpstr>
      <vt:lpstr>5. Показатели, характеризующие расшифровки отдельных остатки</vt:lpstr>
      <vt:lpstr>5.1. Карта Рамачандрана</vt:lpstr>
      <vt:lpstr>Slide 47</vt:lpstr>
      <vt:lpstr>Укладка полипептидной цепи определяется тремя торсионными углами ,  ,  </vt:lpstr>
      <vt:lpstr>Торсионный угол</vt:lpstr>
      <vt:lpstr>Угол  принимает определенные значения: 180°   почти всегда (trans - конформация)  0°       крайне редко (cis - конформация),            бывает, в основном, у пролина  </vt:lpstr>
      <vt:lpstr>Slide 51</vt:lpstr>
      <vt:lpstr>Slide 52</vt:lpstr>
      <vt:lpstr>Области на карте Рамачандрана</vt:lpstr>
      <vt:lpstr>Карта Рамачандрана уточненная (Lovell et al., 2003; Davis et al., 2004) </vt:lpstr>
      <vt:lpstr>Области на карте Рамачандрана, используемые в программах, определены на основании статистики по PDB </vt:lpstr>
      <vt:lpstr>Выводы</vt:lpstr>
      <vt:lpstr>Карта Рамачандрана модели белка как индикатор её качества </vt:lpstr>
      <vt:lpstr>Сравните две карты Рамачандрана</vt:lpstr>
      <vt:lpstr>5.2. Торсионные углы боковых цепей. Ротамеры</vt:lpstr>
      <vt:lpstr>Конформации боковых цепей </vt:lpstr>
      <vt:lpstr>Распределение угла χ1 в моделях PDB </vt:lpstr>
      <vt:lpstr>Карта углов χ1  и χ2 для Leu</vt:lpstr>
      <vt:lpstr>Ротамеры  - это боковые цепи в типичных для данного типа остатка конформациях  У каждого типа остатков (Leu, Trp, Arg и т.п.) свое число ротамеров  Имеются базы данных ротамеров, для каждого остатка указаны средние положения и доверительные интервалы по углам chi  Программы “знают” ротамеры боковых цепей </vt:lpstr>
      <vt:lpstr>Боковые цепи, конформация которых существенно отличается от одной из предпочитаемых, считаются маргиналами.</vt:lpstr>
      <vt:lpstr>Зависимость процента плохих ротамеров от разрешения</vt:lpstr>
      <vt:lpstr>5.3. Пространственный R-фактор (RSR)</vt:lpstr>
      <vt:lpstr>Простой метод найти ошибку в положении атомов  – посмотреть как согласуются экспериментальная электронная плотность и построенная по модели.  Проблема в том, что … эксперимент не даёт функцию электронной плотности!    Эл.пл-ть, полученая в результате решения фазовой проблемы, служит только для построения черновой модели структуры!  И не используется больше нигде!</vt:lpstr>
      <vt:lpstr>Как рассчитать “экспериментальную” электронную плотность?</vt:lpstr>
      <vt:lpstr>Продолжение</vt:lpstr>
      <vt:lpstr>Как сравнить “экспериментальную” электронную плотность с электронной плотностью, построенной по модели? </vt:lpstr>
      <vt:lpstr>Slide 71</vt:lpstr>
      <vt:lpstr>Для маргиналов с RSR&gt;20% имеет смысл посмотреть как остаток вписан в электронную плотность</vt:lpstr>
      <vt:lpstr>Относительная оценка RSR:  RSR – Z-score  </vt:lpstr>
      <vt:lpstr>Slide 74</vt:lpstr>
      <vt:lpstr>5.4. “Комфортность” окружения атома</vt:lpstr>
      <vt:lpstr>Slide 76</vt:lpstr>
      <vt:lpstr>Зависимость доли доноров и акцепторов протона, погруженных в глобулу и не образующих водородной связи от разрешения</vt:lpstr>
      <vt:lpstr>Slide 78</vt:lpstr>
      <vt:lpstr>Пример из Read et al., Structure, 2011</vt:lpstr>
      <vt:lpstr>Существуют несколько интегральных критериев комфортности окружения.   Можно использовать те, которые приведены в протоколах PDBReport, создаваемых программой WhatCheck  </vt:lpstr>
      <vt:lpstr>Интегральная оценка комфортности окружения остатка</vt:lpstr>
      <vt:lpstr> 5.5. Молекулы воды и ионы</vt:lpstr>
      <vt:lpstr>Анализ молекул воды. Пример из модели 1CBS</vt:lpstr>
      <vt:lpstr>5.6. Некоторые специальные ситуации</vt:lpstr>
      <vt:lpstr>1) Инверсия боковой цепи (flip)  His, Asn, Gln </vt:lpstr>
      <vt:lpstr>Графики (r) для разных атомов (из лекции Лунина)</vt:lpstr>
      <vt:lpstr>Инверсия в Asn51 гомеодомена №2</vt:lpstr>
      <vt:lpstr>Пример инверсии Asn</vt:lpstr>
      <vt:lpstr>2) Два мономера в асимметрической ячейке Пример. Хлормуконат циклоизомераза из Alcaligenes eutrophus: структуры 1chr и 2chr</vt:lpstr>
      <vt:lpstr>3) Инверсия пептидной цепи (pep-flip)</vt:lpstr>
      <vt:lpstr>Ответ. Зашиты в параметры программ для оптимизации модели.  Встречаются в старых моделях. Протоколы проверки включают эти показатели</vt:lpstr>
      <vt:lpstr>6. Повторное построение модели по тем же экспериментальным данным (remediation)</vt:lpstr>
      <vt:lpstr>Science  2007: Vol. 317. no. 5835, pp. 195 - 196 PDB Improvement Starts with Data Deposition Robbie P. Joosten, Gert Vriend </vt:lpstr>
      <vt:lpstr>http://swift.cmbi.ru.nl/pdb_redo/</vt:lpstr>
      <vt:lpstr>Конец</vt:lpstr>
      <vt:lpstr>Сервисы и программы</vt:lpstr>
      <vt:lpstr>Validation Task Forses (VTF), 2008</vt:lpstr>
      <vt:lpstr>6. Фильтрация экспериментальных данных</vt:lpstr>
      <vt:lpstr>Slide 99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Сравнительный анализ пространственных структур белков</dc:title>
  <dc:creator>aba</dc:creator>
  <cp:lastModifiedBy>aba</cp:lastModifiedBy>
  <cp:revision>402</cp:revision>
  <dcterms:modified xsi:type="dcterms:W3CDTF">2017-10-27T09:05:58Z</dcterms:modified>
</cp:coreProperties>
</file>