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7"/>
  </p:notesMasterIdLst>
  <p:handoutMasterIdLst>
    <p:handoutMasterId r:id="rId98"/>
  </p:handoutMasterIdLst>
  <p:sldIdLst>
    <p:sldId id="256" r:id="rId2"/>
    <p:sldId id="302" r:id="rId3"/>
    <p:sldId id="258" r:id="rId4"/>
    <p:sldId id="259" r:id="rId5"/>
    <p:sldId id="317" r:id="rId6"/>
    <p:sldId id="289" r:id="rId7"/>
    <p:sldId id="303" r:id="rId8"/>
    <p:sldId id="261" r:id="rId9"/>
    <p:sldId id="262" r:id="rId10"/>
    <p:sldId id="313" r:id="rId11"/>
    <p:sldId id="322" r:id="rId12"/>
    <p:sldId id="316" r:id="rId13"/>
    <p:sldId id="321" r:id="rId14"/>
    <p:sldId id="318" r:id="rId15"/>
    <p:sldId id="263" r:id="rId16"/>
    <p:sldId id="315" r:id="rId17"/>
    <p:sldId id="359" r:id="rId18"/>
    <p:sldId id="323" r:id="rId19"/>
    <p:sldId id="264" r:id="rId20"/>
    <p:sldId id="265" r:id="rId21"/>
    <p:sldId id="260" r:id="rId22"/>
    <p:sldId id="272" r:id="rId23"/>
    <p:sldId id="290" r:id="rId24"/>
    <p:sldId id="291" r:id="rId25"/>
    <p:sldId id="292" r:id="rId26"/>
    <p:sldId id="293" r:id="rId27"/>
    <p:sldId id="324" r:id="rId28"/>
    <p:sldId id="325" r:id="rId29"/>
    <p:sldId id="326" r:id="rId30"/>
    <p:sldId id="360" r:id="rId31"/>
    <p:sldId id="266" r:id="rId32"/>
    <p:sldId id="271" r:id="rId33"/>
    <p:sldId id="273" r:id="rId34"/>
    <p:sldId id="295" r:id="rId35"/>
    <p:sldId id="294" r:id="rId36"/>
    <p:sldId id="361" r:id="rId37"/>
    <p:sldId id="286" r:id="rId38"/>
    <p:sldId id="287" r:id="rId39"/>
    <p:sldId id="288" r:id="rId40"/>
    <p:sldId id="267" r:id="rId41"/>
    <p:sldId id="268" r:id="rId42"/>
    <p:sldId id="269" r:id="rId43"/>
    <p:sldId id="281" r:id="rId44"/>
    <p:sldId id="296" r:id="rId45"/>
    <p:sldId id="297" r:id="rId46"/>
    <p:sldId id="298" r:id="rId47"/>
    <p:sldId id="362" r:id="rId48"/>
    <p:sldId id="327" r:id="rId49"/>
    <p:sldId id="374" r:id="rId50"/>
    <p:sldId id="328" r:id="rId51"/>
    <p:sldId id="329" r:id="rId52"/>
    <p:sldId id="330" r:id="rId53"/>
    <p:sldId id="332" r:id="rId54"/>
    <p:sldId id="333" r:id="rId55"/>
    <p:sldId id="335" r:id="rId56"/>
    <p:sldId id="331" r:id="rId57"/>
    <p:sldId id="348" r:id="rId58"/>
    <p:sldId id="334" r:id="rId59"/>
    <p:sldId id="336" r:id="rId60"/>
    <p:sldId id="337" r:id="rId61"/>
    <p:sldId id="338" r:id="rId62"/>
    <p:sldId id="375" r:id="rId63"/>
    <p:sldId id="364" r:id="rId64"/>
    <p:sldId id="341" r:id="rId65"/>
    <p:sldId id="342" r:id="rId66"/>
    <p:sldId id="377" r:id="rId67"/>
    <p:sldId id="372" r:id="rId68"/>
    <p:sldId id="378" r:id="rId69"/>
    <p:sldId id="379" r:id="rId70"/>
    <p:sldId id="365" r:id="rId71"/>
    <p:sldId id="368" r:id="rId72"/>
    <p:sldId id="382" r:id="rId73"/>
    <p:sldId id="383" r:id="rId74"/>
    <p:sldId id="380" r:id="rId75"/>
    <p:sldId id="381" r:id="rId76"/>
    <p:sldId id="350" r:id="rId77"/>
    <p:sldId id="355" r:id="rId78"/>
    <p:sldId id="356" r:id="rId79"/>
    <p:sldId id="354" r:id="rId80"/>
    <p:sldId id="369" r:id="rId81"/>
    <p:sldId id="370" r:id="rId82"/>
    <p:sldId id="384" r:id="rId83"/>
    <p:sldId id="358" r:id="rId84"/>
    <p:sldId id="351" r:id="rId85"/>
    <p:sldId id="366" r:id="rId86"/>
    <p:sldId id="311" r:id="rId87"/>
    <p:sldId id="299" r:id="rId88"/>
    <p:sldId id="363" r:id="rId89"/>
    <p:sldId id="275" r:id="rId90"/>
    <p:sldId id="276" r:id="rId91"/>
    <p:sldId id="277" r:id="rId92"/>
    <p:sldId id="278" r:id="rId93"/>
    <p:sldId id="279" r:id="rId94"/>
    <p:sldId id="309" r:id="rId95"/>
    <p:sldId id="310" r:id="rId9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082" autoAdjust="0"/>
  </p:normalViewPr>
  <p:slideViewPr>
    <p:cSldViewPr>
      <p:cViewPr varScale="1">
        <p:scale>
          <a:sx n="84" d="100"/>
          <a:sy n="84" d="100"/>
        </p:scale>
        <p:origin x="142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5520"/>
    </p:cViewPr>
  </p:sorterViewPr>
  <p:notesViewPr>
    <p:cSldViewPr>
      <p:cViewPr varScale="1">
        <p:scale>
          <a:sx n="64" d="100"/>
          <a:sy n="64" d="100"/>
        </p:scale>
        <p:origin x="-2645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C0953-1E2E-4BE2-A992-5B4690F99A12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FC4D6-A7C8-4B3F-A7BA-62793DC681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6290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5A4ED-726C-4700-B6A1-A1F748F2017B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E1D0E-776A-4EDB-A3FB-C2F7AD034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350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Тут для примера приведено несколько выравниваний. Полезно обсудить с аудиторией возможные технические критерии на этих примерах. Но времени</a:t>
            </a:r>
            <a:r>
              <a:rPr lang="ru-RU" baseline="0" dirty="0" smtClean="0"/>
              <a:t> не хватает </a:t>
            </a:r>
            <a:r>
              <a:rPr lang="ru-RU" baseline="0" dirty="0" smtClean="0">
                <a:sym typeface="Wingdings" panose="05000000000000000000" pitchFamily="2" charset="2"/>
              </a:rPr>
              <a:t>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E1D0E-776A-4EDB-A3FB-C2F7AD0340CD}" type="slidenum">
              <a:rPr lang="ru-RU" smtClean="0"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234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E1D0E-776A-4EDB-A3FB-C2F7AD0340CD}" type="slidenum">
              <a:rPr lang="ru-RU" smtClean="0"/>
              <a:t>70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9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495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728D-A4BC-4226-8EC8-1D2E27C3B46E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E423-05BA-4961-B777-2729568F4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536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728D-A4BC-4226-8EC8-1D2E27C3B46E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E423-05BA-4961-B777-2729568F4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900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198"/>
            <a:ext cx="8229600" cy="634082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8784976" cy="58233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-36512" y="6516052"/>
            <a:ext cx="2323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Выравнивания – 2015</a:t>
            </a:r>
            <a:endParaRPr lang="ru-R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651328" y="6516052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7292C650-A5D7-4838-B1A0-73BC6DF363E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4474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728D-A4BC-4226-8EC8-1D2E27C3B46E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E423-05BA-4961-B777-2729568F4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855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728D-A4BC-4226-8EC8-1D2E27C3B46E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E423-05BA-4961-B777-2729568F4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65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728D-A4BC-4226-8EC8-1D2E27C3B46E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E423-05BA-4961-B777-2729568F4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173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728D-A4BC-4226-8EC8-1D2E27C3B46E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E423-05BA-4961-B777-2729568F4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076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728D-A4BC-4226-8EC8-1D2E27C3B46E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E423-05BA-4961-B777-2729568F4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542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728D-A4BC-4226-8EC8-1D2E27C3B46E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E423-05BA-4961-B777-2729568F4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066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728D-A4BC-4226-8EC8-1D2E27C3B46E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E423-05BA-4961-B777-2729568F4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959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41000">
              <a:srgbClr val="9CB86E"/>
            </a:gs>
            <a:gs pos="100000">
              <a:srgbClr val="156B13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-36512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CA6E728D-A4BC-4226-8EC8-1D2E27C3B46E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41D0E423-05BA-4961-B777-2729568F4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106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4464496"/>
          </a:xfrm>
        </p:spPr>
        <p:txBody>
          <a:bodyPr>
            <a:noAutofit/>
          </a:bodyPr>
          <a:lstStyle/>
          <a:p>
            <a:r>
              <a:rPr lang="ru-RU" sz="9600" i="1" dirty="0" smtClean="0"/>
              <a:t>Понятие</a:t>
            </a:r>
            <a:br>
              <a:rPr lang="ru-RU" sz="9600" i="1" dirty="0" smtClean="0"/>
            </a:br>
            <a:r>
              <a:rPr lang="ru-RU" sz="4800" i="1" dirty="0" smtClean="0"/>
              <a:t>(множественного)</a:t>
            </a:r>
            <a:r>
              <a:rPr lang="ru-RU" sz="8000" i="1" dirty="0" smtClean="0"/>
              <a:t> </a:t>
            </a:r>
            <a:r>
              <a:rPr lang="ru-RU" sz="9600" i="1" dirty="0" smtClean="0"/>
              <a:t>выравнивания</a:t>
            </a:r>
            <a:endParaRPr lang="ru-RU" sz="96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788024" y="5301208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ФББ МГУ, 2015г.</a:t>
            </a:r>
            <a:br>
              <a:rPr lang="ru-RU" dirty="0" smtClean="0"/>
            </a:br>
            <a:r>
              <a:rPr lang="ru-RU" dirty="0" smtClean="0"/>
              <a:t>Аксянов Е.А.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484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260648"/>
            <a:ext cx="9381728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Любые ли последовательности можно хорошо выровнять?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0950" y="1268760"/>
            <a:ext cx="720080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051" y="1196752"/>
            <a:ext cx="8964488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VLSGG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IA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DRMQKEITAL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-----------AP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KI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KIIA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PP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RK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YSVWIGGSILA</a:t>
            </a:r>
          </a:p>
          <a:p>
            <a:pPr marL="0" indent="0"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VLSGG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IV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DRMNKELTAL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AP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KI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KIIA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PP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RK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YSVWIGGSILA</a:t>
            </a:r>
          </a:p>
          <a:p>
            <a:pPr marL="0" indent="0"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VLSGG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IA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DRMSKEISAL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AP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SM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KI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KVVA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PP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RK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YSVWIGGSILA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VLSGG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LP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SRLERELKQL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YLERVLKGDVDKL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KF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KI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RIED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PP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RK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HMVFLGGAVLA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4259" y="1268760"/>
            <a:ext cx="288032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321321" y="1268760"/>
            <a:ext cx="288032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004048" y="1268760"/>
            <a:ext cx="144016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436096" y="1268760"/>
            <a:ext cx="288032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228184" y="1268760"/>
            <a:ext cx="288032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660232" y="1268760"/>
            <a:ext cx="288032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-540568" y="2483604"/>
            <a:ext cx="9001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CIIV</a:t>
            </a:r>
            <a:r>
              <a:rPr lang="ru-RU" altLang="ru-RU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VL</a:t>
            </a:r>
            <a:r>
              <a:rPr lang="ru-RU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QSKNSDIYMTVKEQSDIVHGI-</a:t>
            </a:r>
            <a:r>
              <a:rPr lang="ru-RU" alt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----------MSQCVLMKNVSR</a:t>
            </a:r>
            <a:r>
              <a:rPr lang="ru-RU" altLang="ru-RU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endParaRPr lang="ru-RU" altLang="ru-RU" b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6554" y="2699042"/>
            <a:ext cx="90530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Может ли такое сходство быть результатом случайности?</a:t>
            </a:r>
          </a:p>
          <a:p>
            <a:endParaRPr lang="ru-RU" sz="2800" dirty="0"/>
          </a:p>
          <a:p>
            <a:r>
              <a:rPr lang="ru-RU" sz="2800" dirty="0" smtClean="0"/>
              <a:t>Если вставлять </a:t>
            </a:r>
            <a:r>
              <a:rPr lang="ru-RU" sz="2800" dirty="0" err="1" smtClean="0"/>
              <a:t>гэпы</a:t>
            </a:r>
            <a:r>
              <a:rPr lang="ru-RU" sz="2800" dirty="0" smtClean="0"/>
              <a:t> там, где они есть в выравнивании, то можно </a:t>
            </a:r>
            <a:r>
              <a:rPr lang="en-US" sz="2800" dirty="0" smtClean="0"/>
              <a:t>“</a:t>
            </a:r>
            <a:r>
              <a:rPr lang="ru-RU" sz="2800" dirty="0" smtClean="0"/>
              <a:t>найти</a:t>
            </a:r>
            <a:r>
              <a:rPr lang="en-US" sz="2800" dirty="0" smtClean="0"/>
              <a:t>”</a:t>
            </a:r>
            <a:r>
              <a:rPr lang="ru-RU" sz="2800" dirty="0" smtClean="0"/>
              <a:t> 3 консервативные позиции из 12ти. И еще функционально консервативные. Просто в произвольной последовательности!</a:t>
            </a:r>
          </a:p>
          <a:p>
            <a:endParaRPr lang="ru-RU" sz="2800" dirty="0"/>
          </a:p>
          <a:p>
            <a:r>
              <a:rPr lang="ru-RU" sz="2800" dirty="0" smtClean="0"/>
              <a:t>75% консервативных позиций пропущено. Так будет почти в любой последовательности. Мотивы не найдены!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3216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>
            <a:off x="90950" y="1268760"/>
            <a:ext cx="720080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бъект 2"/>
          <p:cNvSpPr txBox="1">
            <a:spLocks/>
          </p:cNvSpPr>
          <p:nvPr/>
        </p:nvSpPr>
        <p:spPr>
          <a:xfrm>
            <a:off x="3051" y="980728"/>
            <a:ext cx="8964488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VLSGG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IA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DRMQKEITAL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-----------AP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KI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KIIA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PP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RK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YSVWIGGSILA</a:t>
            </a:r>
          </a:p>
          <a:p>
            <a:pPr marL="0" indent="0"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VLSGG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IV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DRMNKELTAL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AP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KI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KIIA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PP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RK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YSVWIGGSILA</a:t>
            </a:r>
          </a:p>
          <a:p>
            <a:pPr marL="0" indent="0"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VLSGG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IA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DRMSKEISAL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AP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SM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KI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KVVA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PP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RK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YSVWIGGSILA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VLSGG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LP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SRLERELKQL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YLERVLKGDVDKL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KF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KI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RIED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PP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RK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HMVFLGGAVLA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94259" y="1268760"/>
            <a:ext cx="288032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1321321" y="1268760"/>
            <a:ext cx="288032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004048" y="1268760"/>
            <a:ext cx="144016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436096" y="1268760"/>
            <a:ext cx="288032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228184" y="1268760"/>
            <a:ext cx="288032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660232" y="1268760"/>
            <a:ext cx="288032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-36512" y="2411010"/>
            <a:ext cx="88735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Может ли такое сходство быть результатом случайности?</a:t>
            </a:r>
          </a:p>
          <a:p>
            <a:endParaRPr lang="ru-RU" sz="2800" dirty="0" smtClean="0"/>
          </a:p>
          <a:p>
            <a:r>
              <a:rPr lang="ru-RU" sz="2800" dirty="0" smtClean="0"/>
              <a:t>НЕТ! Можно повторить этот опыт со многими последовательностями, и почти нигде мы не найдем таких мотивов.</a:t>
            </a:r>
            <a:endParaRPr lang="ru-RU" sz="2800" dirty="0"/>
          </a:p>
          <a:p>
            <a:endParaRPr lang="ru-RU" sz="2800" dirty="0" smtClean="0"/>
          </a:p>
          <a:p>
            <a:r>
              <a:rPr lang="ru-RU" sz="2800" dirty="0" smtClean="0"/>
              <a:t>Только иногда мы сможем подогнать последовательность под существующие в выравнивании консервативные позиции.</a:t>
            </a:r>
          </a:p>
        </p:txBody>
      </p:sp>
      <p:sp>
        <p:nvSpPr>
          <p:cNvPr id="3" name="AutoShape 2" descr="data:image/jpeg;base64,/9j/4AAQSkZJRgABAQAAAQABAAD/2wCEAAkGBxISEBUTEhIUFRMUFhUVEhcUEhUUFRUbFREWFhcXExQYHCggGBolHRYUITQiJSorLi4vGB8zODMsNzQtLysBCgoKDg0OGxAQGywmICIsLC0sLC8tLCwsLCwtLCwsLCwsNCwsLCwsLCwsLCwsLCwsLCwsLCwsLCwsLCwsLCwsLP/AABEIAQMAwwMBIgACEQEDEQH/xAAcAAEAAQUBAQAAAAAAAAAAAAAABQIEBgcIAQP/xABHEAABAwIDBQQGBgcFCQEAAAABAAIDBBEFEiEGMUFRYQcTcYEiMkKRobEjM1JygsEUYpKTwtHwCHOis+EXJTRTVGN0stIV/8QAGgEBAAMBAQEAAAAAAAAAAAAAAAMEBQIBBv/EAC8RAAICAQMCBQIEBwAAAAAAAAABAgMRBCExEkEFEzJRYSJxFCNCoTNSkbHB0fD/2gAMAwEAAhEDEQA/AN4oiIAiIgCIsD7X9r3YfRBsLrVNQSyE8WAAd5J4gEAdXA8EBa9oHatBQPdBTtFRVDRwvaKI8pHDUu/VHmQtO4z2g4rVE56x8bTuZT/QtHS7fSI8SVjIHmTqSdSSd5JXqgdj7FmNSXJVUTySG8kskh/Xkc75lfOIZTdpc0jcWuII8wVUvCVz1Mk6YrsZjsn2k19FI3NM+ogv6cUzi82/7cjvSYeWtui6RwfE46qCOeF2aOVoew8bHgRwI3EcwVx8t+/2fa4vw2WIn6moeGdGva19v2i/3qWuTezILYJbo2giIpCEIiIAiIgCIiAIiIAiIgCIiAIiIAiIgC5r7a8VM+MSMv6FMxkTeVy3vHnxu+34QulFyLtXUGTEax5N81VPbwErg0eQAC4nwSVLMiMVLnWCqVzhkAc8uO5lreJ4+Q+artpLLLsYuUlFdyiLDZHi5IZyFiT58l8O6yktIsRv4+YPJZEsflkzPeTvzEeQ0HyUdVkp5zwTaiiFSWOTxbR7DdqKWjbWNqpmxBzoXR5g45vRkDrBoO6zfetWkqUweEhmY73m/lw/rqpHZ5a6iGFPnSUTo3/aVhX/AFbf3cv/AML7w9oGFu3VsI+8Sz/2AXPKEBR/jH7Fh+GQ92dO0ON0s31NTBJ/dzMf8ir9cnugad7R7lJYdjVXT/UVU8dtzRI5zP3brt+C7jrI90RS8Ml+mR08i0fhPazXRWE8cVQ3mPoZPeLtP7IWe4B2mYfUkNdIYJD7E4yAnpJqw+FweisRthLhlOzS218ozNF4DfcvVIVwiwjbDtQoaB5iJdPOPWjhAOT+8eTlaempHJY5g3bpSySBlTTSU7SbCQPEzR1eA0OA8AUye4ZtpF86edkjGvY5r2PAcxzSHNcCLgtI0IIX0Q8CIiAIiIAiIgC43rZM08zvtTSn3yErsgrjJzSHvDt4e8HxzG64s4JafUFJ4MPoz1e78goxSeDfVn77vyVO70M0tL/FX2ZfKPq8MzOzNdlJ3i1weqkEVSE3F5Ro2VRsWJIj4cLF7vdm6AWHnzUgqZJQ3ebK1kxBo3D36Lt9dhwvKpWFsXiKOGJE7g333VQxA/ZCeTM8/E1+5forRteOII8NV9452u3H8iuHCS5RJG2EuGfRePYDvF16i5JCZ2c2sraAjuJS6Ib4Zbvj/CL3Z+EjzWQ7Z9sD5qMQ0rH09TJcTuuD3bABcwvHF17XsCLHcbFYKobE22lvzaLeRN/y96uUXSbwzN1unhjqS3yWrW2/Pr4r0i69VObWym3ZT2RuD+z/ALUuD34dK67bGWlvwsfpIx43zgdHrd648wbFH0lVBVM9aGRr7D2m3s5vgWlzfNdd4fWMmiZLG7NHI1r2EcQ4XB+KsReUVJx6WXCIi6OAiIgCIvHOAFybAaknggI7aLG4qKnfUTGzWDQD1nuPqsYOLif6suU8djklqZZ2xgCaR8hY03DC9xcWi+/fv+AWb9oG1ZxCqOQn9GhJbAODzudKR14chbmVjSo3alqWEa+n0KcMz5f7EDHSTO9nL1cbf6qZpIAxgaNbbzzJ1K+qKtZc5rBdp00annlhWlVV20bv4nkqq2fKLDefgFGrqqvO7OL7mvpieucSbnUqki6+1JTSSvEcUb5JDuZGwvcethw6quvoJoH93PFJE+18sjC0kc233jqFZwUHJZwR8kFtW6FfdpNtd69Ret5PFFJ7BEReHR9oapzeo5FSEFQH7t/EKElhzHUm3JUthLSCx1iFxKqMl8klepnB8ZRkS+FZTCRttxGrTyP8lXTy5m396+iqJuLNJqNkcPhkEaWUG2QnqCLe+6pmpXR2Lrely4HgL+HyU+vhXQ543Dja48RqFYjqG2k0U56NKLabz2IQhbY7Ddt+6eMNqHeg8k0bj7LiSXRE8nHUdbjiLama+9uouhvoQSHAgtINiCNQQeBVuMulmbOPUtjs9Fg2xnaBBPQQSVEjWzlmWUG3rMcWF1uGbLm80U5UM5REQBa57Z9pDBSiljNpam4dbe2IaO/aNm+GZbGXNG2mMGsxKea92NcY4uWSMlrbeJzO/Eorp9MclvR1eZZv2IljbCy9RFkH0IRF6gIiqfd593uXxc6wJ5aqp+8+J+a+NT6jvBaEVwjHnJ7s3xsrDS4HhTKmq9GWcMdKQ3NI5zxmZCwcmt4XtcOKq7RBT4lgbquE5u6HfwPIs5uR+WVh4jQPBHMDkvO17ZioxClpzRtEhjeXZM7WZmyMADmlxA0sOO4lWG0NH/8AlbM/or3NM0o7rTcXzSl8gbzDWZ9f1VEsPEs75/YpbmmkRFKXAiKl7rC6A9JsvVvXYjs8pKSnZLXRxSVMgBf34a5kRduija70bjcTvJvwWKdsOxsNJ3dVTMEccj+6mjYLMa4tLmPY3c2+VwIGm7quVOLeERK3c19QSWdbgfmpJQrXWN+WqmgVBet8mppZZi17BePdYEncASV6rTFnWid1sD4FwBUUFmSRPZLpg5eyISBun9aL6orrBsJmrKiOmp25pJDa/Bg9p7jwaBqf5rR9TMNtRRdYXsrWVEQlhY4xvLspHR5afiCi6n2ewaOjpYqaL1IWBoJAu473OPVxJJ6lFYwU8kkiIvTwidra809BUzDRzIZCz72Q5fjZcx0jLNXQvau+2D1NuIjHvnjB+a5+jGg8FS1j4RseGR2bKkRFQNQIiICKrI7PPXUL4qYmiDhYq3FA3mfgrMbljco2aaXV9JnOx3as6lpm09RA6YRDLC9j2tdlHqskDt9hoHDgBpfU43tbtBU4nMJJWiONgIhiBJawH1iSRdzzYXNhuCsAxrATYAAXJ8OqbLYScTrG07qhlOxwcQX8Q23otbcZ5DfdcaAngu6/reYrHyVbaq6MOe79i17mJvrPF/vAL6Mgid6pB8HXW16zsRoIoi59dNHlFy+QwCMWG9wLRp+JaQq4Gtke1rmyNa9zWvaCA8NcQHtB1AIAPmpJUNfqZwtbH+REnNQkeqb9OKudlKcSYhSMd6rqmHNfjaQGx8bWUTTV72byXN5HePA/zUk6UtMdRCRmjcyRpt7THBzSR0IF1wuqLxL+pI+i2DdfPsZv/aDdO6rpYrOMJiJiABOeUyFrgAN7svdW+91U32oF8OAUkE5vOXUrH3NzmjhLnknjbLa/VZNhnaThssAlkqGQvAu+KT6xjrahrbXfxsW3utP9om1pxKqD2gtghBbA1ws45iM8jhwLrN04ADjdI9TwmsYKUY5kYupmH1R4D5KIiZmIHNTKivfCNfSLlhUyxhzS0i4OhVSKunguNZWGR9HgBkmiiEuVssscd8ty3vHht7XF7XvwXS2xGw9LhcZbAC6R/wBZK+xkfxtoLNb0Hnc6rQeEf8XS/wDkwf5zV1EtTTTco5Zha6qNckohERWCiEREBjHabBnwirHKPP8Au3Nf/CuehuW5+0vbqCGOWijaJppGOjlF/o4g9pae8I1LrH1R5kaX0pE7Sx3j49VQ1bTax2Nrw6MoweVzwfRERUjSCIiAIiIC2xP6l/h+YuoIi6yVzQRY7joVB1GHSMPojM3hbeOhCt6eax0sy/EKZSamlkt3uJtck23XJNvC+5eKkusbEEHkRZVAqy8mUFI4M/V7DusHD5H8lHK/wVt3OdwAy+ZN/wAvio7fQyzo8+dHBXVUxabj1fl4r4AX3KbXgaBuAHkqyv23NWWlTezPhSU+UXO8/DorhEUMpNvLLMYqKwgiIvDovtn2Zq+jbzqoPhM1dPLnHs+p+8xekbb1XukPTJG5wPvaF0ctPSr6DE8Sf5iXwERFZM4LCu1Lax1DShkJtU1BLYj9hotnk8RcAdSDrYrNVoXthqu8xYtvpDDG0DgC7M8/B7fcFHbPpg2WdJWrLUmYY0cySSbuJNySdSSTvK9RWtXXtjNrEm1za2g81kpSm9j6CU4wWXsi5I62VNyN4v4b/cqmPBAI3EXHmjHg6ggjobpx2Pdn3DXg7l6qXxg+PNUNkINneR5p054Gccn1REXJ0ERWU9fkkyvFmkAtd87rqMXLg4nZGCzIu5ImuFnAEdRdWMuERncXN8DcfFX7Hgi4IIO4her2M5R4ZzOquz1JMjWYM32nuPTcpCKMNFmiwHAKpElZKXLFdFdfpQREXBKEREARFTK+wv7l6ll4DeDYHYjh5kr5p7ejDFkH3pXC3wY/3rdy1t2G1NKaFzIpQ6o7xz6lh0c3c1lgd7MobqNLkrZK16o9MUj5vVWddrYREUhXC5t26n7zFqx3KXJ+7Y1n8K6SXL+NuvW1budVUH3zvKrat/QaPhq/Mb+CzWPOkzFzvtEkeG4fCyl8UlyxO5n0R+LT5XUOAq+njhNlrWTzJR9j6mrvEyNv2RnP8IVzgvrP5ej79VYgL70NYI84IJJsWjnpa3RSTjmLUV/2SvVPFkZTfH+ibXjmgixUJRSETNJOryQ7rcE/kpxVLIdD5NOm5WpvBTGCNDw3FVIi4byTIKmWJrhZwBHUXVSLxPB40nszxjABYAADcBuXqIh6tgiIgCIiAIiIDxzrb1YV73W3WHyUgqJ2XaVJXJRZHbFyi0mReE4nNSzMnp3lksZu0jjza4e007iCun9gdrY8TpBM0ZZGnJPHfWN4HDm07weXUFcrvbYkLLeyraQ0OJx3NoakiCccPSNo3/hcRryLlpVy7GBdDudPoiKYrBcu4uLVdUOVTUf5zl1EuY9s2iDEK0O3Cokf+8eXgD9oKtqk3DY0fDpJTefYxnF5bvaz7IzHxOg/rqrRUhxcS473G/8AIKpcqPSkhOfXJy9wvF6i9OSul+tZ97+EqeUJQi8zOmY/4bfmptVdRyvsaGi9L+/+EERFXLoREQBERAEREAREQBERAEREBCVbbO/rwVrOPRPPeFe149L3/NWcu4rSg+DEvW8kde7L4gaihppzvlgikd4ujBd8SV4ozsxP+56K/wDyGfLRFaM4vZ9pYWYgyheHNklhMsT3ACOSziHRtdfV4AzWtuXPnbLJG7GZ2xm4Hd97yziJoI62Ab5krdGIHDMbpy3vD3lO5zgWkw1dM9h1Ia4ZmG7eIsbdNOZBO6Rz5HuLnyOL3ucbucXHMS48SSSVxPgkqznBWiIoC2EReFAXeEtvKT9ltv2j/opdWGDR2YXH2zfyGg/NX6p3vM/samkjipfO4REUJZCIiAIiIAiIgCIiAIiIAiLx7rC6LcERXn0vf81ZTGzSrioddx9yk9jMBdiFfDTNBLC4PnI9mNhBeb8NPRHVwWnCPBh6iay2dN7D0hiwyjjcLObTQhw5Humlw9914psC2gRWTPMbx7ZbC6yfLUwQPqMue18sxaDlDjlIc5t9LnRcu4phr6WpmppLh8Ujma8bHRw6FtiOhXU+0+x9NXFj5O8jni+qqIHmKePfo144anQg7ysC237H3TxmaCrnmrG2F6p7CJGtGjMzWDK4cHG/I8xzJZR1CXS8mj0X0xCklp5DFUxPhkbvbI0tO+1xzGm8aFW5lbzUHSy2pxfc+iQwmR2QbvaPIfzX0go5JOBY3md58Apimp2sblaPHmepUVlqhxyWadPKx5e0f7n0Y0AADcNAvURUTWCIiAIiIAiIgCIiAIiIAiIgCusPwWWrE3dujjZTxmWaWZxbGwa2BcATc2NhbgVRhtBLUzNp6duaV505NHFzzwaOJ/0W7MN7LaFkcTJQ+bu7OkaZHiGWS988kINnW3AG+gAN1b01OX1Moa3UquPSuWaXoOzeqfJQNmmjibiAe6IgOe9gbB3v0kZDdSLbidd62XsDs7BRYy+no+8e2npC2tleT6c00sb42W9UWY0kWGmoNzdZ7U7PRyV0NY5zi6nifHDH6PdsMh9OQaXzFtm77WG5TAaBewGu/r4rQSwYbbfJ6iIvTwIiID4VlFFM3LLGyRvJ7GvHuIWgu0LYU4dKZoWZqSR3okC5hJPqPPL7LuO466noRfKpp2SMcyRrXseC1zXAFrgd4IO8LicFJYZNRc6pZRyu119QvVne3PZjLTF09CHSwb3Rauki+7xkb/iHXetfxTgrMsplBm/TfC1ZR9URFCThERAEREAREQBERAERfMzC4Au4k2AGtydwHM+C9UW+DxtLk+ivMDwiorZu5pWZne246MjH2nu4Df1PAFZXsn2XVVVaSrvTw78lh3zx90/V+LtenFbmwXBoKSIRU8bY2DlvcftPcdXO6lXKtL3kZ2o18Y7Q3ZFbE7Hw4dDlZ6cz7d9KRZzzyA9lg4D33KyREV5LBjyk5PLCIi9OQiIgCIiAIiIAtadsGztCyinrXRZJ2gZXREMMj3vDWiRu5wudTa9gdVstal/tF1RFFTRDdJUZndRHG7Q+bgfJeNJrc6hKUXmLNMwV2g3jodQrtlWD18CodFSlXF9jWhqZx5JwVDVWJW8woISEcSqhUO5/BRuhEy1nuiczDmPevbjmoL9LdfhY7tFV+knkF5+H+TpayJNZxzHvVJlbzCh/0k9F4ah3P4L3yF7h6xEs6paFf4XhFZVEfo9NLID7QYcnnI6zB71L9h8jXYsWSta8Op5Mge1rsrmvY4ObcaGwcNOa6LAU8NLHllSzxGSeIo0rgnY9UyWdWTtib9iL6STwLj6LT4ZlszZzY2iodYIRn3GR/pynn6Z9UdG2HRT6KxGEY8FCzUWWcsIiLshCIiAIiIAiIgCIiAIiIAtd9ueBmpwt0rBd9K8TWHFli2T3NOb8C2IqZIw5pa4AtcCHA6ggixBHJAcZNdcXVSndvNmXYZXyQEHuXHPTOPFjjoL8S31T4X4qCVaSwy7CXUgiIvDope24SN1wql8ojq7xXq4OXs0fVEReHRmHY5IRjtNb2mzg/uHn8l06uduwTC3S4o6ot9HTxOGbhnl9Frf2e8PkuiVYjwU5vMmERF0cBERAEREAREQBERAEREAREQBERAYr2ibGx4pSGM2bMy7qeQ+y6253HI7QHyO8BcwYlQzUsz4Khjo5IzZwPwIPtNO8Eb12Sse2w2Mo8SjDamP0237uVhyysv8AZdxH6pBHReOOTqMnF7HKQK8c4DeVsHbDshkou6eyqZJHLURQXfGWGPvnFrXvIJBaNLkW37lc472Nuo6CaqkqRK+FrX90xhY0tD295eQkn1M1rAahR+WTed8GtqaOSaRsULHSSPNmNY0ucT0AV7tBgM+HTCGqYGSOjZILODhZ995HEEOB6g7xYreo2epaGswmagg7uOV8sUpGZzpGz0xe0yvdcmxZcXOmtlOYdgb3YtiEtRCH08sVIyAvDXscGMd3jcp5P11HFddCxgjdjzk5cNQ1ZNsnsTVYhUint+j/AEYmc6Zrmkxl+TPGw2L9bjgOq3RhOCQs2klMFNFHDDQMa7JC1je9lqc4cABbNkaRffpZSVJhc7toZqt0ZZBHRMponki0pdKJSW2N/ROYG/RFBISskya2T2agw6mbT07fRHpPcdXyOIF3vPE6DwAAUyiLsjCIiAIiIAiIgCIiAIiIAiIgCIiAIiIAiIgMY7TadsmEVgeL5YHyN6OjGdjgRxDmg+Sm5aKOen7qVueOSPJI1xJzBzbEE3v5714iAuoIWsa1jQA1oDWgbgALADyVaIgCIiAIiIAiIgCIiAIiIAiIgCIi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jpeg;base64,/9j/4AAQSkZJRgABAQAAAQABAAD/2wCEAAkGBxISEBUTEhIUFRMUFhUVEhcUEhUUFRUbFREWFhcXExQYHCggGBolHRYUITQiJSorLi4vGB8zODMsNzQtLysBCgoKDg0OGxAQGywmICIsLC0sLC8tLCwsLCwtLCwsLCwsNCwsLCwsLCwsLCwsLCwsLCwsLCwsLCwsLCwsLCwsLP/AABEIAQMAwwMBIgACEQEDEQH/xAAcAAEAAQUBAQAAAAAAAAAAAAAABQIEBgcIAQP/xABHEAABAwIDBQQGBgcFCQEAAAABAAIDBBEFEiEGMUFRYQcTcYEiMkKRobEjM1JygsEUYpKTwtHwCHOis+EXJTRTVGN0stIV/8QAGgEBAAMBAQEAAAAAAAAAAAAAAAMEBQIBBv/EAC8RAAICAQMCBQIEBwAAAAAAAAABAgMRBCExEkEFEzJRYSJxFCNCoTNSkbHB0fD/2gAMAwEAAhEDEQA/AN4oiIAiIgCIsD7X9r3YfRBsLrVNQSyE8WAAd5J4gEAdXA8EBa9oHatBQPdBTtFRVDRwvaKI8pHDUu/VHmQtO4z2g4rVE56x8bTuZT/QtHS7fSI8SVjIHmTqSdSSd5JXqgdj7FmNSXJVUTySG8kskh/Xkc75lfOIZTdpc0jcWuII8wVUvCVz1Mk6YrsZjsn2k19FI3NM+ogv6cUzi82/7cjvSYeWtui6RwfE46qCOeF2aOVoew8bHgRwI3EcwVx8t+/2fa4vw2WIn6moeGdGva19v2i/3qWuTezILYJbo2giIpCEIiIAiIgCIiAIiIAiIgCIiAIiIAiIgC5r7a8VM+MSMv6FMxkTeVy3vHnxu+34QulFyLtXUGTEax5N81VPbwErg0eQAC4nwSVLMiMVLnWCqVzhkAc8uO5lreJ4+Q+artpLLLsYuUlFdyiLDZHi5IZyFiT58l8O6yktIsRv4+YPJZEsflkzPeTvzEeQ0HyUdVkp5zwTaiiFSWOTxbR7DdqKWjbWNqpmxBzoXR5g45vRkDrBoO6zfetWkqUweEhmY73m/lw/rqpHZ5a6iGFPnSUTo3/aVhX/AFbf3cv/AML7w9oGFu3VsI+8Sz/2AXPKEBR/jH7Fh+GQ92dO0ON0s31NTBJ/dzMf8ir9cnugad7R7lJYdjVXT/UVU8dtzRI5zP3brt+C7jrI90RS8Ml+mR08i0fhPazXRWE8cVQ3mPoZPeLtP7IWe4B2mYfUkNdIYJD7E4yAnpJqw+FweisRthLhlOzS218ozNF4DfcvVIVwiwjbDtQoaB5iJdPOPWjhAOT+8eTlaempHJY5g3bpSySBlTTSU7SbCQPEzR1eA0OA8AUye4ZtpF86edkjGvY5r2PAcxzSHNcCLgtI0IIX0Q8CIiAIiIAiIgC43rZM08zvtTSn3yErsgrjJzSHvDt4e8HxzG64s4JafUFJ4MPoz1e78goxSeDfVn77vyVO70M0tL/FX2ZfKPq8MzOzNdlJ3i1weqkEVSE3F5Ro2VRsWJIj4cLF7vdm6AWHnzUgqZJQ3ebK1kxBo3D36Lt9dhwvKpWFsXiKOGJE7g333VQxA/ZCeTM8/E1+5forRteOII8NV9452u3H8iuHCS5RJG2EuGfRePYDvF16i5JCZ2c2sraAjuJS6Ib4Zbvj/CL3Z+EjzWQ7Z9sD5qMQ0rH09TJcTuuD3bABcwvHF17XsCLHcbFYKobE22lvzaLeRN/y96uUXSbwzN1unhjqS3yWrW2/Pr4r0i69VObWym3ZT2RuD+z/ALUuD34dK67bGWlvwsfpIx43zgdHrd648wbFH0lVBVM9aGRr7D2m3s5vgWlzfNdd4fWMmiZLG7NHI1r2EcQ4XB+KsReUVJx6WXCIi6OAiIgCIvHOAFybAaknggI7aLG4qKnfUTGzWDQD1nuPqsYOLif6suU8djklqZZ2xgCaR8hY03DC9xcWi+/fv+AWb9oG1ZxCqOQn9GhJbAODzudKR14chbmVjSo3alqWEa+n0KcMz5f7EDHSTO9nL1cbf6qZpIAxgaNbbzzJ1K+qKtZc5rBdp00annlhWlVV20bv4nkqq2fKLDefgFGrqqvO7OL7mvpieucSbnUqki6+1JTSSvEcUb5JDuZGwvcethw6quvoJoH93PFJE+18sjC0kc233jqFZwUHJZwR8kFtW6FfdpNtd69Ret5PFFJ7BEReHR9oapzeo5FSEFQH7t/EKElhzHUm3JUthLSCx1iFxKqMl8klepnB8ZRkS+FZTCRttxGrTyP8lXTy5m396+iqJuLNJqNkcPhkEaWUG2QnqCLe+6pmpXR2Lrely4HgL+HyU+vhXQ543Dja48RqFYjqG2k0U56NKLabz2IQhbY7Ddt+6eMNqHeg8k0bj7LiSXRE8nHUdbjiLama+9uouhvoQSHAgtINiCNQQeBVuMulmbOPUtjs9Fg2xnaBBPQQSVEjWzlmWUG3rMcWF1uGbLm80U5UM5REQBa57Z9pDBSiljNpam4dbe2IaO/aNm+GZbGXNG2mMGsxKea92NcY4uWSMlrbeJzO/Eorp9MclvR1eZZv2IljbCy9RFkH0IRF6gIiqfd593uXxc6wJ5aqp+8+J+a+NT6jvBaEVwjHnJ7s3xsrDS4HhTKmq9GWcMdKQ3NI5zxmZCwcmt4XtcOKq7RBT4lgbquE5u6HfwPIs5uR+WVh4jQPBHMDkvO17ZioxClpzRtEhjeXZM7WZmyMADmlxA0sOO4lWG0NH/8AlbM/or3NM0o7rTcXzSl8gbzDWZ9f1VEsPEs75/YpbmmkRFKXAiKl7rC6A9JsvVvXYjs8pKSnZLXRxSVMgBf34a5kRduija70bjcTvJvwWKdsOxsNJ3dVTMEccj+6mjYLMa4tLmPY3c2+VwIGm7quVOLeERK3c19QSWdbgfmpJQrXWN+WqmgVBet8mppZZi17BePdYEncASV6rTFnWid1sD4FwBUUFmSRPZLpg5eyISBun9aL6orrBsJmrKiOmp25pJDa/Bg9p7jwaBqf5rR9TMNtRRdYXsrWVEQlhY4xvLspHR5afiCi6n2ewaOjpYqaL1IWBoJAu473OPVxJJ6lFYwU8kkiIvTwidra809BUzDRzIZCz72Q5fjZcx0jLNXQvau+2D1NuIjHvnjB+a5+jGg8FS1j4RseGR2bKkRFQNQIiICKrI7PPXUL4qYmiDhYq3FA3mfgrMbljco2aaXV9JnOx3as6lpm09RA6YRDLC9j2tdlHqskDt9hoHDgBpfU43tbtBU4nMJJWiONgIhiBJawH1iSRdzzYXNhuCsAxrATYAAXJ8OqbLYScTrG07qhlOxwcQX8Q23otbcZ5DfdcaAngu6/reYrHyVbaq6MOe79i17mJvrPF/vAL6Mgid6pB8HXW16zsRoIoi59dNHlFy+QwCMWG9wLRp+JaQq4Gtke1rmyNa9zWvaCA8NcQHtB1AIAPmpJUNfqZwtbH+REnNQkeqb9OKudlKcSYhSMd6rqmHNfjaQGx8bWUTTV72byXN5HePA/zUk6UtMdRCRmjcyRpt7THBzSR0IF1wuqLxL+pI+i2DdfPsZv/aDdO6rpYrOMJiJiABOeUyFrgAN7svdW+91U32oF8OAUkE5vOXUrH3NzmjhLnknjbLa/VZNhnaThssAlkqGQvAu+KT6xjrahrbXfxsW3utP9om1pxKqD2gtghBbA1ws45iM8jhwLrN04ADjdI9TwmsYKUY5kYupmH1R4D5KIiZmIHNTKivfCNfSLlhUyxhzS0i4OhVSKunguNZWGR9HgBkmiiEuVssscd8ty3vHht7XF7XvwXS2xGw9LhcZbAC6R/wBZK+xkfxtoLNb0Hnc6rQeEf8XS/wDkwf5zV1EtTTTco5Zha6qNckohERWCiEREBjHabBnwirHKPP8Au3Nf/CuehuW5+0vbqCGOWijaJppGOjlF/o4g9pae8I1LrH1R5kaX0pE7Sx3j49VQ1bTax2Nrw6MoweVzwfRERUjSCIiAIiIC2xP6l/h+YuoIi6yVzQRY7joVB1GHSMPojM3hbeOhCt6eax0sy/EKZSamlkt3uJtck23XJNvC+5eKkusbEEHkRZVAqy8mUFI4M/V7DusHD5H8lHK/wVt3OdwAy+ZN/wAvio7fQyzo8+dHBXVUxabj1fl4r4AX3KbXgaBuAHkqyv23NWWlTezPhSU+UXO8/DorhEUMpNvLLMYqKwgiIvDovtn2Zq+jbzqoPhM1dPLnHs+p+8xekbb1XukPTJG5wPvaF0ctPSr6DE8Sf5iXwERFZM4LCu1Lax1DShkJtU1BLYj9hotnk8RcAdSDrYrNVoXthqu8xYtvpDDG0DgC7M8/B7fcFHbPpg2WdJWrLUmYY0cySSbuJNySdSSTvK9RWtXXtjNrEm1za2g81kpSm9j6CU4wWXsi5I62VNyN4v4b/cqmPBAI3EXHmjHg6ggjobpx2Pdn3DXg7l6qXxg+PNUNkINneR5p054Gccn1REXJ0ERWU9fkkyvFmkAtd87rqMXLg4nZGCzIu5ImuFnAEdRdWMuERncXN8DcfFX7Hgi4IIO4her2M5R4ZzOquz1JMjWYM32nuPTcpCKMNFmiwHAKpElZKXLFdFdfpQREXBKEREARFTK+wv7l6ll4DeDYHYjh5kr5p7ejDFkH3pXC3wY/3rdy1t2G1NKaFzIpQ6o7xz6lh0c3c1lgd7MobqNLkrZK16o9MUj5vVWddrYREUhXC5t26n7zFqx3KXJ+7Y1n8K6SXL+NuvW1budVUH3zvKrat/QaPhq/Mb+CzWPOkzFzvtEkeG4fCyl8UlyxO5n0R+LT5XUOAq+njhNlrWTzJR9j6mrvEyNv2RnP8IVzgvrP5ej79VYgL70NYI84IJJsWjnpa3RSTjmLUV/2SvVPFkZTfH+ibXjmgixUJRSETNJOryQ7rcE/kpxVLIdD5NOm5WpvBTGCNDw3FVIi4byTIKmWJrhZwBHUXVSLxPB40nszxjABYAADcBuXqIh6tgiIgCIiAIiIDxzrb1YV73W3WHyUgqJ2XaVJXJRZHbFyi0mReE4nNSzMnp3lksZu0jjza4e007iCun9gdrY8TpBM0ZZGnJPHfWN4HDm07weXUFcrvbYkLLeyraQ0OJx3NoakiCccPSNo3/hcRryLlpVy7GBdDudPoiKYrBcu4uLVdUOVTUf5zl1EuY9s2iDEK0O3Cokf+8eXgD9oKtqk3DY0fDpJTefYxnF5bvaz7IzHxOg/rqrRUhxcS473G/8AIKpcqPSkhOfXJy9wvF6i9OSul+tZ97+EqeUJQi8zOmY/4bfmptVdRyvsaGi9L+/+EERFXLoREQBERAEREAREQBERAEREBCVbbO/rwVrOPRPPeFe149L3/NWcu4rSg+DEvW8kde7L4gaihppzvlgikd4ujBd8SV4ozsxP+56K/wDyGfLRFaM4vZ9pYWYgyheHNklhMsT3ACOSziHRtdfV4AzWtuXPnbLJG7GZ2xm4Hd97yziJoI62Ab5krdGIHDMbpy3vD3lO5zgWkw1dM9h1Ia4ZmG7eIsbdNOZBO6Rz5HuLnyOL3ucbucXHMS48SSSVxPgkqznBWiIoC2EReFAXeEtvKT9ltv2j/opdWGDR2YXH2zfyGg/NX6p3vM/samkjipfO4REUJZCIiAIiIAiIgCIiAIiIAiLx7rC6LcERXn0vf81ZTGzSrioddx9yk9jMBdiFfDTNBLC4PnI9mNhBeb8NPRHVwWnCPBh6iay2dN7D0hiwyjjcLObTQhw5Humlw9914psC2gRWTPMbx7ZbC6yfLUwQPqMue18sxaDlDjlIc5t9LnRcu4phr6WpmppLh8Ujma8bHRw6FtiOhXU+0+x9NXFj5O8jni+qqIHmKePfo144anQg7ysC237H3TxmaCrnmrG2F6p7CJGtGjMzWDK4cHG/I8xzJZR1CXS8mj0X0xCklp5DFUxPhkbvbI0tO+1xzGm8aFW5lbzUHSy2pxfc+iQwmR2QbvaPIfzX0go5JOBY3md58Apimp2sblaPHmepUVlqhxyWadPKx5e0f7n0Y0AADcNAvURUTWCIiAIiIAiIgCIiAIiIAiIgCusPwWWrE3dujjZTxmWaWZxbGwa2BcATc2NhbgVRhtBLUzNp6duaV505NHFzzwaOJ/0W7MN7LaFkcTJQ+bu7OkaZHiGWS988kINnW3AG+gAN1b01OX1Moa3UquPSuWaXoOzeqfJQNmmjibiAe6IgOe9gbB3v0kZDdSLbidd62XsDs7BRYy+no+8e2npC2tleT6c00sb42W9UWY0kWGmoNzdZ7U7PRyV0NY5zi6nifHDH6PdsMh9OQaXzFtm77WG5TAaBewGu/r4rQSwYbbfJ6iIvTwIiID4VlFFM3LLGyRvJ7GvHuIWgu0LYU4dKZoWZqSR3okC5hJPqPPL7LuO466noRfKpp2SMcyRrXseC1zXAFrgd4IO8LicFJYZNRc6pZRyu119QvVne3PZjLTF09CHSwb3Rauki+7xkb/iHXetfxTgrMsplBm/TfC1ZR9URFCThERAEREAREQBERAERfMzC4Au4k2AGtydwHM+C9UW+DxtLk+ivMDwiorZu5pWZne246MjH2nu4Df1PAFZXsn2XVVVaSrvTw78lh3zx90/V+LtenFbmwXBoKSIRU8bY2DlvcftPcdXO6lXKtL3kZ2o18Y7Q3ZFbE7Hw4dDlZ6cz7d9KRZzzyA9lg4D33KyREV5LBjyk5PLCIi9OQiIgCIiAIiIAtadsGztCyinrXRZJ2gZXREMMj3vDWiRu5wudTa9gdVstal/tF1RFFTRDdJUZndRHG7Q+bgfJeNJrc6hKUXmLNMwV2g3jodQrtlWD18CodFSlXF9jWhqZx5JwVDVWJW8woISEcSqhUO5/BRuhEy1nuiczDmPevbjmoL9LdfhY7tFV+knkF5+H+TpayJNZxzHvVJlbzCh/0k9F4ah3P4L3yF7h6xEs6paFf4XhFZVEfo9NLID7QYcnnI6zB71L9h8jXYsWSta8Op5Mge1rsrmvY4ObcaGwcNOa6LAU8NLHllSzxGSeIo0rgnY9UyWdWTtib9iL6STwLj6LT4ZlszZzY2iodYIRn3GR/pynn6Z9UdG2HRT6KxGEY8FCzUWWcsIiLshCIiAIiIAiIgCIiAIiIAtd9ueBmpwt0rBd9K8TWHFli2T3NOb8C2IqZIw5pa4AtcCHA6ggixBHJAcZNdcXVSndvNmXYZXyQEHuXHPTOPFjjoL8S31T4X4qCVaSwy7CXUgiIvDope24SN1wql8ojq7xXq4OXs0fVEReHRmHY5IRjtNb2mzg/uHn8l06uduwTC3S4o6ot9HTxOGbhnl9Frf2e8PkuiVYjwU5vMmERF0cBERAEREAREQBERAEREAREQBERAYr2ibGx4pSGM2bMy7qeQ+y6253HI7QHyO8BcwYlQzUsz4Khjo5IzZwPwIPtNO8Eb12Sse2w2Mo8SjDamP0237uVhyysv8AZdxH6pBHReOOTqMnF7HKQK8c4DeVsHbDshkou6eyqZJHLURQXfGWGPvnFrXvIJBaNLkW37lc472Nuo6CaqkqRK+FrX90xhY0tD295eQkn1M1rAahR+WTed8GtqaOSaRsULHSSPNmNY0ucT0AV7tBgM+HTCGqYGSOjZILODhZ995HEEOB6g7xYreo2epaGswmagg7uOV8sUpGZzpGz0xe0yvdcmxZcXOmtlOYdgb3YtiEtRCH08sVIyAvDXscGMd3jcp5P11HFddCxgjdjzk5cNQ1ZNsnsTVYhUint+j/AEYmc6Zrmkxl+TPGw2L9bjgOq3RhOCQs2klMFNFHDDQMa7JC1je9lqc4cABbNkaRffpZSVJhc7toZqt0ZZBHRMponki0pdKJSW2N/ROYG/RFBISskya2T2agw6mbT07fRHpPcdXyOIF3vPE6DwAAUyiLsjCIiAIiIAiIgCIiAIiIAiIgCIiAIiIAiIgMY7TadsmEVgeL5YHyN6OjGdjgRxDmg+Sm5aKOen7qVueOSPJI1xJzBzbEE3v5714iAuoIWsa1jQA1oDWgbgALADyVaIgCIiAIiIAiIgCIiAIiIAiIgCIiA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data:image/jpeg;base64,/9j/4AAQSkZJRgABAQAAAQABAAD/2wCEAAkGBxISEBUTEhIUFRMUFhUVEhcUEhUUFRUbFREWFhcXExQYHCggGBolHRYUITQiJSorLi4vGB8zODMsNzQtLysBCgoKDg0OGxAQGywmICIsLC0sLC8tLCwsLCwtLCwsLCwsNCwsLCwsLCwsLCwsLCwsLCwsLCwsLCwsLCwsLCwsLP/AABEIAQMAwwMBIgACEQEDEQH/xAAcAAEAAQUBAQAAAAAAAAAAAAAABQIEBgcIAQP/xABHEAABAwIDBQQGBgcFCQEAAAABAAIDBBEFEiEGMUFRYQcTcYEiMkKRobEjM1JygsEUYpKTwtHwCHOis+EXJTRTVGN0stIV/8QAGgEBAAMBAQEAAAAAAAAAAAAAAAMEBQIBBv/EAC8RAAICAQMCBQIEBwAAAAAAAAABAgMRBCExEkEFEzJRYSJxFCNCoTNSkbHB0fD/2gAMAwEAAhEDEQA/AN4oiIAiIgCIsD7X9r3YfRBsLrVNQSyE8WAAd5J4gEAdXA8EBa9oHatBQPdBTtFRVDRwvaKI8pHDUu/VHmQtO4z2g4rVE56x8bTuZT/QtHS7fSI8SVjIHmTqSdSSd5JXqgdj7FmNSXJVUTySG8kskh/Xkc75lfOIZTdpc0jcWuII8wVUvCVz1Mk6YrsZjsn2k19FI3NM+ogv6cUzi82/7cjvSYeWtui6RwfE46qCOeF2aOVoew8bHgRwI3EcwVx8t+/2fa4vw2WIn6moeGdGva19v2i/3qWuTezILYJbo2giIpCEIiIAiIgCIiAIiIAiIgCIiAIiIAiIgC5r7a8VM+MSMv6FMxkTeVy3vHnxu+34QulFyLtXUGTEax5N81VPbwErg0eQAC4nwSVLMiMVLnWCqVzhkAc8uO5lreJ4+Q+artpLLLsYuUlFdyiLDZHi5IZyFiT58l8O6yktIsRv4+YPJZEsflkzPeTvzEeQ0HyUdVkp5zwTaiiFSWOTxbR7DdqKWjbWNqpmxBzoXR5g45vRkDrBoO6zfetWkqUweEhmY73m/lw/rqpHZ5a6iGFPnSUTo3/aVhX/AFbf3cv/AML7w9oGFu3VsI+8Sz/2AXPKEBR/jH7Fh+GQ92dO0ON0s31NTBJ/dzMf8ir9cnugad7R7lJYdjVXT/UVU8dtzRI5zP3brt+C7jrI90RS8Ml+mR08i0fhPazXRWE8cVQ3mPoZPeLtP7IWe4B2mYfUkNdIYJD7E4yAnpJqw+FweisRthLhlOzS218ozNF4DfcvVIVwiwjbDtQoaB5iJdPOPWjhAOT+8eTlaempHJY5g3bpSySBlTTSU7SbCQPEzR1eA0OA8AUye4ZtpF86edkjGvY5r2PAcxzSHNcCLgtI0IIX0Q8CIiAIiIAiIgC43rZM08zvtTSn3yErsgrjJzSHvDt4e8HxzG64s4JafUFJ4MPoz1e78goxSeDfVn77vyVO70M0tL/FX2ZfKPq8MzOzNdlJ3i1weqkEVSE3F5Ro2VRsWJIj4cLF7vdm6AWHnzUgqZJQ3ebK1kxBo3D36Lt9dhwvKpWFsXiKOGJE7g333VQxA/ZCeTM8/E1+5forRteOII8NV9452u3H8iuHCS5RJG2EuGfRePYDvF16i5JCZ2c2sraAjuJS6Ib4Zbvj/CL3Z+EjzWQ7Z9sD5qMQ0rH09TJcTuuD3bABcwvHF17XsCLHcbFYKobE22lvzaLeRN/y96uUXSbwzN1unhjqS3yWrW2/Pr4r0i69VObWym3ZT2RuD+z/ALUuD34dK67bGWlvwsfpIx43zgdHrd648wbFH0lVBVM9aGRr7D2m3s5vgWlzfNdd4fWMmiZLG7NHI1r2EcQ4XB+KsReUVJx6WXCIi6OAiIgCIvHOAFybAaknggI7aLG4qKnfUTGzWDQD1nuPqsYOLif6suU8djklqZZ2xgCaR8hY03DC9xcWi+/fv+AWb9oG1ZxCqOQn9GhJbAODzudKR14chbmVjSo3alqWEa+n0KcMz5f7EDHSTO9nL1cbf6qZpIAxgaNbbzzJ1K+qKtZc5rBdp00annlhWlVV20bv4nkqq2fKLDefgFGrqqvO7OL7mvpieucSbnUqki6+1JTSSvEcUb5JDuZGwvcethw6quvoJoH93PFJE+18sjC0kc233jqFZwUHJZwR8kFtW6FfdpNtd69Ret5PFFJ7BEReHR9oapzeo5FSEFQH7t/EKElhzHUm3JUthLSCx1iFxKqMl8klepnB8ZRkS+FZTCRttxGrTyP8lXTy5m396+iqJuLNJqNkcPhkEaWUG2QnqCLe+6pmpXR2Lrely4HgL+HyU+vhXQ543Dja48RqFYjqG2k0U56NKLabz2IQhbY7Ddt+6eMNqHeg8k0bj7LiSXRE8nHUdbjiLama+9uouhvoQSHAgtINiCNQQeBVuMulmbOPUtjs9Fg2xnaBBPQQSVEjWzlmWUG3rMcWF1uGbLm80U5UM5REQBa57Z9pDBSiljNpam4dbe2IaO/aNm+GZbGXNG2mMGsxKea92NcY4uWSMlrbeJzO/Eorp9MclvR1eZZv2IljbCy9RFkH0IRF6gIiqfd593uXxc6wJ5aqp+8+J+a+NT6jvBaEVwjHnJ7s3xsrDS4HhTKmq9GWcMdKQ3NI5zxmZCwcmt4XtcOKq7RBT4lgbquE5u6HfwPIs5uR+WVh4jQPBHMDkvO17ZioxClpzRtEhjeXZM7WZmyMADmlxA0sOO4lWG0NH/8AlbM/or3NM0o7rTcXzSl8gbzDWZ9f1VEsPEs75/YpbmmkRFKXAiKl7rC6A9JsvVvXYjs8pKSnZLXRxSVMgBf34a5kRduija70bjcTvJvwWKdsOxsNJ3dVTMEccj+6mjYLMa4tLmPY3c2+VwIGm7quVOLeERK3c19QSWdbgfmpJQrXWN+WqmgVBet8mppZZi17BePdYEncASV6rTFnWid1sD4FwBUUFmSRPZLpg5eyISBun9aL6orrBsJmrKiOmp25pJDa/Bg9p7jwaBqf5rR9TMNtRRdYXsrWVEQlhY4xvLspHR5afiCi6n2ewaOjpYqaL1IWBoJAu473OPVxJJ6lFYwU8kkiIvTwidra809BUzDRzIZCz72Q5fjZcx0jLNXQvau+2D1NuIjHvnjB+a5+jGg8FS1j4RseGR2bKkRFQNQIiICKrI7PPXUL4qYmiDhYq3FA3mfgrMbljco2aaXV9JnOx3as6lpm09RA6YRDLC9j2tdlHqskDt9hoHDgBpfU43tbtBU4nMJJWiONgIhiBJawH1iSRdzzYXNhuCsAxrATYAAXJ8OqbLYScTrG07qhlOxwcQX8Q23otbcZ5DfdcaAngu6/reYrHyVbaq6MOe79i17mJvrPF/vAL6Mgid6pB8HXW16zsRoIoi59dNHlFy+QwCMWG9wLRp+JaQq4Gtke1rmyNa9zWvaCA8NcQHtB1AIAPmpJUNfqZwtbH+REnNQkeqb9OKudlKcSYhSMd6rqmHNfjaQGx8bWUTTV72byXN5HePA/zUk6UtMdRCRmjcyRpt7THBzSR0IF1wuqLxL+pI+i2DdfPsZv/aDdO6rpYrOMJiJiABOeUyFrgAN7svdW+91U32oF8OAUkE5vOXUrH3NzmjhLnknjbLa/VZNhnaThssAlkqGQvAu+KT6xjrahrbXfxsW3utP9om1pxKqD2gtghBbA1ws45iM8jhwLrN04ADjdI9TwmsYKUY5kYupmH1R4D5KIiZmIHNTKivfCNfSLlhUyxhzS0i4OhVSKunguNZWGR9HgBkmiiEuVssscd8ty3vHht7XF7XvwXS2xGw9LhcZbAC6R/wBZK+xkfxtoLNb0Hnc6rQeEf8XS/wDkwf5zV1EtTTTco5Zha6qNckohERWCiEREBjHabBnwirHKPP8Au3Nf/CuehuW5+0vbqCGOWijaJppGOjlF/o4g9pae8I1LrH1R5kaX0pE7Sx3j49VQ1bTax2Nrw6MoweVzwfRERUjSCIiAIiIC2xP6l/h+YuoIi6yVzQRY7joVB1GHSMPojM3hbeOhCt6eax0sy/EKZSamlkt3uJtck23XJNvC+5eKkusbEEHkRZVAqy8mUFI4M/V7DusHD5H8lHK/wVt3OdwAy+ZN/wAvio7fQyzo8+dHBXVUxabj1fl4r4AX3KbXgaBuAHkqyv23NWWlTezPhSU+UXO8/DorhEUMpNvLLMYqKwgiIvDovtn2Zq+jbzqoPhM1dPLnHs+p+8xekbb1XukPTJG5wPvaF0ctPSr6DE8Sf5iXwERFZM4LCu1Lax1DShkJtU1BLYj9hotnk8RcAdSDrYrNVoXthqu8xYtvpDDG0DgC7M8/B7fcFHbPpg2WdJWrLUmYY0cySSbuJNySdSSTvK9RWtXXtjNrEm1za2g81kpSm9j6CU4wWXsi5I62VNyN4v4b/cqmPBAI3EXHmjHg6ggjobpx2Pdn3DXg7l6qXxg+PNUNkINneR5p054Gccn1REXJ0ERWU9fkkyvFmkAtd87rqMXLg4nZGCzIu5ImuFnAEdRdWMuERncXN8DcfFX7Hgi4IIO4her2M5R4ZzOquz1JMjWYM32nuPTcpCKMNFmiwHAKpElZKXLFdFdfpQREXBKEREARFTK+wv7l6ll4DeDYHYjh5kr5p7ejDFkH3pXC3wY/3rdy1t2G1NKaFzIpQ6o7xz6lh0c3c1lgd7MobqNLkrZK16o9MUj5vVWddrYREUhXC5t26n7zFqx3KXJ+7Y1n8K6SXL+NuvW1budVUH3zvKrat/QaPhq/Mb+CzWPOkzFzvtEkeG4fCyl8UlyxO5n0R+LT5XUOAq+njhNlrWTzJR9j6mrvEyNv2RnP8IVzgvrP5ej79VYgL70NYI84IJJsWjnpa3RSTjmLUV/2SvVPFkZTfH+ibXjmgixUJRSETNJOryQ7rcE/kpxVLIdD5NOm5WpvBTGCNDw3FVIi4byTIKmWJrhZwBHUXVSLxPB40nszxjABYAADcBuXqIh6tgiIgCIiAIiIDxzrb1YV73W3WHyUgqJ2XaVJXJRZHbFyi0mReE4nNSzMnp3lksZu0jjza4e007iCun9gdrY8TpBM0ZZGnJPHfWN4HDm07weXUFcrvbYkLLeyraQ0OJx3NoakiCccPSNo3/hcRryLlpVy7GBdDudPoiKYrBcu4uLVdUOVTUf5zl1EuY9s2iDEK0O3Cokf+8eXgD9oKtqk3DY0fDpJTefYxnF5bvaz7IzHxOg/rqrRUhxcS473G/8AIKpcqPSkhOfXJy9wvF6i9OSul+tZ97+EqeUJQi8zOmY/4bfmptVdRyvsaGi9L+/+EERFXLoREQBERAEREAREQBERAEREBCVbbO/rwVrOPRPPeFe149L3/NWcu4rSg+DEvW8kde7L4gaihppzvlgikd4ujBd8SV4ozsxP+56K/wDyGfLRFaM4vZ9pYWYgyheHNklhMsT3ACOSziHRtdfV4AzWtuXPnbLJG7GZ2xm4Hd97yziJoI62Ab5krdGIHDMbpy3vD3lO5zgWkw1dM9h1Ia4ZmG7eIsbdNOZBO6Rz5HuLnyOL3ucbucXHMS48SSSVxPgkqznBWiIoC2EReFAXeEtvKT9ltv2j/opdWGDR2YXH2zfyGg/NX6p3vM/samkjipfO4REUJZCIiAIiIAiIgCIiAIiIAiLx7rC6LcERXn0vf81ZTGzSrioddx9yk9jMBdiFfDTNBLC4PnI9mNhBeb8NPRHVwWnCPBh6iay2dN7D0hiwyjjcLObTQhw5Humlw9914psC2gRWTPMbx7ZbC6yfLUwQPqMue18sxaDlDjlIc5t9LnRcu4phr6WpmppLh8Ujma8bHRw6FtiOhXU+0+x9NXFj5O8jni+qqIHmKePfo144anQg7ysC237H3TxmaCrnmrG2F6p7CJGtGjMzWDK4cHG/I8xzJZR1CXS8mj0X0xCklp5DFUxPhkbvbI0tO+1xzGm8aFW5lbzUHSy2pxfc+iQwmR2QbvaPIfzX0go5JOBY3md58Apimp2sblaPHmepUVlqhxyWadPKx5e0f7n0Y0AADcNAvURUTWCIiAIiIAiIgCIiAIiIAiIgCusPwWWrE3dujjZTxmWaWZxbGwa2BcATc2NhbgVRhtBLUzNp6duaV505NHFzzwaOJ/0W7MN7LaFkcTJQ+bu7OkaZHiGWS988kINnW3AG+gAN1b01OX1Moa3UquPSuWaXoOzeqfJQNmmjibiAe6IgOe9gbB3v0kZDdSLbidd62XsDs7BRYy+no+8e2npC2tleT6c00sb42W9UWY0kWGmoNzdZ7U7PRyV0NY5zi6nifHDH6PdsMh9OQaXzFtm77WG5TAaBewGu/r4rQSwYbbfJ6iIvTwIiID4VlFFM3LLGyRvJ7GvHuIWgu0LYU4dKZoWZqSR3okC5hJPqPPL7LuO466noRfKpp2SMcyRrXseC1zXAFrgd4IO8LicFJYZNRc6pZRyu119QvVne3PZjLTF09CHSwb3Rauki+7xkb/iHXetfxTgrMsplBm/TfC1ZR9URFCThERAEREAREQBERAERfMzC4Au4k2AGtydwHM+C9UW+DxtLk+ivMDwiorZu5pWZne246MjH2nu4Df1PAFZXsn2XVVVaSrvTw78lh3zx90/V+LtenFbmwXBoKSIRU8bY2DlvcftPcdXO6lXKtL3kZ2o18Y7Q3ZFbE7Hw4dDlZ6cz7d9KRZzzyA9lg4D33KyREV5LBjyk5PLCIi9OQiIgCIiAIiIAtadsGztCyinrXRZJ2gZXREMMj3vDWiRu5wudTa9gdVstal/tF1RFFTRDdJUZndRHG7Q+bgfJeNJrc6hKUXmLNMwV2g3jodQrtlWD18CodFSlXF9jWhqZx5JwVDVWJW8woISEcSqhUO5/BRuhEy1nuiczDmPevbjmoL9LdfhY7tFV+knkF5+H+TpayJNZxzHvVJlbzCh/0k9F4ah3P4L3yF7h6xEs6paFf4XhFZVEfo9NLID7QYcnnI6zB71L9h8jXYsWSta8Op5Mge1rsrmvY4ObcaGwcNOa6LAU8NLHllSzxGSeIo0rgnY9UyWdWTtib9iL6STwLj6LT4ZlszZzY2iodYIRn3GR/pynn6Z9UdG2HRT6KxGEY8FCzUWWcsIiLshCIiAIiIAiIgCIiAIiIAtd9ueBmpwt0rBd9K8TWHFli2T3NOb8C2IqZIw5pa4AtcCHA6ggixBHJAcZNdcXVSndvNmXYZXyQEHuXHPTOPFjjoL8S31T4X4qCVaSwy7CXUgiIvDope24SN1wql8ojq7xXq4OXs0fVEReHRmHY5IRjtNb2mzg/uHn8l06uduwTC3S4o6ot9HTxOGbhnl9Frf2e8PkuiVYjwU5vMmERF0cBERAEREAREQBERAEREAREQBERAYr2ibGx4pSGM2bMy7qeQ+y6253HI7QHyO8BcwYlQzUsz4Khjo5IzZwPwIPtNO8Eb12Sse2w2Mo8SjDamP0237uVhyysv8AZdxH6pBHReOOTqMnF7HKQK8c4DeVsHbDshkou6eyqZJHLURQXfGWGPvnFrXvIJBaNLkW37lc472Nuo6CaqkqRK+FrX90xhY0tD295eQkn1M1rAahR+WTed8GtqaOSaRsULHSSPNmNY0ucT0AV7tBgM+HTCGqYGSOjZILODhZ995HEEOB6g7xYreo2epaGswmagg7uOV8sUpGZzpGz0xe0yvdcmxZcXOmtlOYdgb3YtiEtRCH08sVIyAvDXscGMd3jcp5P11HFddCxgjdjzk5cNQ1ZNsnsTVYhUint+j/AEYmc6Zrmkxl+TPGw2L9bjgOq3RhOCQs2klMFNFHDDQMa7JC1je9lqc4cABbNkaRffpZSVJhc7toZqt0ZZBHRMponki0pdKJSW2N/ROYG/RFBISskya2T2agw6mbT07fRHpPcdXyOIF3vPE6DwAAUyiLsjCIiAIiIAiIgCIiAIiIAiIgCIiAIiIAiIgMY7TadsmEVgeL5YHyN6OjGdjgRxDmg+Sm5aKOen7qVueOSPJI1xJzBzbEE3v5714iAuoIWsa1jQA1oDWgbgALADyVaIgCIiAIiIAiIgCIiAIiIAiIgCIiA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8" descr="jpeg (195×259)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-252536" y="188640"/>
            <a:ext cx="9381728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Любые ли последовательности можно хорошо выровнять?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222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0263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Эксперимент: совпадения букв в случайных последовательностях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0161" t="15614" r="48046" b="25833"/>
          <a:stretch/>
        </p:blipFill>
        <p:spPr>
          <a:xfrm>
            <a:off x="281924" y="2276872"/>
            <a:ext cx="3608402" cy="39604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1268760"/>
            <a:ext cx="88735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Возьмем 2 случайные последовательности и запишем их друг под другом (без </a:t>
            </a:r>
            <a:r>
              <a:rPr lang="ru-RU" sz="2800" dirty="0" err="1" smtClean="0"/>
              <a:t>гэпов</a:t>
            </a:r>
            <a:r>
              <a:rPr lang="ru-RU" sz="2800" dirty="0" smtClean="0"/>
              <a:t>). Сколько букв совпадет?</a:t>
            </a:r>
          </a:p>
          <a:p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64746" y="2332037"/>
            <a:ext cx="497175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Если все </a:t>
            </a:r>
            <a:r>
              <a:rPr lang="ru-RU" sz="2800" dirty="0" err="1"/>
              <a:t>а.к</a:t>
            </a:r>
            <a:r>
              <a:rPr lang="ru-RU" sz="2800" dirty="0"/>
              <a:t>. попадаются с одинаковой частотой (1/20) – то 5</a:t>
            </a:r>
            <a:r>
              <a:rPr lang="ru-RU" sz="2800" dirty="0" smtClean="0"/>
              <a:t>%.</a:t>
            </a:r>
          </a:p>
          <a:p>
            <a:endParaRPr lang="ru-RU" sz="2800" dirty="0"/>
          </a:p>
          <a:p>
            <a:r>
              <a:rPr lang="ru-RU" sz="2800" dirty="0" smtClean="0"/>
              <a:t>Если учесть реальные частоты </a:t>
            </a:r>
            <a:r>
              <a:rPr lang="ru-RU" sz="2800" dirty="0" err="1" smtClean="0"/>
              <a:t>а.к</a:t>
            </a:r>
            <a:r>
              <a:rPr lang="ru-RU" sz="2800" dirty="0" smtClean="0"/>
              <a:t>. – то 6.3%. </a:t>
            </a:r>
          </a:p>
          <a:p>
            <a:endParaRPr lang="ru-RU" sz="2800" dirty="0"/>
          </a:p>
          <a:p>
            <a:r>
              <a:rPr lang="ru-RU" sz="2800" dirty="0" smtClean="0"/>
              <a:t>На картинке слева – 8%, это так получилось на конкретном небольшом участке.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0301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0263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Эксперимент: совпадения букв в случайных последовательностях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1178749"/>
            <a:ext cx="88735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Теперь разрешим добавлять </a:t>
            </a:r>
            <a:r>
              <a:rPr lang="ru-RU" sz="2800" dirty="0" err="1" smtClean="0"/>
              <a:t>гэпы</a:t>
            </a:r>
            <a:r>
              <a:rPr lang="ru-RU" sz="2800" dirty="0" smtClean="0"/>
              <a:t>. Опыт показывает, что совпадает примерно 15% аминокислот!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9883" t="17859" r="6803" b="9514"/>
          <a:stretch/>
        </p:blipFill>
        <p:spPr>
          <a:xfrm>
            <a:off x="1051897" y="2198315"/>
            <a:ext cx="6984776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7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0263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Эксперимент: совпадения букв в случайных последовательностях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3933056"/>
            <a:ext cx="88735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Примерно столько же стоит ожидать совпадений с консервативными позициями в выравнивании для произвольно выбранной последовательности. Правда, поскольку </a:t>
            </a:r>
            <a:r>
              <a:rPr lang="ru-RU" sz="2800" dirty="0" err="1" smtClean="0"/>
              <a:t>гэпы</a:t>
            </a:r>
            <a:r>
              <a:rPr lang="ru-RU" sz="2800" dirty="0" smtClean="0"/>
              <a:t> стоит добавлять только в те участки, где они есть в наблюдаемом выравнивании, будет поменьше 15%. Где-то между 6% и 15%.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9883" t="17859" r="6803" b="9514"/>
          <a:stretch/>
        </p:blipFill>
        <p:spPr>
          <a:xfrm>
            <a:off x="3779912" y="1177881"/>
            <a:ext cx="4328769" cy="27222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20161" t="15614" r="48046" b="25833"/>
          <a:stretch/>
        </p:blipFill>
        <p:spPr>
          <a:xfrm>
            <a:off x="395536" y="1133937"/>
            <a:ext cx="2520280" cy="27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93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>
            <a:off x="90950" y="1268760"/>
            <a:ext cx="720080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бъект 2"/>
          <p:cNvSpPr txBox="1">
            <a:spLocks/>
          </p:cNvSpPr>
          <p:nvPr/>
        </p:nvSpPr>
        <p:spPr>
          <a:xfrm>
            <a:off x="3051" y="1196752"/>
            <a:ext cx="8964488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VLSGG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IA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DRMQKEITAL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-----------AP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KI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KIIA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PP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RK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YSVWIGGSILA</a:t>
            </a:r>
          </a:p>
          <a:p>
            <a:pPr marL="0" indent="0"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VLSGG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IV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DRMNKELTAL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AP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KI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KIIA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PP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RK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YSVWIGGSILA</a:t>
            </a:r>
          </a:p>
          <a:p>
            <a:pPr marL="0" indent="0"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VLSGG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IA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DRMSKEISAL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AP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SM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KI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KVVA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PP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RK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YSVWIGGSILA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VLSGG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LP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SRLERELKQL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YLERVLKGDVDKL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KF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KI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RIED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PP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RK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HMVFLGGAVLA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94259" y="1268760"/>
            <a:ext cx="288032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1321321" y="1268760"/>
            <a:ext cx="288032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004048" y="1268760"/>
            <a:ext cx="144016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436096" y="1268760"/>
            <a:ext cx="288032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228184" y="1268760"/>
            <a:ext cx="288032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660232" y="1268760"/>
            <a:ext cx="288032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93976" y="3049796"/>
            <a:ext cx="88735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Вопрос: а почему тут получилось 3 из 12 – то есть 25%?</a:t>
            </a:r>
          </a:p>
          <a:p>
            <a:endParaRPr lang="ru-RU" sz="2800" dirty="0"/>
          </a:p>
          <a:p>
            <a:r>
              <a:rPr lang="ru-RU" sz="2800" dirty="0" smtClean="0"/>
              <a:t>Ответ: слишком короткий участок, тут получается большая </a:t>
            </a:r>
            <a:r>
              <a:rPr lang="en-US" sz="2800" dirty="0" smtClean="0"/>
              <a:t>“</a:t>
            </a:r>
            <a:r>
              <a:rPr lang="ru-RU" sz="2800" dirty="0" smtClean="0"/>
              <a:t>статистическая погрешность</a:t>
            </a:r>
            <a:r>
              <a:rPr lang="en-US" sz="2800" dirty="0" smtClean="0"/>
              <a:t>”</a:t>
            </a:r>
            <a:r>
              <a:rPr lang="ru-RU" sz="2800" dirty="0" smtClean="0"/>
              <a:t>. Это всегда так, когда мало данных. Но это так, к слову.</a:t>
            </a:r>
            <a:endParaRPr lang="ru-RU" sz="2800" dirty="0"/>
          </a:p>
        </p:txBody>
      </p:sp>
      <p:sp>
        <p:nvSpPr>
          <p:cNvPr id="3" name="AutoShape 2" descr="data:image/jpeg;base64,/9j/4AAQSkZJRgABAQAAAQABAAD/2wCEAAkGBxISEBUTEhIUFRMUFhUVEhcUEhUUFRUbFREWFhcXExQYHCggGBolHRYUITQiJSorLi4vGB8zODMsNzQtLysBCgoKDg0OGxAQGywmICIsLC0sLC8tLCwsLCwtLCwsLCwsNCwsLCwsLCwsLCwsLCwsLCwsLCwsLCwsLCwsLCwsLP/AABEIAQMAwwMBIgACEQEDEQH/xAAcAAEAAQUBAQAAAAAAAAAAAAAABQIEBgcIAQP/xABHEAABAwIDBQQGBgcFCQEAAAABAAIDBBEFEiEGMUFRYQcTcYEiMkKRobEjM1JygsEUYpKTwtHwCHOis+EXJTRTVGN0stIV/8QAGgEBAAMBAQEAAAAAAAAAAAAAAAMEBQIBBv/EAC8RAAICAQMCBQIEBwAAAAAAAAABAgMRBCExEkEFEzJRYSJxFCNCoTNSkbHB0fD/2gAMAwEAAhEDEQA/AN4oiIAiIgCIsD7X9r3YfRBsLrVNQSyE8WAAd5J4gEAdXA8EBa9oHatBQPdBTtFRVDRwvaKI8pHDUu/VHmQtO4z2g4rVE56x8bTuZT/QtHS7fSI8SVjIHmTqSdSSd5JXqgdj7FmNSXJVUTySG8kskh/Xkc75lfOIZTdpc0jcWuII8wVUvCVz1Mk6YrsZjsn2k19FI3NM+ogv6cUzi82/7cjvSYeWtui6RwfE46qCOeF2aOVoew8bHgRwI3EcwVx8t+/2fa4vw2WIn6moeGdGva19v2i/3qWuTezILYJbo2giIpCEIiIAiIgCIiAIiIAiIgCIiAIiIAiIgC5r7a8VM+MSMv6FMxkTeVy3vHnxu+34QulFyLtXUGTEax5N81VPbwErg0eQAC4nwSVLMiMVLnWCqVzhkAc8uO5lreJ4+Q+artpLLLsYuUlFdyiLDZHi5IZyFiT58l8O6yktIsRv4+YPJZEsflkzPeTvzEeQ0HyUdVkp5zwTaiiFSWOTxbR7DdqKWjbWNqpmxBzoXR5g45vRkDrBoO6zfetWkqUweEhmY73m/lw/rqpHZ5a6iGFPnSUTo3/aVhX/AFbf3cv/AML7w9oGFu3VsI+8Sz/2AXPKEBR/jH7Fh+GQ92dO0ON0s31NTBJ/dzMf8ir9cnugad7R7lJYdjVXT/UVU8dtzRI5zP3brt+C7jrI90RS8Ml+mR08i0fhPazXRWE8cVQ3mPoZPeLtP7IWe4B2mYfUkNdIYJD7E4yAnpJqw+FweisRthLhlOzS218ozNF4DfcvVIVwiwjbDtQoaB5iJdPOPWjhAOT+8eTlaempHJY5g3bpSySBlTTSU7SbCQPEzR1eA0OA8AUye4ZtpF86edkjGvY5r2PAcxzSHNcCLgtI0IIX0Q8CIiAIiIAiIgC43rZM08zvtTSn3yErsgrjJzSHvDt4e8HxzG64s4JafUFJ4MPoz1e78goxSeDfVn77vyVO70M0tL/FX2ZfKPq8MzOzNdlJ3i1weqkEVSE3F5Ro2VRsWJIj4cLF7vdm6AWHnzUgqZJQ3ebK1kxBo3D36Lt9dhwvKpWFsXiKOGJE7g333VQxA/ZCeTM8/E1+5forRteOII8NV9452u3H8iuHCS5RJG2EuGfRePYDvF16i5JCZ2c2sraAjuJS6Ib4Zbvj/CL3Z+EjzWQ7Z9sD5qMQ0rH09TJcTuuD3bABcwvHF17XsCLHcbFYKobE22lvzaLeRN/y96uUXSbwzN1unhjqS3yWrW2/Pr4r0i69VObWym3ZT2RuD+z/ALUuD34dK67bGWlvwsfpIx43zgdHrd648wbFH0lVBVM9aGRr7D2m3s5vgWlzfNdd4fWMmiZLG7NHI1r2EcQ4XB+KsReUVJx6WXCIi6OAiIgCIvHOAFybAaknggI7aLG4qKnfUTGzWDQD1nuPqsYOLif6suU8djklqZZ2xgCaR8hY03DC9xcWi+/fv+AWb9oG1ZxCqOQn9GhJbAODzudKR14chbmVjSo3alqWEa+n0KcMz5f7EDHSTO9nL1cbf6qZpIAxgaNbbzzJ1K+qKtZc5rBdp00annlhWlVV20bv4nkqq2fKLDefgFGrqqvO7OL7mvpieucSbnUqki6+1JTSSvEcUb5JDuZGwvcethw6quvoJoH93PFJE+18sjC0kc233jqFZwUHJZwR8kFtW6FfdpNtd69Ret5PFFJ7BEReHR9oapzeo5FSEFQH7t/EKElhzHUm3JUthLSCx1iFxKqMl8klepnB8ZRkS+FZTCRttxGrTyP8lXTy5m396+iqJuLNJqNkcPhkEaWUG2QnqCLe+6pmpXR2Lrely4HgL+HyU+vhXQ543Dja48RqFYjqG2k0U56NKLabz2IQhbY7Ddt+6eMNqHeg8k0bj7LiSXRE8nHUdbjiLama+9uouhvoQSHAgtINiCNQQeBVuMulmbOPUtjs9Fg2xnaBBPQQSVEjWzlmWUG3rMcWF1uGbLm80U5UM5REQBa57Z9pDBSiljNpam4dbe2IaO/aNm+GZbGXNG2mMGsxKea92NcY4uWSMlrbeJzO/Eorp9MclvR1eZZv2IljbCy9RFkH0IRF6gIiqfd593uXxc6wJ5aqp+8+J+a+NT6jvBaEVwjHnJ7s3xsrDS4HhTKmq9GWcMdKQ3NI5zxmZCwcmt4XtcOKq7RBT4lgbquE5u6HfwPIs5uR+WVh4jQPBHMDkvO17ZioxClpzRtEhjeXZM7WZmyMADmlxA0sOO4lWG0NH/8AlbM/or3NM0o7rTcXzSl8gbzDWZ9f1VEsPEs75/YpbmmkRFKXAiKl7rC6A9JsvVvXYjs8pKSnZLXRxSVMgBf34a5kRduija70bjcTvJvwWKdsOxsNJ3dVTMEccj+6mjYLMa4tLmPY3c2+VwIGm7quVOLeERK3c19QSWdbgfmpJQrXWN+WqmgVBet8mppZZi17BePdYEncASV6rTFnWid1sD4FwBUUFmSRPZLpg5eyISBun9aL6orrBsJmrKiOmp25pJDa/Bg9p7jwaBqf5rR9TMNtRRdYXsrWVEQlhY4xvLspHR5afiCi6n2ewaOjpYqaL1IWBoJAu473OPVxJJ6lFYwU8kkiIvTwidra809BUzDRzIZCz72Q5fjZcx0jLNXQvau+2D1NuIjHvnjB+a5+jGg8FS1j4RseGR2bKkRFQNQIiICKrI7PPXUL4qYmiDhYq3FA3mfgrMbljco2aaXV9JnOx3as6lpm09RA6YRDLC9j2tdlHqskDt9hoHDgBpfU43tbtBU4nMJJWiONgIhiBJawH1iSRdzzYXNhuCsAxrATYAAXJ8OqbLYScTrG07qhlOxwcQX8Q23otbcZ5DfdcaAngu6/reYrHyVbaq6MOe79i17mJvrPF/vAL6Mgid6pB8HXW16zsRoIoi59dNHlFy+QwCMWG9wLRp+JaQq4Gtke1rmyNa9zWvaCA8NcQHtB1AIAPmpJUNfqZwtbH+REnNQkeqb9OKudlKcSYhSMd6rqmHNfjaQGx8bWUTTV72byXN5HePA/zUk6UtMdRCRmjcyRpt7THBzSR0IF1wuqLxL+pI+i2DdfPsZv/aDdO6rpYrOMJiJiABOeUyFrgAN7svdW+91U32oF8OAUkE5vOXUrH3NzmjhLnknjbLa/VZNhnaThssAlkqGQvAu+KT6xjrahrbXfxsW3utP9om1pxKqD2gtghBbA1ws45iM8jhwLrN04ADjdI9TwmsYKUY5kYupmH1R4D5KIiZmIHNTKivfCNfSLlhUyxhzS0i4OhVSKunguNZWGR9HgBkmiiEuVssscd8ty3vHht7XF7XvwXS2xGw9LhcZbAC6R/wBZK+xkfxtoLNb0Hnc6rQeEf8XS/wDkwf5zV1EtTTTco5Zha6qNckohERWCiEREBjHabBnwirHKPP8Au3Nf/CuehuW5+0vbqCGOWijaJppGOjlF/o4g9pae8I1LrH1R5kaX0pE7Sx3j49VQ1bTax2Nrw6MoweVzwfRERUjSCIiAIiIC2xP6l/h+YuoIi6yVzQRY7joVB1GHSMPojM3hbeOhCt6eax0sy/EKZSamlkt3uJtck23XJNvC+5eKkusbEEHkRZVAqy8mUFI4M/V7DusHD5H8lHK/wVt3OdwAy+ZN/wAvio7fQyzo8+dHBXVUxabj1fl4r4AX3KbXgaBuAHkqyv23NWWlTezPhSU+UXO8/DorhEUMpNvLLMYqKwgiIvDovtn2Zq+jbzqoPhM1dPLnHs+p+8xekbb1XukPTJG5wPvaF0ctPSr6DE8Sf5iXwERFZM4LCu1Lax1DShkJtU1BLYj9hotnk8RcAdSDrYrNVoXthqu8xYtvpDDG0DgC7M8/B7fcFHbPpg2WdJWrLUmYY0cySSbuJNySdSSTvK9RWtXXtjNrEm1za2g81kpSm9j6CU4wWXsi5I62VNyN4v4b/cqmPBAI3EXHmjHg6ggjobpx2Pdn3DXg7l6qXxg+PNUNkINneR5p054Gccn1REXJ0ERWU9fkkyvFmkAtd87rqMXLg4nZGCzIu5ImuFnAEdRdWMuERncXN8DcfFX7Hgi4IIO4her2M5R4ZzOquz1JMjWYM32nuPTcpCKMNFmiwHAKpElZKXLFdFdfpQREXBKEREARFTK+wv7l6ll4DeDYHYjh5kr5p7ejDFkH3pXC3wY/3rdy1t2G1NKaFzIpQ6o7xz6lh0c3c1lgd7MobqNLkrZK16o9MUj5vVWddrYREUhXC5t26n7zFqx3KXJ+7Y1n8K6SXL+NuvW1budVUH3zvKrat/QaPhq/Mb+CzWPOkzFzvtEkeG4fCyl8UlyxO5n0R+LT5XUOAq+njhNlrWTzJR9j6mrvEyNv2RnP8IVzgvrP5ej79VYgL70NYI84IJJsWjnpa3RSTjmLUV/2SvVPFkZTfH+ibXjmgixUJRSETNJOryQ7rcE/kpxVLIdD5NOm5WpvBTGCNDw3FVIi4byTIKmWJrhZwBHUXVSLxPB40nszxjABYAADcBuXqIh6tgiIgCIiAIiIDxzrb1YV73W3WHyUgqJ2XaVJXJRZHbFyi0mReE4nNSzMnp3lksZu0jjza4e007iCun9gdrY8TpBM0ZZGnJPHfWN4HDm07weXUFcrvbYkLLeyraQ0OJx3NoakiCccPSNo3/hcRryLlpVy7GBdDudPoiKYrBcu4uLVdUOVTUf5zl1EuY9s2iDEK0O3Cokf+8eXgD9oKtqk3DY0fDpJTefYxnF5bvaz7IzHxOg/rqrRUhxcS473G/8AIKpcqPSkhOfXJy9wvF6i9OSul+tZ97+EqeUJQi8zOmY/4bfmptVdRyvsaGi9L+/+EERFXLoREQBERAEREAREQBERAEREBCVbbO/rwVrOPRPPeFe149L3/NWcu4rSg+DEvW8kde7L4gaihppzvlgikd4ujBd8SV4ozsxP+56K/wDyGfLRFaM4vZ9pYWYgyheHNklhMsT3ACOSziHRtdfV4AzWtuXPnbLJG7GZ2xm4Hd97yziJoI62Ab5krdGIHDMbpy3vD3lO5zgWkw1dM9h1Ia4ZmG7eIsbdNOZBO6Rz5HuLnyOL3ucbucXHMS48SSSVxPgkqznBWiIoC2EReFAXeEtvKT9ltv2j/opdWGDR2YXH2zfyGg/NX6p3vM/samkjipfO4REUJZCIiAIiIAiIgCIiAIiIAiLx7rC6LcERXn0vf81ZTGzSrioddx9yk9jMBdiFfDTNBLC4PnI9mNhBeb8NPRHVwWnCPBh6iay2dN7D0hiwyjjcLObTQhw5Humlw9914psC2gRWTPMbx7ZbC6yfLUwQPqMue18sxaDlDjlIc5t9LnRcu4phr6WpmppLh8Ujma8bHRw6FtiOhXU+0+x9NXFj5O8jni+qqIHmKePfo144anQg7ysC237H3TxmaCrnmrG2F6p7CJGtGjMzWDK4cHG/I8xzJZR1CXS8mj0X0xCklp5DFUxPhkbvbI0tO+1xzGm8aFW5lbzUHSy2pxfc+iQwmR2QbvaPIfzX0go5JOBY3md58Apimp2sblaPHmepUVlqhxyWadPKx5e0f7n0Y0AADcNAvURUTWCIiAIiIAiIgCIiAIiIAiIgCusPwWWrE3dujjZTxmWaWZxbGwa2BcATc2NhbgVRhtBLUzNp6duaV505NHFzzwaOJ/0W7MN7LaFkcTJQ+bu7OkaZHiGWS988kINnW3AG+gAN1b01OX1Moa3UquPSuWaXoOzeqfJQNmmjibiAe6IgOe9gbB3v0kZDdSLbidd62XsDs7BRYy+no+8e2npC2tleT6c00sb42W9UWY0kWGmoNzdZ7U7PRyV0NY5zi6nifHDH6PdsMh9OQaXzFtm77WG5TAaBewGu/r4rQSwYbbfJ6iIvTwIiID4VlFFM3LLGyRvJ7GvHuIWgu0LYU4dKZoWZqSR3okC5hJPqPPL7LuO466noRfKpp2SMcyRrXseC1zXAFrgd4IO8LicFJYZNRc6pZRyu119QvVne3PZjLTF09CHSwb3Rauki+7xkb/iHXetfxTgrMsplBm/TfC1ZR9URFCThERAEREAREQBERAERfMzC4Au4k2AGtydwHM+C9UW+DxtLk+ivMDwiorZu5pWZne246MjH2nu4Df1PAFZXsn2XVVVaSrvTw78lh3zx90/V+LtenFbmwXBoKSIRU8bY2DlvcftPcdXO6lXKtL3kZ2o18Y7Q3ZFbE7Hw4dDlZ6cz7d9KRZzzyA9lg4D33KyREV5LBjyk5PLCIi9OQiIgCIiAIiIAtadsGztCyinrXRZJ2gZXREMMj3vDWiRu5wudTa9gdVstal/tF1RFFTRDdJUZndRHG7Q+bgfJeNJrc6hKUXmLNMwV2g3jodQrtlWD18CodFSlXF9jWhqZx5JwVDVWJW8woISEcSqhUO5/BRuhEy1nuiczDmPevbjmoL9LdfhY7tFV+knkF5+H+TpayJNZxzHvVJlbzCh/0k9F4ah3P4L3yF7h6xEs6paFf4XhFZVEfo9NLID7QYcnnI6zB71L9h8jXYsWSta8Op5Mge1rsrmvY4ObcaGwcNOa6LAU8NLHllSzxGSeIo0rgnY9UyWdWTtib9iL6STwLj6LT4ZlszZzY2iodYIRn3GR/pynn6Z9UdG2HRT6KxGEY8FCzUWWcsIiLshCIiAIiIAiIgCIiAIiIAtd9ueBmpwt0rBd9K8TWHFli2T3NOb8C2IqZIw5pa4AtcCHA6ggixBHJAcZNdcXVSndvNmXYZXyQEHuXHPTOPFjjoL8S31T4X4qCVaSwy7CXUgiIvDope24SN1wql8ojq7xXq4OXs0fVEReHRmHY5IRjtNb2mzg/uHn8l06uduwTC3S4o6ot9HTxOGbhnl9Frf2e8PkuiVYjwU5vMmERF0cBERAEREAREQBERAEREAREQBERAYr2ibGx4pSGM2bMy7qeQ+y6253HI7QHyO8BcwYlQzUsz4Khjo5IzZwPwIPtNO8Eb12Sse2w2Mo8SjDamP0237uVhyysv8AZdxH6pBHReOOTqMnF7HKQK8c4DeVsHbDshkou6eyqZJHLURQXfGWGPvnFrXvIJBaNLkW37lc472Nuo6CaqkqRK+FrX90xhY0tD295eQkn1M1rAahR+WTed8GtqaOSaRsULHSSPNmNY0ucT0AV7tBgM+HTCGqYGSOjZILODhZ995HEEOB6g7xYreo2epaGswmagg7uOV8sUpGZzpGz0xe0yvdcmxZcXOmtlOYdgb3YtiEtRCH08sVIyAvDXscGMd3jcp5P11HFddCxgjdjzk5cNQ1ZNsnsTVYhUint+j/AEYmc6Zrmkxl+TPGw2L9bjgOq3RhOCQs2klMFNFHDDQMa7JC1je9lqc4cABbNkaRffpZSVJhc7toZqt0ZZBHRMponki0pdKJSW2N/ROYG/RFBISskya2T2agw6mbT07fRHpPcdXyOIF3vPE6DwAAUyiLsjCIiAIiIAiIgCIiAIiIAiIgCIiAIiIAiIgMY7TadsmEVgeL5YHyN6OjGdjgRxDmg+Sm5aKOen7qVueOSPJI1xJzBzbEE3v5714iAuoIWsa1jQA1oDWgbgALADyVaIgCIiAIiIAiIgCIiAIiIAiIgCIi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jpeg;base64,/9j/4AAQSkZJRgABAQAAAQABAAD/2wCEAAkGBxISEBUTEhIUFRMUFhUVEhcUEhUUFRUbFREWFhcXExQYHCggGBolHRYUITQiJSorLi4vGB8zODMsNzQtLysBCgoKDg0OGxAQGywmICIsLC0sLC8tLCwsLCwtLCwsLCwsNCwsLCwsLCwsLCwsLCwsLCwsLCwsLCwsLCwsLCwsLP/AABEIAQMAwwMBIgACEQEDEQH/xAAcAAEAAQUBAQAAAAAAAAAAAAAABQIEBgcIAQP/xABHEAABAwIDBQQGBgcFCQEAAAABAAIDBBEFEiEGMUFRYQcTcYEiMkKRobEjM1JygsEUYpKTwtHwCHOis+EXJTRTVGN0stIV/8QAGgEBAAMBAQEAAAAAAAAAAAAAAAMEBQIBBv/EAC8RAAICAQMCBQIEBwAAAAAAAAABAgMRBCExEkEFEzJRYSJxFCNCoTNSkbHB0fD/2gAMAwEAAhEDEQA/AN4oiIAiIgCIsD7X9r3YfRBsLrVNQSyE8WAAd5J4gEAdXA8EBa9oHatBQPdBTtFRVDRwvaKI8pHDUu/VHmQtO4z2g4rVE56x8bTuZT/QtHS7fSI8SVjIHmTqSdSSd5JXqgdj7FmNSXJVUTySG8kskh/Xkc75lfOIZTdpc0jcWuII8wVUvCVz1Mk6YrsZjsn2k19FI3NM+ogv6cUzi82/7cjvSYeWtui6RwfE46qCOeF2aOVoew8bHgRwI3EcwVx8t+/2fa4vw2WIn6moeGdGva19v2i/3qWuTezILYJbo2giIpCEIiIAiIgCIiAIiIAiIgCIiAIiIAiIgC5r7a8VM+MSMv6FMxkTeVy3vHnxu+34QulFyLtXUGTEax5N81VPbwErg0eQAC4nwSVLMiMVLnWCqVzhkAc8uO5lreJ4+Q+artpLLLsYuUlFdyiLDZHi5IZyFiT58l8O6yktIsRv4+YPJZEsflkzPeTvzEeQ0HyUdVkp5zwTaiiFSWOTxbR7DdqKWjbWNqpmxBzoXR5g45vRkDrBoO6zfetWkqUweEhmY73m/lw/rqpHZ5a6iGFPnSUTo3/aVhX/AFbf3cv/AML7w9oGFu3VsI+8Sz/2AXPKEBR/jH7Fh+GQ92dO0ON0s31NTBJ/dzMf8ir9cnugad7R7lJYdjVXT/UVU8dtzRI5zP3brt+C7jrI90RS8Ml+mR08i0fhPazXRWE8cVQ3mPoZPeLtP7IWe4B2mYfUkNdIYJD7E4yAnpJqw+FweisRthLhlOzS218ozNF4DfcvVIVwiwjbDtQoaB5iJdPOPWjhAOT+8eTlaempHJY5g3bpSySBlTTSU7SbCQPEzR1eA0OA8AUye4ZtpF86edkjGvY5r2PAcxzSHNcCLgtI0IIX0Q8CIiAIiIAiIgC43rZM08zvtTSn3yErsgrjJzSHvDt4e8HxzG64s4JafUFJ4MPoz1e78goxSeDfVn77vyVO70M0tL/FX2ZfKPq8MzOzNdlJ3i1weqkEVSE3F5Ro2VRsWJIj4cLF7vdm6AWHnzUgqZJQ3ebK1kxBo3D36Lt9dhwvKpWFsXiKOGJE7g333VQxA/ZCeTM8/E1+5forRteOII8NV9452u3H8iuHCS5RJG2EuGfRePYDvF16i5JCZ2c2sraAjuJS6Ib4Zbvj/CL3Z+EjzWQ7Z9sD5qMQ0rH09TJcTuuD3bABcwvHF17XsCLHcbFYKobE22lvzaLeRN/y96uUXSbwzN1unhjqS3yWrW2/Pr4r0i69VObWym3ZT2RuD+z/ALUuD34dK67bGWlvwsfpIx43zgdHrd648wbFH0lVBVM9aGRr7D2m3s5vgWlzfNdd4fWMmiZLG7NHI1r2EcQ4XB+KsReUVJx6WXCIi6OAiIgCIvHOAFybAaknggI7aLG4qKnfUTGzWDQD1nuPqsYOLif6suU8djklqZZ2xgCaR8hY03DC9xcWi+/fv+AWb9oG1ZxCqOQn9GhJbAODzudKR14chbmVjSo3alqWEa+n0KcMz5f7EDHSTO9nL1cbf6qZpIAxgaNbbzzJ1K+qKtZc5rBdp00annlhWlVV20bv4nkqq2fKLDefgFGrqqvO7OL7mvpieucSbnUqki6+1JTSSvEcUb5JDuZGwvcethw6quvoJoH93PFJE+18sjC0kc233jqFZwUHJZwR8kFtW6FfdpNtd69Ret5PFFJ7BEReHR9oapzeo5FSEFQH7t/EKElhzHUm3JUthLSCx1iFxKqMl8klepnB8ZRkS+FZTCRttxGrTyP8lXTy5m396+iqJuLNJqNkcPhkEaWUG2QnqCLe+6pmpXR2Lrely4HgL+HyU+vhXQ543Dja48RqFYjqG2k0U56NKLabz2IQhbY7Ddt+6eMNqHeg8k0bj7LiSXRE8nHUdbjiLama+9uouhvoQSHAgtINiCNQQeBVuMulmbOPUtjs9Fg2xnaBBPQQSVEjWzlmWUG3rMcWF1uGbLm80U5UM5REQBa57Z9pDBSiljNpam4dbe2IaO/aNm+GZbGXNG2mMGsxKea92NcY4uWSMlrbeJzO/Eorp9MclvR1eZZv2IljbCy9RFkH0IRF6gIiqfd593uXxc6wJ5aqp+8+J+a+NT6jvBaEVwjHnJ7s3xsrDS4HhTKmq9GWcMdKQ3NI5zxmZCwcmt4XtcOKq7RBT4lgbquE5u6HfwPIs5uR+WVh4jQPBHMDkvO17ZioxClpzRtEhjeXZM7WZmyMADmlxA0sOO4lWG0NH/8AlbM/or3NM0o7rTcXzSl8gbzDWZ9f1VEsPEs75/YpbmmkRFKXAiKl7rC6A9JsvVvXYjs8pKSnZLXRxSVMgBf34a5kRduija70bjcTvJvwWKdsOxsNJ3dVTMEccj+6mjYLMa4tLmPY3c2+VwIGm7quVOLeERK3c19QSWdbgfmpJQrXWN+WqmgVBet8mppZZi17BePdYEncASV6rTFnWid1sD4FwBUUFmSRPZLpg5eyISBun9aL6orrBsJmrKiOmp25pJDa/Bg9p7jwaBqf5rR9TMNtRRdYXsrWVEQlhY4xvLspHR5afiCi6n2ewaOjpYqaL1IWBoJAu473OPVxJJ6lFYwU8kkiIvTwidra809BUzDRzIZCz72Q5fjZcx0jLNXQvau+2D1NuIjHvnjB+a5+jGg8FS1j4RseGR2bKkRFQNQIiICKrI7PPXUL4qYmiDhYq3FA3mfgrMbljco2aaXV9JnOx3as6lpm09RA6YRDLC9j2tdlHqskDt9hoHDgBpfU43tbtBU4nMJJWiONgIhiBJawH1iSRdzzYXNhuCsAxrATYAAXJ8OqbLYScTrG07qhlOxwcQX8Q23otbcZ5DfdcaAngu6/reYrHyVbaq6MOe79i17mJvrPF/vAL6Mgid6pB8HXW16zsRoIoi59dNHlFy+QwCMWG9wLRp+JaQq4Gtke1rmyNa9zWvaCA8NcQHtB1AIAPmpJUNfqZwtbH+REnNQkeqb9OKudlKcSYhSMd6rqmHNfjaQGx8bWUTTV72byXN5HePA/zUk6UtMdRCRmjcyRpt7THBzSR0IF1wuqLxL+pI+i2DdfPsZv/aDdO6rpYrOMJiJiABOeUyFrgAN7svdW+91U32oF8OAUkE5vOXUrH3NzmjhLnknjbLa/VZNhnaThssAlkqGQvAu+KT6xjrahrbXfxsW3utP9om1pxKqD2gtghBbA1ws45iM8jhwLrN04ADjdI9TwmsYKUY5kYupmH1R4D5KIiZmIHNTKivfCNfSLlhUyxhzS0i4OhVSKunguNZWGR9HgBkmiiEuVssscd8ty3vHht7XF7XvwXS2xGw9LhcZbAC6R/wBZK+xkfxtoLNb0Hnc6rQeEf8XS/wDkwf5zV1EtTTTco5Zha6qNckohERWCiEREBjHabBnwirHKPP8Au3Nf/CuehuW5+0vbqCGOWijaJppGOjlF/o4g9pae8I1LrH1R5kaX0pE7Sx3j49VQ1bTax2Nrw6MoweVzwfRERUjSCIiAIiIC2xP6l/h+YuoIi6yVzQRY7joVB1GHSMPojM3hbeOhCt6eax0sy/EKZSamlkt3uJtck23XJNvC+5eKkusbEEHkRZVAqy8mUFI4M/V7DusHD5H8lHK/wVt3OdwAy+ZN/wAvio7fQyzo8+dHBXVUxabj1fl4r4AX3KbXgaBuAHkqyv23NWWlTezPhSU+UXO8/DorhEUMpNvLLMYqKwgiIvDovtn2Zq+jbzqoPhM1dPLnHs+p+8xekbb1XukPTJG5wPvaF0ctPSr6DE8Sf5iXwERFZM4LCu1Lax1DShkJtU1BLYj9hotnk8RcAdSDrYrNVoXthqu8xYtvpDDG0DgC7M8/B7fcFHbPpg2WdJWrLUmYY0cySSbuJNySdSSTvK9RWtXXtjNrEm1za2g81kpSm9j6CU4wWXsi5I62VNyN4v4b/cqmPBAI3EXHmjHg6ggjobpx2Pdn3DXg7l6qXxg+PNUNkINneR5p054Gccn1REXJ0ERWU9fkkyvFmkAtd87rqMXLg4nZGCzIu5ImuFnAEdRdWMuERncXN8DcfFX7Hgi4IIO4her2M5R4ZzOquz1JMjWYM32nuPTcpCKMNFmiwHAKpElZKXLFdFdfpQREXBKEREARFTK+wv7l6ll4DeDYHYjh5kr5p7ejDFkH3pXC3wY/3rdy1t2G1NKaFzIpQ6o7xz6lh0c3c1lgd7MobqNLkrZK16o9MUj5vVWddrYREUhXC5t26n7zFqx3KXJ+7Y1n8K6SXL+NuvW1budVUH3zvKrat/QaPhq/Mb+CzWPOkzFzvtEkeG4fCyl8UlyxO5n0R+LT5XUOAq+njhNlrWTzJR9j6mrvEyNv2RnP8IVzgvrP5ej79VYgL70NYI84IJJsWjnpa3RSTjmLUV/2SvVPFkZTfH+ibXjmgixUJRSETNJOryQ7rcE/kpxVLIdD5NOm5WpvBTGCNDw3FVIi4byTIKmWJrhZwBHUXVSLxPB40nszxjABYAADcBuXqIh6tgiIgCIiAIiIDxzrb1YV73W3WHyUgqJ2XaVJXJRZHbFyi0mReE4nNSzMnp3lksZu0jjza4e007iCun9gdrY8TpBM0ZZGnJPHfWN4HDm07weXUFcrvbYkLLeyraQ0OJx3NoakiCccPSNo3/hcRryLlpVy7GBdDudPoiKYrBcu4uLVdUOVTUf5zl1EuY9s2iDEK0O3Cokf+8eXgD9oKtqk3DY0fDpJTefYxnF5bvaz7IzHxOg/rqrRUhxcS473G/8AIKpcqPSkhOfXJy9wvF6i9OSul+tZ97+EqeUJQi8zOmY/4bfmptVdRyvsaGi9L+/+EERFXLoREQBERAEREAREQBERAEREBCVbbO/rwVrOPRPPeFe149L3/NWcu4rSg+DEvW8kde7L4gaihppzvlgikd4ujBd8SV4ozsxP+56K/wDyGfLRFaM4vZ9pYWYgyheHNklhMsT3ACOSziHRtdfV4AzWtuXPnbLJG7GZ2xm4Hd97yziJoI62Ab5krdGIHDMbpy3vD3lO5zgWkw1dM9h1Ia4ZmG7eIsbdNOZBO6Rz5HuLnyOL3ucbucXHMS48SSSVxPgkqznBWiIoC2EReFAXeEtvKT9ltv2j/opdWGDR2YXH2zfyGg/NX6p3vM/samkjipfO4REUJZCIiAIiIAiIgCIiAIiIAiLx7rC6LcERXn0vf81ZTGzSrioddx9yk9jMBdiFfDTNBLC4PnI9mNhBeb8NPRHVwWnCPBh6iay2dN7D0hiwyjjcLObTQhw5Humlw9914psC2gRWTPMbx7ZbC6yfLUwQPqMue18sxaDlDjlIc5t9LnRcu4phr6WpmppLh8Ujma8bHRw6FtiOhXU+0+x9NXFj5O8jni+qqIHmKePfo144anQg7ysC237H3TxmaCrnmrG2F6p7CJGtGjMzWDK4cHG/I8xzJZR1CXS8mj0X0xCklp5DFUxPhkbvbI0tO+1xzGm8aFW5lbzUHSy2pxfc+iQwmR2QbvaPIfzX0go5JOBY3md58Apimp2sblaPHmepUVlqhxyWadPKx5e0f7n0Y0AADcNAvURUTWCIiAIiIAiIgCIiAIiIAiIgCusPwWWrE3dujjZTxmWaWZxbGwa2BcATc2NhbgVRhtBLUzNp6duaV505NHFzzwaOJ/0W7MN7LaFkcTJQ+bu7OkaZHiGWS988kINnW3AG+gAN1b01OX1Moa3UquPSuWaXoOzeqfJQNmmjibiAe6IgOe9gbB3v0kZDdSLbidd62XsDs7BRYy+no+8e2npC2tleT6c00sb42W9UWY0kWGmoNzdZ7U7PRyV0NY5zi6nifHDH6PdsMh9OQaXzFtm77WG5TAaBewGu/r4rQSwYbbfJ6iIvTwIiID4VlFFM3LLGyRvJ7GvHuIWgu0LYU4dKZoWZqSR3okC5hJPqPPL7LuO466noRfKpp2SMcyRrXseC1zXAFrgd4IO8LicFJYZNRc6pZRyu119QvVne3PZjLTF09CHSwb3Rauki+7xkb/iHXetfxTgrMsplBm/TfC1ZR9URFCThERAEREAREQBERAERfMzC4Au4k2AGtydwHM+C9UW+DxtLk+ivMDwiorZu5pWZne246MjH2nu4Df1PAFZXsn2XVVVaSrvTw78lh3zx90/V+LtenFbmwXBoKSIRU8bY2DlvcftPcdXO6lXKtL3kZ2o18Y7Q3ZFbE7Hw4dDlZ6cz7d9KRZzzyA9lg4D33KyREV5LBjyk5PLCIi9OQiIgCIiAIiIAtadsGztCyinrXRZJ2gZXREMMj3vDWiRu5wudTa9gdVstal/tF1RFFTRDdJUZndRHG7Q+bgfJeNJrc6hKUXmLNMwV2g3jodQrtlWD18CodFSlXF9jWhqZx5JwVDVWJW8woISEcSqhUO5/BRuhEy1nuiczDmPevbjmoL9LdfhY7tFV+knkF5+H+TpayJNZxzHvVJlbzCh/0k9F4ah3P4L3yF7h6xEs6paFf4XhFZVEfo9NLID7QYcnnI6zB71L9h8jXYsWSta8Op5Mge1rsrmvY4ObcaGwcNOa6LAU8NLHllSzxGSeIo0rgnY9UyWdWTtib9iL6STwLj6LT4ZlszZzY2iodYIRn3GR/pynn6Z9UdG2HRT6KxGEY8FCzUWWcsIiLshCIiAIiIAiIgCIiAIiIAtd9ueBmpwt0rBd9K8TWHFli2T3NOb8C2IqZIw5pa4AtcCHA6ggixBHJAcZNdcXVSndvNmXYZXyQEHuXHPTOPFjjoL8S31T4X4qCVaSwy7CXUgiIvDope24SN1wql8ojq7xXq4OXs0fVEReHRmHY5IRjtNb2mzg/uHn8l06uduwTC3S4o6ot9HTxOGbhnl9Frf2e8PkuiVYjwU5vMmERF0cBERAEREAREQBERAEREAREQBERAYr2ibGx4pSGM2bMy7qeQ+y6253HI7QHyO8BcwYlQzUsz4Khjo5IzZwPwIPtNO8Eb12Sse2w2Mo8SjDamP0237uVhyysv8AZdxH6pBHReOOTqMnF7HKQK8c4DeVsHbDshkou6eyqZJHLURQXfGWGPvnFrXvIJBaNLkW37lc472Nuo6CaqkqRK+FrX90xhY0tD295eQkn1M1rAahR+WTed8GtqaOSaRsULHSSPNmNY0ucT0AV7tBgM+HTCGqYGSOjZILODhZ995HEEOB6g7xYreo2epaGswmagg7uOV8sUpGZzpGz0xe0yvdcmxZcXOmtlOYdgb3YtiEtRCH08sVIyAvDXscGMd3jcp5P11HFddCxgjdjzk5cNQ1ZNsnsTVYhUint+j/AEYmc6Zrmkxl+TPGw2L9bjgOq3RhOCQs2klMFNFHDDQMa7JC1je9lqc4cABbNkaRffpZSVJhc7toZqt0ZZBHRMponki0pdKJSW2N/ROYG/RFBISskya2T2agw6mbT07fRHpPcdXyOIF3vPE6DwAAUyiLsjCIiAIiIAiIgCIiAIiIAiIgCIiAIiIAiIgMY7TadsmEVgeL5YHyN6OjGdjgRxDmg+Sm5aKOen7qVueOSPJI1xJzBzbEE3v5714iAuoIWsa1jQA1oDWgbgALADyVaIgCIiAIiIAiIgCIiAIiIAiIgCIiA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data:image/jpeg;base64,/9j/4AAQSkZJRgABAQAAAQABAAD/2wCEAAkGBxISEBUTEhIUFRMUFhUVEhcUEhUUFRUbFREWFhcXExQYHCggGBolHRYUITQiJSorLi4vGB8zODMsNzQtLysBCgoKDg0OGxAQGywmICIsLC0sLC8tLCwsLCwtLCwsLCwsNCwsLCwsLCwsLCwsLCwsLCwsLCwsLCwsLCwsLCwsLP/AABEIAQMAwwMBIgACEQEDEQH/xAAcAAEAAQUBAQAAAAAAAAAAAAAABQIEBgcIAQP/xABHEAABAwIDBQQGBgcFCQEAAAABAAIDBBEFEiEGMUFRYQcTcYEiMkKRobEjM1JygsEUYpKTwtHwCHOis+EXJTRTVGN0stIV/8QAGgEBAAMBAQEAAAAAAAAAAAAAAAMEBQIBBv/EAC8RAAICAQMCBQIEBwAAAAAAAAABAgMRBCExEkEFEzJRYSJxFCNCoTNSkbHB0fD/2gAMAwEAAhEDEQA/AN4oiIAiIgCIsD7X9r3YfRBsLrVNQSyE8WAAd5J4gEAdXA8EBa9oHatBQPdBTtFRVDRwvaKI8pHDUu/VHmQtO4z2g4rVE56x8bTuZT/QtHS7fSI8SVjIHmTqSdSSd5JXqgdj7FmNSXJVUTySG8kskh/Xkc75lfOIZTdpc0jcWuII8wVUvCVz1Mk6YrsZjsn2k19FI3NM+ogv6cUzi82/7cjvSYeWtui6RwfE46qCOeF2aOVoew8bHgRwI3EcwVx8t+/2fa4vw2WIn6moeGdGva19v2i/3qWuTezILYJbo2giIpCEIiIAiIgCIiAIiIAiIgCIiAIiIAiIgC5r7a8VM+MSMv6FMxkTeVy3vHnxu+34QulFyLtXUGTEax5N81VPbwErg0eQAC4nwSVLMiMVLnWCqVzhkAc8uO5lreJ4+Q+artpLLLsYuUlFdyiLDZHi5IZyFiT58l8O6yktIsRv4+YPJZEsflkzPeTvzEeQ0HyUdVkp5zwTaiiFSWOTxbR7DdqKWjbWNqpmxBzoXR5g45vRkDrBoO6zfetWkqUweEhmY73m/lw/rqpHZ5a6iGFPnSUTo3/aVhX/AFbf3cv/AML7w9oGFu3VsI+8Sz/2AXPKEBR/jH7Fh+GQ92dO0ON0s31NTBJ/dzMf8ir9cnugad7R7lJYdjVXT/UVU8dtzRI5zP3brt+C7jrI90RS8Ml+mR08i0fhPazXRWE8cVQ3mPoZPeLtP7IWe4B2mYfUkNdIYJD7E4yAnpJqw+FweisRthLhlOzS218ozNF4DfcvVIVwiwjbDtQoaB5iJdPOPWjhAOT+8eTlaempHJY5g3bpSySBlTTSU7SbCQPEzR1eA0OA8AUye4ZtpF86edkjGvY5r2PAcxzSHNcCLgtI0IIX0Q8CIiAIiIAiIgC43rZM08zvtTSn3yErsgrjJzSHvDt4e8HxzG64s4JafUFJ4MPoz1e78goxSeDfVn77vyVO70M0tL/FX2ZfKPq8MzOzNdlJ3i1weqkEVSE3F5Ro2VRsWJIj4cLF7vdm6AWHnzUgqZJQ3ebK1kxBo3D36Lt9dhwvKpWFsXiKOGJE7g333VQxA/ZCeTM8/E1+5forRteOII8NV9452u3H8iuHCS5RJG2EuGfRePYDvF16i5JCZ2c2sraAjuJS6Ib4Zbvj/CL3Z+EjzWQ7Z9sD5qMQ0rH09TJcTuuD3bABcwvHF17XsCLHcbFYKobE22lvzaLeRN/y96uUXSbwzN1unhjqS3yWrW2/Pr4r0i69VObWym3ZT2RuD+z/ALUuD34dK67bGWlvwsfpIx43zgdHrd648wbFH0lVBVM9aGRr7D2m3s5vgWlzfNdd4fWMmiZLG7NHI1r2EcQ4XB+KsReUVJx6WXCIi6OAiIgCIvHOAFybAaknggI7aLG4qKnfUTGzWDQD1nuPqsYOLif6suU8djklqZZ2xgCaR8hY03DC9xcWi+/fv+AWb9oG1ZxCqOQn9GhJbAODzudKR14chbmVjSo3alqWEa+n0KcMz5f7EDHSTO9nL1cbf6qZpIAxgaNbbzzJ1K+qKtZc5rBdp00annlhWlVV20bv4nkqq2fKLDefgFGrqqvO7OL7mvpieucSbnUqki6+1JTSSvEcUb5JDuZGwvcethw6quvoJoH93PFJE+18sjC0kc233jqFZwUHJZwR8kFtW6FfdpNtd69Ret5PFFJ7BEReHR9oapzeo5FSEFQH7t/EKElhzHUm3JUthLSCx1iFxKqMl8klepnB8ZRkS+FZTCRttxGrTyP8lXTy5m396+iqJuLNJqNkcPhkEaWUG2QnqCLe+6pmpXR2Lrely4HgL+HyU+vhXQ543Dja48RqFYjqG2k0U56NKLabz2IQhbY7Ddt+6eMNqHeg8k0bj7LiSXRE8nHUdbjiLama+9uouhvoQSHAgtINiCNQQeBVuMulmbOPUtjs9Fg2xnaBBPQQSVEjWzlmWUG3rMcWF1uGbLm80U5UM5REQBa57Z9pDBSiljNpam4dbe2IaO/aNm+GZbGXNG2mMGsxKea92NcY4uWSMlrbeJzO/Eorp9MclvR1eZZv2IljbCy9RFkH0IRF6gIiqfd593uXxc6wJ5aqp+8+J+a+NT6jvBaEVwjHnJ7s3xsrDS4HhTKmq9GWcMdKQ3NI5zxmZCwcmt4XtcOKq7RBT4lgbquE5u6HfwPIs5uR+WVh4jQPBHMDkvO17ZioxClpzRtEhjeXZM7WZmyMADmlxA0sOO4lWG0NH/8AlbM/or3NM0o7rTcXzSl8gbzDWZ9f1VEsPEs75/YpbmmkRFKXAiKl7rC6A9JsvVvXYjs8pKSnZLXRxSVMgBf34a5kRduija70bjcTvJvwWKdsOxsNJ3dVTMEccj+6mjYLMa4tLmPY3c2+VwIGm7quVOLeERK3c19QSWdbgfmpJQrXWN+WqmgVBet8mppZZi17BePdYEncASV6rTFnWid1sD4FwBUUFmSRPZLpg5eyISBun9aL6orrBsJmrKiOmp25pJDa/Bg9p7jwaBqf5rR9TMNtRRdYXsrWVEQlhY4xvLspHR5afiCi6n2ewaOjpYqaL1IWBoJAu473OPVxJJ6lFYwU8kkiIvTwidra809BUzDRzIZCz72Q5fjZcx0jLNXQvau+2D1NuIjHvnjB+a5+jGg8FS1j4RseGR2bKkRFQNQIiICKrI7PPXUL4qYmiDhYq3FA3mfgrMbljco2aaXV9JnOx3as6lpm09RA6YRDLC9j2tdlHqskDt9hoHDgBpfU43tbtBU4nMJJWiONgIhiBJawH1iSRdzzYXNhuCsAxrATYAAXJ8OqbLYScTrG07qhlOxwcQX8Q23otbcZ5DfdcaAngu6/reYrHyVbaq6MOe79i17mJvrPF/vAL6Mgid6pB8HXW16zsRoIoi59dNHlFy+QwCMWG9wLRp+JaQq4Gtke1rmyNa9zWvaCA8NcQHtB1AIAPmpJUNfqZwtbH+REnNQkeqb9OKudlKcSYhSMd6rqmHNfjaQGx8bWUTTV72byXN5HePA/zUk6UtMdRCRmjcyRpt7THBzSR0IF1wuqLxL+pI+i2DdfPsZv/aDdO6rpYrOMJiJiABOeUyFrgAN7svdW+91U32oF8OAUkE5vOXUrH3NzmjhLnknjbLa/VZNhnaThssAlkqGQvAu+KT6xjrahrbXfxsW3utP9om1pxKqD2gtghBbA1ws45iM8jhwLrN04ADjdI9TwmsYKUY5kYupmH1R4D5KIiZmIHNTKivfCNfSLlhUyxhzS0i4OhVSKunguNZWGR9HgBkmiiEuVssscd8ty3vHht7XF7XvwXS2xGw9LhcZbAC6R/wBZK+xkfxtoLNb0Hnc6rQeEf8XS/wDkwf5zV1EtTTTco5Zha6qNckohERWCiEREBjHabBnwirHKPP8Au3Nf/CuehuW5+0vbqCGOWijaJppGOjlF/o4g9pae8I1LrH1R5kaX0pE7Sx3j49VQ1bTax2Nrw6MoweVzwfRERUjSCIiAIiIC2xP6l/h+YuoIi6yVzQRY7joVB1GHSMPojM3hbeOhCt6eax0sy/EKZSamlkt3uJtck23XJNvC+5eKkusbEEHkRZVAqy8mUFI4M/V7DusHD5H8lHK/wVt3OdwAy+ZN/wAvio7fQyzo8+dHBXVUxabj1fl4r4AX3KbXgaBuAHkqyv23NWWlTezPhSU+UXO8/DorhEUMpNvLLMYqKwgiIvDovtn2Zq+jbzqoPhM1dPLnHs+p+8xekbb1XukPTJG5wPvaF0ctPSr6DE8Sf5iXwERFZM4LCu1Lax1DShkJtU1BLYj9hotnk8RcAdSDrYrNVoXthqu8xYtvpDDG0DgC7M8/B7fcFHbPpg2WdJWrLUmYY0cySSbuJNySdSSTvK9RWtXXtjNrEm1za2g81kpSm9j6CU4wWXsi5I62VNyN4v4b/cqmPBAI3EXHmjHg6ggjobpx2Pdn3DXg7l6qXxg+PNUNkINneR5p054Gccn1REXJ0ERWU9fkkyvFmkAtd87rqMXLg4nZGCzIu5ImuFnAEdRdWMuERncXN8DcfFX7Hgi4IIO4her2M5R4ZzOquz1JMjWYM32nuPTcpCKMNFmiwHAKpElZKXLFdFdfpQREXBKEREARFTK+wv7l6ll4DeDYHYjh5kr5p7ejDFkH3pXC3wY/3rdy1t2G1NKaFzIpQ6o7xz6lh0c3c1lgd7MobqNLkrZK16o9MUj5vVWddrYREUhXC5t26n7zFqx3KXJ+7Y1n8K6SXL+NuvW1budVUH3zvKrat/QaPhq/Mb+CzWPOkzFzvtEkeG4fCyl8UlyxO5n0R+LT5XUOAq+njhNlrWTzJR9j6mrvEyNv2RnP8IVzgvrP5ej79VYgL70NYI84IJJsWjnpa3RSTjmLUV/2SvVPFkZTfH+ibXjmgixUJRSETNJOryQ7rcE/kpxVLIdD5NOm5WpvBTGCNDw3FVIi4byTIKmWJrhZwBHUXVSLxPB40nszxjABYAADcBuXqIh6tgiIgCIiAIiIDxzrb1YV73W3WHyUgqJ2XaVJXJRZHbFyi0mReE4nNSzMnp3lksZu0jjza4e007iCun9gdrY8TpBM0ZZGnJPHfWN4HDm07weXUFcrvbYkLLeyraQ0OJx3NoakiCccPSNo3/hcRryLlpVy7GBdDudPoiKYrBcu4uLVdUOVTUf5zl1EuY9s2iDEK0O3Cokf+8eXgD9oKtqk3DY0fDpJTefYxnF5bvaz7IzHxOg/rqrRUhxcS473G/8AIKpcqPSkhOfXJy9wvF6i9OSul+tZ97+EqeUJQi8zOmY/4bfmptVdRyvsaGi9L+/+EERFXLoREQBERAEREAREQBERAEREBCVbbO/rwVrOPRPPeFe149L3/NWcu4rSg+DEvW8kde7L4gaihppzvlgikd4ujBd8SV4ozsxP+56K/wDyGfLRFaM4vZ9pYWYgyheHNklhMsT3ACOSziHRtdfV4AzWtuXPnbLJG7GZ2xm4Hd97yziJoI62Ab5krdGIHDMbpy3vD3lO5zgWkw1dM9h1Ia4ZmG7eIsbdNOZBO6Rz5HuLnyOL3ucbucXHMS48SSSVxPgkqznBWiIoC2EReFAXeEtvKT9ltv2j/opdWGDR2YXH2zfyGg/NX6p3vM/samkjipfO4REUJZCIiAIiIAiIgCIiAIiIAiLx7rC6LcERXn0vf81ZTGzSrioddx9yk9jMBdiFfDTNBLC4PnI9mNhBeb8NPRHVwWnCPBh6iay2dN7D0hiwyjjcLObTQhw5Humlw9914psC2gRWTPMbx7ZbC6yfLUwQPqMue18sxaDlDjlIc5t9LnRcu4phr6WpmppLh8Ujma8bHRw6FtiOhXU+0+x9NXFj5O8jni+qqIHmKePfo144anQg7ysC237H3TxmaCrnmrG2F6p7CJGtGjMzWDK4cHG/I8xzJZR1CXS8mj0X0xCklp5DFUxPhkbvbI0tO+1xzGm8aFW5lbzUHSy2pxfc+iQwmR2QbvaPIfzX0go5JOBY3md58Apimp2sblaPHmepUVlqhxyWadPKx5e0f7n0Y0AADcNAvURUTWCIiAIiIAiIgCIiAIiIAiIgCusPwWWrE3dujjZTxmWaWZxbGwa2BcATc2NhbgVRhtBLUzNp6duaV505NHFzzwaOJ/0W7MN7LaFkcTJQ+bu7OkaZHiGWS988kINnW3AG+gAN1b01OX1Moa3UquPSuWaXoOzeqfJQNmmjibiAe6IgOe9gbB3v0kZDdSLbidd62XsDs7BRYy+no+8e2npC2tleT6c00sb42W9UWY0kWGmoNzdZ7U7PRyV0NY5zi6nifHDH6PdsMh9OQaXzFtm77WG5TAaBewGu/r4rQSwYbbfJ6iIvTwIiID4VlFFM3LLGyRvJ7GvHuIWgu0LYU4dKZoWZqSR3okC5hJPqPPL7LuO466noRfKpp2SMcyRrXseC1zXAFrgd4IO8LicFJYZNRc6pZRyu119QvVne3PZjLTF09CHSwb3Rauki+7xkb/iHXetfxTgrMsplBm/TfC1ZR9URFCThERAEREAREQBERAERfMzC4Au4k2AGtydwHM+C9UW+DxtLk+ivMDwiorZu5pWZne246MjH2nu4Df1PAFZXsn2XVVVaSrvTw78lh3zx90/V+LtenFbmwXBoKSIRU8bY2DlvcftPcdXO6lXKtL3kZ2o18Y7Q3ZFbE7Hw4dDlZ6cz7d9KRZzzyA9lg4D33KyREV5LBjyk5PLCIi9OQiIgCIiAIiIAtadsGztCyinrXRZJ2gZXREMMj3vDWiRu5wudTa9gdVstal/tF1RFFTRDdJUZndRHG7Q+bgfJeNJrc6hKUXmLNMwV2g3jodQrtlWD18CodFSlXF9jWhqZx5JwVDVWJW8woISEcSqhUO5/BRuhEy1nuiczDmPevbjmoL9LdfhY7tFV+knkF5+H+TpayJNZxzHvVJlbzCh/0k9F4ah3P4L3yF7h6xEs6paFf4XhFZVEfo9NLID7QYcnnI6zB71L9h8jXYsWSta8Op5Mge1rsrmvY4ObcaGwcNOa6LAU8NLHllSzxGSeIo0rgnY9UyWdWTtib9iL6STwLj6LT4ZlszZzY2iodYIRn3GR/pynn6Z9UdG2HRT6KxGEY8FCzUWWcsIiLshCIiAIiIAiIgCIiAIiIAtd9ueBmpwt0rBd9K8TWHFli2T3NOb8C2IqZIw5pa4AtcCHA6ggixBHJAcZNdcXVSndvNmXYZXyQEHuXHPTOPFjjoL8S31T4X4qCVaSwy7CXUgiIvDope24SN1wql8ojq7xXq4OXs0fVEReHRmHY5IRjtNb2mzg/uHn8l06uduwTC3S4o6ot9HTxOGbhnl9Frf2e8PkuiVYjwU5vMmERF0cBERAEREAREQBERAEREAREQBERAYr2ibGx4pSGM2bMy7qeQ+y6253HI7QHyO8BcwYlQzUsz4Khjo5IzZwPwIPtNO8Eb12Sse2w2Mo8SjDamP0237uVhyysv8AZdxH6pBHReOOTqMnF7HKQK8c4DeVsHbDshkou6eyqZJHLURQXfGWGPvnFrXvIJBaNLkW37lc472Nuo6CaqkqRK+FrX90xhY0tD295eQkn1M1rAahR+WTed8GtqaOSaRsULHSSPNmNY0ucT0AV7tBgM+HTCGqYGSOjZILODhZ995HEEOB6g7xYreo2epaGswmagg7uOV8sUpGZzpGz0xe0yvdcmxZcXOmtlOYdgb3YtiEtRCH08sVIyAvDXscGMd3jcp5P11HFddCxgjdjzk5cNQ1ZNsnsTVYhUint+j/AEYmc6Zrmkxl+TPGw2L9bjgOq3RhOCQs2klMFNFHDDQMa7JC1je9lqc4cABbNkaRffpZSVJhc7toZqt0ZZBHRMponki0pdKJSW2N/ROYG/RFBISskya2T2agw6mbT07fRHpPcdXyOIF3vPE6DwAAUyiLsjCIiAIiIAiIgCIiAIiIAiIgCIiAIiIAiIgMY7TadsmEVgeL5YHyN6OjGdjgRxDmg+Sm5aKOen7qVueOSPJI1xJzBzbEE3v5714iAuoIWsa1jQA1oDWgbgALADyVaIgCIiAIiIAiIgCIiAIiIAiIgCIiA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8" descr="jpeg (195×259)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-540568" y="2483604"/>
            <a:ext cx="9001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CIIV</a:t>
            </a:r>
            <a:r>
              <a:rPr lang="ru-RU" altLang="ru-RU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VL</a:t>
            </a:r>
            <a:r>
              <a:rPr lang="ru-RU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QSKNSDIYMTVKEQSDIVHGI-</a:t>
            </a:r>
            <a:r>
              <a:rPr lang="ru-RU" alt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----------MSQCVLMKNVSR</a:t>
            </a:r>
            <a:r>
              <a:rPr lang="ru-RU" altLang="ru-RU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endParaRPr lang="ru-RU" altLang="ru-RU" b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8" name="Заголовок 1"/>
          <p:cNvSpPr>
            <a:spLocks noGrp="1"/>
          </p:cNvSpPr>
          <p:nvPr>
            <p:ph type="title"/>
          </p:nvPr>
        </p:nvSpPr>
        <p:spPr>
          <a:xfrm>
            <a:off x="-252536" y="260648"/>
            <a:ext cx="9381728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Любые ли последовательности можно хорошо выровнять?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229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0263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Насколько часто мы найдем мотив по случайным причинам?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697996" cy="58233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Творческое упражнение для любителей математики.</a:t>
            </a:r>
          </a:p>
          <a:p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Пусть по случайным причинам аминокислоты совпадают в 10% колонок.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ru-RU" sz="2400" dirty="0" smtClean="0"/>
              <a:t>В какой доле последовательностей из </a:t>
            </a:r>
            <a:r>
              <a:rPr lang="en-US" sz="2400" dirty="0" err="1" smtClean="0"/>
              <a:t>SwissProt</a:t>
            </a:r>
            <a:r>
              <a:rPr lang="en-US" sz="2400" dirty="0" smtClean="0"/>
              <a:t> </a:t>
            </a:r>
            <a:r>
              <a:rPr lang="ru-RU" sz="2400" dirty="0"/>
              <a:t>есть мотив из </a:t>
            </a:r>
            <a:r>
              <a:rPr lang="ru-RU" sz="2400" dirty="0" smtClean="0"/>
              <a:t>3х </a:t>
            </a:r>
            <a:r>
              <a:rPr lang="ru-RU" sz="2400" dirty="0" err="1" smtClean="0"/>
              <a:t>а.к</a:t>
            </a:r>
            <a:r>
              <a:rPr lang="ru-RU" sz="2400" dirty="0" smtClean="0"/>
              <a:t>.? Из 7ми </a:t>
            </a:r>
            <a:r>
              <a:rPr lang="ru-RU" sz="2400" dirty="0" err="1" smtClean="0"/>
              <a:t>а.к</a:t>
            </a:r>
            <a:r>
              <a:rPr lang="ru-RU" sz="2400" dirty="0" smtClean="0"/>
              <a:t>.? Два мотива из 3х и 7ми </a:t>
            </a:r>
            <a:r>
              <a:rPr lang="ru-RU" sz="2400" dirty="0" err="1" smtClean="0"/>
              <a:t>а.к</a:t>
            </a:r>
            <a:r>
              <a:rPr lang="ru-RU" sz="2400" dirty="0" smtClean="0"/>
              <a:t>.?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В выравнивании 20 последовательностей и 100 колонок. Из них 62 колонки абсолютно консервативны.</a:t>
            </a:r>
          </a:p>
          <a:p>
            <a:endParaRPr lang="ru-RU" sz="2400" dirty="0" smtClean="0"/>
          </a:p>
          <a:p>
            <a:r>
              <a:rPr lang="ru-RU" sz="2400" dirty="0" smtClean="0"/>
              <a:t>Докажите, разумно или неразумно ожидать в банке </a:t>
            </a:r>
            <a:r>
              <a:rPr lang="en-US" sz="2400" dirty="0" err="1" smtClean="0"/>
              <a:t>SwissProt</a:t>
            </a:r>
            <a:r>
              <a:rPr lang="en-US" sz="2400" dirty="0" smtClean="0"/>
              <a:t> </a:t>
            </a:r>
            <a:r>
              <a:rPr lang="ru-RU" sz="2400" dirty="0" smtClean="0"/>
              <a:t>существование 20ти таких похожих последовательностей.</a:t>
            </a:r>
          </a:p>
        </p:txBody>
      </p:sp>
    </p:spTree>
    <p:extLst>
      <p:ext uri="{BB962C8B-B14F-4D97-AF65-F5344CB8AC3E}">
        <p14:creationId xmlns:p14="http://schemas.microsoft.com/office/powerpoint/2010/main" val="112432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u="sng" dirty="0" smtClean="0"/>
              <a:t>Что такое выравнивание?</a:t>
            </a:r>
          </a:p>
          <a:p>
            <a:r>
              <a:rPr lang="ru-RU" b="1" u="sng" dirty="0" smtClean="0"/>
              <a:t>Хорошие выравнивания не могут быть результатом случайности!</a:t>
            </a:r>
          </a:p>
          <a:p>
            <a:r>
              <a:rPr lang="ru-RU" b="1" u="sng" dirty="0" smtClean="0"/>
              <a:t>Хорошее выравнивание свидетельствует о гомологии.</a:t>
            </a: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12765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>
            <a:off x="90950" y="1268760"/>
            <a:ext cx="720080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бъект 2"/>
          <p:cNvSpPr txBox="1">
            <a:spLocks/>
          </p:cNvSpPr>
          <p:nvPr/>
        </p:nvSpPr>
        <p:spPr>
          <a:xfrm>
            <a:off x="3051" y="980728"/>
            <a:ext cx="8964488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VLSGG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IA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DRMQKEITAL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-----------AP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KI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KIIA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PP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RK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YSVWIGGSILA</a:t>
            </a:r>
          </a:p>
          <a:p>
            <a:pPr marL="0" indent="0"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VLSGG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IV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DRMNKELTAL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AP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KI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KIIA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PP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RK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YSVWIGGSILA</a:t>
            </a:r>
          </a:p>
          <a:p>
            <a:pPr marL="0" indent="0"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VLSGG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IA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DRMSKEISAL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AP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SM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KI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KVVA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PP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RK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YSVWIGGSILA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VLSGG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LP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SRLERELKQL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YLERVLKGDVDKL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KF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KI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RIED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PP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RK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HMVFLGGAVLA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94259" y="1268760"/>
            <a:ext cx="288032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1321321" y="1268760"/>
            <a:ext cx="288032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004048" y="1268760"/>
            <a:ext cx="144016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436096" y="1268760"/>
            <a:ext cx="288032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228184" y="1268760"/>
            <a:ext cx="288032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660232" y="1268760"/>
            <a:ext cx="288032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-36512" y="2484179"/>
            <a:ext cx="88735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Может ли такое сходство быть результатом случайности?</a:t>
            </a:r>
          </a:p>
          <a:p>
            <a:endParaRPr lang="ru-RU" sz="2800" dirty="0" smtClean="0"/>
          </a:p>
          <a:p>
            <a:r>
              <a:rPr lang="ru-RU" sz="2800" dirty="0" smtClean="0"/>
              <a:t>НЕТ! Почти никакую случайно выбранную последовательность не удастся хорошо вписать в такое выравнивание. Будет только несколько совпадений.</a:t>
            </a:r>
          </a:p>
          <a:p>
            <a:endParaRPr lang="ru-RU" sz="2800" dirty="0"/>
          </a:p>
          <a:p>
            <a:r>
              <a:rPr lang="ru-RU" sz="2800" dirty="0" smtClean="0"/>
              <a:t>А то, чего не может быть</a:t>
            </a:r>
          </a:p>
          <a:p>
            <a:r>
              <a:rPr lang="ru-RU" sz="2800" dirty="0" smtClean="0"/>
              <a:t>   по случайности –</a:t>
            </a:r>
            <a:br>
              <a:rPr lang="ru-RU" sz="2800" dirty="0" smtClean="0"/>
            </a:br>
            <a:r>
              <a:rPr lang="ru-RU" sz="2800" dirty="0" smtClean="0"/>
              <a:t>       имеет ПРИЧИНУ!</a:t>
            </a:r>
            <a:endParaRPr lang="ru-RU" sz="2800" dirty="0"/>
          </a:p>
        </p:txBody>
      </p:sp>
      <p:sp>
        <p:nvSpPr>
          <p:cNvPr id="3" name="AutoShape 2" descr="data:image/jpeg;base64,/9j/4AAQSkZJRgABAQAAAQABAAD/2wCEAAkGBxISEBUTEhIUFRMUFhUVEhcUEhUUFRUbFREWFhcXExQYHCggGBolHRYUITQiJSorLi4vGB8zODMsNzQtLysBCgoKDg0OGxAQGywmICIsLC0sLC8tLCwsLCwtLCwsLCwsNCwsLCwsLCwsLCwsLCwsLCwsLCwsLCwsLCwsLCwsLP/AABEIAQMAwwMBIgACEQEDEQH/xAAcAAEAAQUBAQAAAAAAAAAAAAAABQIEBgcIAQP/xABHEAABAwIDBQQGBgcFCQEAAAABAAIDBBEFEiEGMUFRYQcTcYEiMkKRobEjM1JygsEUYpKTwtHwCHOis+EXJTRTVGN0stIV/8QAGgEBAAMBAQEAAAAAAAAAAAAAAAMEBQIBBv/EAC8RAAICAQMCBQIEBwAAAAAAAAABAgMRBCExEkEFEzJRYSJxFCNCoTNSkbHB0fD/2gAMAwEAAhEDEQA/AN4oiIAiIgCIsD7X9r3YfRBsLrVNQSyE8WAAd5J4gEAdXA8EBa9oHatBQPdBTtFRVDRwvaKI8pHDUu/VHmQtO4z2g4rVE56x8bTuZT/QtHS7fSI8SVjIHmTqSdSSd5JXqgdj7FmNSXJVUTySG8kskh/Xkc75lfOIZTdpc0jcWuII8wVUvCVz1Mk6YrsZjsn2k19FI3NM+ogv6cUzi82/7cjvSYeWtui6RwfE46qCOeF2aOVoew8bHgRwI3EcwVx8t+/2fa4vw2WIn6moeGdGva19v2i/3qWuTezILYJbo2giIpCEIiIAiIgCIiAIiIAiIgCIiAIiIAiIgC5r7a8VM+MSMv6FMxkTeVy3vHnxu+34QulFyLtXUGTEax5N81VPbwErg0eQAC4nwSVLMiMVLnWCqVzhkAc8uO5lreJ4+Q+artpLLLsYuUlFdyiLDZHi5IZyFiT58l8O6yktIsRv4+YPJZEsflkzPeTvzEeQ0HyUdVkp5zwTaiiFSWOTxbR7DdqKWjbWNqpmxBzoXR5g45vRkDrBoO6zfetWkqUweEhmY73m/lw/rqpHZ5a6iGFPnSUTo3/aVhX/AFbf3cv/AML7w9oGFu3VsI+8Sz/2AXPKEBR/jH7Fh+GQ92dO0ON0s31NTBJ/dzMf8ir9cnugad7R7lJYdjVXT/UVU8dtzRI5zP3brt+C7jrI90RS8Ml+mR08i0fhPazXRWE8cVQ3mPoZPeLtP7IWe4B2mYfUkNdIYJD7E4yAnpJqw+FweisRthLhlOzS218ozNF4DfcvVIVwiwjbDtQoaB5iJdPOPWjhAOT+8eTlaempHJY5g3bpSySBlTTSU7SbCQPEzR1eA0OA8AUye4ZtpF86edkjGvY5r2PAcxzSHNcCLgtI0IIX0Q8CIiAIiIAiIgC43rZM08zvtTSn3yErsgrjJzSHvDt4e8HxzG64s4JafUFJ4MPoz1e78goxSeDfVn77vyVO70M0tL/FX2ZfKPq8MzOzNdlJ3i1weqkEVSE3F5Ro2VRsWJIj4cLF7vdm6AWHnzUgqZJQ3ebK1kxBo3D36Lt9dhwvKpWFsXiKOGJE7g333VQxA/ZCeTM8/E1+5forRteOII8NV9452u3H8iuHCS5RJG2EuGfRePYDvF16i5JCZ2c2sraAjuJS6Ib4Zbvj/CL3Z+EjzWQ7Z9sD5qMQ0rH09TJcTuuD3bABcwvHF17XsCLHcbFYKobE22lvzaLeRN/y96uUXSbwzN1unhjqS3yWrW2/Pr4r0i69VObWym3ZT2RuD+z/ALUuD34dK67bGWlvwsfpIx43zgdHrd648wbFH0lVBVM9aGRr7D2m3s5vgWlzfNdd4fWMmiZLG7NHI1r2EcQ4XB+KsReUVJx6WXCIi6OAiIgCIvHOAFybAaknggI7aLG4qKnfUTGzWDQD1nuPqsYOLif6suU8djklqZZ2xgCaR8hY03DC9xcWi+/fv+AWb9oG1ZxCqOQn9GhJbAODzudKR14chbmVjSo3alqWEa+n0KcMz5f7EDHSTO9nL1cbf6qZpIAxgaNbbzzJ1K+qKtZc5rBdp00annlhWlVV20bv4nkqq2fKLDefgFGrqqvO7OL7mvpieucSbnUqki6+1JTSSvEcUb5JDuZGwvcethw6quvoJoH93PFJE+18sjC0kc233jqFZwUHJZwR8kFtW6FfdpNtd69Ret5PFFJ7BEReHR9oapzeo5FSEFQH7t/EKElhzHUm3JUthLSCx1iFxKqMl8klepnB8ZRkS+FZTCRttxGrTyP8lXTy5m396+iqJuLNJqNkcPhkEaWUG2QnqCLe+6pmpXR2Lrely4HgL+HyU+vhXQ543Dja48RqFYjqG2k0U56NKLabz2IQhbY7Ddt+6eMNqHeg8k0bj7LiSXRE8nHUdbjiLama+9uouhvoQSHAgtINiCNQQeBVuMulmbOPUtjs9Fg2xnaBBPQQSVEjWzlmWUG3rMcWF1uGbLm80U5UM5REQBa57Z9pDBSiljNpam4dbe2IaO/aNm+GZbGXNG2mMGsxKea92NcY4uWSMlrbeJzO/Eorp9MclvR1eZZv2IljbCy9RFkH0IRF6gIiqfd593uXxc6wJ5aqp+8+J+a+NT6jvBaEVwjHnJ7s3xsrDS4HhTKmq9GWcMdKQ3NI5zxmZCwcmt4XtcOKq7RBT4lgbquE5u6HfwPIs5uR+WVh4jQPBHMDkvO17ZioxClpzRtEhjeXZM7WZmyMADmlxA0sOO4lWG0NH/8AlbM/or3NM0o7rTcXzSl8gbzDWZ9f1VEsPEs75/YpbmmkRFKXAiKl7rC6A9JsvVvXYjs8pKSnZLXRxSVMgBf34a5kRduija70bjcTvJvwWKdsOxsNJ3dVTMEccj+6mjYLMa4tLmPY3c2+VwIGm7quVOLeERK3c19QSWdbgfmpJQrXWN+WqmgVBet8mppZZi17BePdYEncASV6rTFnWid1sD4FwBUUFmSRPZLpg5eyISBun9aL6orrBsJmrKiOmp25pJDa/Bg9p7jwaBqf5rR9TMNtRRdYXsrWVEQlhY4xvLspHR5afiCi6n2ewaOjpYqaL1IWBoJAu473OPVxJJ6lFYwU8kkiIvTwidra809BUzDRzIZCz72Q5fjZcx0jLNXQvau+2D1NuIjHvnjB+a5+jGg8FS1j4RseGR2bKkRFQNQIiICKrI7PPXUL4qYmiDhYq3FA3mfgrMbljco2aaXV9JnOx3as6lpm09RA6YRDLC9j2tdlHqskDt9hoHDgBpfU43tbtBU4nMJJWiONgIhiBJawH1iSRdzzYXNhuCsAxrATYAAXJ8OqbLYScTrG07qhlOxwcQX8Q23otbcZ5DfdcaAngu6/reYrHyVbaq6MOe79i17mJvrPF/vAL6Mgid6pB8HXW16zsRoIoi59dNHlFy+QwCMWG9wLRp+JaQq4Gtke1rmyNa9zWvaCA8NcQHtB1AIAPmpJUNfqZwtbH+REnNQkeqb9OKudlKcSYhSMd6rqmHNfjaQGx8bWUTTV72byXN5HePA/zUk6UtMdRCRmjcyRpt7THBzSR0IF1wuqLxL+pI+i2DdfPsZv/aDdO6rpYrOMJiJiABOeUyFrgAN7svdW+91U32oF8OAUkE5vOXUrH3NzmjhLnknjbLa/VZNhnaThssAlkqGQvAu+KT6xjrahrbXfxsW3utP9om1pxKqD2gtghBbA1ws45iM8jhwLrN04ADjdI9TwmsYKUY5kYupmH1R4D5KIiZmIHNTKivfCNfSLlhUyxhzS0i4OhVSKunguNZWGR9HgBkmiiEuVssscd8ty3vHht7XF7XvwXS2xGw9LhcZbAC6R/wBZK+xkfxtoLNb0Hnc6rQeEf8XS/wDkwf5zV1EtTTTco5Zha6qNckohERWCiEREBjHabBnwirHKPP8Au3Nf/CuehuW5+0vbqCGOWijaJppGOjlF/o4g9pae8I1LrH1R5kaX0pE7Sx3j49VQ1bTax2Nrw6MoweVzwfRERUjSCIiAIiIC2xP6l/h+YuoIi6yVzQRY7joVB1GHSMPojM3hbeOhCt6eax0sy/EKZSamlkt3uJtck23XJNvC+5eKkusbEEHkRZVAqy8mUFI4M/V7DusHD5H8lHK/wVt3OdwAy+ZN/wAvio7fQyzo8+dHBXVUxabj1fl4r4AX3KbXgaBuAHkqyv23NWWlTezPhSU+UXO8/DorhEUMpNvLLMYqKwgiIvDovtn2Zq+jbzqoPhM1dPLnHs+p+8xekbb1XukPTJG5wPvaF0ctPSr6DE8Sf5iXwERFZM4LCu1Lax1DShkJtU1BLYj9hotnk8RcAdSDrYrNVoXthqu8xYtvpDDG0DgC7M8/B7fcFHbPpg2WdJWrLUmYY0cySSbuJNySdSSTvK9RWtXXtjNrEm1za2g81kpSm9j6CU4wWXsi5I62VNyN4v4b/cqmPBAI3EXHmjHg6ggjobpx2Pdn3DXg7l6qXxg+PNUNkINneR5p054Gccn1REXJ0ERWU9fkkyvFmkAtd87rqMXLg4nZGCzIu5ImuFnAEdRdWMuERncXN8DcfFX7Hgi4IIO4her2M5R4ZzOquz1JMjWYM32nuPTcpCKMNFmiwHAKpElZKXLFdFdfpQREXBKEREARFTK+wv7l6ll4DeDYHYjh5kr5p7ejDFkH3pXC3wY/3rdy1t2G1NKaFzIpQ6o7xz6lh0c3c1lgd7MobqNLkrZK16o9MUj5vVWddrYREUhXC5t26n7zFqx3KXJ+7Y1n8K6SXL+NuvW1budVUH3zvKrat/QaPhq/Mb+CzWPOkzFzvtEkeG4fCyl8UlyxO5n0R+LT5XUOAq+njhNlrWTzJR9j6mrvEyNv2RnP8IVzgvrP5ej79VYgL70NYI84IJJsWjnpa3RSTjmLUV/2SvVPFkZTfH+ibXjmgixUJRSETNJOryQ7rcE/kpxVLIdD5NOm5WpvBTGCNDw3FVIi4byTIKmWJrhZwBHUXVSLxPB40nszxjABYAADcBuXqIh6tgiIgCIiAIiIDxzrb1YV73W3WHyUgqJ2XaVJXJRZHbFyi0mReE4nNSzMnp3lksZu0jjza4e007iCun9gdrY8TpBM0ZZGnJPHfWN4HDm07weXUFcrvbYkLLeyraQ0OJx3NoakiCccPSNo3/hcRryLlpVy7GBdDudPoiKYrBcu4uLVdUOVTUf5zl1EuY9s2iDEK0O3Cokf+8eXgD9oKtqk3DY0fDpJTefYxnF5bvaz7IzHxOg/rqrRUhxcS473G/8AIKpcqPSkhOfXJy9wvF6i9OSul+tZ97+EqeUJQi8zOmY/4bfmptVdRyvsaGi9L+/+EERFXLoREQBERAEREAREQBERAEREBCVbbO/rwVrOPRPPeFe149L3/NWcu4rSg+DEvW8kde7L4gaihppzvlgikd4ujBd8SV4ozsxP+56K/wDyGfLRFaM4vZ9pYWYgyheHNklhMsT3ACOSziHRtdfV4AzWtuXPnbLJG7GZ2xm4Hd97yziJoI62Ab5krdGIHDMbpy3vD3lO5zgWkw1dM9h1Ia4ZmG7eIsbdNOZBO6Rz5HuLnyOL3ucbucXHMS48SSSVxPgkqznBWiIoC2EReFAXeEtvKT9ltv2j/opdWGDR2YXH2zfyGg/NX6p3vM/samkjipfO4REUJZCIiAIiIAiIgCIiAIiIAiLx7rC6LcERXn0vf81ZTGzSrioddx9yk9jMBdiFfDTNBLC4PnI9mNhBeb8NPRHVwWnCPBh6iay2dN7D0hiwyjjcLObTQhw5Humlw9914psC2gRWTPMbx7ZbC6yfLUwQPqMue18sxaDlDjlIc5t9LnRcu4phr6WpmppLh8Ujma8bHRw6FtiOhXU+0+x9NXFj5O8jni+qqIHmKePfo144anQg7ysC237H3TxmaCrnmrG2F6p7CJGtGjMzWDK4cHG/I8xzJZR1CXS8mj0X0xCklp5DFUxPhkbvbI0tO+1xzGm8aFW5lbzUHSy2pxfc+iQwmR2QbvaPIfzX0go5JOBY3md58Apimp2sblaPHmepUVlqhxyWadPKx5e0f7n0Y0AADcNAvURUTWCIiAIiIAiIgCIiAIiIAiIgCusPwWWrE3dujjZTxmWaWZxbGwa2BcATc2NhbgVRhtBLUzNp6duaV505NHFzzwaOJ/0W7MN7LaFkcTJQ+bu7OkaZHiGWS988kINnW3AG+gAN1b01OX1Moa3UquPSuWaXoOzeqfJQNmmjibiAe6IgOe9gbB3v0kZDdSLbidd62XsDs7BRYy+no+8e2npC2tleT6c00sb42W9UWY0kWGmoNzdZ7U7PRyV0NY5zi6nifHDH6PdsMh9OQaXzFtm77WG5TAaBewGu/r4rQSwYbbfJ6iIvTwIiID4VlFFM3LLGyRvJ7GvHuIWgu0LYU4dKZoWZqSR3okC5hJPqPPL7LuO466noRfKpp2SMcyRrXseC1zXAFrgd4IO8LicFJYZNRc6pZRyu119QvVne3PZjLTF09CHSwb3Rauki+7xkb/iHXetfxTgrMsplBm/TfC1ZR9URFCThERAEREAREQBERAERfMzC4Au4k2AGtydwHM+C9UW+DxtLk+ivMDwiorZu5pWZne246MjH2nu4Df1PAFZXsn2XVVVaSrvTw78lh3zx90/V+LtenFbmwXBoKSIRU8bY2DlvcftPcdXO6lXKtL3kZ2o18Y7Q3ZFbE7Hw4dDlZ6cz7d9KRZzzyA9lg4D33KyREV5LBjyk5PLCIi9OQiIgCIiAIiIAtadsGztCyinrXRZJ2gZXREMMj3vDWiRu5wudTa9gdVstal/tF1RFFTRDdJUZndRHG7Q+bgfJeNJrc6hKUXmLNMwV2g3jodQrtlWD18CodFSlXF9jWhqZx5JwVDVWJW8woISEcSqhUO5/BRuhEy1nuiczDmPevbjmoL9LdfhY7tFV+knkF5+H+TpayJNZxzHvVJlbzCh/0k9F4ah3P4L3yF7h6xEs6paFf4XhFZVEfo9NLID7QYcnnI6zB71L9h8jXYsWSta8Op5Mge1rsrmvY4ObcaGwcNOa6LAU8NLHllSzxGSeIo0rgnY9UyWdWTtib9iL6STwLj6LT4ZlszZzY2iodYIRn3GR/pynn6Z9UdG2HRT6KxGEY8FCzUWWcsIiLshCIiAIiIAiIgCIiAIiIAtd9ueBmpwt0rBd9K8TWHFli2T3NOb8C2IqZIw5pa4AtcCHA6ggixBHJAcZNdcXVSndvNmXYZXyQEHuXHPTOPFjjoL8S31T4X4qCVaSwy7CXUgiIvDope24SN1wql8ojq7xXq4OXs0fVEReHRmHY5IRjtNb2mzg/uHn8l06uduwTC3S4o6ot9HTxOGbhnl9Frf2e8PkuiVYjwU5vMmERF0cBERAEREAREQBERAEREAREQBERAYr2ibGx4pSGM2bMy7qeQ+y6253HI7QHyO8BcwYlQzUsz4Khjo5IzZwPwIPtNO8Eb12Sse2w2Mo8SjDamP0237uVhyysv8AZdxH6pBHReOOTqMnF7HKQK8c4DeVsHbDshkou6eyqZJHLURQXfGWGPvnFrXvIJBaNLkW37lc472Nuo6CaqkqRK+FrX90xhY0tD295eQkn1M1rAahR+WTed8GtqaOSaRsULHSSPNmNY0ucT0AV7tBgM+HTCGqYGSOjZILODhZ995HEEOB6g7xYreo2epaGswmagg7uOV8sUpGZzpGz0xe0yvdcmxZcXOmtlOYdgb3YtiEtRCH08sVIyAvDXscGMd3jcp5P11HFddCxgjdjzk5cNQ1ZNsnsTVYhUint+j/AEYmc6Zrmkxl+TPGw2L9bjgOq3RhOCQs2klMFNFHDDQMa7JC1je9lqc4cABbNkaRffpZSVJhc7toZqt0ZZBHRMponki0pdKJSW2N/ROYG/RFBISskya2T2agw6mbT07fRHpPcdXyOIF3vPE6DwAAUyiLsjCIiAIiIAiIgCIiAIiIAiIgCIiAIiIAiIgMY7TadsmEVgeL5YHyN6OjGdjgRxDmg+Sm5aKOen7qVueOSPJI1xJzBzbEE3v5714iAuoIWsa1jQA1oDWgbgALADyVaIgCIiAIiIAiIgCIiAIiIAiIgCIi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jpeg;base64,/9j/4AAQSkZJRgABAQAAAQABAAD/2wCEAAkGBxISEBUTEhIUFRMUFhUVEhcUEhUUFRUbFREWFhcXExQYHCggGBolHRYUITQiJSorLi4vGB8zODMsNzQtLysBCgoKDg0OGxAQGywmICIsLC0sLC8tLCwsLCwtLCwsLCwsNCwsLCwsLCwsLCwsLCwsLCwsLCwsLCwsLCwsLCwsLP/AABEIAQMAwwMBIgACEQEDEQH/xAAcAAEAAQUBAQAAAAAAAAAAAAAABQIEBgcIAQP/xABHEAABAwIDBQQGBgcFCQEAAAABAAIDBBEFEiEGMUFRYQcTcYEiMkKRobEjM1JygsEUYpKTwtHwCHOis+EXJTRTVGN0stIV/8QAGgEBAAMBAQEAAAAAAAAAAAAAAAMEBQIBBv/EAC8RAAICAQMCBQIEBwAAAAAAAAABAgMRBCExEkEFEzJRYSJxFCNCoTNSkbHB0fD/2gAMAwEAAhEDEQA/AN4oiIAiIgCIsD7X9r3YfRBsLrVNQSyE8WAAd5J4gEAdXA8EBa9oHatBQPdBTtFRVDRwvaKI8pHDUu/VHmQtO4z2g4rVE56x8bTuZT/QtHS7fSI8SVjIHmTqSdSSd5JXqgdj7FmNSXJVUTySG8kskh/Xkc75lfOIZTdpc0jcWuII8wVUvCVz1Mk6YrsZjsn2k19FI3NM+ogv6cUzi82/7cjvSYeWtui6RwfE46qCOeF2aOVoew8bHgRwI3EcwVx8t+/2fa4vw2WIn6moeGdGva19v2i/3qWuTezILYJbo2giIpCEIiIAiIgCIiAIiIAiIgCIiAIiIAiIgC5r7a8VM+MSMv6FMxkTeVy3vHnxu+34QulFyLtXUGTEax5N81VPbwErg0eQAC4nwSVLMiMVLnWCqVzhkAc8uO5lreJ4+Q+artpLLLsYuUlFdyiLDZHi5IZyFiT58l8O6yktIsRv4+YPJZEsflkzPeTvzEeQ0HyUdVkp5zwTaiiFSWOTxbR7DdqKWjbWNqpmxBzoXR5g45vRkDrBoO6zfetWkqUweEhmY73m/lw/rqpHZ5a6iGFPnSUTo3/aVhX/AFbf3cv/AML7w9oGFu3VsI+8Sz/2AXPKEBR/jH7Fh+GQ92dO0ON0s31NTBJ/dzMf8ir9cnugad7R7lJYdjVXT/UVU8dtzRI5zP3brt+C7jrI90RS8Ml+mR08i0fhPazXRWE8cVQ3mPoZPeLtP7IWe4B2mYfUkNdIYJD7E4yAnpJqw+FweisRthLhlOzS218ozNF4DfcvVIVwiwjbDtQoaB5iJdPOPWjhAOT+8eTlaempHJY5g3bpSySBlTTSU7SbCQPEzR1eA0OA8AUye4ZtpF86edkjGvY5r2PAcxzSHNcCLgtI0IIX0Q8CIiAIiIAiIgC43rZM08zvtTSn3yErsgrjJzSHvDt4e8HxzG64s4JafUFJ4MPoz1e78goxSeDfVn77vyVO70M0tL/FX2ZfKPq8MzOzNdlJ3i1weqkEVSE3F5Ro2VRsWJIj4cLF7vdm6AWHnzUgqZJQ3ebK1kxBo3D36Lt9dhwvKpWFsXiKOGJE7g333VQxA/ZCeTM8/E1+5forRteOII8NV9452u3H8iuHCS5RJG2EuGfRePYDvF16i5JCZ2c2sraAjuJS6Ib4Zbvj/CL3Z+EjzWQ7Z9sD5qMQ0rH09TJcTuuD3bABcwvHF17XsCLHcbFYKobE22lvzaLeRN/y96uUXSbwzN1unhjqS3yWrW2/Pr4r0i69VObWym3ZT2RuD+z/ALUuD34dK67bGWlvwsfpIx43zgdHrd648wbFH0lVBVM9aGRr7D2m3s5vgWlzfNdd4fWMmiZLG7NHI1r2EcQ4XB+KsReUVJx6WXCIi6OAiIgCIvHOAFybAaknggI7aLG4qKnfUTGzWDQD1nuPqsYOLif6suU8djklqZZ2xgCaR8hY03DC9xcWi+/fv+AWb9oG1ZxCqOQn9GhJbAODzudKR14chbmVjSo3alqWEa+n0KcMz5f7EDHSTO9nL1cbf6qZpIAxgaNbbzzJ1K+qKtZc5rBdp00annlhWlVV20bv4nkqq2fKLDefgFGrqqvO7OL7mvpieucSbnUqki6+1JTSSvEcUb5JDuZGwvcethw6quvoJoH93PFJE+18sjC0kc233jqFZwUHJZwR8kFtW6FfdpNtd69Ret5PFFJ7BEReHR9oapzeo5FSEFQH7t/EKElhzHUm3JUthLSCx1iFxKqMl8klepnB8ZRkS+FZTCRttxGrTyP8lXTy5m396+iqJuLNJqNkcPhkEaWUG2QnqCLe+6pmpXR2Lrely4HgL+HyU+vhXQ543Dja48RqFYjqG2k0U56NKLabz2IQhbY7Ddt+6eMNqHeg8k0bj7LiSXRE8nHUdbjiLama+9uouhvoQSHAgtINiCNQQeBVuMulmbOPUtjs9Fg2xnaBBPQQSVEjWzlmWUG3rMcWF1uGbLm80U5UM5REQBa57Z9pDBSiljNpam4dbe2IaO/aNm+GZbGXNG2mMGsxKea92NcY4uWSMlrbeJzO/Eorp9MclvR1eZZv2IljbCy9RFkH0IRF6gIiqfd593uXxc6wJ5aqp+8+J+a+NT6jvBaEVwjHnJ7s3xsrDS4HhTKmq9GWcMdKQ3NI5zxmZCwcmt4XtcOKq7RBT4lgbquE5u6HfwPIs5uR+WVh4jQPBHMDkvO17ZioxClpzRtEhjeXZM7WZmyMADmlxA0sOO4lWG0NH/8AlbM/or3NM0o7rTcXzSl8gbzDWZ9f1VEsPEs75/YpbmmkRFKXAiKl7rC6A9JsvVvXYjs8pKSnZLXRxSVMgBf34a5kRduija70bjcTvJvwWKdsOxsNJ3dVTMEccj+6mjYLMa4tLmPY3c2+VwIGm7quVOLeERK3c19QSWdbgfmpJQrXWN+WqmgVBet8mppZZi17BePdYEncASV6rTFnWid1sD4FwBUUFmSRPZLpg5eyISBun9aL6orrBsJmrKiOmp25pJDa/Bg9p7jwaBqf5rR9TMNtRRdYXsrWVEQlhY4xvLspHR5afiCi6n2ewaOjpYqaL1IWBoJAu473OPVxJJ6lFYwU8kkiIvTwidra809BUzDRzIZCz72Q5fjZcx0jLNXQvau+2D1NuIjHvnjB+a5+jGg8FS1j4RseGR2bKkRFQNQIiICKrI7PPXUL4qYmiDhYq3FA3mfgrMbljco2aaXV9JnOx3as6lpm09RA6YRDLC9j2tdlHqskDt9hoHDgBpfU43tbtBU4nMJJWiONgIhiBJawH1iSRdzzYXNhuCsAxrATYAAXJ8OqbLYScTrG07qhlOxwcQX8Q23otbcZ5DfdcaAngu6/reYrHyVbaq6MOe79i17mJvrPF/vAL6Mgid6pB8HXW16zsRoIoi59dNHlFy+QwCMWG9wLRp+JaQq4Gtke1rmyNa9zWvaCA8NcQHtB1AIAPmpJUNfqZwtbH+REnNQkeqb9OKudlKcSYhSMd6rqmHNfjaQGx8bWUTTV72byXN5HePA/zUk6UtMdRCRmjcyRpt7THBzSR0IF1wuqLxL+pI+i2DdfPsZv/aDdO6rpYrOMJiJiABOeUyFrgAN7svdW+91U32oF8OAUkE5vOXUrH3NzmjhLnknjbLa/VZNhnaThssAlkqGQvAu+KT6xjrahrbXfxsW3utP9om1pxKqD2gtghBbA1ws45iM8jhwLrN04ADjdI9TwmsYKUY5kYupmH1R4D5KIiZmIHNTKivfCNfSLlhUyxhzS0i4OhVSKunguNZWGR9HgBkmiiEuVssscd8ty3vHht7XF7XvwXS2xGw9LhcZbAC6R/wBZK+xkfxtoLNb0Hnc6rQeEf8XS/wDkwf5zV1EtTTTco5Zha6qNckohERWCiEREBjHabBnwirHKPP8Au3Nf/CuehuW5+0vbqCGOWijaJppGOjlF/o4g9pae8I1LrH1R5kaX0pE7Sx3j49VQ1bTax2Nrw6MoweVzwfRERUjSCIiAIiIC2xP6l/h+YuoIi6yVzQRY7joVB1GHSMPojM3hbeOhCt6eax0sy/EKZSamlkt3uJtck23XJNvC+5eKkusbEEHkRZVAqy8mUFI4M/V7DusHD5H8lHK/wVt3OdwAy+ZN/wAvio7fQyzo8+dHBXVUxabj1fl4r4AX3KbXgaBuAHkqyv23NWWlTezPhSU+UXO8/DorhEUMpNvLLMYqKwgiIvDovtn2Zq+jbzqoPhM1dPLnHs+p+8xekbb1XukPTJG5wPvaF0ctPSr6DE8Sf5iXwERFZM4LCu1Lax1DShkJtU1BLYj9hotnk8RcAdSDrYrNVoXthqu8xYtvpDDG0DgC7M8/B7fcFHbPpg2WdJWrLUmYY0cySSbuJNySdSSTvK9RWtXXtjNrEm1za2g81kpSm9j6CU4wWXsi5I62VNyN4v4b/cqmPBAI3EXHmjHg6ggjobpx2Pdn3DXg7l6qXxg+PNUNkINneR5p054Gccn1REXJ0ERWU9fkkyvFmkAtd87rqMXLg4nZGCzIu5ImuFnAEdRdWMuERncXN8DcfFX7Hgi4IIO4her2M5R4ZzOquz1JMjWYM32nuPTcpCKMNFmiwHAKpElZKXLFdFdfpQREXBKEREARFTK+wv7l6ll4DeDYHYjh5kr5p7ejDFkH3pXC3wY/3rdy1t2G1NKaFzIpQ6o7xz6lh0c3c1lgd7MobqNLkrZK16o9MUj5vVWddrYREUhXC5t26n7zFqx3KXJ+7Y1n8K6SXL+NuvW1budVUH3zvKrat/QaPhq/Mb+CzWPOkzFzvtEkeG4fCyl8UlyxO5n0R+LT5XUOAq+njhNlrWTzJR9j6mrvEyNv2RnP8IVzgvrP5ej79VYgL70NYI84IJJsWjnpa3RSTjmLUV/2SvVPFkZTfH+ibXjmgixUJRSETNJOryQ7rcE/kpxVLIdD5NOm5WpvBTGCNDw3FVIi4byTIKmWJrhZwBHUXVSLxPB40nszxjABYAADcBuXqIh6tgiIgCIiAIiIDxzrb1YV73W3WHyUgqJ2XaVJXJRZHbFyi0mReE4nNSzMnp3lksZu0jjza4e007iCun9gdrY8TpBM0ZZGnJPHfWN4HDm07weXUFcrvbYkLLeyraQ0OJx3NoakiCccPSNo3/hcRryLlpVy7GBdDudPoiKYrBcu4uLVdUOVTUf5zl1EuY9s2iDEK0O3Cokf+8eXgD9oKtqk3DY0fDpJTefYxnF5bvaz7IzHxOg/rqrRUhxcS473G/8AIKpcqPSkhOfXJy9wvF6i9OSul+tZ97+EqeUJQi8zOmY/4bfmptVdRyvsaGi9L+/+EERFXLoREQBERAEREAREQBERAEREBCVbbO/rwVrOPRPPeFe149L3/NWcu4rSg+DEvW8kde7L4gaihppzvlgikd4ujBd8SV4ozsxP+56K/wDyGfLRFaM4vZ9pYWYgyheHNklhMsT3ACOSziHRtdfV4AzWtuXPnbLJG7GZ2xm4Hd97yziJoI62Ab5krdGIHDMbpy3vD3lO5zgWkw1dM9h1Ia4ZmG7eIsbdNOZBO6Rz5HuLnyOL3ucbucXHMS48SSSVxPgkqznBWiIoC2EReFAXeEtvKT9ltv2j/opdWGDR2YXH2zfyGg/NX6p3vM/samkjipfO4REUJZCIiAIiIAiIgCIiAIiIAiLx7rC6LcERXn0vf81ZTGzSrioddx9yk9jMBdiFfDTNBLC4PnI9mNhBeb8NPRHVwWnCPBh6iay2dN7D0hiwyjjcLObTQhw5Humlw9914psC2gRWTPMbx7ZbC6yfLUwQPqMue18sxaDlDjlIc5t9LnRcu4phr6WpmppLh8Ujma8bHRw6FtiOhXU+0+x9NXFj5O8jni+qqIHmKePfo144anQg7ysC237H3TxmaCrnmrG2F6p7CJGtGjMzWDK4cHG/I8xzJZR1CXS8mj0X0xCklp5DFUxPhkbvbI0tO+1xzGm8aFW5lbzUHSy2pxfc+iQwmR2QbvaPIfzX0go5JOBY3md58Apimp2sblaPHmepUVlqhxyWadPKx5e0f7n0Y0AADcNAvURUTWCIiAIiIAiIgCIiAIiIAiIgCusPwWWrE3dujjZTxmWaWZxbGwa2BcATc2NhbgVRhtBLUzNp6duaV505NHFzzwaOJ/0W7MN7LaFkcTJQ+bu7OkaZHiGWS988kINnW3AG+gAN1b01OX1Moa3UquPSuWaXoOzeqfJQNmmjibiAe6IgOe9gbB3v0kZDdSLbidd62XsDs7BRYy+no+8e2npC2tleT6c00sb42W9UWY0kWGmoNzdZ7U7PRyV0NY5zi6nifHDH6PdsMh9OQaXzFtm77WG5TAaBewGu/r4rQSwYbbfJ6iIvTwIiID4VlFFM3LLGyRvJ7GvHuIWgu0LYU4dKZoWZqSR3okC5hJPqPPL7LuO466noRfKpp2SMcyRrXseC1zXAFrgd4IO8LicFJYZNRc6pZRyu119QvVne3PZjLTF09CHSwb3Rauki+7xkb/iHXetfxTgrMsplBm/TfC1ZR9URFCThERAEREAREQBERAERfMzC4Au4k2AGtydwHM+C9UW+DxtLk+ivMDwiorZu5pWZne246MjH2nu4Df1PAFZXsn2XVVVaSrvTw78lh3zx90/V+LtenFbmwXBoKSIRU8bY2DlvcftPcdXO6lXKtL3kZ2o18Y7Q3ZFbE7Hw4dDlZ6cz7d9KRZzzyA9lg4D33KyREV5LBjyk5PLCIi9OQiIgCIiAIiIAtadsGztCyinrXRZJ2gZXREMMj3vDWiRu5wudTa9gdVstal/tF1RFFTRDdJUZndRHG7Q+bgfJeNJrc6hKUXmLNMwV2g3jodQrtlWD18CodFSlXF9jWhqZx5JwVDVWJW8woISEcSqhUO5/BRuhEy1nuiczDmPevbjmoL9LdfhY7tFV+knkF5+H+TpayJNZxzHvVJlbzCh/0k9F4ah3P4L3yF7h6xEs6paFf4XhFZVEfo9NLID7QYcnnI6zB71L9h8jXYsWSta8Op5Mge1rsrmvY4ObcaGwcNOa6LAU8NLHllSzxGSeIo0rgnY9UyWdWTtib9iL6STwLj6LT4ZlszZzY2iodYIRn3GR/pynn6Z9UdG2HRT6KxGEY8FCzUWWcsIiLshCIiAIiIAiIgCIiAIiIAtd9ueBmpwt0rBd9K8TWHFli2T3NOb8C2IqZIw5pa4AtcCHA6ggixBHJAcZNdcXVSndvNmXYZXyQEHuXHPTOPFjjoL8S31T4X4qCVaSwy7CXUgiIvDope24SN1wql8ojq7xXq4OXs0fVEReHRmHY5IRjtNb2mzg/uHn8l06uduwTC3S4o6ot9HTxOGbhnl9Frf2e8PkuiVYjwU5vMmERF0cBERAEREAREQBERAEREAREQBERAYr2ibGx4pSGM2bMy7qeQ+y6253HI7QHyO8BcwYlQzUsz4Khjo5IzZwPwIPtNO8Eb12Sse2w2Mo8SjDamP0237uVhyysv8AZdxH6pBHReOOTqMnF7HKQK8c4DeVsHbDshkou6eyqZJHLURQXfGWGPvnFrXvIJBaNLkW37lc472Nuo6CaqkqRK+FrX90xhY0tD295eQkn1M1rAahR+WTed8GtqaOSaRsULHSSPNmNY0ucT0AV7tBgM+HTCGqYGSOjZILODhZ995HEEOB6g7xYreo2epaGswmagg7uOV8sUpGZzpGz0xe0yvdcmxZcXOmtlOYdgb3YtiEtRCH08sVIyAvDXscGMd3jcp5P11HFddCxgjdjzk5cNQ1ZNsnsTVYhUint+j/AEYmc6Zrmkxl+TPGw2L9bjgOq3RhOCQs2klMFNFHDDQMa7JC1je9lqc4cABbNkaRffpZSVJhc7toZqt0ZZBHRMponki0pdKJSW2N/ROYG/RFBISskya2T2agw6mbT07fRHpPcdXyOIF3vPE6DwAAUyiLsjCIiAIiIAiIgCIiAIiIAiIgCIiAIiIAiIgMY7TadsmEVgeL5YHyN6OjGdjgRxDmg+Sm5aKOen7qVueOSPJI1xJzBzbEE3v5714iAuoIWsa1jQA1oDWgbgALADyVaIgCIiAIiIAiIgCIiAIiIAiIgCIiA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data:image/jpeg;base64,/9j/4AAQSkZJRgABAQAAAQABAAD/2wCEAAkGBxISEBUTEhIUFRMUFhUVEhcUEhUUFRUbFREWFhcXExQYHCggGBolHRYUITQiJSorLi4vGB8zODMsNzQtLysBCgoKDg0OGxAQGywmICIsLC0sLC8tLCwsLCwtLCwsLCwsNCwsLCwsLCwsLCwsLCwsLCwsLCwsLCwsLCwsLCwsLP/AABEIAQMAwwMBIgACEQEDEQH/xAAcAAEAAQUBAQAAAAAAAAAAAAAABQIEBgcIAQP/xABHEAABAwIDBQQGBgcFCQEAAAABAAIDBBEFEiEGMUFRYQcTcYEiMkKRobEjM1JygsEUYpKTwtHwCHOis+EXJTRTVGN0stIV/8QAGgEBAAMBAQEAAAAAAAAAAAAAAAMEBQIBBv/EAC8RAAICAQMCBQIEBwAAAAAAAAABAgMRBCExEkEFEzJRYSJxFCNCoTNSkbHB0fD/2gAMAwEAAhEDEQA/AN4oiIAiIgCIsD7X9r3YfRBsLrVNQSyE8WAAd5J4gEAdXA8EBa9oHatBQPdBTtFRVDRwvaKI8pHDUu/VHmQtO4z2g4rVE56x8bTuZT/QtHS7fSI8SVjIHmTqSdSSd5JXqgdj7FmNSXJVUTySG8kskh/Xkc75lfOIZTdpc0jcWuII8wVUvCVz1Mk6YrsZjsn2k19FI3NM+ogv6cUzi82/7cjvSYeWtui6RwfE46qCOeF2aOVoew8bHgRwI3EcwVx8t+/2fa4vw2WIn6moeGdGva19v2i/3qWuTezILYJbo2giIpCEIiIAiIgCIiAIiIAiIgCIiAIiIAiIgC5r7a8VM+MSMv6FMxkTeVy3vHnxu+34QulFyLtXUGTEax5N81VPbwErg0eQAC4nwSVLMiMVLnWCqVzhkAc8uO5lreJ4+Q+artpLLLsYuUlFdyiLDZHi5IZyFiT58l8O6yktIsRv4+YPJZEsflkzPeTvzEeQ0HyUdVkp5zwTaiiFSWOTxbR7DdqKWjbWNqpmxBzoXR5g45vRkDrBoO6zfetWkqUweEhmY73m/lw/rqpHZ5a6iGFPnSUTo3/aVhX/AFbf3cv/AML7w9oGFu3VsI+8Sz/2AXPKEBR/jH7Fh+GQ92dO0ON0s31NTBJ/dzMf8ir9cnugad7R7lJYdjVXT/UVU8dtzRI5zP3brt+C7jrI90RS8Ml+mR08i0fhPazXRWE8cVQ3mPoZPeLtP7IWe4B2mYfUkNdIYJD7E4yAnpJqw+FweisRthLhlOzS218ozNF4DfcvVIVwiwjbDtQoaB5iJdPOPWjhAOT+8eTlaempHJY5g3bpSySBlTTSU7SbCQPEzR1eA0OA8AUye4ZtpF86edkjGvY5r2PAcxzSHNcCLgtI0IIX0Q8CIiAIiIAiIgC43rZM08zvtTSn3yErsgrjJzSHvDt4e8HxzG64s4JafUFJ4MPoz1e78goxSeDfVn77vyVO70M0tL/FX2ZfKPq8MzOzNdlJ3i1weqkEVSE3F5Ro2VRsWJIj4cLF7vdm6AWHnzUgqZJQ3ebK1kxBo3D36Lt9dhwvKpWFsXiKOGJE7g333VQxA/ZCeTM8/E1+5forRteOII8NV9452u3H8iuHCS5RJG2EuGfRePYDvF16i5JCZ2c2sraAjuJS6Ib4Zbvj/CL3Z+EjzWQ7Z9sD5qMQ0rH09TJcTuuD3bABcwvHF17XsCLHcbFYKobE22lvzaLeRN/y96uUXSbwzN1unhjqS3yWrW2/Pr4r0i69VObWym3ZT2RuD+z/ALUuD34dK67bGWlvwsfpIx43zgdHrd648wbFH0lVBVM9aGRr7D2m3s5vgWlzfNdd4fWMmiZLG7NHI1r2EcQ4XB+KsReUVJx6WXCIi6OAiIgCIvHOAFybAaknggI7aLG4qKnfUTGzWDQD1nuPqsYOLif6suU8djklqZZ2xgCaR8hY03DC9xcWi+/fv+AWb9oG1ZxCqOQn9GhJbAODzudKR14chbmVjSo3alqWEa+n0KcMz5f7EDHSTO9nL1cbf6qZpIAxgaNbbzzJ1K+qKtZc5rBdp00annlhWlVV20bv4nkqq2fKLDefgFGrqqvO7OL7mvpieucSbnUqki6+1JTSSvEcUb5JDuZGwvcethw6quvoJoH93PFJE+18sjC0kc233jqFZwUHJZwR8kFtW6FfdpNtd69Ret5PFFJ7BEReHR9oapzeo5FSEFQH7t/EKElhzHUm3JUthLSCx1iFxKqMl8klepnB8ZRkS+FZTCRttxGrTyP8lXTy5m396+iqJuLNJqNkcPhkEaWUG2QnqCLe+6pmpXR2Lrely4HgL+HyU+vhXQ543Dja48RqFYjqG2k0U56NKLabz2IQhbY7Ddt+6eMNqHeg8k0bj7LiSXRE8nHUdbjiLama+9uouhvoQSHAgtINiCNQQeBVuMulmbOPUtjs9Fg2xnaBBPQQSVEjWzlmWUG3rMcWF1uGbLm80U5UM5REQBa57Z9pDBSiljNpam4dbe2IaO/aNm+GZbGXNG2mMGsxKea92NcY4uWSMlrbeJzO/Eorp9MclvR1eZZv2IljbCy9RFkH0IRF6gIiqfd593uXxc6wJ5aqp+8+J+a+NT6jvBaEVwjHnJ7s3xsrDS4HhTKmq9GWcMdKQ3NI5zxmZCwcmt4XtcOKq7RBT4lgbquE5u6HfwPIs5uR+WVh4jQPBHMDkvO17ZioxClpzRtEhjeXZM7WZmyMADmlxA0sOO4lWG0NH/8AlbM/or3NM0o7rTcXzSl8gbzDWZ9f1VEsPEs75/YpbmmkRFKXAiKl7rC6A9JsvVvXYjs8pKSnZLXRxSVMgBf34a5kRduija70bjcTvJvwWKdsOxsNJ3dVTMEccj+6mjYLMa4tLmPY3c2+VwIGm7quVOLeERK3c19QSWdbgfmpJQrXWN+WqmgVBet8mppZZi17BePdYEncASV6rTFnWid1sD4FwBUUFmSRPZLpg5eyISBun9aL6orrBsJmrKiOmp25pJDa/Bg9p7jwaBqf5rR9TMNtRRdYXsrWVEQlhY4xvLspHR5afiCi6n2ewaOjpYqaL1IWBoJAu473OPVxJJ6lFYwU8kkiIvTwidra809BUzDRzIZCz72Q5fjZcx0jLNXQvau+2D1NuIjHvnjB+a5+jGg8FS1j4RseGR2bKkRFQNQIiICKrI7PPXUL4qYmiDhYq3FA3mfgrMbljco2aaXV9JnOx3as6lpm09RA6YRDLC9j2tdlHqskDt9hoHDgBpfU43tbtBU4nMJJWiONgIhiBJawH1iSRdzzYXNhuCsAxrATYAAXJ8OqbLYScTrG07qhlOxwcQX8Q23otbcZ5DfdcaAngu6/reYrHyVbaq6MOe79i17mJvrPF/vAL6Mgid6pB8HXW16zsRoIoi59dNHlFy+QwCMWG9wLRp+JaQq4Gtke1rmyNa9zWvaCA8NcQHtB1AIAPmpJUNfqZwtbH+REnNQkeqb9OKudlKcSYhSMd6rqmHNfjaQGx8bWUTTV72byXN5HePA/zUk6UtMdRCRmjcyRpt7THBzSR0IF1wuqLxL+pI+i2DdfPsZv/aDdO6rpYrOMJiJiABOeUyFrgAN7svdW+91U32oF8OAUkE5vOXUrH3NzmjhLnknjbLa/VZNhnaThssAlkqGQvAu+KT6xjrahrbXfxsW3utP9om1pxKqD2gtghBbA1ws45iM8jhwLrN04ADjdI9TwmsYKUY5kYupmH1R4D5KIiZmIHNTKivfCNfSLlhUyxhzS0i4OhVSKunguNZWGR9HgBkmiiEuVssscd8ty3vHht7XF7XvwXS2xGw9LhcZbAC6R/wBZK+xkfxtoLNb0Hnc6rQeEf8XS/wDkwf5zV1EtTTTco5Zha6qNckohERWCiEREBjHabBnwirHKPP8Au3Nf/CuehuW5+0vbqCGOWijaJppGOjlF/o4g9pae8I1LrH1R5kaX0pE7Sx3j49VQ1bTax2Nrw6MoweVzwfRERUjSCIiAIiIC2xP6l/h+YuoIi6yVzQRY7joVB1GHSMPojM3hbeOhCt6eax0sy/EKZSamlkt3uJtck23XJNvC+5eKkusbEEHkRZVAqy8mUFI4M/V7DusHD5H8lHK/wVt3OdwAy+ZN/wAvio7fQyzo8+dHBXVUxabj1fl4r4AX3KbXgaBuAHkqyv23NWWlTezPhSU+UXO8/DorhEUMpNvLLMYqKwgiIvDovtn2Zq+jbzqoPhM1dPLnHs+p+8xekbb1XukPTJG5wPvaF0ctPSr6DE8Sf5iXwERFZM4LCu1Lax1DShkJtU1BLYj9hotnk8RcAdSDrYrNVoXthqu8xYtvpDDG0DgC7M8/B7fcFHbPpg2WdJWrLUmYY0cySSbuJNySdSSTvK9RWtXXtjNrEm1za2g81kpSm9j6CU4wWXsi5I62VNyN4v4b/cqmPBAI3EXHmjHg6ggjobpx2Pdn3DXg7l6qXxg+PNUNkINneR5p054Gccn1REXJ0ERWU9fkkyvFmkAtd87rqMXLg4nZGCzIu5ImuFnAEdRdWMuERncXN8DcfFX7Hgi4IIO4her2M5R4ZzOquz1JMjWYM32nuPTcpCKMNFmiwHAKpElZKXLFdFdfpQREXBKEREARFTK+wv7l6ll4DeDYHYjh5kr5p7ejDFkH3pXC3wY/3rdy1t2G1NKaFzIpQ6o7xz6lh0c3c1lgd7MobqNLkrZK16o9MUj5vVWddrYREUhXC5t26n7zFqx3KXJ+7Y1n8K6SXL+NuvW1budVUH3zvKrat/QaPhq/Mb+CzWPOkzFzvtEkeG4fCyl8UlyxO5n0R+LT5XUOAq+njhNlrWTzJR9j6mrvEyNv2RnP8IVzgvrP5ej79VYgL70NYI84IJJsWjnpa3RSTjmLUV/2SvVPFkZTfH+ibXjmgixUJRSETNJOryQ7rcE/kpxVLIdD5NOm5WpvBTGCNDw3FVIi4byTIKmWJrhZwBHUXVSLxPB40nszxjABYAADcBuXqIh6tgiIgCIiAIiIDxzrb1YV73W3WHyUgqJ2XaVJXJRZHbFyi0mReE4nNSzMnp3lksZu0jjza4e007iCun9gdrY8TpBM0ZZGnJPHfWN4HDm07weXUFcrvbYkLLeyraQ0OJx3NoakiCccPSNo3/hcRryLlpVy7GBdDudPoiKYrBcu4uLVdUOVTUf5zl1EuY9s2iDEK0O3Cokf+8eXgD9oKtqk3DY0fDpJTefYxnF5bvaz7IzHxOg/rqrRUhxcS473G/8AIKpcqPSkhOfXJy9wvF6i9OSul+tZ97+EqeUJQi8zOmY/4bfmptVdRyvsaGi9L+/+EERFXLoREQBERAEREAREQBERAEREBCVbbO/rwVrOPRPPeFe149L3/NWcu4rSg+DEvW8kde7L4gaihppzvlgikd4ujBd8SV4ozsxP+56K/wDyGfLRFaM4vZ9pYWYgyheHNklhMsT3ACOSziHRtdfV4AzWtuXPnbLJG7GZ2xm4Hd97yziJoI62Ab5krdGIHDMbpy3vD3lO5zgWkw1dM9h1Ia4ZmG7eIsbdNOZBO6Rz5HuLnyOL3ucbucXHMS48SSSVxPgkqznBWiIoC2EReFAXeEtvKT9ltv2j/opdWGDR2YXH2zfyGg/NX6p3vM/samkjipfO4REUJZCIiAIiIAiIgCIiAIiIAiLx7rC6LcERXn0vf81ZTGzSrioddx9yk9jMBdiFfDTNBLC4PnI9mNhBeb8NPRHVwWnCPBh6iay2dN7D0hiwyjjcLObTQhw5Humlw9914psC2gRWTPMbx7ZbC6yfLUwQPqMue18sxaDlDjlIc5t9LnRcu4phr6WpmppLh8Ujma8bHRw6FtiOhXU+0+x9NXFj5O8jni+qqIHmKePfo144anQg7ysC237H3TxmaCrnmrG2F6p7CJGtGjMzWDK4cHG/I8xzJZR1CXS8mj0X0xCklp5DFUxPhkbvbI0tO+1xzGm8aFW5lbzUHSy2pxfc+iQwmR2QbvaPIfzX0go5JOBY3md58Apimp2sblaPHmepUVlqhxyWadPKx5e0f7n0Y0AADcNAvURUTWCIiAIiIAiIgCIiAIiIAiIgCusPwWWrE3dujjZTxmWaWZxbGwa2BcATc2NhbgVRhtBLUzNp6duaV505NHFzzwaOJ/0W7MN7LaFkcTJQ+bu7OkaZHiGWS988kINnW3AG+gAN1b01OX1Moa3UquPSuWaXoOzeqfJQNmmjibiAe6IgOe9gbB3v0kZDdSLbidd62XsDs7BRYy+no+8e2npC2tleT6c00sb42W9UWY0kWGmoNzdZ7U7PRyV0NY5zi6nifHDH6PdsMh9OQaXzFtm77WG5TAaBewGu/r4rQSwYbbfJ6iIvTwIiID4VlFFM3LLGyRvJ7GvHuIWgu0LYU4dKZoWZqSR3okC5hJPqPPL7LuO466noRfKpp2SMcyRrXseC1zXAFrgd4IO8LicFJYZNRc6pZRyu119QvVne3PZjLTF09CHSwb3Rauki+7xkb/iHXetfxTgrMsplBm/TfC1ZR9URFCThERAEREAREQBERAERfMzC4Au4k2AGtydwHM+C9UW+DxtLk+ivMDwiorZu5pWZne246MjH2nu4Df1PAFZXsn2XVVVaSrvTw78lh3zx90/V+LtenFbmwXBoKSIRU8bY2DlvcftPcdXO6lXKtL3kZ2o18Y7Q3ZFbE7Hw4dDlZ6cz7d9KRZzzyA9lg4D33KyREV5LBjyk5PLCIi9OQiIgCIiAIiIAtadsGztCyinrXRZJ2gZXREMMj3vDWiRu5wudTa9gdVstal/tF1RFFTRDdJUZndRHG7Q+bgfJeNJrc6hKUXmLNMwV2g3jodQrtlWD18CodFSlXF9jWhqZx5JwVDVWJW8woISEcSqhUO5/BRuhEy1nuiczDmPevbjmoL9LdfhY7tFV+knkF5+H+TpayJNZxzHvVJlbzCh/0k9F4ah3P4L3yF7h6xEs6paFf4XhFZVEfo9NLID7QYcnnI6zB71L9h8jXYsWSta8Op5Mge1rsrmvY4ObcaGwcNOa6LAU8NLHllSzxGSeIo0rgnY9UyWdWTtib9iL6STwLj6LT4ZlszZzY2iodYIRn3GR/pynn6Z9UdG2HRT6KxGEY8FCzUWWcsIiLshCIiAIiIAiIgCIiAIiIAtd9ueBmpwt0rBd9K8TWHFli2T3NOb8C2IqZIw5pa4AtcCHA6ggixBHJAcZNdcXVSndvNmXYZXyQEHuXHPTOPFjjoL8S31T4X4qCVaSwy7CXUgiIvDope24SN1wql8ojq7xXq4OXs0fVEReHRmHY5IRjtNb2mzg/uHn8l06uduwTC3S4o6ot9HTxOGbhnl9Frf2e8PkuiVYjwU5vMmERF0cBERAEREAREQBERAEREAREQBERAYr2ibGx4pSGM2bMy7qeQ+y6253HI7QHyO8BcwYlQzUsz4Khjo5IzZwPwIPtNO8Eb12Sse2w2Mo8SjDamP0237uVhyysv8AZdxH6pBHReOOTqMnF7HKQK8c4DeVsHbDshkou6eyqZJHLURQXfGWGPvnFrXvIJBaNLkW37lc472Nuo6CaqkqRK+FrX90xhY0tD295eQkn1M1rAahR+WTed8GtqaOSaRsULHSSPNmNY0ucT0AV7tBgM+HTCGqYGSOjZILODhZ995HEEOB6g7xYreo2epaGswmagg7uOV8sUpGZzpGz0xe0yvdcmxZcXOmtlOYdgb3YtiEtRCH08sVIyAvDXscGMd3jcp5P11HFddCxgjdjzk5cNQ1ZNsnsTVYhUint+j/AEYmc6Zrmkxl+TPGw2L9bjgOq3RhOCQs2klMFNFHDDQMa7JC1je9lqc4cABbNkaRffpZSVJhc7toZqt0ZZBHRMponki0pdKJSW2N/ROYG/RFBISskya2T2agw6mbT07fRHpPcdXyOIF3vPE6DwAAUyiLsjCIiAIiIAiIgCIiAIiIAiIgCIiAIiIAiIgMY7TadsmEVgeL5YHyN6OjGdjgRxDmg+Sm5aKOen7qVueOSPJI1xJzBzbEE3v5714iAuoIWsa1jQA1oDWgbgALADyVaIgCIiAIiIAiIgCIiAIiIAiIgCIiA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8" descr="jpeg (195×259)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4427984" y="4725144"/>
            <a:ext cx="4554541" cy="2090604"/>
            <a:chOff x="1038275" y="4437112"/>
            <a:chExt cx="4554541" cy="2090604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275" y="4755639"/>
              <a:ext cx="1334189" cy="177207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3" name="Группа 12"/>
            <p:cNvGrpSpPr/>
            <p:nvPr/>
          </p:nvGrpSpPr>
          <p:grpSpPr>
            <a:xfrm>
              <a:off x="3059832" y="4437112"/>
              <a:ext cx="2532984" cy="1152128"/>
              <a:chOff x="3557536" y="4365104"/>
              <a:chExt cx="2532984" cy="1152128"/>
            </a:xfrm>
          </p:grpSpPr>
          <p:sp>
            <p:nvSpPr>
              <p:cNvPr id="12" name="Овальная выноска 11"/>
              <p:cNvSpPr/>
              <p:nvPr/>
            </p:nvSpPr>
            <p:spPr>
              <a:xfrm>
                <a:off x="3773560" y="4365104"/>
                <a:ext cx="2238600" cy="1152128"/>
              </a:xfrm>
              <a:prstGeom prst="wedgeEllipseCallout">
                <a:avLst>
                  <a:gd name="adj1" fmla="val -88197"/>
                  <a:gd name="adj2" fmla="val 51162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557536" y="4419109"/>
                <a:ext cx="253298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smtClean="0"/>
                  <a:t>Это ЖЖЖ неспроста!</a:t>
                </a:r>
                <a:endParaRPr lang="ru-RU" sz="2800" dirty="0"/>
              </a:p>
            </p:txBody>
          </p:sp>
        </p:grpSp>
      </p:grp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827584" y="130622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Биологический смысл выравнивания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631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>
            <a:off x="90950" y="1268760"/>
            <a:ext cx="720080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бъект 2"/>
          <p:cNvSpPr txBox="1">
            <a:spLocks/>
          </p:cNvSpPr>
          <p:nvPr/>
        </p:nvSpPr>
        <p:spPr>
          <a:xfrm>
            <a:off x="3051" y="1196752"/>
            <a:ext cx="8964488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VLSGG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IA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DRMQKEITAL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-----------AP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KI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KIIA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PP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RK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YSVWIGGSILA</a:t>
            </a:r>
          </a:p>
          <a:p>
            <a:pPr marL="0" indent="0"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VLSGG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IV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DRMNKELTAL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AP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KI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KIIA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PP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RK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YSVWIGGSILA</a:t>
            </a:r>
          </a:p>
          <a:p>
            <a:pPr marL="0" indent="0"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VLSGG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IA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DRMSKEISAL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AP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SM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KI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KVVA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PP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RK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YSVWIGGSILA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VLSGG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LP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SRLERELKQL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YLERVLKGDVDKL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KF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KI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RIED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PP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RK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HMVFLGGAVLA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94259" y="1268760"/>
            <a:ext cx="288032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1321321" y="1268760"/>
            <a:ext cx="288032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004048" y="1268760"/>
            <a:ext cx="144016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436096" y="1268760"/>
            <a:ext cx="288032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228184" y="1268760"/>
            <a:ext cx="288032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660232" y="1268760"/>
            <a:ext cx="288032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93976" y="3356992"/>
            <a:ext cx="88735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Сходство последовательностей обычно свидетельствует об общности происхождения – </a:t>
            </a:r>
            <a:r>
              <a:rPr lang="ru-RU" sz="2800" i="1" dirty="0" smtClean="0"/>
              <a:t>гомологии</a:t>
            </a:r>
            <a:r>
              <a:rPr lang="ru-RU" sz="2800" dirty="0" smtClean="0"/>
              <a:t>. Все эти последовательности – </a:t>
            </a:r>
            <a:r>
              <a:rPr lang="ru-RU" sz="2800" i="1" dirty="0" smtClean="0"/>
              <a:t>гомологи, –</a:t>
            </a:r>
            <a:r>
              <a:rPr lang="ru-RU" sz="2800" dirty="0" smtClean="0"/>
              <a:t> то есть все они произошли от общего предка.</a:t>
            </a:r>
          </a:p>
        </p:txBody>
      </p:sp>
      <p:sp>
        <p:nvSpPr>
          <p:cNvPr id="3" name="AutoShape 2" descr="data:image/jpeg;base64,/9j/4AAQSkZJRgABAQAAAQABAAD/2wCEAAkGBxISEBUTEhIUFRMUFhUVEhcUEhUUFRUbFREWFhcXExQYHCggGBolHRYUITQiJSorLi4vGB8zODMsNzQtLysBCgoKDg0OGxAQGywmICIsLC0sLC8tLCwsLCwtLCwsLCwsNCwsLCwsLCwsLCwsLCwsLCwsLCwsLCwsLCwsLCwsLP/AABEIAQMAwwMBIgACEQEDEQH/xAAcAAEAAQUBAQAAAAAAAAAAAAAABQIEBgcIAQP/xABHEAABAwIDBQQGBgcFCQEAAAABAAIDBBEFEiEGMUFRYQcTcYEiMkKRobEjM1JygsEUYpKTwtHwCHOis+EXJTRTVGN0stIV/8QAGgEBAAMBAQEAAAAAAAAAAAAAAAMEBQIBBv/EAC8RAAICAQMCBQIEBwAAAAAAAAABAgMRBCExEkEFEzJRYSJxFCNCoTNSkbHB0fD/2gAMAwEAAhEDEQA/AN4oiIAiIgCIsD7X9r3YfRBsLrVNQSyE8WAAd5J4gEAdXA8EBa9oHatBQPdBTtFRVDRwvaKI8pHDUu/VHmQtO4z2g4rVE56x8bTuZT/QtHS7fSI8SVjIHmTqSdSSd5JXqgdj7FmNSXJVUTySG8kskh/Xkc75lfOIZTdpc0jcWuII8wVUvCVz1Mk6YrsZjsn2k19FI3NM+ogv6cUzi82/7cjvSYeWtui6RwfE46qCOeF2aOVoew8bHgRwI3EcwVx8t+/2fa4vw2WIn6moeGdGva19v2i/3qWuTezILYJbo2giIpCEIiIAiIgCIiAIiIAiIgCIiAIiIAiIgC5r7a8VM+MSMv6FMxkTeVy3vHnxu+34QulFyLtXUGTEax5N81VPbwErg0eQAC4nwSVLMiMVLnWCqVzhkAc8uO5lreJ4+Q+artpLLLsYuUlFdyiLDZHi5IZyFiT58l8O6yktIsRv4+YPJZEsflkzPeTvzEeQ0HyUdVkp5zwTaiiFSWOTxbR7DdqKWjbWNqpmxBzoXR5g45vRkDrBoO6zfetWkqUweEhmY73m/lw/rqpHZ5a6iGFPnSUTo3/aVhX/AFbf3cv/AML7w9oGFu3VsI+8Sz/2AXPKEBR/jH7Fh+GQ92dO0ON0s31NTBJ/dzMf8ir9cnugad7R7lJYdjVXT/UVU8dtzRI5zP3brt+C7jrI90RS8Ml+mR08i0fhPazXRWE8cVQ3mPoZPeLtP7IWe4B2mYfUkNdIYJD7E4yAnpJqw+FweisRthLhlOzS218ozNF4DfcvVIVwiwjbDtQoaB5iJdPOPWjhAOT+8eTlaempHJY5g3bpSySBlTTSU7SbCQPEzR1eA0OA8AUye4ZtpF86edkjGvY5r2PAcxzSHNcCLgtI0IIX0Q8CIiAIiIAiIgC43rZM08zvtTSn3yErsgrjJzSHvDt4e8HxzG64s4JafUFJ4MPoz1e78goxSeDfVn77vyVO70M0tL/FX2ZfKPq8MzOzNdlJ3i1weqkEVSE3F5Ro2VRsWJIj4cLF7vdm6AWHnzUgqZJQ3ebK1kxBo3D36Lt9dhwvKpWFsXiKOGJE7g333VQxA/ZCeTM8/E1+5forRteOII8NV9452u3H8iuHCS5RJG2EuGfRePYDvF16i5JCZ2c2sraAjuJS6Ib4Zbvj/CL3Z+EjzWQ7Z9sD5qMQ0rH09TJcTuuD3bABcwvHF17XsCLHcbFYKobE22lvzaLeRN/y96uUXSbwzN1unhjqS3yWrW2/Pr4r0i69VObWym3ZT2RuD+z/ALUuD34dK67bGWlvwsfpIx43zgdHrd648wbFH0lVBVM9aGRr7D2m3s5vgWlzfNdd4fWMmiZLG7NHI1r2EcQ4XB+KsReUVJx6WXCIi6OAiIgCIvHOAFybAaknggI7aLG4qKnfUTGzWDQD1nuPqsYOLif6suU8djklqZZ2xgCaR8hY03DC9xcWi+/fv+AWb9oG1ZxCqOQn9GhJbAODzudKR14chbmVjSo3alqWEa+n0KcMz5f7EDHSTO9nL1cbf6qZpIAxgaNbbzzJ1K+qKtZc5rBdp00annlhWlVV20bv4nkqq2fKLDefgFGrqqvO7OL7mvpieucSbnUqki6+1JTSSvEcUb5JDuZGwvcethw6quvoJoH93PFJE+18sjC0kc233jqFZwUHJZwR8kFtW6FfdpNtd69Ret5PFFJ7BEReHR9oapzeo5FSEFQH7t/EKElhzHUm3JUthLSCx1iFxKqMl8klepnB8ZRkS+FZTCRttxGrTyP8lXTy5m396+iqJuLNJqNkcPhkEaWUG2QnqCLe+6pmpXR2Lrely4HgL+HyU+vhXQ543Dja48RqFYjqG2k0U56NKLabz2IQhbY7Ddt+6eMNqHeg8k0bj7LiSXRE8nHUdbjiLama+9uouhvoQSHAgtINiCNQQeBVuMulmbOPUtjs9Fg2xnaBBPQQSVEjWzlmWUG3rMcWF1uGbLm80U5UM5REQBa57Z9pDBSiljNpam4dbe2IaO/aNm+GZbGXNG2mMGsxKea92NcY4uWSMlrbeJzO/Eorp9MclvR1eZZv2IljbCy9RFkH0IRF6gIiqfd593uXxc6wJ5aqp+8+J+a+NT6jvBaEVwjHnJ7s3xsrDS4HhTKmq9GWcMdKQ3NI5zxmZCwcmt4XtcOKq7RBT4lgbquE5u6HfwPIs5uR+WVh4jQPBHMDkvO17ZioxClpzRtEhjeXZM7WZmyMADmlxA0sOO4lWG0NH/8AlbM/or3NM0o7rTcXzSl8gbzDWZ9f1VEsPEs75/YpbmmkRFKXAiKl7rC6A9JsvVvXYjs8pKSnZLXRxSVMgBf34a5kRduija70bjcTvJvwWKdsOxsNJ3dVTMEccj+6mjYLMa4tLmPY3c2+VwIGm7quVOLeERK3c19QSWdbgfmpJQrXWN+WqmgVBet8mppZZi17BePdYEncASV6rTFnWid1sD4FwBUUFmSRPZLpg5eyISBun9aL6orrBsJmrKiOmp25pJDa/Bg9p7jwaBqf5rR9TMNtRRdYXsrWVEQlhY4xvLspHR5afiCi6n2ewaOjpYqaL1IWBoJAu473OPVxJJ6lFYwU8kkiIvTwidra809BUzDRzIZCz72Q5fjZcx0jLNXQvau+2D1NuIjHvnjB+a5+jGg8FS1j4RseGR2bKkRFQNQIiICKrI7PPXUL4qYmiDhYq3FA3mfgrMbljco2aaXV9JnOx3as6lpm09RA6YRDLC9j2tdlHqskDt9hoHDgBpfU43tbtBU4nMJJWiONgIhiBJawH1iSRdzzYXNhuCsAxrATYAAXJ8OqbLYScTrG07qhlOxwcQX8Q23otbcZ5DfdcaAngu6/reYrHyVbaq6MOe79i17mJvrPF/vAL6Mgid6pB8HXW16zsRoIoi59dNHlFy+QwCMWG9wLRp+JaQq4Gtke1rmyNa9zWvaCA8NcQHtB1AIAPmpJUNfqZwtbH+REnNQkeqb9OKudlKcSYhSMd6rqmHNfjaQGx8bWUTTV72byXN5HePA/zUk6UtMdRCRmjcyRpt7THBzSR0IF1wuqLxL+pI+i2DdfPsZv/aDdO6rpYrOMJiJiABOeUyFrgAN7svdW+91U32oF8OAUkE5vOXUrH3NzmjhLnknjbLa/VZNhnaThssAlkqGQvAu+KT6xjrahrbXfxsW3utP9om1pxKqD2gtghBbA1ws45iM8jhwLrN04ADjdI9TwmsYKUY5kYupmH1R4D5KIiZmIHNTKivfCNfSLlhUyxhzS0i4OhVSKunguNZWGR9HgBkmiiEuVssscd8ty3vHht7XF7XvwXS2xGw9LhcZbAC6R/wBZK+xkfxtoLNb0Hnc6rQeEf8XS/wDkwf5zV1EtTTTco5Zha6qNckohERWCiEREBjHabBnwirHKPP8Au3Nf/CuehuW5+0vbqCGOWijaJppGOjlF/o4g9pae8I1LrH1R5kaX0pE7Sx3j49VQ1bTax2Nrw6MoweVzwfRERUjSCIiAIiIC2xP6l/h+YuoIi6yVzQRY7joVB1GHSMPojM3hbeOhCt6eax0sy/EKZSamlkt3uJtck23XJNvC+5eKkusbEEHkRZVAqy8mUFI4M/V7DusHD5H8lHK/wVt3OdwAy+ZN/wAvio7fQyzo8+dHBXVUxabj1fl4r4AX3KbXgaBuAHkqyv23NWWlTezPhSU+UXO8/DorhEUMpNvLLMYqKwgiIvDovtn2Zq+jbzqoPhM1dPLnHs+p+8xekbb1XukPTJG5wPvaF0ctPSr6DE8Sf5iXwERFZM4LCu1Lax1DShkJtU1BLYj9hotnk8RcAdSDrYrNVoXthqu8xYtvpDDG0DgC7M8/B7fcFHbPpg2WdJWrLUmYY0cySSbuJNySdSSTvK9RWtXXtjNrEm1za2g81kpSm9j6CU4wWXsi5I62VNyN4v4b/cqmPBAI3EXHmjHg6ggjobpx2Pdn3DXg7l6qXxg+PNUNkINneR5p054Gccn1REXJ0ERWU9fkkyvFmkAtd87rqMXLg4nZGCzIu5ImuFnAEdRdWMuERncXN8DcfFX7Hgi4IIO4her2M5R4ZzOquz1JMjWYM32nuPTcpCKMNFmiwHAKpElZKXLFdFdfpQREXBKEREARFTK+wv7l6ll4DeDYHYjh5kr5p7ejDFkH3pXC3wY/3rdy1t2G1NKaFzIpQ6o7xz6lh0c3c1lgd7MobqNLkrZK16o9MUj5vVWddrYREUhXC5t26n7zFqx3KXJ+7Y1n8K6SXL+NuvW1budVUH3zvKrat/QaPhq/Mb+CzWPOkzFzvtEkeG4fCyl8UlyxO5n0R+LT5XUOAq+njhNlrWTzJR9j6mrvEyNv2RnP8IVzgvrP5ej79VYgL70NYI84IJJsWjnpa3RSTjmLUV/2SvVPFkZTfH+ibXjmgixUJRSETNJOryQ7rcE/kpxVLIdD5NOm5WpvBTGCNDw3FVIi4byTIKmWJrhZwBHUXVSLxPB40nszxjABYAADcBuXqIh6tgiIgCIiAIiIDxzrb1YV73W3WHyUgqJ2XaVJXJRZHbFyi0mReE4nNSzMnp3lksZu0jjza4e007iCun9gdrY8TpBM0ZZGnJPHfWN4HDm07weXUFcrvbYkLLeyraQ0OJx3NoakiCccPSNo3/hcRryLlpVy7GBdDudPoiKYrBcu4uLVdUOVTUf5zl1EuY9s2iDEK0O3Cokf+8eXgD9oKtqk3DY0fDpJTefYxnF5bvaz7IzHxOg/rqrRUhxcS473G/8AIKpcqPSkhOfXJy9wvF6i9OSul+tZ97+EqeUJQi8zOmY/4bfmptVdRyvsaGi9L+/+EERFXLoREQBERAEREAREQBERAEREBCVbbO/rwVrOPRPPeFe149L3/NWcu4rSg+DEvW8kde7L4gaihppzvlgikd4ujBd8SV4ozsxP+56K/wDyGfLRFaM4vZ9pYWYgyheHNklhMsT3ACOSziHRtdfV4AzWtuXPnbLJG7GZ2xm4Hd97yziJoI62Ab5krdGIHDMbpy3vD3lO5zgWkw1dM9h1Ia4ZmG7eIsbdNOZBO6Rz5HuLnyOL3ucbucXHMS48SSSVxPgkqznBWiIoC2EReFAXeEtvKT9ltv2j/opdWGDR2YXH2zfyGg/NX6p3vM/samkjipfO4REUJZCIiAIiIAiIgCIiAIiIAiLx7rC6LcERXn0vf81ZTGzSrioddx9yk9jMBdiFfDTNBLC4PnI9mNhBeb8NPRHVwWnCPBh6iay2dN7D0hiwyjjcLObTQhw5Humlw9914psC2gRWTPMbx7ZbC6yfLUwQPqMue18sxaDlDjlIc5t9LnRcu4phr6WpmppLh8Ujma8bHRw6FtiOhXU+0+x9NXFj5O8jni+qqIHmKePfo144anQg7ysC237H3TxmaCrnmrG2F6p7CJGtGjMzWDK4cHG/I8xzJZR1CXS8mj0X0xCklp5DFUxPhkbvbI0tO+1xzGm8aFW5lbzUHSy2pxfc+iQwmR2QbvaPIfzX0go5JOBY3md58Apimp2sblaPHmepUVlqhxyWadPKx5e0f7n0Y0AADcNAvURUTWCIiAIiIAiIgCIiAIiIAiIgCusPwWWrE3dujjZTxmWaWZxbGwa2BcATc2NhbgVRhtBLUzNp6duaV505NHFzzwaOJ/0W7MN7LaFkcTJQ+bu7OkaZHiGWS988kINnW3AG+gAN1b01OX1Moa3UquPSuWaXoOzeqfJQNmmjibiAe6IgOe9gbB3v0kZDdSLbidd62XsDs7BRYy+no+8e2npC2tleT6c00sb42W9UWY0kWGmoNzdZ7U7PRyV0NY5zi6nifHDH6PdsMh9OQaXzFtm77WG5TAaBewGu/r4rQSwYbbfJ6iIvTwIiID4VlFFM3LLGyRvJ7GvHuIWgu0LYU4dKZoWZqSR3okC5hJPqPPL7LuO466noRfKpp2SMcyRrXseC1zXAFrgd4IO8LicFJYZNRc6pZRyu119QvVne3PZjLTF09CHSwb3Rauki+7xkb/iHXetfxTgrMsplBm/TfC1ZR9URFCThERAEREAREQBERAERfMzC4Au4k2AGtydwHM+C9UW+DxtLk+ivMDwiorZu5pWZne246MjH2nu4Df1PAFZXsn2XVVVaSrvTw78lh3zx90/V+LtenFbmwXBoKSIRU8bY2DlvcftPcdXO6lXKtL3kZ2o18Y7Q3ZFbE7Hw4dDlZ6cz7d9KRZzzyA9lg4D33KyREV5LBjyk5PLCIi9OQiIgCIiAIiIAtadsGztCyinrXRZJ2gZXREMMj3vDWiRu5wudTa9gdVstal/tF1RFFTRDdJUZndRHG7Q+bgfJeNJrc6hKUXmLNMwV2g3jodQrtlWD18CodFSlXF9jWhqZx5JwVDVWJW8woISEcSqhUO5/BRuhEy1nuiczDmPevbjmoL9LdfhY7tFV+knkF5+H+TpayJNZxzHvVJlbzCh/0k9F4ah3P4L3yF7h6xEs6paFf4XhFZVEfo9NLID7QYcnnI6zB71L9h8jXYsWSta8Op5Mge1rsrmvY4ObcaGwcNOa6LAU8NLHllSzxGSeIo0rgnY9UyWdWTtib9iL6STwLj6LT4ZlszZzY2iodYIRn3GR/pynn6Z9UdG2HRT6KxGEY8FCzUWWcsIiLshCIiAIiIAiIgCIiAIiIAtd9ueBmpwt0rBd9K8TWHFli2T3NOb8C2IqZIw5pa4AtcCHA6ggixBHJAcZNdcXVSndvNmXYZXyQEHuXHPTOPFjjoL8S31T4X4qCVaSwy7CXUgiIvDope24SN1wql8ojq7xXq4OXs0fVEReHRmHY5IRjtNb2mzg/uHn8l06uduwTC3S4o6ot9HTxOGbhnl9Frf2e8PkuiVYjwU5vMmERF0cBERAEREAREQBERAEREAREQBERAYr2ibGx4pSGM2bMy7qeQ+y6253HI7QHyO8BcwYlQzUsz4Khjo5IzZwPwIPtNO8Eb12Sse2w2Mo8SjDamP0237uVhyysv8AZdxH6pBHReOOTqMnF7HKQK8c4DeVsHbDshkou6eyqZJHLURQXfGWGPvnFrXvIJBaNLkW37lc472Nuo6CaqkqRK+FrX90xhY0tD295eQkn1M1rAahR+WTed8GtqaOSaRsULHSSPNmNY0ucT0AV7tBgM+HTCGqYGSOjZILODhZ995HEEOB6g7xYreo2epaGswmagg7uOV8sUpGZzpGz0xe0yvdcmxZcXOmtlOYdgb3YtiEtRCH08sVIyAvDXscGMd3jcp5P11HFddCxgjdjzk5cNQ1ZNsnsTVYhUint+j/AEYmc6Zrmkxl+TPGw2L9bjgOq3RhOCQs2klMFNFHDDQMa7JC1je9lqc4cABbNkaRffpZSVJhc7toZqt0ZZBHRMponki0pdKJSW2N/ROYG/RFBISskya2T2agw6mbT07fRHpPcdXyOIF3vPE6DwAAUyiLsjCIiAIiIAiIgCIiAIiIAiIgCIiAIiIAiIgMY7TadsmEVgeL5YHyN6OjGdjgRxDmg+Sm5aKOen7qVueOSPJI1xJzBzbEE3v5714iAuoIWsa1jQA1oDWgbgALADyVaIgCIiAIiIAiIgCIiAIiIAiIgCIi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jpeg;base64,/9j/4AAQSkZJRgABAQAAAQABAAD/2wCEAAkGBxISEBUTEhIUFRMUFhUVEhcUEhUUFRUbFREWFhcXExQYHCggGBolHRYUITQiJSorLi4vGB8zODMsNzQtLysBCgoKDg0OGxAQGywmICIsLC0sLC8tLCwsLCwtLCwsLCwsNCwsLCwsLCwsLCwsLCwsLCwsLCwsLCwsLCwsLCwsLP/AABEIAQMAwwMBIgACEQEDEQH/xAAcAAEAAQUBAQAAAAAAAAAAAAAABQIEBgcIAQP/xABHEAABAwIDBQQGBgcFCQEAAAABAAIDBBEFEiEGMUFRYQcTcYEiMkKRobEjM1JygsEUYpKTwtHwCHOis+EXJTRTVGN0stIV/8QAGgEBAAMBAQEAAAAAAAAAAAAAAAMEBQIBBv/EAC8RAAICAQMCBQIEBwAAAAAAAAABAgMRBCExEkEFEzJRYSJxFCNCoTNSkbHB0fD/2gAMAwEAAhEDEQA/AN4oiIAiIgCIsD7X9r3YfRBsLrVNQSyE8WAAd5J4gEAdXA8EBa9oHatBQPdBTtFRVDRwvaKI8pHDUu/VHmQtO4z2g4rVE56x8bTuZT/QtHS7fSI8SVjIHmTqSdSSd5JXqgdj7FmNSXJVUTySG8kskh/Xkc75lfOIZTdpc0jcWuII8wVUvCVz1Mk6YrsZjsn2k19FI3NM+ogv6cUzi82/7cjvSYeWtui6RwfE46qCOeF2aOVoew8bHgRwI3EcwVx8t+/2fa4vw2WIn6moeGdGva19v2i/3qWuTezILYJbo2giIpCEIiIAiIgCIiAIiIAiIgCIiAIiIAiIgC5r7a8VM+MSMv6FMxkTeVy3vHnxu+34QulFyLtXUGTEax5N81VPbwErg0eQAC4nwSVLMiMVLnWCqVzhkAc8uO5lreJ4+Q+artpLLLsYuUlFdyiLDZHi5IZyFiT58l8O6yktIsRv4+YPJZEsflkzPeTvzEeQ0HyUdVkp5zwTaiiFSWOTxbR7DdqKWjbWNqpmxBzoXR5g45vRkDrBoO6zfetWkqUweEhmY73m/lw/rqpHZ5a6iGFPnSUTo3/aVhX/AFbf3cv/AML7w9oGFu3VsI+8Sz/2AXPKEBR/jH7Fh+GQ92dO0ON0s31NTBJ/dzMf8ir9cnugad7R7lJYdjVXT/UVU8dtzRI5zP3brt+C7jrI90RS8Ml+mR08i0fhPazXRWE8cVQ3mPoZPeLtP7IWe4B2mYfUkNdIYJD7E4yAnpJqw+FweisRthLhlOzS218ozNF4DfcvVIVwiwjbDtQoaB5iJdPOPWjhAOT+8eTlaempHJY5g3bpSySBlTTSU7SbCQPEzR1eA0OA8AUye4ZtpF86edkjGvY5r2PAcxzSHNcCLgtI0IIX0Q8CIiAIiIAiIgC43rZM08zvtTSn3yErsgrjJzSHvDt4e8HxzG64s4JafUFJ4MPoz1e78goxSeDfVn77vyVO70M0tL/FX2ZfKPq8MzOzNdlJ3i1weqkEVSE3F5Ro2VRsWJIj4cLF7vdm6AWHnzUgqZJQ3ebK1kxBo3D36Lt9dhwvKpWFsXiKOGJE7g333VQxA/ZCeTM8/E1+5forRteOII8NV9452u3H8iuHCS5RJG2EuGfRePYDvF16i5JCZ2c2sraAjuJS6Ib4Zbvj/CL3Z+EjzWQ7Z9sD5qMQ0rH09TJcTuuD3bABcwvHF17XsCLHcbFYKobE22lvzaLeRN/y96uUXSbwzN1unhjqS3yWrW2/Pr4r0i69VObWym3ZT2RuD+z/ALUuD34dK67bGWlvwsfpIx43zgdHrd648wbFH0lVBVM9aGRr7D2m3s5vgWlzfNdd4fWMmiZLG7NHI1r2EcQ4XB+KsReUVJx6WXCIi6OAiIgCIvHOAFybAaknggI7aLG4qKnfUTGzWDQD1nuPqsYOLif6suU8djklqZZ2xgCaR8hY03DC9xcWi+/fv+AWb9oG1ZxCqOQn9GhJbAODzudKR14chbmVjSo3alqWEa+n0KcMz5f7EDHSTO9nL1cbf6qZpIAxgaNbbzzJ1K+qKtZc5rBdp00annlhWlVV20bv4nkqq2fKLDefgFGrqqvO7OL7mvpieucSbnUqki6+1JTSSvEcUb5JDuZGwvcethw6quvoJoH93PFJE+18sjC0kc233jqFZwUHJZwR8kFtW6FfdpNtd69Ret5PFFJ7BEReHR9oapzeo5FSEFQH7t/EKElhzHUm3JUthLSCx1iFxKqMl8klepnB8ZRkS+FZTCRttxGrTyP8lXTy5m396+iqJuLNJqNkcPhkEaWUG2QnqCLe+6pmpXR2Lrely4HgL+HyU+vhXQ543Dja48RqFYjqG2k0U56NKLabz2IQhbY7Ddt+6eMNqHeg8k0bj7LiSXRE8nHUdbjiLama+9uouhvoQSHAgtINiCNQQeBVuMulmbOPUtjs9Fg2xnaBBPQQSVEjWzlmWUG3rMcWF1uGbLm80U5UM5REQBa57Z9pDBSiljNpam4dbe2IaO/aNm+GZbGXNG2mMGsxKea92NcY4uWSMlrbeJzO/Eorp9MclvR1eZZv2IljbCy9RFkH0IRF6gIiqfd593uXxc6wJ5aqp+8+J+a+NT6jvBaEVwjHnJ7s3xsrDS4HhTKmq9GWcMdKQ3NI5zxmZCwcmt4XtcOKq7RBT4lgbquE5u6HfwPIs5uR+WVh4jQPBHMDkvO17ZioxClpzRtEhjeXZM7WZmyMADmlxA0sOO4lWG0NH/8AlbM/or3NM0o7rTcXzSl8gbzDWZ9f1VEsPEs75/YpbmmkRFKXAiKl7rC6A9JsvVvXYjs8pKSnZLXRxSVMgBf34a5kRduija70bjcTvJvwWKdsOxsNJ3dVTMEccj+6mjYLMa4tLmPY3c2+VwIGm7quVOLeERK3c19QSWdbgfmpJQrXWN+WqmgVBet8mppZZi17BePdYEncASV6rTFnWid1sD4FwBUUFmSRPZLpg5eyISBun9aL6orrBsJmrKiOmp25pJDa/Bg9p7jwaBqf5rR9TMNtRRdYXsrWVEQlhY4xvLspHR5afiCi6n2ewaOjpYqaL1IWBoJAu473OPVxJJ6lFYwU8kkiIvTwidra809BUzDRzIZCz72Q5fjZcx0jLNXQvau+2D1NuIjHvnjB+a5+jGg8FS1j4RseGR2bKkRFQNQIiICKrI7PPXUL4qYmiDhYq3FA3mfgrMbljco2aaXV9JnOx3as6lpm09RA6YRDLC9j2tdlHqskDt9hoHDgBpfU43tbtBU4nMJJWiONgIhiBJawH1iSRdzzYXNhuCsAxrATYAAXJ8OqbLYScTrG07qhlOxwcQX8Q23otbcZ5DfdcaAngu6/reYrHyVbaq6MOe79i17mJvrPF/vAL6Mgid6pB8HXW16zsRoIoi59dNHlFy+QwCMWG9wLRp+JaQq4Gtke1rmyNa9zWvaCA8NcQHtB1AIAPmpJUNfqZwtbH+REnNQkeqb9OKudlKcSYhSMd6rqmHNfjaQGx8bWUTTV72byXN5HePA/zUk6UtMdRCRmjcyRpt7THBzSR0IF1wuqLxL+pI+i2DdfPsZv/aDdO6rpYrOMJiJiABOeUyFrgAN7svdW+91U32oF8OAUkE5vOXUrH3NzmjhLnknjbLa/VZNhnaThssAlkqGQvAu+KT6xjrahrbXfxsW3utP9om1pxKqD2gtghBbA1ws45iM8jhwLrN04ADjdI9TwmsYKUY5kYupmH1R4D5KIiZmIHNTKivfCNfSLlhUyxhzS0i4OhVSKunguNZWGR9HgBkmiiEuVssscd8ty3vHht7XF7XvwXS2xGw9LhcZbAC6R/wBZK+xkfxtoLNb0Hnc6rQeEf8XS/wDkwf5zV1EtTTTco5Zha6qNckohERWCiEREBjHabBnwirHKPP8Au3Nf/CuehuW5+0vbqCGOWijaJppGOjlF/o4g9pae8I1LrH1R5kaX0pE7Sx3j49VQ1bTax2Nrw6MoweVzwfRERUjSCIiAIiIC2xP6l/h+YuoIi6yVzQRY7joVB1GHSMPojM3hbeOhCt6eax0sy/EKZSamlkt3uJtck23XJNvC+5eKkusbEEHkRZVAqy8mUFI4M/V7DusHD5H8lHK/wVt3OdwAy+ZN/wAvio7fQyzo8+dHBXVUxabj1fl4r4AX3KbXgaBuAHkqyv23NWWlTezPhSU+UXO8/DorhEUMpNvLLMYqKwgiIvDovtn2Zq+jbzqoPhM1dPLnHs+p+8xekbb1XukPTJG5wPvaF0ctPSr6DE8Sf5iXwERFZM4LCu1Lax1DShkJtU1BLYj9hotnk8RcAdSDrYrNVoXthqu8xYtvpDDG0DgC7M8/B7fcFHbPpg2WdJWrLUmYY0cySSbuJNySdSSTvK9RWtXXtjNrEm1za2g81kpSm9j6CU4wWXsi5I62VNyN4v4b/cqmPBAI3EXHmjHg6ggjobpx2Pdn3DXg7l6qXxg+PNUNkINneR5p054Gccn1REXJ0ERWU9fkkyvFmkAtd87rqMXLg4nZGCzIu5ImuFnAEdRdWMuERncXN8DcfFX7Hgi4IIO4her2M5R4ZzOquz1JMjWYM32nuPTcpCKMNFmiwHAKpElZKXLFdFdfpQREXBKEREARFTK+wv7l6ll4DeDYHYjh5kr5p7ejDFkH3pXC3wY/3rdy1t2G1NKaFzIpQ6o7xz6lh0c3c1lgd7MobqNLkrZK16o9MUj5vVWddrYREUhXC5t26n7zFqx3KXJ+7Y1n8K6SXL+NuvW1budVUH3zvKrat/QaPhq/Mb+CzWPOkzFzvtEkeG4fCyl8UlyxO5n0R+LT5XUOAq+njhNlrWTzJR9j6mrvEyNv2RnP8IVzgvrP5ej79VYgL70NYI84IJJsWjnpa3RSTjmLUV/2SvVPFkZTfH+ibXjmgixUJRSETNJOryQ7rcE/kpxVLIdD5NOm5WpvBTGCNDw3FVIi4byTIKmWJrhZwBHUXVSLxPB40nszxjABYAADcBuXqIh6tgiIgCIiAIiIDxzrb1YV73W3WHyUgqJ2XaVJXJRZHbFyi0mReE4nNSzMnp3lksZu0jjza4e007iCun9gdrY8TpBM0ZZGnJPHfWN4HDm07weXUFcrvbYkLLeyraQ0OJx3NoakiCccPSNo3/hcRryLlpVy7GBdDudPoiKYrBcu4uLVdUOVTUf5zl1EuY9s2iDEK0O3Cokf+8eXgD9oKtqk3DY0fDpJTefYxnF5bvaz7IzHxOg/rqrRUhxcS473G/8AIKpcqPSkhOfXJy9wvF6i9OSul+tZ97+EqeUJQi8zOmY/4bfmptVdRyvsaGi9L+/+EERFXLoREQBERAEREAREQBERAEREBCVbbO/rwVrOPRPPeFe149L3/NWcu4rSg+DEvW8kde7L4gaihppzvlgikd4ujBd8SV4ozsxP+56K/wDyGfLRFaM4vZ9pYWYgyheHNklhMsT3ACOSziHRtdfV4AzWtuXPnbLJG7GZ2xm4Hd97yziJoI62Ab5krdGIHDMbpy3vD3lO5zgWkw1dM9h1Ia4ZmG7eIsbdNOZBO6Rz5HuLnyOL3ucbucXHMS48SSSVxPgkqznBWiIoC2EReFAXeEtvKT9ltv2j/opdWGDR2YXH2zfyGg/NX6p3vM/samkjipfO4REUJZCIiAIiIAiIgCIiAIiIAiLx7rC6LcERXn0vf81ZTGzSrioddx9yk9jMBdiFfDTNBLC4PnI9mNhBeb8NPRHVwWnCPBh6iay2dN7D0hiwyjjcLObTQhw5Humlw9914psC2gRWTPMbx7ZbC6yfLUwQPqMue18sxaDlDjlIc5t9LnRcu4phr6WpmppLh8Ujma8bHRw6FtiOhXU+0+x9NXFj5O8jni+qqIHmKePfo144anQg7ysC237H3TxmaCrnmrG2F6p7CJGtGjMzWDK4cHG/I8xzJZR1CXS8mj0X0xCklp5DFUxPhkbvbI0tO+1xzGm8aFW5lbzUHSy2pxfc+iQwmR2QbvaPIfzX0go5JOBY3md58Apimp2sblaPHmepUVlqhxyWadPKx5e0f7n0Y0AADcNAvURUTWCIiAIiIAiIgCIiAIiIAiIgCusPwWWrE3dujjZTxmWaWZxbGwa2BcATc2NhbgVRhtBLUzNp6duaV505NHFzzwaOJ/0W7MN7LaFkcTJQ+bu7OkaZHiGWS988kINnW3AG+gAN1b01OX1Moa3UquPSuWaXoOzeqfJQNmmjibiAe6IgOe9gbB3v0kZDdSLbidd62XsDs7BRYy+no+8e2npC2tleT6c00sb42W9UWY0kWGmoNzdZ7U7PRyV0NY5zi6nifHDH6PdsMh9OQaXzFtm77WG5TAaBewGu/r4rQSwYbbfJ6iIvTwIiID4VlFFM3LLGyRvJ7GvHuIWgu0LYU4dKZoWZqSR3okC5hJPqPPL7LuO466noRfKpp2SMcyRrXseC1zXAFrgd4IO8LicFJYZNRc6pZRyu119QvVne3PZjLTF09CHSwb3Rauki+7xkb/iHXetfxTgrMsplBm/TfC1ZR9URFCThERAEREAREQBERAERfMzC4Au4k2AGtydwHM+C9UW+DxtLk+ivMDwiorZu5pWZne246MjH2nu4Df1PAFZXsn2XVVVaSrvTw78lh3zx90/V+LtenFbmwXBoKSIRU8bY2DlvcftPcdXO6lXKtL3kZ2o18Y7Q3ZFbE7Hw4dDlZ6cz7d9KRZzzyA9lg4D33KyREV5LBjyk5PLCIi9OQiIgCIiAIiIAtadsGztCyinrXRZJ2gZXREMMj3vDWiRu5wudTa9gdVstal/tF1RFFTRDdJUZndRHG7Q+bgfJeNJrc6hKUXmLNMwV2g3jodQrtlWD18CodFSlXF9jWhqZx5JwVDVWJW8woISEcSqhUO5/BRuhEy1nuiczDmPevbjmoL9LdfhY7tFV+knkF5+H+TpayJNZxzHvVJlbzCh/0k9F4ah3P4L3yF7h6xEs6paFf4XhFZVEfo9NLID7QYcnnI6zB71L9h8jXYsWSta8Op5Mge1rsrmvY4ObcaGwcNOa6LAU8NLHllSzxGSeIo0rgnY9UyWdWTtib9iL6STwLj6LT4ZlszZzY2iodYIRn3GR/pynn6Z9UdG2HRT6KxGEY8FCzUWWcsIiLshCIiAIiIAiIgCIiAIiIAtd9ueBmpwt0rBd9K8TWHFli2T3NOb8C2IqZIw5pa4AtcCHA6ggixBHJAcZNdcXVSndvNmXYZXyQEHuXHPTOPFjjoL8S31T4X4qCVaSwy7CXUgiIvDope24SN1wql8ojq7xXq4OXs0fVEReHRmHY5IRjtNb2mzg/uHn8l06uduwTC3S4o6ot9HTxOGbhnl9Frf2e8PkuiVYjwU5vMmERF0cBERAEREAREQBERAEREAREQBERAYr2ibGx4pSGM2bMy7qeQ+y6253HI7QHyO8BcwYlQzUsz4Khjo5IzZwPwIPtNO8Eb12Sse2w2Mo8SjDamP0237uVhyysv8AZdxH6pBHReOOTqMnF7HKQK8c4DeVsHbDshkou6eyqZJHLURQXfGWGPvnFrXvIJBaNLkW37lc472Nuo6CaqkqRK+FrX90xhY0tD295eQkn1M1rAahR+WTed8GtqaOSaRsULHSSPNmNY0ucT0AV7tBgM+HTCGqYGSOjZILODhZ995HEEOB6g7xYreo2epaGswmagg7uOV8sUpGZzpGz0xe0yvdcmxZcXOmtlOYdgb3YtiEtRCH08sVIyAvDXscGMd3jcp5P11HFddCxgjdjzk5cNQ1ZNsnsTVYhUint+j/AEYmc6Zrmkxl+TPGw2L9bjgOq3RhOCQs2klMFNFHDDQMa7JC1je9lqc4cABbNkaRffpZSVJhc7toZqt0ZZBHRMponki0pdKJSW2N/ROYG/RFBISskya2T2agw6mbT07fRHpPcdXyOIF3vPE6DwAAUyiLsjCIiAIiIAiIgCIiAIiIAiIgCIiAIiIAiIgMY7TadsmEVgeL5YHyN6OjGdjgRxDmg+Sm5aKOen7qVueOSPJI1xJzBzbEE3v5714iAuoIWsa1jQA1oDWgbgALADyVaIgCIiAIiIAiIgCIiAIiIAiIgCIiA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data:image/jpeg;base64,/9j/4AAQSkZJRgABAQAAAQABAAD/2wCEAAkGBxISEBUTEhIUFRMUFhUVEhcUEhUUFRUbFREWFhcXExQYHCggGBolHRYUITQiJSorLi4vGB8zODMsNzQtLysBCgoKDg0OGxAQGywmICIsLC0sLC8tLCwsLCwtLCwsLCwsNCwsLCwsLCwsLCwsLCwsLCwsLCwsLCwsLCwsLCwsLP/AABEIAQMAwwMBIgACEQEDEQH/xAAcAAEAAQUBAQAAAAAAAAAAAAAABQIEBgcIAQP/xABHEAABAwIDBQQGBgcFCQEAAAABAAIDBBEFEiEGMUFRYQcTcYEiMkKRobEjM1JygsEUYpKTwtHwCHOis+EXJTRTVGN0stIV/8QAGgEBAAMBAQEAAAAAAAAAAAAAAAMEBQIBBv/EAC8RAAICAQMCBQIEBwAAAAAAAAABAgMRBCExEkEFEzJRYSJxFCNCoTNSkbHB0fD/2gAMAwEAAhEDEQA/AN4oiIAiIgCIsD7X9r3YfRBsLrVNQSyE8WAAd5J4gEAdXA8EBa9oHatBQPdBTtFRVDRwvaKI8pHDUu/VHmQtO4z2g4rVE56x8bTuZT/QtHS7fSI8SVjIHmTqSdSSd5JXqgdj7FmNSXJVUTySG8kskh/Xkc75lfOIZTdpc0jcWuII8wVUvCVz1Mk6YrsZjsn2k19FI3NM+ogv6cUzi82/7cjvSYeWtui6RwfE46qCOeF2aOVoew8bHgRwI3EcwVx8t+/2fa4vw2WIn6moeGdGva19v2i/3qWuTezILYJbo2giIpCEIiIAiIgCIiAIiIAiIgCIiAIiIAiIgC5r7a8VM+MSMv6FMxkTeVy3vHnxu+34QulFyLtXUGTEax5N81VPbwErg0eQAC4nwSVLMiMVLnWCqVzhkAc8uO5lreJ4+Q+artpLLLsYuUlFdyiLDZHi5IZyFiT58l8O6yktIsRv4+YPJZEsflkzPeTvzEeQ0HyUdVkp5zwTaiiFSWOTxbR7DdqKWjbWNqpmxBzoXR5g45vRkDrBoO6zfetWkqUweEhmY73m/lw/rqpHZ5a6iGFPnSUTo3/aVhX/AFbf3cv/AML7w9oGFu3VsI+8Sz/2AXPKEBR/jH7Fh+GQ92dO0ON0s31NTBJ/dzMf8ir9cnugad7R7lJYdjVXT/UVU8dtzRI5zP3brt+C7jrI90RS8Ml+mR08i0fhPazXRWE8cVQ3mPoZPeLtP7IWe4B2mYfUkNdIYJD7E4yAnpJqw+FweisRthLhlOzS218ozNF4DfcvVIVwiwjbDtQoaB5iJdPOPWjhAOT+8eTlaempHJY5g3bpSySBlTTSU7SbCQPEzR1eA0OA8AUye4ZtpF86edkjGvY5r2PAcxzSHNcCLgtI0IIX0Q8CIiAIiIAiIgC43rZM08zvtTSn3yErsgrjJzSHvDt4e8HxzG64s4JafUFJ4MPoz1e78goxSeDfVn77vyVO70M0tL/FX2ZfKPq8MzOzNdlJ3i1weqkEVSE3F5Ro2VRsWJIj4cLF7vdm6AWHnzUgqZJQ3ebK1kxBo3D36Lt9dhwvKpWFsXiKOGJE7g333VQxA/ZCeTM8/E1+5forRteOII8NV9452u3H8iuHCS5RJG2EuGfRePYDvF16i5JCZ2c2sraAjuJS6Ib4Zbvj/CL3Z+EjzWQ7Z9sD5qMQ0rH09TJcTuuD3bABcwvHF17XsCLHcbFYKobE22lvzaLeRN/y96uUXSbwzN1unhjqS3yWrW2/Pr4r0i69VObWym3ZT2RuD+z/ALUuD34dK67bGWlvwsfpIx43zgdHrd648wbFH0lVBVM9aGRr7D2m3s5vgWlzfNdd4fWMmiZLG7NHI1r2EcQ4XB+KsReUVJx6WXCIi6OAiIgCIvHOAFybAaknggI7aLG4qKnfUTGzWDQD1nuPqsYOLif6suU8djklqZZ2xgCaR8hY03DC9xcWi+/fv+AWb9oG1ZxCqOQn9GhJbAODzudKR14chbmVjSo3alqWEa+n0KcMz5f7EDHSTO9nL1cbf6qZpIAxgaNbbzzJ1K+qKtZc5rBdp00annlhWlVV20bv4nkqq2fKLDefgFGrqqvO7OL7mvpieucSbnUqki6+1JTSSvEcUb5JDuZGwvcethw6quvoJoH93PFJE+18sjC0kc233jqFZwUHJZwR8kFtW6FfdpNtd69Ret5PFFJ7BEReHR9oapzeo5FSEFQH7t/EKElhzHUm3JUthLSCx1iFxKqMl8klepnB8ZRkS+FZTCRttxGrTyP8lXTy5m396+iqJuLNJqNkcPhkEaWUG2QnqCLe+6pmpXR2Lrely4HgL+HyU+vhXQ543Dja48RqFYjqG2k0U56NKLabz2IQhbY7Ddt+6eMNqHeg8k0bj7LiSXRE8nHUdbjiLama+9uouhvoQSHAgtINiCNQQeBVuMulmbOPUtjs9Fg2xnaBBPQQSVEjWzlmWUG3rMcWF1uGbLm80U5UM5REQBa57Z9pDBSiljNpam4dbe2IaO/aNm+GZbGXNG2mMGsxKea92NcY4uWSMlrbeJzO/Eorp9MclvR1eZZv2IljbCy9RFkH0IRF6gIiqfd593uXxc6wJ5aqp+8+J+a+NT6jvBaEVwjHnJ7s3xsrDS4HhTKmq9GWcMdKQ3NI5zxmZCwcmt4XtcOKq7RBT4lgbquE5u6HfwPIs5uR+WVh4jQPBHMDkvO17ZioxClpzRtEhjeXZM7WZmyMADmlxA0sOO4lWG0NH/8AlbM/or3NM0o7rTcXzSl8gbzDWZ9f1VEsPEs75/YpbmmkRFKXAiKl7rC6A9JsvVvXYjs8pKSnZLXRxSVMgBf34a5kRduija70bjcTvJvwWKdsOxsNJ3dVTMEccj+6mjYLMa4tLmPY3c2+VwIGm7quVOLeERK3c19QSWdbgfmpJQrXWN+WqmgVBet8mppZZi17BePdYEncASV6rTFnWid1sD4FwBUUFmSRPZLpg5eyISBun9aL6orrBsJmrKiOmp25pJDa/Bg9p7jwaBqf5rR9TMNtRRdYXsrWVEQlhY4xvLspHR5afiCi6n2ewaOjpYqaL1IWBoJAu473OPVxJJ6lFYwU8kkiIvTwidra809BUzDRzIZCz72Q5fjZcx0jLNXQvau+2D1NuIjHvnjB+a5+jGg8FS1j4RseGR2bKkRFQNQIiICKrI7PPXUL4qYmiDhYq3FA3mfgrMbljco2aaXV9JnOx3as6lpm09RA6YRDLC9j2tdlHqskDt9hoHDgBpfU43tbtBU4nMJJWiONgIhiBJawH1iSRdzzYXNhuCsAxrATYAAXJ8OqbLYScTrG07qhlOxwcQX8Q23otbcZ5DfdcaAngu6/reYrHyVbaq6MOe79i17mJvrPF/vAL6Mgid6pB8HXW16zsRoIoi59dNHlFy+QwCMWG9wLRp+JaQq4Gtke1rmyNa9zWvaCA8NcQHtB1AIAPmpJUNfqZwtbH+REnNQkeqb9OKudlKcSYhSMd6rqmHNfjaQGx8bWUTTV72byXN5HePA/zUk6UtMdRCRmjcyRpt7THBzSR0IF1wuqLxL+pI+i2DdfPsZv/aDdO6rpYrOMJiJiABOeUyFrgAN7svdW+91U32oF8OAUkE5vOXUrH3NzmjhLnknjbLa/VZNhnaThssAlkqGQvAu+KT6xjrahrbXfxsW3utP9om1pxKqD2gtghBbA1ws45iM8jhwLrN04ADjdI9TwmsYKUY5kYupmH1R4D5KIiZmIHNTKivfCNfSLlhUyxhzS0i4OhVSKunguNZWGR9HgBkmiiEuVssscd8ty3vHht7XF7XvwXS2xGw9LhcZbAC6R/wBZK+xkfxtoLNb0Hnc6rQeEf8XS/wDkwf5zV1EtTTTco5Zha6qNckohERWCiEREBjHabBnwirHKPP8Au3Nf/CuehuW5+0vbqCGOWijaJppGOjlF/o4g9pae8I1LrH1R5kaX0pE7Sx3j49VQ1bTax2Nrw6MoweVzwfRERUjSCIiAIiIC2xP6l/h+YuoIi6yVzQRY7joVB1GHSMPojM3hbeOhCt6eax0sy/EKZSamlkt3uJtck23XJNvC+5eKkusbEEHkRZVAqy8mUFI4M/V7DusHD5H8lHK/wVt3OdwAy+ZN/wAvio7fQyzo8+dHBXVUxabj1fl4r4AX3KbXgaBuAHkqyv23NWWlTezPhSU+UXO8/DorhEUMpNvLLMYqKwgiIvDovtn2Zq+jbzqoPhM1dPLnHs+p+8xekbb1XukPTJG5wPvaF0ctPSr6DE8Sf5iXwERFZM4LCu1Lax1DShkJtU1BLYj9hotnk8RcAdSDrYrNVoXthqu8xYtvpDDG0DgC7M8/B7fcFHbPpg2WdJWrLUmYY0cySSbuJNySdSSTvK9RWtXXtjNrEm1za2g81kpSm9j6CU4wWXsi5I62VNyN4v4b/cqmPBAI3EXHmjHg6ggjobpx2Pdn3DXg7l6qXxg+PNUNkINneR5p054Gccn1REXJ0ERWU9fkkyvFmkAtd87rqMXLg4nZGCzIu5ImuFnAEdRdWMuERncXN8DcfFX7Hgi4IIO4her2M5R4ZzOquz1JMjWYM32nuPTcpCKMNFmiwHAKpElZKXLFdFdfpQREXBKEREARFTK+wv7l6ll4DeDYHYjh5kr5p7ejDFkH3pXC3wY/3rdy1t2G1NKaFzIpQ6o7xz6lh0c3c1lgd7MobqNLkrZK16o9MUj5vVWddrYREUhXC5t26n7zFqx3KXJ+7Y1n8K6SXL+NuvW1budVUH3zvKrat/QaPhq/Mb+CzWPOkzFzvtEkeG4fCyl8UlyxO5n0R+LT5XUOAq+njhNlrWTzJR9j6mrvEyNv2RnP8IVzgvrP5ej79VYgL70NYI84IJJsWjnpa3RSTjmLUV/2SvVPFkZTfH+ibXjmgixUJRSETNJOryQ7rcE/kpxVLIdD5NOm5WpvBTGCNDw3FVIi4byTIKmWJrhZwBHUXVSLxPB40nszxjABYAADcBuXqIh6tgiIgCIiAIiIDxzrb1YV73W3WHyUgqJ2XaVJXJRZHbFyi0mReE4nNSzMnp3lksZu0jjza4e007iCun9gdrY8TpBM0ZZGnJPHfWN4HDm07weXUFcrvbYkLLeyraQ0OJx3NoakiCccPSNo3/hcRryLlpVy7GBdDudPoiKYrBcu4uLVdUOVTUf5zl1EuY9s2iDEK0O3Cokf+8eXgD9oKtqk3DY0fDpJTefYxnF5bvaz7IzHxOg/rqrRUhxcS473G/8AIKpcqPSkhOfXJy9wvF6i9OSul+tZ97+EqeUJQi8zOmY/4bfmptVdRyvsaGi9L+/+EERFXLoREQBERAEREAREQBERAEREBCVbbO/rwVrOPRPPeFe149L3/NWcu4rSg+DEvW8kde7L4gaihppzvlgikd4ujBd8SV4ozsxP+56K/wDyGfLRFaM4vZ9pYWYgyheHNklhMsT3ACOSziHRtdfV4AzWtuXPnbLJG7GZ2xm4Hd97yziJoI62Ab5krdGIHDMbpy3vD3lO5zgWkw1dM9h1Ia4ZmG7eIsbdNOZBO6Rz5HuLnyOL3ucbucXHMS48SSSVxPgkqznBWiIoC2EReFAXeEtvKT9ltv2j/opdWGDR2YXH2zfyGg/NX6p3vM/samkjipfO4REUJZCIiAIiIAiIgCIiAIiIAiLx7rC6LcERXn0vf81ZTGzSrioddx9yk9jMBdiFfDTNBLC4PnI9mNhBeb8NPRHVwWnCPBh6iay2dN7D0hiwyjjcLObTQhw5Humlw9914psC2gRWTPMbx7ZbC6yfLUwQPqMue18sxaDlDjlIc5t9LnRcu4phr6WpmppLh8Ujma8bHRw6FtiOhXU+0+x9NXFj5O8jni+qqIHmKePfo144anQg7ysC237H3TxmaCrnmrG2F6p7CJGtGjMzWDK4cHG/I8xzJZR1CXS8mj0X0xCklp5DFUxPhkbvbI0tO+1xzGm8aFW5lbzUHSy2pxfc+iQwmR2QbvaPIfzX0go5JOBY3md58Apimp2sblaPHmepUVlqhxyWadPKx5e0f7n0Y0AADcNAvURUTWCIiAIiIAiIgCIiAIiIAiIgCusPwWWrE3dujjZTxmWaWZxbGwa2BcATc2NhbgVRhtBLUzNp6duaV505NHFzzwaOJ/0W7MN7LaFkcTJQ+bu7OkaZHiGWS988kINnW3AG+gAN1b01OX1Moa3UquPSuWaXoOzeqfJQNmmjibiAe6IgOe9gbB3v0kZDdSLbidd62XsDs7BRYy+no+8e2npC2tleT6c00sb42W9UWY0kWGmoNzdZ7U7PRyV0NY5zi6nifHDH6PdsMh9OQaXzFtm77WG5TAaBewGu/r4rQSwYbbfJ6iIvTwIiID4VlFFM3LLGyRvJ7GvHuIWgu0LYU4dKZoWZqSR3okC5hJPqPPL7LuO466noRfKpp2SMcyRrXseC1zXAFrgd4IO8LicFJYZNRc6pZRyu119QvVne3PZjLTF09CHSwb3Rauki+7xkb/iHXetfxTgrMsplBm/TfC1ZR9URFCThERAEREAREQBERAERfMzC4Au4k2AGtydwHM+C9UW+DxtLk+ivMDwiorZu5pWZne246MjH2nu4Df1PAFZXsn2XVVVaSrvTw78lh3zx90/V+LtenFbmwXBoKSIRU8bY2DlvcftPcdXO6lXKtL3kZ2o18Y7Q3ZFbE7Hw4dDlZ6cz7d9KRZzzyA9lg4D33KyREV5LBjyk5PLCIi9OQiIgCIiAIiIAtadsGztCyinrXRZJ2gZXREMMj3vDWiRu5wudTa9gdVstal/tF1RFFTRDdJUZndRHG7Q+bgfJeNJrc6hKUXmLNMwV2g3jodQrtlWD18CodFSlXF9jWhqZx5JwVDVWJW8woISEcSqhUO5/BRuhEy1nuiczDmPevbjmoL9LdfhY7tFV+knkF5+H+TpayJNZxzHvVJlbzCh/0k9F4ah3P4L3yF7h6xEs6paFf4XhFZVEfo9NLID7QYcnnI6zB71L9h8jXYsWSta8Op5Mge1rsrmvY4ObcaGwcNOa6LAU8NLHllSzxGSeIo0rgnY9UyWdWTtib9iL6STwLj6LT4ZlszZzY2iodYIRn3GR/pynn6Z9UdG2HRT6KxGEY8FCzUWWcsIiLshCIiAIiIAiIgCIiAIiIAtd9ueBmpwt0rBd9K8TWHFli2T3NOb8C2IqZIw5pa4AtcCHA6ggixBHJAcZNdcXVSndvNmXYZXyQEHuXHPTOPFjjoL8S31T4X4qCVaSwy7CXUgiIvDope24SN1wql8ojq7xXq4OXs0fVEReHRmHY5IRjtNb2mzg/uHn8l06uduwTC3S4o6ot9HTxOGbhnl9Frf2e8PkuiVYjwU5vMmERF0cBERAEREAREQBERAEREAREQBERAYr2ibGx4pSGM2bMy7qeQ+y6253HI7QHyO8BcwYlQzUsz4Khjo5IzZwPwIPtNO8Eb12Sse2w2Mo8SjDamP0237uVhyysv8AZdxH6pBHReOOTqMnF7HKQK8c4DeVsHbDshkou6eyqZJHLURQXfGWGPvnFrXvIJBaNLkW37lc472Nuo6CaqkqRK+FrX90xhY0tD295eQkn1M1rAahR+WTed8GtqaOSaRsULHSSPNmNY0ucT0AV7tBgM+HTCGqYGSOjZILODhZ995HEEOB6g7xYreo2epaGswmagg7uOV8sUpGZzpGz0xe0yvdcmxZcXOmtlOYdgb3YtiEtRCH08sVIyAvDXscGMd3jcp5P11HFddCxgjdjzk5cNQ1ZNsnsTVYhUint+j/AEYmc6Zrmkxl+TPGw2L9bjgOq3RhOCQs2klMFNFHDDQMa7JC1je9lqc4cABbNkaRffpZSVJhc7toZqt0ZZBHRMponki0pdKJSW2N/ROYG/RFBISskya2T2agw6mbT07fRHpPcdXyOIF3vPE6DwAAUyiLsjCIiAIiIAiIgCIiAIiIAiIgCIiAIiIAiIgMY7TadsmEVgeL5YHyN6OjGdjgRxDmg+Sm5aKOen7qVueOSPJI1xJzBzbEE3v5714iAuoIWsa1jQA1oDWgbgALADyVaIgCIiAIiIAiIgCIiAIiIAiIgCIiA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8" descr="jpeg (195×259)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5496" y="5282044"/>
            <a:ext cx="8873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Можете предположить последовательность предка?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1" y="2782669"/>
            <a:ext cx="89090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VLSGG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PG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I?</a:t>
            </a:r>
            <a:r>
              <a:rPr lang="en-US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DRM?KE??Al</a:t>
            </a:r>
            <a:r>
              <a:rPr lang="ru-RU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тут_ничего_не_было</a:t>
            </a: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827584" y="130622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Биологический смысл выравнивания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450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u="sng" dirty="0" smtClean="0"/>
              <a:t>Что такое выравнивание?</a:t>
            </a: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173586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>
            <a:off x="90950" y="1268760"/>
            <a:ext cx="720080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бъект 2"/>
          <p:cNvSpPr txBox="1">
            <a:spLocks/>
          </p:cNvSpPr>
          <p:nvPr/>
        </p:nvSpPr>
        <p:spPr>
          <a:xfrm>
            <a:off x="3051" y="1196752"/>
            <a:ext cx="8964488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VLSGG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IA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DRMQKEITAL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-----------AP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KI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KIIA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PP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RK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YSVWIGGSILA</a:t>
            </a:r>
          </a:p>
          <a:p>
            <a:pPr marL="0" indent="0"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VLSGG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IV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DRMNKELTAL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AP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KI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KIIA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PP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RK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YSVWIGGSILA</a:t>
            </a:r>
          </a:p>
          <a:p>
            <a:pPr marL="0" indent="0"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VLSGG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IA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DRMSKEISAL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AP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SM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KI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KVVA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PP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RK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YSVWIGGSILA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VLSGG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LP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SRLERELKQL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YLERVLKGDVDKL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KF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KI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RIED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PP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RK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HMVFLGGAVLA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94259" y="1268760"/>
            <a:ext cx="288032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1321321" y="1268760"/>
            <a:ext cx="288032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004048" y="1268760"/>
            <a:ext cx="144016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436096" y="1268760"/>
            <a:ext cx="288032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228184" y="1268760"/>
            <a:ext cx="288032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660232" y="1268760"/>
            <a:ext cx="288032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93976" y="3356992"/>
            <a:ext cx="88735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Вообще говоря, судить об общем предке по 4м последовательностям нельзя. Но если взять много гомологичных последовательностей, то наши суждения будут надежнее!</a:t>
            </a:r>
          </a:p>
        </p:txBody>
      </p:sp>
      <p:sp>
        <p:nvSpPr>
          <p:cNvPr id="3" name="AutoShape 2" descr="data:image/jpeg;base64,/9j/4AAQSkZJRgABAQAAAQABAAD/2wCEAAkGBxISEBUTEhIUFRMUFhUVEhcUEhUUFRUbFREWFhcXExQYHCggGBolHRYUITQiJSorLi4vGB8zODMsNzQtLysBCgoKDg0OGxAQGywmICIsLC0sLC8tLCwsLCwtLCwsLCwsNCwsLCwsLCwsLCwsLCwsLCwsLCwsLCwsLCwsLCwsLP/AABEIAQMAwwMBIgACEQEDEQH/xAAcAAEAAQUBAQAAAAAAAAAAAAAABQIEBgcIAQP/xABHEAABAwIDBQQGBgcFCQEAAAABAAIDBBEFEiEGMUFRYQcTcYEiMkKRobEjM1JygsEUYpKTwtHwCHOis+EXJTRTVGN0stIV/8QAGgEBAAMBAQEAAAAAAAAAAAAAAAMEBQIBBv/EAC8RAAICAQMCBQIEBwAAAAAAAAABAgMRBCExEkEFEzJRYSJxFCNCoTNSkbHB0fD/2gAMAwEAAhEDEQA/AN4oiIAiIgCIsD7X9r3YfRBsLrVNQSyE8WAAd5J4gEAdXA8EBa9oHatBQPdBTtFRVDRwvaKI8pHDUu/VHmQtO4z2g4rVE56x8bTuZT/QtHS7fSI8SVjIHmTqSdSSd5JXqgdj7FmNSXJVUTySG8kskh/Xkc75lfOIZTdpc0jcWuII8wVUvCVz1Mk6YrsZjsn2k19FI3NM+ogv6cUzi82/7cjvSYeWtui6RwfE46qCOeF2aOVoew8bHgRwI3EcwVx8t+/2fa4vw2WIn6moeGdGva19v2i/3qWuTezILYJbo2giIpCEIiIAiIgCIiAIiIAiIgCIiAIiIAiIgC5r7a8VM+MSMv6FMxkTeVy3vHnxu+34QulFyLtXUGTEax5N81VPbwErg0eQAC4nwSVLMiMVLnWCqVzhkAc8uO5lreJ4+Q+artpLLLsYuUlFdyiLDZHi5IZyFiT58l8O6yktIsRv4+YPJZEsflkzPeTvzEeQ0HyUdVkp5zwTaiiFSWOTxbR7DdqKWjbWNqpmxBzoXR5g45vRkDrBoO6zfetWkqUweEhmY73m/lw/rqpHZ5a6iGFPnSUTo3/aVhX/AFbf3cv/AML7w9oGFu3VsI+8Sz/2AXPKEBR/jH7Fh+GQ92dO0ON0s31NTBJ/dzMf8ir9cnugad7R7lJYdjVXT/UVU8dtzRI5zP3brt+C7jrI90RS8Ml+mR08i0fhPazXRWE8cVQ3mPoZPeLtP7IWe4B2mYfUkNdIYJD7E4yAnpJqw+FweisRthLhlOzS218ozNF4DfcvVIVwiwjbDtQoaB5iJdPOPWjhAOT+8eTlaempHJY5g3bpSySBlTTSU7SbCQPEzR1eA0OA8AUye4ZtpF86edkjGvY5r2PAcxzSHNcCLgtI0IIX0Q8CIiAIiIAiIgC43rZM08zvtTSn3yErsgrjJzSHvDt4e8HxzG64s4JafUFJ4MPoz1e78goxSeDfVn77vyVO70M0tL/FX2ZfKPq8MzOzNdlJ3i1weqkEVSE3F5Ro2VRsWJIj4cLF7vdm6AWHnzUgqZJQ3ebK1kxBo3D36Lt9dhwvKpWFsXiKOGJE7g333VQxA/ZCeTM8/E1+5forRteOII8NV9452u3H8iuHCS5RJG2EuGfRePYDvF16i5JCZ2c2sraAjuJS6Ib4Zbvj/CL3Z+EjzWQ7Z9sD5qMQ0rH09TJcTuuD3bABcwvHF17XsCLHcbFYKobE22lvzaLeRN/y96uUXSbwzN1unhjqS3yWrW2/Pr4r0i69VObWym3ZT2RuD+z/ALUuD34dK67bGWlvwsfpIx43zgdHrd648wbFH0lVBVM9aGRr7D2m3s5vgWlzfNdd4fWMmiZLG7NHI1r2EcQ4XB+KsReUVJx6WXCIi6OAiIgCIvHOAFybAaknggI7aLG4qKnfUTGzWDQD1nuPqsYOLif6suU8djklqZZ2xgCaR8hY03DC9xcWi+/fv+AWb9oG1ZxCqOQn9GhJbAODzudKR14chbmVjSo3alqWEa+n0KcMz5f7EDHSTO9nL1cbf6qZpIAxgaNbbzzJ1K+qKtZc5rBdp00annlhWlVV20bv4nkqq2fKLDefgFGrqqvO7OL7mvpieucSbnUqki6+1JTSSvEcUb5JDuZGwvcethw6quvoJoH93PFJE+18sjC0kc233jqFZwUHJZwR8kFtW6FfdpNtd69Ret5PFFJ7BEReHR9oapzeo5FSEFQH7t/EKElhzHUm3JUthLSCx1iFxKqMl8klepnB8ZRkS+FZTCRttxGrTyP8lXTy5m396+iqJuLNJqNkcPhkEaWUG2QnqCLe+6pmpXR2Lrely4HgL+HyU+vhXQ543Dja48RqFYjqG2k0U56NKLabz2IQhbY7Ddt+6eMNqHeg8k0bj7LiSXRE8nHUdbjiLama+9uouhvoQSHAgtINiCNQQeBVuMulmbOPUtjs9Fg2xnaBBPQQSVEjWzlmWUG3rMcWF1uGbLm80U5UM5REQBa57Z9pDBSiljNpam4dbe2IaO/aNm+GZbGXNG2mMGsxKea92NcY4uWSMlrbeJzO/Eorp9MclvR1eZZv2IljbCy9RFkH0IRF6gIiqfd593uXxc6wJ5aqp+8+J+a+NT6jvBaEVwjHnJ7s3xsrDS4HhTKmq9GWcMdKQ3NI5zxmZCwcmt4XtcOKq7RBT4lgbquE5u6HfwPIs5uR+WVh4jQPBHMDkvO17ZioxClpzRtEhjeXZM7WZmyMADmlxA0sOO4lWG0NH/8AlbM/or3NM0o7rTcXzSl8gbzDWZ9f1VEsPEs75/YpbmmkRFKXAiKl7rC6A9JsvVvXYjs8pKSnZLXRxSVMgBf34a5kRduija70bjcTvJvwWKdsOxsNJ3dVTMEccj+6mjYLMa4tLmPY3c2+VwIGm7quVOLeERK3c19QSWdbgfmpJQrXWN+WqmgVBet8mppZZi17BePdYEncASV6rTFnWid1sD4FwBUUFmSRPZLpg5eyISBun9aL6orrBsJmrKiOmp25pJDa/Bg9p7jwaBqf5rR9TMNtRRdYXsrWVEQlhY4xvLspHR5afiCi6n2ewaOjpYqaL1IWBoJAu473OPVxJJ6lFYwU8kkiIvTwidra809BUzDRzIZCz72Q5fjZcx0jLNXQvau+2D1NuIjHvnjB+a5+jGg8FS1j4RseGR2bKkRFQNQIiICKrI7PPXUL4qYmiDhYq3FA3mfgrMbljco2aaXV9JnOx3as6lpm09RA6YRDLC9j2tdlHqskDt9hoHDgBpfU43tbtBU4nMJJWiONgIhiBJawH1iSRdzzYXNhuCsAxrATYAAXJ8OqbLYScTrG07qhlOxwcQX8Q23otbcZ5DfdcaAngu6/reYrHyVbaq6MOe79i17mJvrPF/vAL6Mgid6pB8HXW16zsRoIoi59dNHlFy+QwCMWG9wLRp+JaQq4Gtke1rmyNa9zWvaCA8NcQHtB1AIAPmpJUNfqZwtbH+REnNQkeqb9OKudlKcSYhSMd6rqmHNfjaQGx8bWUTTV72byXN5HePA/zUk6UtMdRCRmjcyRpt7THBzSR0IF1wuqLxL+pI+i2DdfPsZv/aDdO6rpYrOMJiJiABOeUyFrgAN7svdW+91U32oF8OAUkE5vOXUrH3NzmjhLnknjbLa/VZNhnaThssAlkqGQvAu+KT6xjrahrbXfxsW3utP9om1pxKqD2gtghBbA1ws45iM8jhwLrN04ADjdI9TwmsYKUY5kYupmH1R4D5KIiZmIHNTKivfCNfSLlhUyxhzS0i4OhVSKunguNZWGR9HgBkmiiEuVssscd8ty3vHht7XF7XvwXS2xGw9LhcZbAC6R/wBZK+xkfxtoLNb0Hnc6rQeEf8XS/wDkwf5zV1EtTTTco5Zha6qNckohERWCiEREBjHabBnwirHKPP8Au3Nf/CuehuW5+0vbqCGOWijaJppGOjlF/o4g9pae8I1LrH1R5kaX0pE7Sx3j49VQ1bTax2Nrw6MoweVzwfRERUjSCIiAIiIC2xP6l/h+YuoIi6yVzQRY7joVB1GHSMPojM3hbeOhCt6eax0sy/EKZSamlkt3uJtck23XJNvC+5eKkusbEEHkRZVAqy8mUFI4M/V7DusHD5H8lHK/wVt3OdwAy+ZN/wAvio7fQyzo8+dHBXVUxabj1fl4r4AX3KbXgaBuAHkqyv23NWWlTezPhSU+UXO8/DorhEUMpNvLLMYqKwgiIvDovtn2Zq+jbzqoPhM1dPLnHs+p+8xekbb1XukPTJG5wPvaF0ctPSr6DE8Sf5iXwERFZM4LCu1Lax1DShkJtU1BLYj9hotnk8RcAdSDrYrNVoXthqu8xYtvpDDG0DgC7M8/B7fcFHbPpg2WdJWrLUmYY0cySSbuJNySdSSTvK9RWtXXtjNrEm1za2g81kpSm9j6CU4wWXsi5I62VNyN4v4b/cqmPBAI3EXHmjHg6ggjobpx2Pdn3DXg7l6qXxg+PNUNkINneR5p054Gccn1REXJ0ERWU9fkkyvFmkAtd87rqMXLg4nZGCzIu5ImuFnAEdRdWMuERncXN8DcfFX7Hgi4IIO4her2M5R4ZzOquz1JMjWYM32nuPTcpCKMNFmiwHAKpElZKXLFdFdfpQREXBKEREARFTK+wv7l6ll4DeDYHYjh5kr5p7ejDFkH3pXC3wY/3rdy1t2G1NKaFzIpQ6o7xz6lh0c3c1lgd7MobqNLkrZK16o9MUj5vVWddrYREUhXC5t26n7zFqx3KXJ+7Y1n8K6SXL+NuvW1budVUH3zvKrat/QaPhq/Mb+CzWPOkzFzvtEkeG4fCyl8UlyxO5n0R+LT5XUOAq+njhNlrWTzJR9j6mrvEyNv2RnP8IVzgvrP5ej79VYgL70NYI84IJJsWjnpa3RSTjmLUV/2SvVPFkZTfH+ibXjmgixUJRSETNJOryQ7rcE/kpxVLIdD5NOm5WpvBTGCNDw3FVIi4byTIKmWJrhZwBHUXVSLxPB40nszxjABYAADcBuXqIh6tgiIgCIiAIiIDxzrb1YV73W3WHyUgqJ2XaVJXJRZHbFyi0mReE4nNSzMnp3lksZu0jjza4e007iCun9gdrY8TpBM0ZZGnJPHfWN4HDm07weXUFcrvbYkLLeyraQ0OJx3NoakiCccPSNo3/hcRryLlpVy7GBdDudPoiKYrBcu4uLVdUOVTUf5zl1EuY9s2iDEK0O3Cokf+8eXgD9oKtqk3DY0fDpJTefYxnF5bvaz7IzHxOg/rqrRUhxcS473G/8AIKpcqPSkhOfXJy9wvF6i9OSul+tZ97+EqeUJQi8zOmY/4bfmptVdRyvsaGi9L+/+EERFXLoREQBERAEREAREQBERAEREBCVbbO/rwVrOPRPPeFe149L3/NWcu4rSg+DEvW8kde7L4gaihppzvlgikd4ujBd8SV4ozsxP+56K/wDyGfLRFaM4vZ9pYWYgyheHNklhMsT3ACOSziHRtdfV4AzWtuXPnbLJG7GZ2xm4Hd97yziJoI62Ab5krdGIHDMbpy3vD3lO5zgWkw1dM9h1Ia4ZmG7eIsbdNOZBO6Rz5HuLnyOL3ucbucXHMS48SSSVxPgkqznBWiIoC2EReFAXeEtvKT9ltv2j/opdWGDR2YXH2zfyGg/NX6p3vM/samkjipfO4REUJZCIiAIiIAiIgCIiAIiIAiLx7rC6LcERXn0vf81ZTGzSrioddx9yk9jMBdiFfDTNBLC4PnI9mNhBeb8NPRHVwWnCPBh6iay2dN7D0hiwyjjcLObTQhw5Humlw9914psC2gRWTPMbx7ZbC6yfLUwQPqMue18sxaDlDjlIc5t9LnRcu4phr6WpmppLh8Ujma8bHRw6FtiOhXU+0+x9NXFj5O8jni+qqIHmKePfo144anQg7ysC237H3TxmaCrnmrG2F6p7CJGtGjMzWDK4cHG/I8xzJZR1CXS8mj0X0xCklp5DFUxPhkbvbI0tO+1xzGm8aFW5lbzUHSy2pxfc+iQwmR2QbvaPIfzX0go5JOBY3md58Apimp2sblaPHmepUVlqhxyWadPKx5e0f7n0Y0AADcNAvURUTWCIiAIiIAiIgCIiAIiIAiIgCusPwWWrE3dujjZTxmWaWZxbGwa2BcATc2NhbgVRhtBLUzNp6duaV505NHFzzwaOJ/0W7MN7LaFkcTJQ+bu7OkaZHiGWS988kINnW3AG+gAN1b01OX1Moa3UquPSuWaXoOzeqfJQNmmjibiAe6IgOe9gbB3v0kZDdSLbidd62XsDs7BRYy+no+8e2npC2tleT6c00sb42W9UWY0kWGmoNzdZ7U7PRyV0NY5zi6nifHDH6PdsMh9OQaXzFtm77WG5TAaBewGu/r4rQSwYbbfJ6iIvTwIiID4VlFFM3LLGyRvJ7GvHuIWgu0LYU4dKZoWZqSR3okC5hJPqPPL7LuO466noRfKpp2SMcyRrXseC1zXAFrgd4IO8LicFJYZNRc6pZRyu119QvVne3PZjLTF09CHSwb3Rauki+7xkb/iHXetfxTgrMsplBm/TfC1ZR9URFCThERAEREAREQBERAERfMzC4Au4k2AGtydwHM+C9UW+DxtLk+ivMDwiorZu5pWZne246MjH2nu4Df1PAFZXsn2XVVVaSrvTw78lh3zx90/V+LtenFbmwXBoKSIRU8bY2DlvcftPcdXO6lXKtL3kZ2o18Y7Q3ZFbE7Hw4dDlZ6cz7d9KRZzzyA9lg4D33KyREV5LBjyk5PLCIi9OQiIgCIiAIiIAtadsGztCyinrXRZJ2gZXREMMj3vDWiRu5wudTa9gdVstal/tF1RFFTRDdJUZndRHG7Q+bgfJeNJrc6hKUXmLNMwV2g3jodQrtlWD18CodFSlXF9jWhqZx5JwVDVWJW8woISEcSqhUO5/BRuhEy1nuiczDmPevbjmoL9LdfhY7tFV+knkF5+H+TpayJNZxzHvVJlbzCh/0k9F4ah3P4L3yF7h6xEs6paFf4XhFZVEfo9NLID7QYcnnI6zB71L9h8jXYsWSta8Op5Mge1rsrmvY4ObcaGwcNOa6LAU8NLHllSzxGSeIo0rgnY9UyWdWTtib9iL6STwLj6LT4ZlszZzY2iodYIRn3GR/pynn6Z9UdG2HRT6KxGEY8FCzUWWcsIiLshCIiAIiIAiIgCIiAIiIAtd9ueBmpwt0rBd9K8TWHFli2T3NOb8C2IqZIw5pa4AtcCHA6ggixBHJAcZNdcXVSndvNmXYZXyQEHuXHPTOPFjjoL8S31T4X4qCVaSwy7CXUgiIvDope24SN1wql8ojq7xXq4OXs0fVEReHRmHY5IRjtNb2mzg/uHn8l06uduwTC3S4o6ot9HTxOGbhnl9Frf2e8PkuiVYjwU5vMmERF0cBERAEREAREQBERAEREAREQBERAYr2ibGx4pSGM2bMy7qeQ+y6253HI7QHyO8BcwYlQzUsz4Khjo5IzZwPwIPtNO8Eb12Sse2w2Mo8SjDamP0237uVhyysv8AZdxH6pBHReOOTqMnF7HKQK8c4DeVsHbDshkou6eyqZJHLURQXfGWGPvnFrXvIJBaNLkW37lc472Nuo6CaqkqRK+FrX90xhY0tD295eQkn1M1rAahR+WTed8GtqaOSaRsULHSSPNmNY0ucT0AV7tBgM+HTCGqYGSOjZILODhZ995HEEOB6g7xYreo2epaGswmagg7uOV8sUpGZzpGz0xe0yvdcmxZcXOmtlOYdgb3YtiEtRCH08sVIyAvDXscGMd3jcp5P11HFddCxgjdjzk5cNQ1ZNsnsTVYhUint+j/AEYmc6Zrmkxl+TPGw2L9bjgOq3RhOCQs2klMFNFHDDQMa7JC1je9lqc4cABbNkaRffpZSVJhc7toZqt0ZZBHRMponki0pdKJSW2N/ROYG/RFBISskya2T2agw6mbT07fRHpPcdXyOIF3vPE6DwAAUyiLsjCIiAIiIAiIgCIiAIiIAiIgCIiAIiIAiIgMY7TadsmEVgeL5YHyN6OjGdjgRxDmg+Sm5aKOen7qVueOSPJI1xJzBzbEE3v5714iAuoIWsa1jQA1oDWgbgALADyVaIgCIiAIiIAiIgCIiAIiIAiIgCIi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jpeg;base64,/9j/4AAQSkZJRgABAQAAAQABAAD/2wCEAAkGBxISEBUTEhIUFRMUFhUVEhcUEhUUFRUbFREWFhcXExQYHCggGBolHRYUITQiJSorLi4vGB8zODMsNzQtLysBCgoKDg0OGxAQGywmICIsLC0sLC8tLCwsLCwtLCwsLCwsNCwsLCwsLCwsLCwsLCwsLCwsLCwsLCwsLCwsLCwsLP/AABEIAQMAwwMBIgACEQEDEQH/xAAcAAEAAQUBAQAAAAAAAAAAAAAABQIEBgcIAQP/xABHEAABAwIDBQQGBgcFCQEAAAABAAIDBBEFEiEGMUFRYQcTcYEiMkKRobEjM1JygsEUYpKTwtHwCHOis+EXJTRTVGN0stIV/8QAGgEBAAMBAQEAAAAAAAAAAAAAAAMEBQIBBv/EAC8RAAICAQMCBQIEBwAAAAAAAAABAgMRBCExEkEFEzJRYSJxFCNCoTNSkbHB0fD/2gAMAwEAAhEDEQA/AN4oiIAiIgCIsD7X9r3YfRBsLrVNQSyE8WAAd5J4gEAdXA8EBa9oHatBQPdBTtFRVDRwvaKI8pHDUu/VHmQtO4z2g4rVE56x8bTuZT/QtHS7fSI8SVjIHmTqSdSSd5JXqgdj7FmNSXJVUTySG8kskh/Xkc75lfOIZTdpc0jcWuII8wVUvCVz1Mk6YrsZjsn2k19FI3NM+ogv6cUzi82/7cjvSYeWtui6RwfE46qCOeF2aOVoew8bHgRwI3EcwVx8t+/2fa4vw2WIn6moeGdGva19v2i/3qWuTezILYJbo2giIpCEIiIAiIgCIiAIiIAiIgCIiAIiIAiIgC5r7a8VM+MSMv6FMxkTeVy3vHnxu+34QulFyLtXUGTEax5N81VPbwErg0eQAC4nwSVLMiMVLnWCqVzhkAc8uO5lreJ4+Q+artpLLLsYuUlFdyiLDZHi5IZyFiT58l8O6yktIsRv4+YPJZEsflkzPeTvzEeQ0HyUdVkp5zwTaiiFSWOTxbR7DdqKWjbWNqpmxBzoXR5g45vRkDrBoO6zfetWkqUweEhmY73m/lw/rqpHZ5a6iGFPnSUTo3/aVhX/AFbf3cv/AML7w9oGFu3VsI+8Sz/2AXPKEBR/jH7Fh+GQ92dO0ON0s31NTBJ/dzMf8ir9cnugad7R7lJYdjVXT/UVU8dtzRI5zP3brt+C7jrI90RS8Ml+mR08i0fhPazXRWE8cVQ3mPoZPeLtP7IWe4B2mYfUkNdIYJD7E4yAnpJqw+FweisRthLhlOzS218ozNF4DfcvVIVwiwjbDtQoaB5iJdPOPWjhAOT+8eTlaempHJY5g3bpSySBlTTSU7SbCQPEzR1eA0OA8AUye4ZtpF86edkjGvY5r2PAcxzSHNcCLgtI0IIX0Q8CIiAIiIAiIgC43rZM08zvtTSn3yErsgrjJzSHvDt4e8HxzG64s4JafUFJ4MPoz1e78goxSeDfVn77vyVO70M0tL/FX2ZfKPq8MzOzNdlJ3i1weqkEVSE3F5Ro2VRsWJIj4cLF7vdm6AWHnzUgqZJQ3ebK1kxBo3D36Lt9dhwvKpWFsXiKOGJE7g333VQxA/ZCeTM8/E1+5forRteOII8NV9452u3H8iuHCS5RJG2EuGfRePYDvF16i5JCZ2c2sraAjuJS6Ib4Zbvj/CL3Z+EjzWQ7Z9sD5qMQ0rH09TJcTuuD3bABcwvHF17XsCLHcbFYKobE22lvzaLeRN/y96uUXSbwzN1unhjqS3yWrW2/Pr4r0i69VObWym3ZT2RuD+z/ALUuD34dK67bGWlvwsfpIx43zgdHrd648wbFH0lVBVM9aGRr7D2m3s5vgWlzfNdd4fWMmiZLG7NHI1r2EcQ4XB+KsReUVJx6WXCIi6OAiIgCIvHOAFybAaknggI7aLG4qKnfUTGzWDQD1nuPqsYOLif6suU8djklqZZ2xgCaR8hY03DC9xcWi+/fv+AWb9oG1ZxCqOQn9GhJbAODzudKR14chbmVjSo3alqWEa+n0KcMz5f7EDHSTO9nL1cbf6qZpIAxgaNbbzzJ1K+qKtZc5rBdp00annlhWlVV20bv4nkqq2fKLDefgFGrqqvO7OL7mvpieucSbnUqki6+1JTSSvEcUb5JDuZGwvcethw6quvoJoH93PFJE+18sjC0kc233jqFZwUHJZwR8kFtW6FfdpNtd69Ret5PFFJ7BEReHR9oapzeo5FSEFQH7t/EKElhzHUm3JUthLSCx1iFxKqMl8klepnB8ZRkS+FZTCRttxGrTyP8lXTy5m396+iqJuLNJqNkcPhkEaWUG2QnqCLe+6pmpXR2Lrely4HgL+HyU+vhXQ543Dja48RqFYjqG2k0U56NKLabz2IQhbY7Ddt+6eMNqHeg8k0bj7LiSXRE8nHUdbjiLama+9uouhvoQSHAgtINiCNQQeBVuMulmbOPUtjs9Fg2xnaBBPQQSVEjWzlmWUG3rMcWF1uGbLm80U5UM5REQBa57Z9pDBSiljNpam4dbe2IaO/aNm+GZbGXNG2mMGsxKea92NcY4uWSMlrbeJzO/Eorp9MclvR1eZZv2IljbCy9RFkH0IRF6gIiqfd593uXxc6wJ5aqp+8+J+a+NT6jvBaEVwjHnJ7s3xsrDS4HhTKmq9GWcMdKQ3NI5zxmZCwcmt4XtcOKq7RBT4lgbquE5u6HfwPIs5uR+WVh4jQPBHMDkvO17ZioxClpzRtEhjeXZM7WZmyMADmlxA0sOO4lWG0NH/8AlbM/or3NM0o7rTcXzSl8gbzDWZ9f1VEsPEs75/YpbmmkRFKXAiKl7rC6A9JsvVvXYjs8pKSnZLXRxSVMgBf34a5kRduija70bjcTvJvwWKdsOxsNJ3dVTMEccj+6mjYLMa4tLmPY3c2+VwIGm7quVOLeERK3c19QSWdbgfmpJQrXWN+WqmgVBet8mppZZi17BePdYEncASV6rTFnWid1sD4FwBUUFmSRPZLpg5eyISBun9aL6orrBsJmrKiOmp25pJDa/Bg9p7jwaBqf5rR9TMNtRRdYXsrWVEQlhY4xvLspHR5afiCi6n2ewaOjpYqaL1IWBoJAu473OPVxJJ6lFYwU8kkiIvTwidra809BUzDRzIZCz72Q5fjZcx0jLNXQvau+2D1NuIjHvnjB+a5+jGg8FS1j4RseGR2bKkRFQNQIiICKrI7PPXUL4qYmiDhYq3FA3mfgrMbljco2aaXV9JnOx3as6lpm09RA6YRDLC9j2tdlHqskDt9hoHDgBpfU43tbtBU4nMJJWiONgIhiBJawH1iSRdzzYXNhuCsAxrATYAAXJ8OqbLYScTrG07qhlOxwcQX8Q23otbcZ5DfdcaAngu6/reYrHyVbaq6MOe79i17mJvrPF/vAL6Mgid6pB8HXW16zsRoIoi59dNHlFy+QwCMWG9wLRp+JaQq4Gtke1rmyNa9zWvaCA8NcQHtB1AIAPmpJUNfqZwtbH+REnNQkeqb9OKudlKcSYhSMd6rqmHNfjaQGx8bWUTTV72byXN5HePA/zUk6UtMdRCRmjcyRpt7THBzSR0IF1wuqLxL+pI+i2DdfPsZv/aDdO6rpYrOMJiJiABOeUyFrgAN7svdW+91U32oF8OAUkE5vOXUrH3NzmjhLnknjbLa/VZNhnaThssAlkqGQvAu+KT6xjrahrbXfxsW3utP9om1pxKqD2gtghBbA1ws45iM8jhwLrN04ADjdI9TwmsYKUY5kYupmH1R4D5KIiZmIHNTKivfCNfSLlhUyxhzS0i4OhVSKunguNZWGR9HgBkmiiEuVssscd8ty3vHht7XF7XvwXS2xGw9LhcZbAC6R/wBZK+xkfxtoLNb0Hnc6rQeEf8XS/wDkwf5zV1EtTTTco5Zha6qNckohERWCiEREBjHabBnwirHKPP8Au3Nf/CuehuW5+0vbqCGOWijaJppGOjlF/o4g9pae8I1LrH1R5kaX0pE7Sx3j49VQ1bTax2Nrw6MoweVzwfRERUjSCIiAIiIC2xP6l/h+YuoIi6yVzQRY7joVB1GHSMPojM3hbeOhCt6eax0sy/EKZSamlkt3uJtck23XJNvC+5eKkusbEEHkRZVAqy8mUFI4M/V7DusHD5H8lHK/wVt3OdwAy+ZN/wAvio7fQyzo8+dHBXVUxabj1fl4r4AX3KbXgaBuAHkqyv23NWWlTezPhSU+UXO8/DorhEUMpNvLLMYqKwgiIvDovtn2Zq+jbzqoPhM1dPLnHs+p+8xekbb1XukPTJG5wPvaF0ctPSr6DE8Sf5iXwERFZM4LCu1Lax1DShkJtU1BLYj9hotnk8RcAdSDrYrNVoXthqu8xYtvpDDG0DgC7M8/B7fcFHbPpg2WdJWrLUmYY0cySSbuJNySdSSTvK9RWtXXtjNrEm1za2g81kpSm9j6CU4wWXsi5I62VNyN4v4b/cqmPBAI3EXHmjHg6ggjobpx2Pdn3DXg7l6qXxg+PNUNkINneR5p054Gccn1REXJ0ERWU9fkkyvFmkAtd87rqMXLg4nZGCzIu5ImuFnAEdRdWMuERncXN8DcfFX7Hgi4IIO4her2M5R4ZzOquz1JMjWYM32nuPTcpCKMNFmiwHAKpElZKXLFdFdfpQREXBKEREARFTK+wv7l6ll4DeDYHYjh5kr5p7ejDFkH3pXC3wY/3rdy1t2G1NKaFzIpQ6o7xz6lh0c3c1lgd7MobqNLkrZK16o9MUj5vVWddrYREUhXC5t26n7zFqx3KXJ+7Y1n8K6SXL+NuvW1budVUH3zvKrat/QaPhq/Mb+CzWPOkzFzvtEkeG4fCyl8UlyxO5n0R+LT5XUOAq+njhNlrWTzJR9j6mrvEyNv2RnP8IVzgvrP5ej79VYgL70NYI84IJJsWjnpa3RSTjmLUV/2SvVPFkZTfH+ibXjmgixUJRSETNJOryQ7rcE/kpxVLIdD5NOm5WpvBTGCNDw3FVIi4byTIKmWJrhZwBHUXVSLxPB40nszxjABYAADcBuXqIh6tgiIgCIiAIiIDxzrb1YV73W3WHyUgqJ2XaVJXJRZHbFyi0mReE4nNSzMnp3lksZu0jjza4e007iCun9gdrY8TpBM0ZZGnJPHfWN4HDm07weXUFcrvbYkLLeyraQ0OJx3NoakiCccPSNo3/hcRryLlpVy7GBdDudPoiKYrBcu4uLVdUOVTUf5zl1EuY9s2iDEK0O3Cokf+8eXgD9oKtqk3DY0fDpJTefYxnF5bvaz7IzHxOg/rqrRUhxcS473G/8AIKpcqPSkhOfXJy9wvF6i9OSul+tZ97+EqeUJQi8zOmY/4bfmptVdRyvsaGi9L+/+EERFXLoREQBERAEREAREQBERAEREBCVbbO/rwVrOPRPPeFe149L3/NWcu4rSg+DEvW8kde7L4gaihppzvlgikd4ujBd8SV4ozsxP+56K/wDyGfLRFaM4vZ9pYWYgyheHNklhMsT3ACOSziHRtdfV4AzWtuXPnbLJG7GZ2xm4Hd97yziJoI62Ab5krdGIHDMbpy3vD3lO5zgWkw1dM9h1Ia4ZmG7eIsbdNOZBO6Rz5HuLnyOL3ucbucXHMS48SSSVxPgkqznBWiIoC2EReFAXeEtvKT9ltv2j/opdWGDR2YXH2zfyGg/NX6p3vM/samkjipfO4REUJZCIiAIiIAiIgCIiAIiIAiLx7rC6LcERXn0vf81ZTGzSrioddx9yk9jMBdiFfDTNBLC4PnI9mNhBeb8NPRHVwWnCPBh6iay2dN7D0hiwyjjcLObTQhw5Humlw9914psC2gRWTPMbx7ZbC6yfLUwQPqMue18sxaDlDjlIc5t9LnRcu4phr6WpmppLh8Ujma8bHRw6FtiOhXU+0+x9NXFj5O8jni+qqIHmKePfo144anQg7ysC237H3TxmaCrnmrG2F6p7CJGtGjMzWDK4cHG/I8xzJZR1CXS8mj0X0xCklp5DFUxPhkbvbI0tO+1xzGm8aFW5lbzUHSy2pxfc+iQwmR2QbvaPIfzX0go5JOBY3md58Apimp2sblaPHmepUVlqhxyWadPKx5e0f7n0Y0AADcNAvURUTWCIiAIiIAiIgCIiAIiIAiIgCusPwWWrE3dujjZTxmWaWZxbGwa2BcATc2NhbgVRhtBLUzNp6duaV505NHFzzwaOJ/0W7MN7LaFkcTJQ+bu7OkaZHiGWS988kINnW3AG+gAN1b01OX1Moa3UquPSuWaXoOzeqfJQNmmjibiAe6IgOe9gbB3v0kZDdSLbidd62XsDs7BRYy+no+8e2npC2tleT6c00sb42W9UWY0kWGmoNzdZ7U7PRyV0NY5zi6nifHDH6PdsMh9OQaXzFtm77WG5TAaBewGu/r4rQSwYbbfJ6iIvTwIiID4VlFFM3LLGyRvJ7GvHuIWgu0LYU4dKZoWZqSR3okC5hJPqPPL7LuO466noRfKpp2SMcyRrXseC1zXAFrgd4IO8LicFJYZNRc6pZRyu119QvVne3PZjLTF09CHSwb3Rauki+7xkb/iHXetfxTgrMsplBm/TfC1ZR9URFCThERAEREAREQBERAERfMzC4Au4k2AGtydwHM+C9UW+DxtLk+ivMDwiorZu5pWZne246MjH2nu4Df1PAFZXsn2XVVVaSrvTw78lh3zx90/V+LtenFbmwXBoKSIRU8bY2DlvcftPcdXO6lXKtL3kZ2o18Y7Q3ZFbE7Hw4dDlZ6cz7d9KRZzzyA9lg4D33KyREV5LBjyk5PLCIi9OQiIgCIiAIiIAtadsGztCyinrXRZJ2gZXREMMj3vDWiRu5wudTa9gdVstal/tF1RFFTRDdJUZndRHG7Q+bgfJeNJrc6hKUXmLNMwV2g3jodQrtlWD18CodFSlXF9jWhqZx5JwVDVWJW8woISEcSqhUO5/BRuhEy1nuiczDmPevbjmoL9LdfhY7tFV+knkF5+H+TpayJNZxzHvVJlbzCh/0k9F4ah3P4L3yF7h6xEs6paFf4XhFZVEfo9NLID7QYcnnI6zB71L9h8jXYsWSta8Op5Mge1rsrmvY4ObcaGwcNOa6LAU8NLHllSzxGSeIo0rgnY9UyWdWTtib9iL6STwLj6LT4ZlszZzY2iodYIRn3GR/pynn6Z9UdG2HRT6KxGEY8FCzUWWcsIiLshCIiAIiIAiIgCIiAIiIAtd9ueBmpwt0rBd9K8TWHFli2T3NOb8C2IqZIw5pa4AtcCHA6ggixBHJAcZNdcXVSndvNmXYZXyQEHuXHPTOPFjjoL8S31T4X4qCVaSwy7CXUgiIvDope24SN1wql8ojq7xXq4OXs0fVEReHRmHY5IRjtNb2mzg/uHn8l06uduwTC3S4o6ot9HTxOGbhnl9Frf2e8PkuiVYjwU5vMmERF0cBERAEREAREQBERAEREAREQBERAYr2ibGx4pSGM2bMy7qeQ+y6253HI7QHyO8BcwYlQzUsz4Khjo5IzZwPwIPtNO8Eb12Sse2w2Mo8SjDamP0237uVhyysv8AZdxH6pBHReOOTqMnF7HKQK8c4DeVsHbDshkou6eyqZJHLURQXfGWGPvnFrXvIJBaNLkW37lc472Nuo6CaqkqRK+FrX90xhY0tD295eQkn1M1rAahR+WTed8GtqaOSaRsULHSSPNmNY0ucT0AV7tBgM+HTCGqYGSOjZILODhZ995HEEOB6g7xYreo2epaGswmagg7uOV8sUpGZzpGz0xe0yvdcmxZcXOmtlOYdgb3YtiEtRCH08sVIyAvDXscGMd3jcp5P11HFddCxgjdjzk5cNQ1ZNsnsTVYhUint+j/AEYmc6Zrmkxl+TPGw2L9bjgOq3RhOCQs2klMFNFHDDQMa7JC1je9lqc4cABbNkaRffpZSVJhc7toZqt0ZZBHRMponki0pdKJSW2N/ROYG/RFBISskya2T2agw6mbT07fRHpPcdXyOIF3vPE6DwAAUyiLsjCIiAIiIAiIgCIiAIiIAiIgCIiAIiIAiIgMY7TadsmEVgeL5YHyN6OjGdjgRxDmg+Sm5aKOen7qVueOSPJI1xJzBzbEE3v5714iAuoIWsa1jQA1oDWgbgALADyVaIgCIiAIiIAiIgCIiAIiIAiIgCIiA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data:image/jpeg;base64,/9j/4AAQSkZJRgABAQAAAQABAAD/2wCEAAkGBxISEBUTEhIUFRMUFhUVEhcUEhUUFRUbFREWFhcXExQYHCggGBolHRYUITQiJSorLi4vGB8zODMsNzQtLysBCgoKDg0OGxAQGywmICIsLC0sLC8tLCwsLCwtLCwsLCwsNCwsLCwsLCwsLCwsLCwsLCwsLCwsLCwsLCwsLCwsLP/AABEIAQMAwwMBIgACEQEDEQH/xAAcAAEAAQUBAQAAAAAAAAAAAAAABQIEBgcIAQP/xABHEAABAwIDBQQGBgcFCQEAAAABAAIDBBEFEiEGMUFRYQcTcYEiMkKRobEjM1JygsEUYpKTwtHwCHOis+EXJTRTVGN0stIV/8QAGgEBAAMBAQEAAAAAAAAAAAAAAAMEBQIBBv/EAC8RAAICAQMCBQIEBwAAAAAAAAABAgMRBCExEkEFEzJRYSJxFCNCoTNSkbHB0fD/2gAMAwEAAhEDEQA/AN4oiIAiIgCIsD7X9r3YfRBsLrVNQSyE8WAAd5J4gEAdXA8EBa9oHatBQPdBTtFRVDRwvaKI8pHDUu/VHmQtO4z2g4rVE56x8bTuZT/QtHS7fSI8SVjIHmTqSdSSd5JXqgdj7FmNSXJVUTySG8kskh/Xkc75lfOIZTdpc0jcWuII8wVUvCVz1Mk6YrsZjsn2k19FI3NM+ogv6cUzi82/7cjvSYeWtui6RwfE46qCOeF2aOVoew8bHgRwI3EcwVx8t+/2fa4vw2WIn6moeGdGva19v2i/3qWuTezILYJbo2giIpCEIiIAiIgCIiAIiIAiIgCIiAIiIAiIgC5r7a8VM+MSMv6FMxkTeVy3vHnxu+34QulFyLtXUGTEax5N81VPbwErg0eQAC4nwSVLMiMVLnWCqVzhkAc8uO5lreJ4+Q+artpLLLsYuUlFdyiLDZHi5IZyFiT58l8O6yktIsRv4+YPJZEsflkzPeTvzEeQ0HyUdVkp5zwTaiiFSWOTxbR7DdqKWjbWNqpmxBzoXR5g45vRkDrBoO6zfetWkqUweEhmY73m/lw/rqpHZ5a6iGFPnSUTo3/aVhX/AFbf3cv/AML7w9oGFu3VsI+8Sz/2AXPKEBR/jH7Fh+GQ92dO0ON0s31NTBJ/dzMf8ir9cnugad7R7lJYdjVXT/UVU8dtzRI5zP3brt+C7jrI90RS8Ml+mR08i0fhPazXRWE8cVQ3mPoZPeLtP7IWe4B2mYfUkNdIYJD7E4yAnpJqw+FweisRthLhlOzS218ozNF4DfcvVIVwiwjbDtQoaB5iJdPOPWjhAOT+8eTlaempHJY5g3bpSySBlTTSU7SbCQPEzR1eA0OA8AUye4ZtpF86edkjGvY5r2PAcxzSHNcCLgtI0IIX0Q8CIiAIiIAiIgC43rZM08zvtTSn3yErsgrjJzSHvDt4e8HxzG64s4JafUFJ4MPoz1e78goxSeDfVn77vyVO70M0tL/FX2ZfKPq8MzOzNdlJ3i1weqkEVSE3F5Ro2VRsWJIj4cLF7vdm6AWHnzUgqZJQ3ebK1kxBo3D36Lt9dhwvKpWFsXiKOGJE7g333VQxA/ZCeTM8/E1+5forRteOII8NV9452u3H8iuHCS5RJG2EuGfRePYDvF16i5JCZ2c2sraAjuJS6Ib4Zbvj/CL3Z+EjzWQ7Z9sD5qMQ0rH09TJcTuuD3bABcwvHF17XsCLHcbFYKobE22lvzaLeRN/y96uUXSbwzN1unhjqS3yWrW2/Pr4r0i69VObWym3ZT2RuD+z/ALUuD34dK67bGWlvwsfpIx43zgdHrd648wbFH0lVBVM9aGRr7D2m3s5vgWlzfNdd4fWMmiZLG7NHI1r2EcQ4XB+KsReUVJx6WXCIi6OAiIgCIvHOAFybAaknggI7aLG4qKnfUTGzWDQD1nuPqsYOLif6suU8djklqZZ2xgCaR8hY03DC9xcWi+/fv+AWb9oG1ZxCqOQn9GhJbAODzudKR14chbmVjSo3alqWEa+n0KcMz5f7EDHSTO9nL1cbf6qZpIAxgaNbbzzJ1K+qKtZc5rBdp00annlhWlVV20bv4nkqq2fKLDefgFGrqqvO7OL7mvpieucSbnUqki6+1JTSSvEcUb5JDuZGwvcethw6quvoJoH93PFJE+18sjC0kc233jqFZwUHJZwR8kFtW6FfdpNtd69Ret5PFFJ7BEReHR9oapzeo5FSEFQH7t/EKElhzHUm3JUthLSCx1iFxKqMl8klepnB8ZRkS+FZTCRttxGrTyP8lXTy5m396+iqJuLNJqNkcPhkEaWUG2QnqCLe+6pmpXR2Lrely4HgL+HyU+vhXQ543Dja48RqFYjqG2k0U56NKLabz2IQhbY7Ddt+6eMNqHeg8k0bj7LiSXRE8nHUdbjiLama+9uouhvoQSHAgtINiCNQQeBVuMulmbOPUtjs9Fg2xnaBBPQQSVEjWzlmWUG3rMcWF1uGbLm80U5UM5REQBa57Z9pDBSiljNpam4dbe2IaO/aNm+GZbGXNG2mMGsxKea92NcY4uWSMlrbeJzO/Eorp9MclvR1eZZv2IljbCy9RFkH0IRF6gIiqfd593uXxc6wJ5aqp+8+J+a+NT6jvBaEVwjHnJ7s3xsrDS4HhTKmq9GWcMdKQ3NI5zxmZCwcmt4XtcOKq7RBT4lgbquE5u6HfwPIs5uR+WVh4jQPBHMDkvO17ZioxClpzRtEhjeXZM7WZmyMADmlxA0sOO4lWG0NH/8AlbM/or3NM0o7rTcXzSl8gbzDWZ9f1VEsPEs75/YpbmmkRFKXAiKl7rC6A9JsvVvXYjs8pKSnZLXRxSVMgBf34a5kRduija70bjcTvJvwWKdsOxsNJ3dVTMEccj+6mjYLMa4tLmPY3c2+VwIGm7quVOLeERK3c19QSWdbgfmpJQrXWN+WqmgVBet8mppZZi17BePdYEncASV6rTFnWid1sD4FwBUUFmSRPZLpg5eyISBun9aL6orrBsJmrKiOmp25pJDa/Bg9p7jwaBqf5rR9TMNtRRdYXsrWVEQlhY4xvLspHR5afiCi6n2ewaOjpYqaL1IWBoJAu473OPVxJJ6lFYwU8kkiIvTwidra809BUzDRzIZCz72Q5fjZcx0jLNXQvau+2D1NuIjHvnjB+a5+jGg8FS1j4RseGR2bKkRFQNQIiICKrI7PPXUL4qYmiDhYq3FA3mfgrMbljco2aaXV9JnOx3as6lpm09RA6YRDLC9j2tdlHqskDt9hoHDgBpfU43tbtBU4nMJJWiONgIhiBJawH1iSRdzzYXNhuCsAxrATYAAXJ8OqbLYScTrG07qhlOxwcQX8Q23otbcZ5DfdcaAngu6/reYrHyVbaq6MOe79i17mJvrPF/vAL6Mgid6pB8HXW16zsRoIoi59dNHlFy+QwCMWG9wLRp+JaQq4Gtke1rmyNa9zWvaCA8NcQHtB1AIAPmpJUNfqZwtbH+REnNQkeqb9OKudlKcSYhSMd6rqmHNfjaQGx8bWUTTV72byXN5HePA/zUk6UtMdRCRmjcyRpt7THBzSR0IF1wuqLxL+pI+i2DdfPsZv/aDdO6rpYrOMJiJiABOeUyFrgAN7svdW+91U32oF8OAUkE5vOXUrH3NzmjhLnknjbLa/VZNhnaThssAlkqGQvAu+KT6xjrahrbXfxsW3utP9om1pxKqD2gtghBbA1ws45iM8jhwLrN04ADjdI9TwmsYKUY5kYupmH1R4D5KIiZmIHNTKivfCNfSLlhUyxhzS0i4OhVSKunguNZWGR9HgBkmiiEuVssscd8ty3vHht7XF7XvwXS2xGw9LhcZbAC6R/wBZK+xkfxtoLNb0Hnc6rQeEf8XS/wDkwf5zV1EtTTTco5Zha6qNckohERWCiEREBjHabBnwirHKPP8Au3Nf/CuehuW5+0vbqCGOWijaJppGOjlF/o4g9pae8I1LrH1R5kaX0pE7Sx3j49VQ1bTax2Nrw6MoweVzwfRERUjSCIiAIiIC2xP6l/h+YuoIi6yVzQRY7joVB1GHSMPojM3hbeOhCt6eax0sy/EKZSamlkt3uJtck23XJNvC+5eKkusbEEHkRZVAqy8mUFI4M/V7DusHD5H8lHK/wVt3OdwAy+ZN/wAvio7fQyzo8+dHBXVUxabj1fl4r4AX3KbXgaBuAHkqyv23NWWlTezPhSU+UXO8/DorhEUMpNvLLMYqKwgiIvDovtn2Zq+jbzqoPhM1dPLnHs+p+8xekbb1XukPTJG5wPvaF0ctPSr6DE8Sf5iXwERFZM4LCu1Lax1DShkJtU1BLYj9hotnk8RcAdSDrYrNVoXthqu8xYtvpDDG0DgC7M8/B7fcFHbPpg2WdJWrLUmYY0cySSbuJNySdSSTvK9RWtXXtjNrEm1za2g81kpSm9j6CU4wWXsi5I62VNyN4v4b/cqmPBAI3EXHmjHg6ggjobpx2Pdn3DXg7l6qXxg+PNUNkINneR5p054Gccn1REXJ0ERWU9fkkyvFmkAtd87rqMXLg4nZGCzIu5ImuFnAEdRdWMuERncXN8DcfFX7Hgi4IIO4her2M5R4ZzOquz1JMjWYM32nuPTcpCKMNFmiwHAKpElZKXLFdFdfpQREXBKEREARFTK+wv7l6ll4DeDYHYjh5kr5p7ejDFkH3pXC3wY/3rdy1t2G1NKaFzIpQ6o7xz6lh0c3c1lgd7MobqNLkrZK16o9MUj5vVWddrYREUhXC5t26n7zFqx3KXJ+7Y1n8K6SXL+NuvW1budVUH3zvKrat/QaPhq/Mb+CzWPOkzFzvtEkeG4fCyl8UlyxO5n0R+LT5XUOAq+njhNlrWTzJR9j6mrvEyNv2RnP8IVzgvrP5ej79VYgL70NYI84IJJsWjnpa3RSTjmLUV/2SvVPFkZTfH+ibXjmgixUJRSETNJOryQ7rcE/kpxVLIdD5NOm5WpvBTGCNDw3FVIi4byTIKmWJrhZwBHUXVSLxPB40nszxjABYAADcBuXqIh6tgiIgCIiAIiIDxzrb1YV73W3WHyUgqJ2XaVJXJRZHbFyi0mReE4nNSzMnp3lksZu0jjza4e007iCun9gdrY8TpBM0ZZGnJPHfWN4HDm07weXUFcrvbYkLLeyraQ0OJx3NoakiCccPSNo3/hcRryLlpVy7GBdDudPoiKYrBcu4uLVdUOVTUf5zl1EuY9s2iDEK0O3Cokf+8eXgD9oKtqk3DY0fDpJTefYxnF5bvaz7IzHxOg/rqrRUhxcS473G/8AIKpcqPSkhOfXJy9wvF6i9OSul+tZ97+EqeUJQi8zOmY/4bfmptVdRyvsaGi9L+/+EERFXLoREQBERAEREAREQBERAEREBCVbbO/rwVrOPRPPeFe149L3/NWcu4rSg+DEvW8kde7L4gaihppzvlgikd4ujBd8SV4ozsxP+56K/wDyGfLRFaM4vZ9pYWYgyheHNklhMsT3ACOSziHRtdfV4AzWtuXPnbLJG7GZ2xm4Hd97yziJoI62Ab5krdGIHDMbpy3vD3lO5zgWkw1dM9h1Ia4ZmG7eIsbdNOZBO6Rz5HuLnyOL3ucbucXHMS48SSSVxPgkqznBWiIoC2EReFAXeEtvKT9ltv2j/opdWGDR2YXH2zfyGg/NX6p3vM/samkjipfO4REUJZCIiAIiIAiIgCIiAIiIAiLx7rC6LcERXn0vf81ZTGzSrioddx9yk9jMBdiFfDTNBLC4PnI9mNhBeb8NPRHVwWnCPBh6iay2dN7D0hiwyjjcLObTQhw5Humlw9914psC2gRWTPMbx7ZbC6yfLUwQPqMue18sxaDlDjlIc5t9LnRcu4phr6WpmppLh8Ujma8bHRw6FtiOhXU+0+x9NXFj5O8jni+qqIHmKePfo144anQg7ysC237H3TxmaCrnmrG2F6p7CJGtGjMzWDK4cHG/I8xzJZR1CXS8mj0X0xCklp5DFUxPhkbvbI0tO+1xzGm8aFW5lbzUHSy2pxfc+iQwmR2QbvaPIfzX0go5JOBY3md58Apimp2sblaPHmepUVlqhxyWadPKx5e0f7n0Y0AADcNAvURUTWCIiAIiIAiIgCIiAIiIAiIgCusPwWWrE3dujjZTxmWaWZxbGwa2BcATc2NhbgVRhtBLUzNp6duaV505NHFzzwaOJ/0W7MN7LaFkcTJQ+bu7OkaZHiGWS988kINnW3AG+gAN1b01OX1Moa3UquPSuWaXoOzeqfJQNmmjibiAe6IgOe9gbB3v0kZDdSLbidd62XsDs7BRYy+no+8e2npC2tleT6c00sb42W9UWY0kWGmoNzdZ7U7PRyV0NY5zi6nifHDH6PdsMh9OQaXzFtm77WG5TAaBewGu/r4rQSwYbbfJ6iIvTwIiID4VlFFM3LLGyRvJ7GvHuIWgu0LYU4dKZoWZqSR3okC5hJPqPPL7LuO466noRfKpp2SMcyRrXseC1zXAFrgd4IO8LicFJYZNRc6pZRyu119QvVne3PZjLTF09CHSwb3Rauki+7xkb/iHXetfxTgrMsplBm/TfC1ZR9URFCThERAEREAREQBERAERfMzC4Au4k2AGtydwHM+C9UW+DxtLk+ivMDwiorZu5pWZne246MjH2nu4Df1PAFZXsn2XVVVaSrvTw78lh3zx90/V+LtenFbmwXBoKSIRU8bY2DlvcftPcdXO6lXKtL3kZ2o18Y7Q3ZFbE7Hw4dDlZ6cz7d9KRZzzyA9lg4D33KyREV5LBjyk5PLCIi9OQiIgCIiAIiIAtadsGztCyinrXRZJ2gZXREMMj3vDWiRu5wudTa9gdVstal/tF1RFFTRDdJUZndRHG7Q+bgfJeNJrc6hKUXmLNMwV2g3jodQrtlWD18CodFSlXF9jWhqZx5JwVDVWJW8woISEcSqhUO5/BRuhEy1nuiczDmPevbjmoL9LdfhY7tFV+knkF5+H+TpayJNZxzHvVJlbzCh/0k9F4ah3P4L3yF7h6xEs6paFf4XhFZVEfo9NLID7QYcnnI6zB71L9h8jXYsWSta8Op5Mge1rsrmvY4ObcaGwcNOa6LAU8NLHllSzxGSeIo0rgnY9UyWdWTtib9iL6STwLj6LT4ZlszZzY2iodYIRn3GR/pynn6Z9UdG2HRT6KxGEY8FCzUWWcsIiLshCIiAIiIAiIgCIiAIiIAtd9ueBmpwt0rBd9K8TWHFli2T3NOb8C2IqZIw5pa4AtcCHA6ggixBHJAcZNdcXVSndvNmXYZXyQEHuXHPTOPFjjoL8S31T4X4qCVaSwy7CXUgiIvDope24SN1wql8ojq7xXq4OXs0fVEReHRmHY5IRjtNb2mzg/uHn8l06uduwTC3S4o6ot9HTxOGbhnl9Frf2e8PkuiVYjwU5vMmERF0cBERAEREAREQBERAEREAREQBERAYr2ibGx4pSGM2bMy7qeQ+y6253HI7QHyO8BcwYlQzUsz4Khjo5IzZwPwIPtNO8Eb12Sse2w2Mo8SjDamP0237uVhyysv8AZdxH6pBHReOOTqMnF7HKQK8c4DeVsHbDshkou6eyqZJHLURQXfGWGPvnFrXvIJBaNLkW37lc472Nuo6CaqkqRK+FrX90xhY0tD295eQkn1M1rAahR+WTed8GtqaOSaRsULHSSPNmNY0ucT0AV7tBgM+HTCGqYGSOjZILODhZ995HEEOB6g7xYreo2epaGswmagg7uOV8sUpGZzpGz0xe0yvdcmxZcXOmtlOYdgb3YtiEtRCH08sVIyAvDXscGMd3jcp5P11HFddCxgjdjzk5cNQ1ZNsnsTVYhUint+j/AEYmc6Zrmkxl+TPGw2L9bjgOq3RhOCQs2klMFNFHDDQMa7JC1je9lqc4cABbNkaRffpZSVJhc7toZqt0ZZBHRMponki0pdKJSW2N/ROYG/RFBISskya2T2agw6mbT07fRHpPcdXyOIF3vPE6DwAAUyiLsjCIiAIiIAiIgCIiAIiIAiIgCIiAIiIAiIgMY7TadsmEVgeL5YHyN6OjGdjgRxDmg+Sm5aKOen7qVueOSPJI1xJzBzbEE3v5714iAuoIWsa1jQA1oDWgbgALADyVaIgCIiAIiIAiIgCIiAIiIAiIgCIiA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8" descr="jpeg (195×259)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-1" y="2782669"/>
            <a:ext cx="89090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VLSGG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PG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I?</a:t>
            </a:r>
            <a:r>
              <a:rPr lang="en-US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DRM?KE??Al</a:t>
            </a:r>
            <a:r>
              <a:rPr lang="ru-RU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тут_ничего_не_было</a:t>
            </a: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827584" y="130622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Биологический смысл выравнивания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9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3062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Биологический смысл выравнивания</a:t>
            </a:r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90950" y="1268760"/>
            <a:ext cx="720080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бъект 2"/>
          <p:cNvSpPr txBox="1">
            <a:spLocks/>
          </p:cNvSpPr>
          <p:nvPr/>
        </p:nvSpPr>
        <p:spPr>
          <a:xfrm>
            <a:off x="3051" y="1196752"/>
            <a:ext cx="8964488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VLSGG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IA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DRMQKEITAL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-----------AP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KI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KIIA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PP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RK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YSVWIGGSILA</a:t>
            </a:r>
          </a:p>
          <a:p>
            <a:pPr marL="0" indent="0"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VLSGG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IV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DRMNKELTAL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AP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KI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KIIA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PP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RK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YSVWIGGSILA</a:t>
            </a:r>
          </a:p>
          <a:p>
            <a:pPr marL="0" indent="0"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VLSGG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IA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DRMSKEISAL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AP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SM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KI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KVVA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PP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RK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YSVWIGGSILA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VLSGG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LP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SRLERELKQL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YLERVLKGDVDKL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KF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KI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RIED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PP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RK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HMVFLGGAVLA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94259" y="1268760"/>
            <a:ext cx="288032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1321321" y="1268760"/>
            <a:ext cx="288032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004048" y="1268760"/>
            <a:ext cx="144016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436096" y="1268760"/>
            <a:ext cx="288032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228184" y="1268760"/>
            <a:ext cx="288032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660232" y="1268760"/>
            <a:ext cx="288032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450991" y="2492896"/>
            <a:ext cx="4985105" cy="1870467"/>
            <a:chOff x="450991" y="2492896"/>
            <a:chExt cx="4985105" cy="1870467"/>
          </a:xfrm>
        </p:grpSpPr>
        <p:sp>
          <p:nvSpPr>
            <p:cNvPr id="3" name="TextBox 2"/>
            <p:cNvSpPr txBox="1"/>
            <p:nvPr/>
          </p:nvSpPr>
          <p:spPr>
            <a:xfrm>
              <a:off x="1609353" y="3717032"/>
              <a:ext cx="32367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 smtClean="0"/>
                <a:t>Идентичные аминокислоты</a:t>
              </a:r>
              <a:br>
                <a:rPr lang="ru-RU" dirty="0" smtClean="0"/>
              </a:br>
              <a:r>
                <a:rPr lang="ru-RU" dirty="0" smtClean="0"/>
                <a:t>(тут замен, наверное, не было)</a:t>
              </a:r>
              <a:endParaRPr lang="ru-RU" dirty="0"/>
            </a:p>
          </p:txBody>
        </p:sp>
        <p:cxnSp>
          <p:nvCxnSpPr>
            <p:cNvPr id="5" name="Прямая со стрелкой 4"/>
            <p:cNvCxnSpPr>
              <a:stCxn id="3" idx="0"/>
            </p:cNvCxnSpPr>
            <p:nvPr/>
          </p:nvCxnSpPr>
          <p:spPr>
            <a:xfrm flipH="1" flipV="1">
              <a:off x="450991" y="2492896"/>
              <a:ext cx="2776754" cy="122413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 стрелкой 53"/>
            <p:cNvCxnSpPr>
              <a:stCxn id="3" idx="0"/>
            </p:cNvCxnSpPr>
            <p:nvPr/>
          </p:nvCxnSpPr>
          <p:spPr>
            <a:xfrm flipH="1" flipV="1">
              <a:off x="1038275" y="2564904"/>
              <a:ext cx="2189470" cy="1152128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 стрелкой 54"/>
            <p:cNvCxnSpPr>
              <a:stCxn id="3" idx="0"/>
            </p:cNvCxnSpPr>
            <p:nvPr/>
          </p:nvCxnSpPr>
          <p:spPr>
            <a:xfrm flipV="1">
              <a:off x="3227745" y="2564904"/>
              <a:ext cx="2208351" cy="1152128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6"/>
          <p:cNvGrpSpPr/>
          <p:nvPr/>
        </p:nvGrpSpPr>
        <p:grpSpPr>
          <a:xfrm>
            <a:off x="2915827" y="2564904"/>
            <a:ext cx="3888421" cy="2352457"/>
            <a:chOff x="2915827" y="2564904"/>
            <a:chExt cx="3888421" cy="2352457"/>
          </a:xfrm>
        </p:grpSpPr>
        <p:sp>
          <p:nvSpPr>
            <p:cNvPr id="56" name="TextBox 55"/>
            <p:cNvSpPr txBox="1"/>
            <p:nvPr/>
          </p:nvSpPr>
          <p:spPr>
            <a:xfrm>
              <a:off x="4849713" y="3717032"/>
              <a:ext cx="195453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Похожие участки</a:t>
              </a:r>
              <a:br>
                <a:rPr lang="ru-RU" dirty="0" smtClean="0"/>
              </a:br>
              <a:r>
                <a:rPr lang="ru-RU" dirty="0" smtClean="0"/>
                <a:t>(в некоторых позициях были замены)</a:t>
              </a:r>
              <a:endParaRPr lang="ru-RU" dirty="0"/>
            </a:p>
          </p:txBody>
        </p:sp>
        <p:cxnSp>
          <p:nvCxnSpPr>
            <p:cNvPr id="57" name="Прямая со стрелкой 56"/>
            <p:cNvCxnSpPr>
              <a:stCxn id="56" idx="0"/>
            </p:cNvCxnSpPr>
            <p:nvPr/>
          </p:nvCxnSpPr>
          <p:spPr>
            <a:xfrm flipH="1" flipV="1">
              <a:off x="2915827" y="2564904"/>
              <a:ext cx="2911154" cy="1152128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 стрелкой 58"/>
            <p:cNvCxnSpPr>
              <a:stCxn id="56" idx="0"/>
            </p:cNvCxnSpPr>
            <p:nvPr/>
          </p:nvCxnSpPr>
          <p:spPr>
            <a:xfrm flipV="1">
              <a:off x="5826981" y="2636912"/>
              <a:ext cx="185186" cy="108012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Группа 59"/>
          <p:cNvGrpSpPr/>
          <p:nvPr/>
        </p:nvGrpSpPr>
        <p:grpSpPr>
          <a:xfrm>
            <a:off x="4067944" y="1700808"/>
            <a:ext cx="4733185" cy="3144545"/>
            <a:chOff x="1884469" y="1700808"/>
            <a:chExt cx="4733185" cy="3144545"/>
          </a:xfrm>
        </p:grpSpPr>
        <p:sp>
          <p:nvSpPr>
            <p:cNvPr id="61" name="TextBox 60"/>
            <p:cNvSpPr txBox="1"/>
            <p:nvPr/>
          </p:nvSpPr>
          <p:spPr>
            <a:xfrm>
              <a:off x="4620773" y="3645024"/>
              <a:ext cx="199688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 smtClean="0"/>
                <a:t>Гэп</a:t>
              </a:r>
              <a:r>
                <a:rPr lang="ru-RU" dirty="0" smtClean="0"/>
                <a:t> (</a:t>
              </a:r>
              <a:r>
                <a:rPr lang="en-US" dirty="0" smtClean="0"/>
                <a:t>gap)</a:t>
              </a:r>
              <a:r>
                <a:rPr lang="ru-RU" dirty="0" smtClean="0"/>
                <a:t>, то есть</a:t>
              </a:r>
              <a:br>
                <a:rPr lang="ru-RU" dirty="0" smtClean="0"/>
              </a:br>
              <a:r>
                <a:rPr lang="ru-RU" dirty="0" smtClean="0"/>
                <a:t>пептидная связь!</a:t>
              </a:r>
              <a:br>
                <a:rPr lang="ru-RU" dirty="0" smtClean="0"/>
              </a:br>
              <a:r>
                <a:rPr lang="ru-RU" dirty="0" smtClean="0"/>
                <a:t>(тут были вставки или </a:t>
              </a:r>
              <a:r>
                <a:rPr lang="ru-RU" dirty="0" err="1" smtClean="0"/>
                <a:t>делеции</a:t>
              </a:r>
              <a:r>
                <a:rPr lang="ru-RU" dirty="0" smtClean="0"/>
                <a:t>)</a:t>
              </a:r>
              <a:endParaRPr lang="ru-RU" dirty="0"/>
            </a:p>
          </p:txBody>
        </p:sp>
        <p:cxnSp>
          <p:nvCxnSpPr>
            <p:cNvPr id="62" name="Прямая со стрелкой 61"/>
            <p:cNvCxnSpPr>
              <a:stCxn id="61" idx="0"/>
            </p:cNvCxnSpPr>
            <p:nvPr/>
          </p:nvCxnSpPr>
          <p:spPr>
            <a:xfrm flipH="1" flipV="1">
              <a:off x="1884469" y="1700808"/>
              <a:ext cx="3734745" cy="194421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3988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>
            <a:off x="90950" y="1268760"/>
            <a:ext cx="720080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бъект 2"/>
          <p:cNvSpPr txBox="1">
            <a:spLocks/>
          </p:cNvSpPr>
          <p:nvPr/>
        </p:nvSpPr>
        <p:spPr>
          <a:xfrm>
            <a:off x="3051" y="1196752"/>
            <a:ext cx="8964488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VLSGG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IA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DRMQKEITAL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-----------AP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KI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KIIA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PP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RK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YSVWIGGSILA</a:t>
            </a:r>
          </a:p>
          <a:p>
            <a:pPr marL="0" indent="0"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VLSGG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IV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DRMNKELTAL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AP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KI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KIIA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PP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RK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YSVWIGGSILA</a:t>
            </a:r>
          </a:p>
          <a:p>
            <a:pPr marL="0" indent="0"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VLSGG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IA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DRMSKEISAL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AP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SM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KI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KVVA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PP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RK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YSVWIGGSILA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VLSGG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LP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SRLERELKQL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YLERVLKGDVDKL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KF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KI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RIED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PP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RK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HMVFLGGAVLA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94259" y="1268760"/>
            <a:ext cx="288032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1321321" y="1268760"/>
            <a:ext cx="288032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004048" y="1268760"/>
            <a:ext cx="144016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436096" y="1268760"/>
            <a:ext cx="288032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228184" y="1268760"/>
            <a:ext cx="288032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660232" y="1268760"/>
            <a:ext cx="288032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93976" y="3356992"/>
            <a:ext cx="88735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Если взять много гомологичных последовательностей, то наши суждения будут надежнее!</a:t>
            </a:r>
            <a:br>
              <a:rPr lang="ru-RU" sz="2800" dirty="0" smtClean="0"/>
            </a:br>
            <a:endParaRPr lang="ru-RU" sz="2800" dirty="0" smtClean="0"/>
          </a:p>
          <a:p>
            <a:r>
              <a:rPr lang="ru-RU" sz="2800" dirty="0" smtClean="0"/>
              <a:t>Консервативные участки – это те, которые не изменились (или мало изменились – зависит от определения) в ходе эволюции.</a:t>
            </a:r>
          </a:p>
        </p:txBody>
      </p:sp>
      <p:sp>
        <p:nvSpPr>
          <p:cNvPr id="3" name="AutoShape 2" descr="data:image/jpeg;base64,/9j/4AAQSkZJRgABAQAAAQABAAD/2wCEAAkGBxISEBUTEhIUFRMUFhUVEhcUEhUUFRUbFREWFhcXExQYHCggGBolHRYUITQiJSorLi4vGB8zODMsNzQtLysBCgoKDg0OGxAQGywmICIsLC0sLC8tLCwsLCwtLCwsLCwsNCwsLCwsLCwsLCwsLCwsLCwsLCwsLCwsLCwsLCwsLP/AABEIAQMAwwMBIgACEQEDEQH/xAAcAAEAAQUBAQAAAAAAAAAAAAAABQIEBgcIAQP/xABHEAABAwIDBQQGBgcFCQEAAAABAAIDBBEFEiEGMUFRYQcTcYEiMkKRobEjM1JygsEUYpKTwtHwCHOis+EXJTRTVGN0stIV/8QAGgEBAAMBAQEAAAAAAAAAAAAAAAMEBQIBBv/EAC8RAAICAQMCBQIEBwAAAAAAAAABAgMRBCExEkEFEzJRYSJxFCNCoTNSkbHB0fD/2gAMAwEAAhEDEQA/AN4oiIAiIgCIsD7X9r3YfRBsLrVNQSyE8WAAd5J4gEAdXA8EBa9oHatBQPdBTtFRVDRwvaKI8pHDUu/VHmQtO4z2g4rVE56x8bTuZT/QtHS7fSI8SVjIHmTqSdSSd5JXqgdj7FmNSXJVUTySG8kskh/Xkc75lfOIZTdpc0jcWuII8wVUvCVz1Mk6YrsZjsn2k19FI3NM+ogv6cUzi82/7cjvSYeWtui6RwfE46qCOeF2aOVoew8bHgRwI3EcwVx8t+/2fa4vw2WIn6moeGdGva19v2i/3qWuTezILYJbo2giIpCEIiIAiIgCIiAIiIAiIgCIiAIiIAiIgC5r7a8VM+MSMv6FMxkTeVy3vHnxu+34QulFyLtXUGTEax5N81VPbwErg0eQAC4nwSVLMiMVLnWCqVzhkAc8uO5lreJ4+Q+artpLLLsYuUlFdyiLDZHi5IZyFiT58l8O6yktIsRv4+YPJZEsflkzPeTvzEeQ0HyUdVkp5zwTaiiFSWOTxbR7DdqKWjbWNqpmxBzoXR5g45vRkDrBoO6zfetWkqUweEhmY73m/lw/rqpHZ5a6iGFPnSUTo3/aVhX/AFbf3cv/AML7w9oGFu3VsI+8Sz/2AXPKEBR/jH7Fh+GQ92dO0ON0s31NTBJ/dzMf8ir9cnugad7R7lJYdjVXT/UVU8dtzRI5zP3brt+C7jrI90RS8Ml+mR08i0fhPazXRWE8cVQ3mPoZPeLtP7IWe4B2mYfUkNdIYJD7E4yAnpJqw+FweisRthLhlOzS218ozNF4DfcvVIVwiwjbDtQoaB5iJdPOPWjhAOT+8eTlaempHJY5g3bpSySBlTTSU7SbCQPEzR1eA0OA8AUye4ZtpF86edkjGvY5r2PAcxzSHNcCLgtI0IIX0Q8CIiAIiIAiIgC43rZM08zvtTSn3yErsgrjJzSHvDt4e8HxzG64s4JafUFJ4MPoz1e78goxSeDfVn77vyVO70M0tL/FX2ZfKPq8MzOzNdlJ3i1weqkEVSE3F5Ro2VRsWJIj4cLF7vdm6AWHnzUgqZJQ3ebK1kxBo3D36Lt9dhwvKpWFsXiKOGJE7g333VQxA/ZCeTM8/E1+5forRteOII8NV9452u3H8iuHCS5RJG2EuGfRePYDvF16i5JCZ2c2sraAjuJS6Ib4Zbvj/CL3Z+EjzWQ7Z9sD5qMQ0rH09TJcTuuD3bABcwvHF17XsCLHcbFYKobE22lvzaLeRN/y96uUXSbwzN1unhjqS3yWrW2/Pr4r0i69VObWym3ZT2RuD+z/ALUuD34dK67bGWlvwsfpIx43zgdHrd648wbFH0lVBVM9aGRr7D2m3s5vgWlzfNdd4fWMmiZLG7NHI1r2EcQ4XB+KsReUVJx6WXCIi6OAiIgCIvHOAFybAaknggI7aLG4qKnfUTGzWDQD1nuPqsYOLif6suU8djklqZZ2xgCaR8hY03DC9xcWi+/fv+AWb9oG1ZxCqOQn9GhJbAODzudKR14chbmVjSo3alqWEa+n0KcMz5f7EDHSTO9nL1cbf6qZpIAxgaNbbzzJ1K+qKtZc5rBdp00annlhWlVV20bv4nkqq2fKLDefgFGrqqvO7OL7mvpieucSbnUqki6+1JTSSvEcUb5JDuZGwvcethw6quvoJoH93PFJE+18sjC0kc233jqFZwUHJZwR8kFtW6FfdpNtd69Ret5PFFJ7BEReHR9oapzeo5FSEFQH7t/EKElhzHUm3JUthLSCx1iFxKqMl8klepnB8ZRkS+FZTCRttxGrTyP8lXTy5m396+iqJuLNJqNkcPhkEaWUG2QnqCLe+6pmpXR2Lrely4HgL+HyU+vhXQ543Dja48RqFYjqG2k0U56NKLabz2IQhbY7Ddt+6eMNqHeg8k0bj7LiSXRE8nHUdbjiLama+9uouhvoQSHAgtINiCNQQeBVuMulmbOPUtjs9Fg2xnaBBPQQSVEjWzlmWUG3rMcWF1uGbLm80U5UM5REQBa57Z9pDBSiljNpam4dbe2IaO/aNm+GZbGXNG2mMGsxKea92NcY4uWSMlrbeJzO/Eorp9MclvR1eZZv2IljbCy9RFkH0IRF6gIiqfd593uXxc6wJ5aqp+8+J+a+NT6jvBaEVwjHnJ7s3xsrDS4HhTKmq9GWcMdKQ3NI5zxmZCwcmt4XtcOKq7RBT4lgbquE5u6HfwPIs5uR+WVh4jQPBHMDkvO17ZioxClpzRtEhjeXZM7WZmyMADmlxA0sOO4lWG0NH/8AlbM/or3NM0o7rTcXzSl8gbzDWZ9f1VEsPEs75/YpbmmkRFKXAiKl7rC6A9JsvVvXYjs8pKSnZLXRxSVMgBf34a5kRduija70bjcTvJvwWKdsOxsNJ3dVTMEccj+6mjYLMa4tLmPY3c2+VwIGm7quVOLeERK3c19QSWdbgfmpJQrXWN+WqmgVBet8mppZZi17BePdYEncASV6rTFnWid1sD4FwBUUFmSRPZLpg5eyISBun9aL6orrBsJmrKiOmp25pJDa/Bg9p7jwaBqf5rR9TMNtRRdYXsrWVEQlhY4xvLspHR5afiCi6n2ewaOjpYqaL1IWBoJAu473OPVxJJ6lFYwU8kkiIvTwidra809BUzDRzIZCz72Q5fjZcx0jLNXQvau+2D1NuIjHvnjB+a5+jGg8FS1j4RseGR2bKkRFQNQIiICKrI7PPXUL4qYmiDhYq3FA3mfgrMbljco2aaXV9JnOx3as6lpm09RA6YRDLC9j2tdlHqskDt9hoHDgBpfU43tbtBU4nMJJWiONgIhiBJawH1iSRdzzYXNhuCsAxrATYAAXJ8OqbLYScTrG07qhlOxwcQX8Q23otbcZ5DfdcaAngu6/reYrHyVbaq6MOe79i17mJvrPF/vAL6Mgid6pB8HXW16zsRoIoi59dNHlFy+QwCMWG9wLRp+JaQq4Gtke1rmyNa9zWvaCA8NcQHtB1AIAPmpJUNfqZwtbH+REnNQkeqb9OKudlKcSYhSMd6rqmHNfjaQGx8bWUTTV72byXN5HePA/zUk6UtMdRCRmjcyRpt7THBzSR0IF1wuqLxL+pI+i2DdfPsZv/aDdO6rpYrOMJiJiABOeUyFrgAN7svdW+91U32oF8OAUkE5vOXUrH3NzmjhLnknjbLa/VZNhnaThssAlkqGQvAu+KT6xjrahrbXfxsW3utP9om1pxKqD2gtghBbA1ws45iM8jhwLrN04ADjdI9TwmsYKUY5kYupmH1R4D5KIiZmIHNTKivfCNfSLlhUyxhzS0i4OhVSKunguNZWGR9HgBkmiiEuVssscd8ty3vHht7XF7XvwXS2xGw9LhcZbAC6R/wBZK+xkfxtoLNb0Hnc6rQeEf8XS/wDkwf5zV1EtTTTco5Zha6qNckohERWCiEREBjHabBnwirHKPP8Au3Nf/CuehuW5+0vbqCGOWijaJppGOjlF/o4g9pae8I1LrH1R5kaX0pE7Sx3j49VQ1bTax2Nrw6MoweVzwfRERUjSCIiAIiIC2xP6l/h+YuoIi6yVzQRY7joVB1GHSMPojM3hbeOhCt6eax0sy/EKZSamlkt3uJtck23XJNvC+5eKkusbEEHkRZVAqy8mUFI4M/V7DusHD5H8lHK/wVt3OdwAy+ZN/wAvio7fQyzo8+dHBXVUxabj1fl4r4AX3KbXgaBuAHkqyv23NWWlTezPhSU+UXO8/DorhEUMpNvLLMYqKwgiIvDovtn2Zq+jbzqoPhM1dPLnHs+p+8xekbb1XukPTJG5wPvaF0ctPSr6DE8Sf5iXwERFZM4LCu1Lax1DShkJtU1BLYj9hotnk8RcAdSDrYrNVoXthqu8xYtvpDDG0DgC7M8/B7fcFHbPpg2WdJWrLUmYY0cySSbuJNySdSSTvK9RWtXXtjNrEm1za2g81kpSm9j6CU4wWXsi5I62VNyN4v4b/cqmPBAI3EXHmjHg6ggjobpx2Pdn3DXg7l6qXxg+PNUNkINneR5p054Gccn1REXJ0ERWU9fkkyvFmkAtd87rqMXLg4nZGCzIu5ImuFnAEdRdWMuERncXN8DcfFX7Hgi4IIO4her2M5R4ZzOquz1JMjWYM32nuPTcpCKMNFmiwHAKpElZKXLFdFdfpQREXBKEREARFTK+wv7l6ll4DeDYHYjh5kr5p7ejDFkH3pXC3wY/3rdy1t2G1NKaFzIpQ6o7xz6lh0c3c1lgd7MobqNLkrZK16o9MUj5vVWddrYREUhXC5t26n7zFqx3KXJ+7Y1n8K6SXL+NuvW1budVUH3zvKrat/QaPhq/Mb+CzWPOkzFzvtEkeG4fCyl8UlyxO5n0R+LT5XUOAq+njhNlrWTzJR9j6mrvEyNv2RnP8IVzgvrP5ej79VYgL70NYI84IJJsWjnpa3RSTjmLUV/2SvVPFkZTfH+ibXjmgixUJRSETNJOryQ7rcE/kpxVLIdD5NOm5WpvBTGCNDw3FVIi4byTIKmWJrhZwBHUXVSLxPB40nszxjABYAADcBuXqIh6tgiIgCIiAIiIDxzrb1YV73W3WHyUgqJ2XaVJXJRZHbFyi0mReE4nNSzMnp3lksZu0jjza4e007iCun9gdrY8TpBM0ZZGnJPHfWN4HDm07weXUFcrvbYkLLeyraQ0OJx3NoakiCccPSNo3/hcRryLlpVy7GBdDudPoiKYrBcu4uLVdUOVTUf5zl1EuY9s2iDEK0O3Cokf+8eXgD9oKtqk3DY0fDpJTefYxnF5bvaz7IzHxOg/rqrRUhxcS473G/8AIKpcqPSkhOfXJy9wvF6i9OSul+tZ97+EqeUJQi8zOmY/4bfmptVdRyvsaGi9L+/+EERFXLoREQBERAEREAREQBERAEREBCVbbO/rwVrOPRPPeFe149L3/NWcu4rSg+DEvW8kde7L4gaihppzvlgikd4ujBd8SV4ozsxP+56K/wDyGfLRFaM4vZ9pYWYgyheHNklhMsT3ACOSziHRtdfV4AzWtuXPnbLJG7GZ2xm4Hd97yziJoI62Ab5krdGIHDMbpy3vD3lO5zgWkw1dM9h1Ia4ZmG7eIsbdNOZBO6Rz5HuLnyOL3ucbucXHMS48SSSVxPgkqznBWiIoC2EReFAXeEtvKT9ltv2j/opdWGDR2YXH2zfyGg/NX6p3vM/samkjipfO4REUJZCIiAIiIAiIgCIiAIiIAiLx7rC6LcERXn0vf81ZTGzSrioddx9yk9jMBdiFfDTNBLC4PnI9mNhBeb8NPRHVwWnCPBh6iay2dN7D0hiwyjjcLObTQhw5Humlw9914psC2gRWTPMbx7ZbC6yfLUwQPqMue18sxaDlDjlIc5t9LnRcu4phr6WpmppLh8Ujma8bHRw6FtiOhXU+0+x9NXFj5O8jni+qqIHmKePfo144anQg7ysC237H3TxmaCrnmrG2F6p7CJGtGjMzWDK4cHG/I8xzJZR1CXS8mj0X0xCklp5DFUxPhkbvbI0tO+1xzGm8aFW5lbzUHSy2pxfc+iQwmR2QbvaPIfzX0go5JOBY3md58Apimp2sblaPHmepUVlqhxyWadPKx5e0f7n0Y0AADcNAvURUTWCIiAIiIAiIgCIiAIiIAiIgCusPwWWrE3dujjZTxmWaWZxbGwa2BcATc2NhbgVRhtBLUzNp6duaV505NHFzzwaOJ/0W7MN7LaFkcTJQ+bu7OkaZHiGWS988kINnW3AG+gAN1b01OX1Moa3UquPSuWaXoOzeqfJQNmmjibiAe6IgOe9gbB3v0kZDdSLbidd62XsDs7BRYy+no+8e2npC2tleT6c00sb42W9UWY0kWGmoNzdZ7U7PRyV0NY5zi6nifHDH6PdsMh9OQaXzFtm77WG5TAaBewGu/r4rQSwYbbfJ6iIvTwIiID4VlFFM3LLGyRvJ7GvHuIWgu0LYU4dKZoWZqSR3okC5hJPqPPL7LuO466noRfKpp2SMcyRrXseC1zXAFrgd4IO8LicFJYZNRc6pZRyu119QvVne3PZjLTF09CHSwb3Rauki+7xkb/iHXetfxTgrMsplBm/TfC1ZR9URFCThERAEREAREQBERAERfMzC4Au4k2AGtydwHM+C9UW+DxtLk+ivMDwiorZu5pWZne246MjH2nu4Df1PAFZXsn2XVVVaSrvTw78lh3zx90/V+LtenFbmwXBoKSIRU8bY2DlvcftPcdXO6lXKtL3kZ2o18Y7Q3ZFbE7Hw4dDlZ6cz7d9KRZzzyA9lg4D33KyREV5LBjyk5PLCIi9OQiIgCIiAIiIAtadsGztCyinrXRZJ2gZXREMMj3vDWiRu5wudTa9gdVstal/tF1RFFTRDdJUZndRHG7Q+bgfJeNJrc6hKUXmLNMwV2g3jodQrtlWD18CodFSlXF9jWhqZx5JwVDVWJW8woISEcSqhUO5/BRuhEy1nuiczDmPevbjmoL9LdfhY7tFV+knkF5+H+TpayJNZxzHvVJlbzCh/0k9F4ah3P4L3yF7h6xEs6paFf4XhFZVEfo9NLID7QYcnnI6zB71L9h8jXYsWSta8Op5Mge1rsrmvY4ObcaGwcNOa6LAU8NLHllSzxGSeIo0rgnY9UyWdWTtib9iL6STwLj6LT4ZlszZzY2iodYIRn3GR/pynn6Z9UdG2HRT6KxGEY8FCzUWWcsIiLshCIiAIiIAiIgCIiAIiIAtd9ueBmpwt0rBd9K8TWHFli2T3NOb8C2IqZIw5pa4AtcCHA6ggixBHJAcZNdcXVSndvNmXYZXyQEHuXHPTOPFjjoL8S31T4X4qCVaSwy7CXUgiIvDope24SN1wql8ojq7xXq4OXs0fVEReHRmHY5IRjtNb2mzg/uHn8l06uduwTC3S4o6ot9HTxOGbhnl9Frf2e8PkuiVYjwU5vMmERF0cBERAEREAREQBERAEREAREQBERAYr2ibGx4pSGM2bMy7qeQ+y6253HI7QHyO8BcwYlQzUsz4Khjo5IzZwPwIPtNO8Eb12Sse2w2Mo8SjDamP0237uVhyysv8AZdxH6pBHReOOTqMnF7HKQK8c4DeVsHbDshkou6eyqZJHLURQXfGWGPvnFrXvIJBaNLkW37lc472Nuo6CaqkqRK+FrX90xhY0tD295eQkn1M1rAahR+WTed8GtqaOSaRsULHSSPNmNY0ucT0AV7tBgM+HTCGqYGSOjZILODhZ995HEEOB6g7xYreo2epaGswmagg7uOV8sUpGZzpGz0xe0yvdcmxZcXOmtlOYdgb3YtiEtRCH08sVIyAvDXscGMd3jcp5P11HFddCxgjdjzk5cNQ1ZNsnsTVYhUint+j/AEYmc6Zrmkxl+TPGw2L9bjgOq3RhOCQs2klMFNFHDDQMa7JC1je9lqc4cABbNkaRffpZSVJhc7toZqt0ZZBHRMponki0pdKJSW2N/ROYG/RFBISskya2T2agw6mbT07fRHpPcdXyOIF3vPE6DwAAUyiLsjCIiAIiIAiIgCIiAIiIAiIgCIiAIiIAiIgMY7TadsmEVgeL5YHyN6OjGdjgRxDmg+Sm5aKOen7qVueOSPJI1xJzBzbEE3v5714iAuoIWsa1jQA1oDWgbgALADyVaIgCIiAIiIAiIgCIiAIiIAiIgCIi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jpeg;base64,/9j/4AAQSkZJRgABAQAAAQABAAD/2wCEAAkGBxISEBUTEhIUFRMUFhUVEhcUEhUUFRUbFREWFhcXExQYHCggGBolHRYUITQiJSorLi4vGB8zODMsNzQtLysBCgoKDg0OGxAQGywmICIsLC0sLC8tLCwsLCwtLCwsLCwsNCwsLCwsLCwsLCwsLCwsLCwsLCwsLCwsLCwsLCwsLP/AABEIAQMAwwMBIgACEQEDEQH/xAAcAAEAAQUBAQAAAAAAAAAAAAAABQIEBgcIAQP/xABHEAABAwIDBQQGBgcFCQEAAAABAAIDBBEFEiEGMUFRYQcTcYEiMkKRobEjM1JygsEUYpKTwtHwCHOis+EXJTRTVGN0stIV/8QAGgEBAAMBAQEAAAAAAAAAAAAAAAMEBQIBBv/EAC8RAAICAQMCBQIEBwAAAAAAAAABAgMRBCExEkEFEzJRYSJxFCNCoTNSkbHB0fD/2gAMAwEAAhEDEQA/AN4oiIAiIgCIsD7X9r3YfRBsLrVNQSyE8WAAd5J4gEAdXA8EBa9oHatBQPdBTtFRVDRwvaKI8pHDUu/VHmQtO4z2g4rVE56x8bTuZT/QtHS7fSI8SVjIHmTqSdSSd5JXqgdj7FmNSXJVUTySG8kskh/Xkc75lfOIZTdpc0jcWuII8wVUvCVz1Mk6YrsZjsn2k19FI3NM+ogv6cUzi82/7cjvSYeWtui6RwfE46qCOeF2aOVoew8bHgRwI3EcwVx8t+/2fa4vw2WIn6moeGdGva19v2i/3qWuTezILYJbo2giIpCEIiIAiIgCIiAIiIAiIgCIiAIiIAiIgC5r7a8VM+MSMv6FMxkTeVy3vHnxu+34QulFyLtXUGTEax5N81VPbwErg0eQAC4nwSVLMiMVLnWCqVzhkAc8uO5lreJ4+Q+artpLLLsYuUlFdyiLDZHi5IZyFiT58l8O6yktIsRv4+YPJZEsflkzPeTvzEeQ0HyUdVkp5zwTaiiFSWOTxbR7DdqKWjbWNqpmxBzoXR5g45vRkDrBoO6zfetWkqUweEhmY73m/lw/rqpHZ5a6iGFPnSUTo3/aVhX/AFbf3cv/AML7w9oGFu3VsI+8Sz/2AXPKEBR/jH7Fh+GQ92dO0ON0s31NTBJ/dzMf8ir9cnugad7R7lJYdjVXT/UVU8dtzRI5zP3brt+C7jrI90RS8Ml+mR08i0fhPazXRWE8cVQ3mPoZPeLtP7IWe4B2mYfUkNdIYJD7E4yAnpJqw+FweisRthLhlOzS218ozNF4DfcvVIVwiwjbDtQoaB5iJdPOPWjhAOT+8eTlaempHJY5g3bpSySBlTTSU7SbCQPEzR1eA0OA8AUye4ZtpF86edkjGvY5r2PAcxzSHNcCLgtI0IIX0Q8CIiAIiIAiIgC43rZM08zvtTSn3yErsgrjJzSHvDt4e8HxzG64s4JafUFJ4MPoz1e78goxSeDfVn77vyVO70M0tL/FX2ZfKPq8MzOzNdlJ3i1weqkEVSE3F5Ro2VRsWJIj4cLF7vdm6AWHnzUgqZJQ3ebK1kxBo3D36Lt9dhwvKpWFsXiKOGJE7g333VQxA/ZCeTM8/E1+5forRteOII8NV9452u3H8iuHCS5RJG2EuGfRePYDvF16i5JCZ2c2sraAjuJS6Ib4Zbvj/CL3Z+EjzWQ7Z9sD5qMQ0rH09TJcTuuD3bABcwvHF17XsCLHcbFYKobE22lvzaLeRN/y96uUXSbwzN1unhjqS3yWrW2/Pr4r0i69VObWym3ZT2RuD+z/ALUuD34dK67bGWlvwsfpIx43zgdHrd648wbFH0lVBVM9aGRr7D2m3s5vgWlzfNdd4fWMmiZLG7NHI1r2EcQ4XB+KsReUVJx6WXCIi6OAiIgCIvHOAFybAaknggI7aLG4qKnfUTGzWDQD1nuPqsYOLif6suU8djklqZZ2xgCaR8hY03DC9xcWi+/fv+AWb9oG1ZxCqOQn9GhJbAODzudKR14chbmVjSo3alqWEa+n0KcMz5f7EDHSTO9nL1cbf6qZpIAxgaNbbzzJ1K+qKtZc5rBdp00annlhWlVV20bv4nkqq2fKLDefgFGrqqvO7OL7mvpieucSbnUqki6+1JTSSvEcUb5JDuZGwvcethw6quvoJoH93PFJE+18sjC0kc233jqFZwUHJZwR8kFtW6FfdpNtd69Ret5PFFJ7BEReHR9oapzeo5FSEFQH7t/EKElhzHUm3JUthLSCx1iFxKqMl8klepnB8ZRkS+FZTCRttxGrTyP8lXTy5m396+iqJuLNJqNkcPhkEaWUG2QnqCLe+6pmpXR2Lrely4HgL+HyU+vhXQ543Dja48RqFYjqG2k0U56NKLabz2IQhbY7Ddt+6eMNqHeg8k0bj7LiSXRE8nHUdbjiLama+9uouhvoQSHAgtINiCNQQeBVuMulmbOPUtjs9Fg2xnaBBPQQSVEjWzlmWUG3rMcWF1uGbLm80U5UM5REQBa57Z9pDBSiljNpam4dbe2IaO/aNm+GZbGXNG2mMGsxKea92NcY4uWSMlrbeJzO/Eorp9MclvR1eZZv2IljbCy9RFkH0IRF6gIiqfd593uXxc6wJ5aqp+8+J+a+NT6jvBaEVwjHnJ7s3xsrDS4HhTKmq9GWcMdKQ3NI5zxmZCwcmt4XtcOKq7RBT4lgbquE5u6HfwPIs5uR+WVh4jQPBHMDkvO17ZioxClpzRtEhjeXZM7WZmyMADmlxA0sOO4lWG0NH/8AlbM/or3NM0o7rTcXzSl8gbzDWZ9f1VEsPEs75/YpbmmkRFKXAiKl7rC6A9JsvVvXYjs8pKSnZLXRxSVMgBf34a5kRduija70bjcTvJvwWKdsOxsNJ3dVTMEccj+6mjYLMa4tLmPY3c2+VwIGm7quVOLeERK3c19QSWdbgfmpJQrXWN+WqmgVBet8mppZZi17BePdYEncASV6rTFnWid1sD4FwBUUFmSRPZLpg5eyISBun9aL6orrBsJmrKiOmp25pJDa/Bg9p7jwaBqf5rR9TMNtRRdYXsrWVEQlhY4xvLspHR5afiCi6n2ewaOjpYqaL1IWBoJAu473OPVxJJ6lFYwU8kkiIvTwidra809BUzDRzIZCz72Q5fjZcx0jLNXQvau+2D1NuIjHvnjB+a5+jGg8FS1j4RseGR2bKkRFQNQIiICKrI7PPXUL4qYmiDhYq3FA3mfgrMbljco2aaXV9JnOx3as6lpm09RA6YRDLC9j2tdlHqskDt9hoHDgBpfU43tbtBU4nMJJWiONgIhiBJawH1iSRdzzYXNhuCsAxrATYAAXJ8OqbLYScTrG07qhlOxwcQX8Q23otbcZ5DfdcaAngu6/reYrHyVbaq6MOe79i17mJvrPF/vAL6Mgid6pB8HXW16zsRoIoi59dNHlFy+QwCMWG9wLRp+JaQq4Gtke1rmyNa9zWvaCA8NcQHtB1AIAPmpJUNfqZwtbH+REnNQkeqb9OKudlKcSYhSMd6rqmHNfjaQGx8bWUTTV72byXN5HePA/zUk6UtMdRCRmjcyRpt7THBzSR0IF1wuqLxL+pI+i2DdfPsZv/aDdO6rpYrOMJiJiABOeUyFrgAN7svdW+91U32oF8OAUkE5vOXUrH3NzmjhLnknjbLa/VZNhnaThssAlkqGQvAu+KT6xjrahrbXfxsW3utP9om1pxKqD2gtghBbA1ws45iM8jhwLrN04ADjdI9TwmsYKUY5kYupmH1R4D5KIiZmIHNTKivfCNfSLlhUyxhzS0i4OhVSKunguNZWGR9HgBkmiiEuVssscd8ty3vHht7XF7XvwXS2xGw9LhcZbAC6R/wBZK+xkfxtoLNb0Hnc6rQeEf8XS/wDkwf5zV1EtTTTco5Zha6qNckohERWCiEREBjHabBnwirHKPP8Au3Nf/CuehuW5+0vbqCGOWijaJppGOjlF/o4g9pae8I1LrH1R5kaX0pE7Sx3j49VQ1bTax2Nrw6MoweVzwfRERUjSCIiAIiIC2xP6l/h+YuoIi6yVzQRY7joVB1GHSMPojM3hbeOhCt6eax0sy/EKZSamlkt3uJtck23XJNvC+5eKkusbEEHkRZVAqy8mUFI4M/V7DusHD5H8lHK/wVt3OdwAy+ZN/wAvio7fQyzo8+dHBXVUxabj1fl4r4AX3KbXgaBuAHkqyv23NWWlTezPhSU+UXO8/DorhEUMpNvLLMYqKwgiIvDovtn2Zq+jbzqoPhM1dPLnHs+p+8xekbb1XukPTJG5wPvaF0ctPSr6DE8Sf5iXwERFZM4LCu1Lax1DShkJtU1BLYj9hotnk8RcAdSDrYrNVoXthqu8xYtvpDDG0DgC7M8/B7fcFHbPpg2WdJWrLUmYY0cySSbuJNySdSSTvK9RWtXXtjNrEm1za2g81kpSm9j6CU4wWXsi5I62VNyN4v4b/cqmPBAI3EXHmjHg6ggjobpx2Pdn3DXg7l6qXxg+PNUNkINneR5p054Gccn1REXJ0ERWU9fkkyvFmkAtd87rqMXLg4nZGCzIu5ImuFnAEdRdWMuERncXN8DcfFX7Hgi4IIO4her2M5R4ZzOquz1JMjWYM32nuPTcpCKMNFmiwHAKpElZKXLFdFdfpQREXBKEREARFTK+wv7l6ll4DeDYHYjh5kr5p7ejDFkH3pXC3wY/3rdy1t2G1NKaFzIpQ6o7xz6lh0c3c1lgd7MobqNLkrZK16o9MUj5vVWddrYREUhXC5t26n7zFqx3KXJ+7Y1n8K6SXL+NuvW1budVUH3zvKrat/QaPhq/Mb+CzWPOkzFzvtEkeG4fCyl8UlyxO5n0R+LT5XUOAq+njhNlrWTzJR9j6mrvEyNv2RnP8IVzgvrP5ej79VYgL70NYI84IJJsWjnpa3RSTjmLUV/2SvVPFkZTfH+ibXjmgixUJRSETNJOryQ7rcE/kpxVLIdD5NOm5WpvBTGCNDw3FVIi4byTIKmWJrhZwBHUXVSLxPB40nszxjABYAADcBuXqIh6tgiIgCIiAIiIDxzrb1YV73W3WHyUgqJ2XaVJXJRZHbFyi0mReE4nNSzMnp3lksZu0jjza4e007iCun9gdrY8TpBM0ZZGnJPHfWN4HDm07weXUFcrvbYkLLeyraQ0OJx3NoakiCccPSNo3/hcRryLlpVy7GBdDudPoiKYrBcu4uLVdUOVTUf5zl1EuY9s2iDEK0O3Cokf+8eXgD9oKtqk3DY0fDpJTefYxnF5bvaz7IzHxOg/rqrRUhxcS473G/8AIKpcqPSkhOfXJy9wvF6i9OSul+tZ97+EqeUJQi8zOmY/4bfmptVdRyvsaGi9L+/+EERFXLoREQBERAEREAREQBERAEREBCVbbO/rwVrOPRPPeFe149L3/NWcu4rSg+DEvW8kde7L4gaihppzvlgikd4ujBd8SV4ozsxP+56K/wDyGfLRFaM4vZ9pYWYgyheHNklhMsT3ACOSziHRtdfV4AzWtuXPnbLJG7GZ2xm4Hd97yziJoI62Ab5krdGIHDMbpy3vD3lO5zgWkw1dM9h1Ia4ZmG7eIsbdNOZBO6Rz5HuLnyOL3ucbucXHMS48SSSVxPgkqznBWiIoC2EReFAXeEtvKT9ltv2j/opdWGDR2YXH2zfyGg/NX6p3vM/samkjipfO4REUJZCIiAIiIAiIgCIiAIiIAiLx7rC6LcERXn0vf81ZTGzSrioddx9yk9jMBdiFfDTNBLC4PnI9mNhBeb8NPRHVwWnCPBh6iay2dN7D0hiwyjjcLObTQhw5Humlw9914psC2gRWTPMbx7ZbC6yfLUwQPqMue18sxaDlDjlIc5t9LnRcu4phr6WpmppLh8Ujma8bHRw6FtiOhXU+0+x9NXFj5O8jni+qqIHmKePfo144anQg7ysC237H3TxmaCrnmrG2F6p7CJGtGjMzWDK4cHG/I8xzJZR1CXS8mj0X0xCklp5DFUxPhkbvbI0tO+1xzGm8aFW5lbzUHSy2pxfc+iQwmR2QbvaPIfzX0go5JOBY3md58Apimp2sblaPHmepUVlqhxyWadPKx5e0f7n0Y0AADcNAvURUTWCIiAIiIAiIgCIiAIiIAiIgCusPwWWrE3dujjZTxmWaWZxbGwa2BcATc2NhbgVRhtBLUzNp6duaV505NHFzzwaOJ/0W7MN7LaFkcTJQ+bu7OkaZHiGWS988kINnW3AG+gAN1b01OX1Moa3UquPSuWaXoOzeqfJQNmmjibiAe6IgOe9gbB3v0kZDdSLbidd62XsDs7BRYy+no+8e2npC2tleT6c00sb42W9UWY0kWGmoNzdZ7U7PRyV0NY5zi6nifHDH6PdsMh9OQaXzFtm77WG5TAaBewGu/r4rQSwYbbfJ6iIvTwIiID4VlFFM3LLGyRvJ7GvHuIWgu0LYU4dKZoWZqSR3okC5hJPqPPL7LuO466noRfKpp2SMcyRrXseC1zXAFrgd4IO8LicFJYZNRc6pZRyu119QvVne3PZjLTF09CHSwb3Rauki+7xkb/iHXetfxTgrMsplBm/TfC1ZR9URFCThERAEREAREQBERAERfMzC4Au4k2AGtydwHM+C9UW+DxtLk+ivMDwiorZu5pWZne246MjH2nu4Df1PAFZXsn2XVVVaSrvTw78lh3zx90/V+LtenFbmwXBoKSIRU8bY2DlvcftPcdXO6lXKtL3kZ2o18Y7Q3ZFbE7Hw4dDlZ6cz7d9KRZzzyA9lg4D33KyREV5LBjyk5PLCIi9OQiIgCIiAIiIAtadsGztCyinrXRZJ2gZXREMMj3vDWiRu5wudTa9gdVstal/tF1RFFTRDdJUZndRHG7Q+bgfJeNJrc6hKUXmLNMwV2g3jodQrtlWD18CodFSlXF9jWhqZx5JwVDVWJW8woISEcSqhUO5/BRuhEy1nuiczDmPevbjmoL9LdfhY7tFV+knkF5+H+TpayJNZxzHvVJlbzCh/0k9F4ah3P4L3yF7h6xEs6paFf4XhFZVEfo9NLID7QYcnnI6zB71L9h8jXYsWSta8Op5Mge1rsrmvY4ObcaGwcNOa6LAU8NLHllSzxGSeIo0rgnY9UyWdWTtib9iL6STwLj6LT4ZlszZzY2iodYIRn3GR/pynn6Z9UdG2HRT6KxGEY8FCzUWWcsIiLshCIiAIiIAiIgCIiAIiIAtd9ueBmpwt0rBd9K8TWHFli2T3NOb8C2IqZIw5pa4AtcCHA6ggixBHJAcZNdcXVSndvNmXYZXyQEHuXHPTOPFjjoL8S31T4X4qCVaSwy7CXUgiIvDope24SN1wql8ojq7xXq4OXs0fVEReHRmHY5IRjtNb2mzg/uHn8l06uduwTC3S4o6ot9HTxOGbhnl9Frf2e8PkuiVYjwU5vMmERF0cBERAEREAREQBERAEREAREQBERAYr2ibGx4pSGM2bMy7qeQ+y6253HI7QHyO8BcwYlQzUsz4Khjo5IzZwPwIPtNO8Eb12Sse2w2Mo8SjDamP0237uVhyysv8AZdxH6pBHReOOTqMnF7HKQK8c4DeVsHbDshkou6eyqZJHLURQXfGWGPvnFrXvIJBaNLkW37lc472Nuo6CaqkqRK+FrX90xhY0tD295eQkn1M1rAahR+WTed8GtqaOSaRsULHSSPNmNY0ucT0AV7tBgM+HTCGqYGSOjZILODhZ995HEEOB6g7xYreo2epaGswmagg7uOV8sUpGZzpGz0xe0yvdcmxZcXOmtlOYdgb3YtiEtRCH08sVIyAvDXscGMd3jcp5P11HFddCxgjdjzk5cNQ1ZNsnsTVYhUint+j/AEYmc6Zrmkxl+TPGw2L9bjgOq3RhOCQs2klMFNFHDDQMa7JC1je9lqc4cABbNkaRffpZSVJhc7toZqt0ZZBHRMponki0pdKJSW2N/ROYG/RFBISskya2T2agw6mbT07fRHpPcdXyOIF3vPE6DwAAUyiLsjCIiAIiIAiIgCIiAIiIAiIgCIiAIiIAiIgMY7TadsmEVgeL5YHyN6OjGdjgRxDmg+Sm5aKOen7qVueOSPJI1xJzBzbEE3v5714iAuoIWsa1jQA1oDWgbgALADyVaIgCIiAIiIAiIgCIiAIiIAiIgCIiA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data:image/jpeg;base64,/9j/4AAQSkZJRgABAQAAAQABAAD/2wCEAAkGBxISEBUTEhIUFRMUFhUVEhcUEhUUFRUbFREWFhcXExQYHCggGBolHRYUITQiJSorLi4vGB8zODMsNzQtLysBCgoKDg0OGxAQGywmICIsLC0sLC8tLCwsLCwtLCwsLCwsNCwsLCwsLCwsLCwsLCwsLCwsLCwsLCwsLCwsLCwsLP/AABEIAQMAwwMBIgACEQEDEQH/xAAcAAEAAQUBAQAAAAAAAAAAAAAABQIEBgcIAQP/xABHEAABAwIDBQQGBgcFCQEAAAABAAIDBBEFEiEGMUFRYQcTcYEiMkKRobEjM1JygsEUYpKTwtHwCHOis+EXJTRTVGN0stIV/8QAGgEBAAMBAQEAAAAAAAAAAAAAAAMEBQIBBv/EAC8RAAICAQMCBQIEBwAAAAAAAAABAgMRBCExEkEFEzJRYSJxFCNCoTNSkbHB0fD/2gAMAwEAAhEDEQA/AN4oiIAiIgCIsD7X9r3YfRBsLrVNQSyE8WAAd5J4gEAdXA8EBa9oHatBQPdBTtFRVDRwvaKI8pHDUu/VHmQtO4z2g4rVE56x8bTuZT/QtHS7fSI8SVjIHmTqSdSSd5JXqgdj7FmNSXJVUTySG8kskh/Xkc75lfOIZTdpc0jcWuII8wVUvCVz1Mk6YrsZjsn2k19FI3NM+ogv6cUzi82/7cjvSYeWtui6RwfE46qCOeF2aOVoew8bHgRwI3EcwVx8t+/2fa4vw2WIn6moeGdGva19v2i/3qWuTezILYJbo2giIpCEIiIAiIgCIiAIiIAiIgCIiAIiIAiIgC5r7a8VM+MSMv6FMxkTeVy3vHnxu+34QulFyLtXUGTEax5N81VPbwErg0eQAC4nwSVLMiMVLnWCqVzhkAc8uO5lreJ4+Q+artpLLLsYuUlFdyiLDZHi5IZyFiT58l8O6yktIsRv4+YPJZEsflkzPeTvzEeQ0HyUdVkp5zwTaiiFSWOTxbR7DdqKWjbWNqpmxBzoXR5g45vRkDrBoO6zfetWkqUweEhmY73m/lw/rqpHZ5a6iGFPnSUTo3/aVhX/AFbf3cv/AML7w9oGFu3VsI+8Sz/2AXPKEBR/jH7Fh+GQ92dO0ON0s31NTBJ/dzMf8ir9cnugad7R7lJYdjVXT/UVU8dtzRI5zP3brt+C7jrI90RS8Ml+mR08i0fhPazXRWE8cVQ3mPoZPeLtP7IWe4B2mYfUkNdIYJD7E4yAnpJqw+FweisRthLhlOzS218ozNF4DfcvVIVwiwjbDtQoaB5iJdPOPWjhAOT+8eTlaempHJY5g3bpSySBlTTSU7SbCQPEzR1eA0OA8AUye4ZtpF86edkjGvY5r2PAcxzSHNcCLgtI0IIX0Q8CIiAIiIAiIgC43rZM08zvtTSn3yErsgrjJzSHvDt4e8HxzG64s4JafUFJ4MPoz1e78goxSeDfVn77vyVO70M0tL/FX2ZfKPq8MzOzNdlJ3i1weqkEVSE3F5Ro2VRsWJIj4cLF7vdm6AWHnzUgqZJQ3ebK1kxBo3D36Lt9dhwvKpWFsXiKOGJE7g333VQxA/ZCeTM8/E1+5forRteOII8NV9452u3H8iuHCS5RJG2EuGfRePYDvF16i5JCZ2c2sraAjuJS6Ib4Zbvj/CL3Z+EjzWQ7Z9sD5qMQ0rH09TJcTuuD3bABcwvHF17XsCLHcbFYKobE22lvzaLeRN/y96uUXSbwzN1unhjqS3yWrW2/Pr4r0i69VObWym3ZT2RuD+z/ALUuD34dK67bGWlvwsfpIx43zgdHrd648wbFH0lVBVM9aGRr7D2m3s5vgWlzfNdd4fWMmiZLG7NHI1r2EcQ4XB+KsReUVJx6WXCIi6OAiIgCIvHOAFybAaknggI7aLG4qKnfUTGzWDQD1nuPqsYOLif6suU8djklqZZ2xgCaR8hY03DC9xcWi+/fv+AWb9oG1ZxCqOQn9GhJbAODzudKR14chbmVjSo3alqWEa+n0KcMz5f7EDHSTO9nL1cbf6qZpIAxgaNbbzzJ1K+qKtZc5rBdp00annlhWlVV20bv4nkqq2fKLDefgFGrqqvO7OL7mvpieucSbnUqki6+1JTSSvEcUb5JDuZGwvcethw6quvoJoH93PFJE+18sjC0kc233jqFZwUHJZwR8kFtW6FfdpNtd69Ret5PFFJ7BEReHR9oapzeo5FSEFQH7t/EKElhzHUm3JUthLSCx1iFxKqMl8klepnB8ZRkS+FZTCRttxGrTyP8lXTy5m396+iqJuLNJqNkcPhkEaWUG2QnqCLe+6pmpXR2Lrely4HgL+HyU+vhXQ543Dja48RqFYjqG2k0U56NKLabz2IQhbY7Ddt+6eMNqHeg8k0bj7LiSXRE8nHUdbjiLama+9uouhvoQSHAgtINiCNQQeBVuMulmbOPUtjs9Fg2xnaBBPQQSVEjWzlmWUG3rMcWF1uGbLm80U5UM5REQBa57Z9pDBSiljNpam4dbe2IaO/aNm+GZbGXNG2mMGsxKea92NcY4uWSMlrbeJzO/Eorp9MclvR1eZZv2IljbCy9RFkH0IRF6gIiqfd593uXxc6wJ5aqp+8+J+a+NT6jvBaEVwjHnJ7s3xsrDS4HhTKmq9GWcMdKQ3NI5zxmZCwcmt4XtcOKq7RBT4lgbquE5u6HfwPIs5uR+WVh4jQPBHMDkvO17ZioxClpzRtEhjeXZM7WZmyMADmlxA0sOO4lWG0NH/8AlbM/or3NM0o7rTcXzSl8gbzDWZ9f1VEsPEs75/YpbmmkRFKXAiKl7rC6A9JsvVvXYjs8pKSnZLXRxSVMgBf34a5kRduija70bjcTvJvwWKdsOxsNJ3dVTMEccj+6mjYLMa4tLmPY3c2+VwIGm7quVOLeERK3c19QSWdbgfmpJQrXWN+WqmgVBet8mppZZi17BePdYEncASV6rTFnWid1sD4FwBUUFmSRPZLpg5eyISBun9aL6orrBsJmrKiOmp25pJDa/Bg9p7jwaBqf5rR9TMNtRRdYXsrWVEQlhY4xvLspHR5afiCi6n2ewaOjpYqaL1IWBoJAu473OPVxJJ6lFYwU8kkiIvTwidra809BUzDRzIZCz72Q5fjZcx0jLNXQvau+2D1NuIjHvnjB+a5+jGg8FS1j4RseGR2bKkRFQNQIiICKrI7PPXUL4qYmiDhYq3FA3mfgrMbljco2aaXV9JnOx3as6lpm09RA6YRDLC9j2tdlHqskDt9hoHDgBpfU43tbtBU4nMJJWiONgIhiBJawH1iSRdzzYXNhuCsAxrATYAAXJ8OqbLYScTrG07qhlOxwcQX8Q23otbcZ5DfdcaAngu6/reYrHyVbaq6MOe79i17mJvrPF/vAL6Mgid6pB8HXW16zsRoIoi59dNHlFy+QwCMWG9wLRp+JaQq4Gtke1rmyNa9zWvaCA8NcQHtB1AIAPmpJUNfqZwtbH+REnNQkeqb9OKudlKcSYhSMd6rqmHNfjaQGx8bWUTTV72byXN5HePA/zUk6UtMdRCRmjcyRpt7THBzSR0IF1wuqLxL+pI+i2DdfPsZv/aDdO6rpYrOMJiJiABOeUyFrgAN7svdW+91U32oF8OAUkE5vOXUrH3NzmjhLnknjbLa/VZNhnaThssAlkqGQvAu+KT6xjrahrbXfxsW3utP9om1pxKqD2gtghBbA1ws45iM8jhwLrN04ADjdI9TwmsYKUY5kYupmH1R4D5KIiZmIHNTKivfCNfSLlhUyxhzS0i4OhVSKunguNZWGR9HgBkmiiEuVssscd8ty3vHht7XF7XvwXS2xGw9LhcZbAC6R/wBZK+xkfxtoLNb0Hnc6rQeEf8XS/wDkwf5zV1EtTTTco5Zha6qNckohERWCiEREBjHabBnwirHKPP8Au3Nf/CuehuW5+0vbqCGOWijaJppGOjlF/o4g9pae8I1LrH1R5kaX0pE7Sx3j49VQ1bTax2Nrw6MoweVzwfRERUjSCIiAIiIC2xP6l/h+YuoIi6yVzQRY7joVB1GHSMPojM3hbeOhCt6eax0sy/EKZSamlkt3uJtck23XJNvC+5eKkusbEEHkRZVAqy8mUFI4M/V7DusHD5H8lHK/wVt3OdwAy+ZN/wAvio7fQyzo8+dHBXVUxabj1fl4r4AX3KbXgaBuAHkqyv23NWWlTezPhSU+UXO8/DorhEUMpNvLLMYqKwgiIvDovtn2Zq+jbzqoPhM1dPLnHs+p+8xekbb1XukPTJG5wPvaF0ctPSr6DE8Sf5iXwERFZM4LCu1Lax1DShkJtU1BLYj9hotnk8RcAdSDrYrNVoXthqu8xYtvpDDG0DgC7M8/B7fcFHbPpg2WdJWrLUmYY0cySSbuJNySdSSTvK9RWtXXtjNrEm1za2g81kpSm9j6CU4wWXsi5I62VNyN4v4b/cqmPBAI3EXHmjHg6ggjobpx2Pdn3DXg7l6qXxg+PNUNkINneR5p054Gccn1REXJ0ERWU9fkkyvFmkAtd87rqMXLg4nZGCzIu5ImuFnAEdRdWMuERncXN8DcfFX7Hgi4IIO4her2M5R4ZzOquz1JMjWYM32nuPTcpCKMNFmiwHAKpElZKXLFdFdfpQREXBKEREARFTK+wv7l6ll4DeDYHYjh5kr5p7ejDFkH3pXC3wY/3rdy1t2G1NKaFzIpQ6o7xz6lh0c3c1lgd7MobqNLkrZK16o9MUj5vVWddrYREUhXC5t26n7zFqx3KXJ+7Y1n8K6SXL+NuvW1budVUH3zvKrat/QaPhq/Mb+CzWPOkzFzvtEkeG4fCyl8UlyxO5n0R+LT5XUOAq+njhNlrWTzJR9j6mrvEyNv2RnP8IVzgvrP5ej79VYgL70NYI84IJJsWjnpa3RSTjmLUV/2SvVPFkZTfH+ibXjmgixUJRSETNJOryQ7rcE/kpxVLIdD5NOm5WpvBTGCNDw3FVIi4byTIKmWJrhZwBHUXVSLxPB40nszxjABYAADcBuXqIh6tgiIgCIiAIiIDxzrb1YV73W3WHyUgqJ2XaVJXJRZHbFyi0mReE4nNSzMnp3lksZu0jjza4e007iCun9gdrY8TpBM0ZZGnJPHfWN4HDm07weXUFcrvbYkLLeyraQ0OJx3NoakiCccPSNo3/hcRryLlpVy7GBdDudPoiKYrBcu4uLVdUOVTUf5zl1EuY9s2iDEK0O3Cokf+8eXgD9oKtqk3DY0fDpJTefYxnF5bvaz7IzHxOg/rqrRUhxcS473G/8AIKpcqPSkhOfXJy9wvF6i9OSul+tZ97+EqeUJQi8zOmY/4bfmptVdRyvsaGi9L+/+EERFXLoREQBERAEREAREQBERAEREBCVbbO/rwVrOPRPPeFe149L3/NWcu4rSg+DEvW8kde7L4gaihppzvlgikd4ujBd8SV4ozsxP+56K/wDyGfLRFaM4vZ9pYWYgyheHNklhMsT3ACOSziHRtdfV4AzWtuXPnbLJG7GZ2xm4Hd97yziJoI62Ab5krdGIHDMbpy3vD3lO5zgWkw1dM9h1Ia4ZmG7eIsbdNOZBO6Rz5HuLnyOL3ucbucXHMS48SSSVxPgkqznBWiIoC2EReFAXeEtvKT9ltv2j/opdWGDR2YXH2zfyGg/NX6p3vM/samkjipfO4REUJZCIiAIiIAiIgCIiAIiIAiLx7rC6LcERXn0vf81ZTGzSrioddx9yk9jMBdiFfDTNBLC4PnI9mNhBeb8NPRHVwWnCPBh6iay2dN7D0hiwyjjcLObTQhw5Humlw9914psC2gRWTPMbx7ZbC6yfLUwQPqMue18sxaDlDjlIc5t9LnRcu4phr6WpmppLh8Ujma8bHRw6FtiOhXU+0+x9NXFj5O8jni+qqIHmKePfo144anQg7ysC237H3TxmaCrnmrG2F6p7CJGtGjMzWDK4cHG/I8xzJZR1CXS8mj0X0xCklp5DFUxPhkbvbI0tO+1xzGm8aFW5lbzUHSy2pxfc+iQwmR2QbvaPIfzX0go5JOBY3md58Apimp2sblaPHmepUVlqhxyWadPKx5e0f7n0Y0AADcNAvURUTWCIiAIiIAiIgCIiAIiIAiIgCusPwWWrE3dujjZTxmWaWZxbGwa2BcATc2NhbgVRhtBLUzNp6duaV505NHFzzwaOJ/0W7MN7LaFkcTJQ+bu7OkaZHiGWS988kINnW3AG+gAN1b01OX1Moa3UquPSuWaXoOzeqfJQNmmjibiAe6IgOe9gbB3v0kZDdSLbidd62XsDs7BRYy+no+8e2npC2tleT6c00sb42W9UWY0kWGmoNzdZ7U7PRyV0NY5zi6nifHDH6PdsMh9OQaXzFtm77WG5TAaBewGu/r4rQSwYbbfJ6iIvTwIiID4VlFFM3LLGyRvJ7GvHuIWgu0LYU4dKZoWZqSR3okC5hJPqPPL7LuO466noRfKpp2SMcyRrXseC1zXAFrgd4IO8LicFJYZNRc6pZRyu119QvVne3PZjLTF09CHSwb3Rauki+7xkb/iHXetfxTgrMsplBm/TfC1ZR9URFCThERAEREAREQBERAERfMzC4Au4k2AGtydwHM+C9UW+DxtLk+ivMDwiorZu5pWZne246MjH2nu4Df1PAFZXsn2XVVVaSrvTw78lh3zx90/V+LtenFbmwXBoKSIRU8bY2DlvcftPcdXO6lXKtL3kZ2o18Y7Q3ZFbE7Hw4dDlZ6cz7d9KRZzzyA9lg4D33KyREV5LBjyk5PLCIi9OQiIgCIiAIiIAtadsGztCyinrXRZJ2gZXREMMj3vDWiRu5wudTa9gdVstal/tF1RFFTRDdJUZndRHG7Q+bgfJeNJrc6hKUXmLNMwV2g3jodQrtlWD18CodFSlXF9jWhqZx5JwVDVWJW8woISEcSqhUO5/BRuhEy1nuiczDmPevbjmoL9LdfhY7tFV+knkF5+H+TpayJNZxzHvVJlbzCh/0k9F4ah3P4L3yF7h6xEs6paFf4XhFZVEfo9NLID7QYcnnI6zB71L9h8jXYsWSta8Op5Mge1rsrmvY4ObcaGwcNOa6LAU8NLHllSzxGSeIo0rgnY9UyWdWTtib9iL6STwLj6LT4ZlszZzY2iodYIRn3GR/pynn6Z9UdG2HRT6KxGEY8FCzUWWcsIiLshCIiAIiIAiIgCIiAIiIAtd9ueBmpwt0rBd9K8TWHFli2T3NOb8C2IqZIw5pa4AtcCHA6ggixBHJAcZNdcXVSndvNmXYZXyQEHuXHPTOPFjjoL8S31T4X4qCVaSwy7CXUgiIvDope24SN1wql8ojq7xXq4OXs0fVEReHRmHY5IRjtNb2mzg/uHn8l06uduwTC3S4o6ot9HTxOGbhnl9Frf2e8PkuiVYjwU5vMmERF0cBERAEREAREQBERAEREAREQBERAYr2ibGx4pSGM2bMy7qeQ+y6253HI7QHyO8BcwYlQzUsz4Khjo5IzZwPwIPtNO8Eb12Sse2w2Mo8SjDamP0237uVhyysv8AZdxH6pBHReOOTqMnF7HKQK8c4DeVsHbDshkou6eyqZJHLURQXfGWGPvnFrXvIJBaNLkW37lc472Nuo6CaqkqRK+FrX90xhY0tD295eQkn1M1rAahR+WTed8GtqaOSaRsULHSSPNmNY0ucT0AV7tBgM+HTCGqYGSOjZILODhZ995HEEOB6g7xYreo2epaGswmagg7uOV8sUpGZzpGz0xe0yvdcmxZcXOmtlOYdgb3YtiEtRCH08sVIyAvDXscGMd3jcp5P11HFddCxgjdjzk5cNQ1ZNsnsTVYhUint+j/AEYmc6Zrmkxl+TPGw2L9bjgOq3RhOCQs2klMFNFHDDQMa7JC1je9lqc4cABbNkaRffpZSVJhc7toZqt0ZZBHRMponki0pdKJSW2N/ROYG/RFBISskya2T2agw6mbT07fRHpPcdXyOIF3vPE6DwAAUyiLsjCIiAIiIAiIgCIiAIiIAiIgCIiAIiIAiIgMY7TadsmEVgeL5YHyN6OjGdjgRxDmg+Sm5aKOen7qVueOSPJI1xJzBzbEE3v5714iAuoIWsa1jQA1oDWgbgALADyVaIgCIiAIiIAiIgCIiAIiIAiIgCIiA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8" descr="jpeg (195×259)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-1" y="2782669"/>
            <a:ext cx="89090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VLSGG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PG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I?</a:t>
            </a:r>
            <a:r>
              <a:rPr lang="en-US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DRM?KE??Al</a:t>
            </a:r>
            <a:r>
              <a:rPr lang="ru-RU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тут_ничего_не_было</a:t>
            </a: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827584" y="130622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Биологический смысл выравнивания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90925" y="3356992"/>
            <a:ext cx="88735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Если взять много гомологичных последовательностей, то наши суждения будут надежнее!</a:t>
            </a:r>
            <a:br>
              <a:rPr lang="ru-RU" sz="2800" dirty="0" smtClean="0"/>
            </a:br>
            <a:endParaRPr lang="ru-RU" sz="2800" dirty="0" smtClean="0"/>
          </a:p>
          <a:p>
            <a:r>
              <a:rPr lang="ru-RU" sz="2800" dirty="0" smtClean="0"/>
              <a:t>Неконсервативные участки менялись быстрее.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0925" y="3342471"/>
            <a:ext cx="88735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Если взять много гомологичных последовательностей, то наши суждения будут надежнее!</a:t>
            </a:r>
            <a:br>
              <a:rPr lang="ru-RU" sz="2800" dirty="0" smtClean="0"/>
            </a:br>
            <a:endParaRPr lang="ru-RU" sz="2800" dirty="0" smtClean="0"/>
          </a:p>
          <a:p>
            <a:r>
              <a:rPr lang="ru-RU" sz="2800" dirty="0" err="1" smtClean="0"/>
              <a:t>Гэпы</a:t>
            </a:r>
            <a:r>
              <a:rPr lang="ru-RU" sz="2800" dirty="0" smtClean="0"/>
              <a:t> </a:t>
            </a:r>
            <a:r>
              <a:rPr lang="ru-RU" sz="2800" dirty="0" err="1" smtClean="0"/>
              <a:t>соотвествуют</a:t>
            </a:r>
            <a:r>
              <a:rPr lang="ru-RU" sz="2800" dirty="0" smtClean="0"/>
              <a:t> вставкам или </a:t>
            </a:r>
            <a:r>
              <a:rPr lang="ru-RU" sz="2800" dirty="0" err="1" smtClean="0"/>
              <a:t>делециям</a:t>
            </a:r>
            <a:r>
              <a:rPr lang="ru-RU" sz="2800" dirty="0" smtClean="0"/>
              <a:t> (</a:t>
            </a:r>
            <a:r>
              <a:rPr lang="ru-RU" sz="2800" dirty="0" err="1" smtClean="0"/>
              <a:t>инделям</a:t>
            </a:r>
            <a:r>
              <a:rPr lang="ru-RU" sz="2800" dirty="0" smtClean="0"/>
              <a:t>). Не всегда можно уверенно сказать, чему именно.</a:t>
            </a:r>
          </a:p>
        </p:txBody>
      </p:sp>
    </p:spTree>
    <p:extLst>
      <p:ext uri="{BB962C8B-B14F-4D97-AF65-F5344CB8AC3E}">
        <p14:creationId xmlns:p14="http://schemas.microsoft.com/office/powerpoint/2010/main" val="149712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0" grpId="1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158006"/>
            <a:ext cx="9396536" cy="6151314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Участки выравнивания,</a:t>
            </a:r>
            <a:br>
              <a:rPr lang="ru-RU" sz="5400" dirty="0" smtClean="0"/>
            </a:br>
            <a:r>
              <a:rPr lang="ru-RU" sz="5400" dirty="0" smtClean="0"/>
              <a:t>где много совпадений соответствуют консервативным</a:t>
            </a:r>
            <a:br>
              <a:rPr lang="ru-RU" sz="5400" dirty="0" smtClean="0"/>
            </a:br>
            <a:r>
              <a:rPr lang="ru-RU" sz="5400" dirty="0" smtClean="0"/>
              <a:t>(медленно эволюционирующим)</a:t>
            </a:r>
            <a:br>
              <a:rPr lang="ru-RU" sz="5400" dirty="0" smtClean="0"/>
            </a:br>
            <a:r>
              <a:rPr lang="ru-RU" sz="5400" dirty="0" smtClean="0"/>
              <a:t>участкам последовательностей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8163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5328592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Совпадение (</a:t>
            </a:r>
            <a:r>
              <a:rPr lang="en-US" sz="5400" dirty="0" smtClean="0"/>
              <a:t>match)</a:t>
            </a:r>
            <a:r>
              <a:rPr lang="ru-RU" sz="5400" dirty="0" smtClean="0"/>
              <a:t> аминокислот может означать, что в данной позиции сохранилась предковая последовательность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8163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5328592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Несовпадение (</a:t>
            </a:r>
            <a:r>
              <a:rPr lang="en-US" sz="5400" dirty="0" smtClean="0"/>
              <a:t>mismatch)</a:t>
            </a:r>
            <a:r>
              <a:rPr lang="ru-RU" sz="5400" dirty="0" smtClean="0"/>
              <a:t> аминокислот может означать, что в данной позиции произошли замены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83533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5328592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ru-RU" sz="5400" dirty="0" err="1" smtClean="0"/>
              <a:t>Гэпы</a:t>
            </a:r>
            <a:r>
              <a:rPr lang="ru-RU" sz="5400" dirty="0" smtClean="0"/>
              <a:t> соответствуют вставкам или </a:t>
            </a:r>
            <a:r>
              <a:rPr lang="ru-RU" sz="5400" dirty="0" err="1" smtClean="0"/>
              <a:t>делециям</a:t>
            </a:r>
            <a:r>
              <a:rPr lang="ru-RU" sz="5400" dirty="0" smtClean="0"/>
              <a:t> (вместе они называются </a:t>
            </a:r>
            <a:r>
              <a:rPr lang="ru-RU" sz="5400" dirty="0" err="1" smtClean="0"/>
              <a:t>инделями</a:t>
            </a:r>
            <a:r>
              <a:rPr lang="ru-RU" sz="5400" dirty="0" smtClean="0"/>
              <a:t>)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422235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6512" y="-70947"/>
            <a:ext cx="885698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</a:rPr>
              <a:t>Тут приведен список терминов, которые употребляются в третьем блоке. Следует учитывать, что терминология в этой области науки не является общепринятой. Я предлагаю использовать эти слова в указанном здесь значении, тогда мы можем с вами понимать друг друга. Но это не значит, что все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</a:rPr>
              <a:t>биоинформатики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</a:rPr>
              <a:t> планеты Земля понимают эти термины именно так. В скобках приведены возможные альтернативные понимания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</a:p>
          <a:p>
            <a:endParaRPr lang="ru-RU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Точечная мутация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 (замена) - эволюционное событие, состоящее в изменении одной аминокислоты на другую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Совпадение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 (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match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) - совпадение аминокислот в выравнивании (например, лизин в одной и той же колонке в разных последовательностях). Может быть результатом того, что в ходе эволюции в этой позиции не было замен. Но может быть результатом случайности - см. задание про выравнивание негомологичных последовательностей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Несовпадение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 (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mismatch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) - несовпадение аминокислот. Может быть результатом эволюционной замены или ошибочно построенного выравнивания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Вставка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 (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insertion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) - эволюционное событие, состоящее в добавлении новой аминокислоты (или нескольких) в середину последовательности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rgbClr val="333333"/>
                </a:solidFill>
                <a:latin typeface="Arial" panose="020B0604020202020204" pitchFamily="34" charset="0"/>
              </a:rPr>
              <a:t>Делеция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 (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deletion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) - эволюционное событие, состоящее в удалении одной или нескольких аминокислот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.</a:t>
            </a:r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70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6632"/>
            <a:ext cx="885698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</a:rPr>
              <a:t>Тут приведен список терминов, которые употребляются в третьем блоке. Следует учитывать, что терминология в этой области науки не является общепринятой. Я предлагаю использовать эти слова в указанном здесь значении, тогда мы можем с вами понимать друг друга. Но это не значит, что все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</a:rPr>
              <a:t>биоинформатики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</a:rPr>
              <a:t> планеты Земля понимают эти термины именно так. В скобках приведены возможные альтернативные понимания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</a:p>
          <a:p>
            <a:endParaRPr lang="ru-RU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err="1" smtClean="0">
                <a:solidFill>
                  <a:srgbClr val="333333"/>
                </a:solidFill>
                <a:latin typeface="Arial" panose="020B0604020202020204" pitchFamily="34" charset="0"/>
              </a:rPr>
              <a:t>Индель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 (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indel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) - вставка или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делеция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. Этот термин используется по той причине, что во многих случаях нельзя точно сказать, какое именно событие произошло. Если какой-то участок в одних последовательностях есть, а в других его нет, то можно представить как минимум два сценария. Либо этот участок был у предковой последовательности, но у некоторых современных он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делетировался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либо наоборот, у предковой последовательности его не было, но у некоторых современных последовательностей мы видим вставку.</a:t>
            </a:r>
          </a:p>
          <a:p>
            <a:pPr>
              <a:buFont typeface="Arial" panose="020B0604020202020204" pitchFamily="34" charset="0"/>
              <a:buChar char="•"/>
            </a:pPr>
            <a:endParaRPr lang="ru-RU" b="1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err="1" smtClean="0">
                <a:solidFill>
                  <a:srgbClr val="333333"/>
                </a:solidFill>
                <a:latin typeface="Arial" panose="020B0604020202020204" pitchFamily="34" charset="0"/>
              </a:rPr>
              <a:t>Гэп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 (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гэп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) - способ изобразить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индели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в выравнивании. Если какой-то участок есть в одних последовательностях, но отсутствует в других, то на этом месте изображается требуемое количество символов '-'. Несколько подряд идущих символов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гэпа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- это и есть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гэп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. (За пределами нашего курса можно встретить альтернативное определение, при котором каждый отдельный символ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гэпа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называется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гэпом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. Но только за пределами нашего курса!) Важно понимать, что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гэп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не означает разрыва последовательности - между началом и концом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гэпа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имеется вполне нормальная пептидная связь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370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6632"/>
            <a:ext cx="885698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</a:rPr>
              <a:t>Тут приведен список терминов, которые употребляются в третьем блоке. Следует учитывать, что терминология в этой области науки не является общепринятой. Я предлагаю использовать эти слова в указанном здесь значении, тогда мы можем с вами понимать друг друга. Но это не значит, что все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</a:rPr>
              <a:t>биоинформатики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</a:rPr>
              <a:t> планеты Земля понимают эти термины именно так. В скобках приведены возможные альтернативные понимания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</a:p>
          <a:p>
            <a:endParaRPr lang="ru-RU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Абсолютно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консервативная позиция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 (колонка) выравнивания - та, в которой во всех последовательностях один и тот же остаток.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Консервативная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позиция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 выравнивания - та, в которой в большинстве последовательностей один и тот же остаток; измеряется в процентах, можно сказать "позиция консервативна на 70%"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Абсолютно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 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функционально консервативная позиция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 - та, в которой во всех последовательностях остаток из одной и той же группы (например, I, L, V, M). Группы могут задаваться разными способами (например, группу I, L, V, M можно расширить до всех гидрофобных)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Гомология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аминокислотных остатков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 из последовательностей родственных белков - происхождение их кодонов от одного кодона гена - общего предка генов данных белков. На практике проверить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гомологичность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остатков невозможно (кроме лабораторных экспериментов). Да и теоретически некоторые эволюционные события могут не укладываться в это определение (придумайте какие!), но они редки. Поэтому о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гомологичности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остатков судят по сходству последовательностей, их содержащих.</a:t>
            </a:r>
            <a:endParaRPr lang="ru-RU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10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3062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Дано 4 последовательности</a:t>
            </a:r>
            <a:br>
              <a:rPr lang="ru-RU" dirty="0" smtClean="0"/>
            </a:br>
            <a:r>
              <a:rPr lang="ru-RU" sz="3600" dirty="0" smtClean="0"/>
              <a:t>Найти общие мотивы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8964488" cy="1368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VLSGGTTMYPGIADRMQKEITALAPSTMKIKIIAPPERKYSVWIGGSILA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VLSGGSTMFPGIVDRMNKELTALAPSTMKIKIIAPPERKYSVWIGGSILA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VLSGGSTMFPGIADRMSKEISALAPSSMKIKVVAPPERKYSVWIGGSILA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VLSGGSTMYPGLPSRLERELKQLYLERVLKGDVDKLSKFKIRIEDPPRRKHMVFLGGAVLA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0" y="1196752"/>
            <a:ext cx="8964488" cy="1368152"/>
            <a:chOff x="2827917" y="3140968"/>
            <a:chExt cx="8964488" cy="136815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2915816" y="3212976"/>
              <a:ext cx="720080" cy="1224136"/>
            </a:xfrm>
            <a:prstGeom prst="rect">
              <a:avLst/>
            </a:prstGeom>
            <a:solidFill>
              <a:schemeClr val="accent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бъект 2"/>
            <p:cNvSpPr txBox="1">
              <a:spLocks/>
            </p:cNvSpPr>
            <p:nvPr/>
          </p:nvSpPr>
          <p:spPr>
            <a:xfrm>
              <a:off x="2827917" y="3140968"/>
              <a:ext cx="8964488" cy="136815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VLSGG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TTMYPGIADRMQKEITALAPSTMKIKIIAPPERKYSVWIGGSILA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VLSGG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STMFPGIVDRMNKELTALAPSTMKIKIIAPPERKYSVWIGGSILA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VLSGG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STMFPGIADRMSKEISALAPSSMKIKVVAPPERKYSVWIGGSILA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VLSGG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STMYPGLPSRLERELKQLYLERVLKGDVDKLSKFKIRIEDPPRRKHMVFLGGAVLA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0" y="1196752"/>
            <a:ext cx="8964488" cy="1368152"/>
            <a:chOff x="152400" y="2996952"/>
            <a:chExt cx="8964488" cy="1368152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240299" y="3068960"/>
              <a:ext cx="720080" cy="1224136"/>
            </a:xfrm>
            <a:prstGeom prst="rect">
              <a:avLst/>
            </a:prstGeom>
            <a:solidFill>
              <a:schemeClr val="accent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бъект 2"/>
            <p:cNvSpPr txBox="1">
              <a:spLocks/>
            </p:cNvSpPr>
            <p:nvPr/>
          </p:nvSpPr>
          <p:spPr>
            <a:xfrm>
              <a:off x="152400" y="2996952"/>
              <a:ext cx="8964488" cy="136815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VLSGG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TM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YPGIADRMQKEITALAPSTMKIKIIAPPERKYSVWIGGSILA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VLSGG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TM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FPGIVDRMNKELTALAPSTMKIKIIAPPERKYSVWIGGSILA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VLSGG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TM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FPGIADRMSKEISALAPSSMKIKVVAPPERKYSVWIGGSILA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VLSGG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TM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YPGLPSRLERELKQLYLERVLKGDVDKLSKFKIRIEDPPRRKHMVFLGGAVLA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043608" y="3068960"/>
              <a:ext cx="288032" cy="1224136"/>
            </a:xfrm>
            <a:prstGeom prst="rect">
              <a:avLst/>
            </a:prstGeom>
            <a:solidFill>
              <a:schemeClr val="accent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0" y="1196752"/>
            <a:ext cx="8964488" cy="1368152"/>
            <a:chOff x="13370" y="4581128"/>
            <a:chExt cx="8964488" cy="136815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101269" y="4653136"/>
              <a:ext cx="720080" cy="1224136"/>
            </a:xfrm>
            <a:prstGeom prst="rect">
              <a:avLst/>
            </a:prstGeom>
            <a:solidFill>
              <a:schemeClr val="accent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бъект 2"/>
            <p:cNvSpPr txBox="1">
              <a:spLocks/>
            </p:cNvSpPr>
            <p:nvPr/>
          </p:nvSpPr>
          <p:spPr>
            <a:xfrm>
              <a:off x="13370" y="4581128"/>
              <a:ext cx="8964488" cy="136815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VLSGG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TM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Y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IADRMQKEITALAPSTMKIKIIAPPERKYSVWIGGSILA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VLSGG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TM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IVDRMNKELTALAPSTMKIKIIAPPERKYSVWIGGSILA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VLSGG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TM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IADRMSKEISALAPSSMKIKVVAPPERKYSVWIGGSILA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VLSGG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TM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Y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LPSRLERELKQLYLERVLKGDVDKLSKFKIRIEDPPRRKHMVFLGGAVLA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904578" y="4653136"/>
              <a:ext cx="288032" cy="1224136"/>
            </a:xfrm>
            <a:prstGeom prst="rect">
              <a:avLst/>
            </a:prstGeom>
            <a:solidFill>
              <a:schemeClr val="accent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331640" y="4653136"/>
              <a:ext cx="288032" cy="1224136"/>
            </a:xfrm>
            <a:prstGeom prst="rect">
              <a:avLst/>
            </a:prstGeom>
            <a:solidFill>
              <a:schemeClr val="accent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0" y="1196752"/>
            <a:ext cx="8964488" cy="1368152"/>
            <a:chOff x="0" y="3068960"/>
            <a:chExt cx="8964488" cy="1368152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87899" y="3140968"/>
              <a:ext cx="720080" cy="1224136"/>
            </a:xfrm>
            <a:prstGeom prst="rect">
              <a:avLst/>
            </a:prstGeom>
            <a:solidFill>
              <a:schemeClr val="accent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бъект 2"/>
            <p:cNvSpPr txBox="1">
              <a:spLocks/>
            </p:cNvSpPr>
            <p:nvPr/>
          </p:nvSpPr>
          <p:spPr>
            <a:xfrm>
              <a:off x="0" y="3068960"/>
              <a:ext cx="8964488" cy="136815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VLSGG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TM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Y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IA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DRMQKEITAL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APSTMKIKIIAPPERKYSVWIGGSILA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VLSGG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TM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IV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DRMNKELTAL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APSTMKIKIIAPPERKYSVWIGGSILA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VLSGG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TM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IA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DRMSKEISAL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APSSMKIKVVAPPERKYSVWIGGSILA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VLSGG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TM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Y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LP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SRLERELKQL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YLERVLKGDVDKLSKFKIRIEDPPRRKHMVFLGGAVLA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891208" y="3140968"/>
              <a:ext cx="288032" cy="1224136"/>
            </a:xfrm>
            <a:prstGeom prst="rect">
              <a:avLst/>
            </a:prstGeom>
            <a:solidFill>
              <a:schemeClr val="accent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1318270" y="3140968"/>
              <a:ext cx="288032" cy="1224136"/>
            </a:xfrm>
            <a:prstGeom prst="rect">
              <a:avLst/>
            </a:prstGeom>
            <a:solidFill>
              <a:schemeClr val="accent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0" y="1196752"/>
            <a:ext cx="8964488" cy="1368152"/>
            <a:chOff x="0" y="3068960"/>
            <a:chExt cx="8964488" cy="1368152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87899" y="3140968"/>
              <a:ext cx="720080" cy="1224136"/>
            </a:xfrm>
            <a:prstGeom prst="rect">
              <a:avLst/>
            </a:prstGeom>
            <a:solidFill>
              <a:schemeClr val="accent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бъект 2"/>
            <p:cNvSpPr txBox="1">
              <a:spLocks/>
            </p:cNvSpPr>
            <p:nvPr/>
          </p:nvSpPr>
          <p:spPr>
            <a:xfrm>
              <a:off x="0" y="3068960"/>
              <a:ext cx="8964488" cy="136815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VLSGG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TM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Y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IA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DRMQKEITAL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AP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TM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KI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KIIA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PP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RK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YSVWIGGSILA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VLSGG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TM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IV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DRMNKELTAL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AP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TM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KI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KIIA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PP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RK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YSVWIGGSILA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VLSGG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TM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IA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DRMSKEISAL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AP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SM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KI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KVVA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PP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RK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YSVWIGGSILA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VLSGG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TM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Y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LP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SRLERELKQL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YLERVLKGDVDKL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KF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KI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RIED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PP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R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RK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HMVFLGGAVLA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891208" y="3140968"/>
              <a:ext cx="288032" cy="1224136"/>
            </a:xfrm>
            <a:prstGeom prst="rect">
              <a:avLst/>
            </a:prstGeom>
            <a:solidFill>
              <a:schemeClr val="accent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1318270" y="3140968"/>
              <a:ext cx="288032" cy="1224136"/>
            </a:xfrm>
            <a:prstGeom prst="rect">
              <a:avLst/>
            </a:prstGeom>
            <a:solidFill>
              <a:schemeClr val="accent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86852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u="sng" dirty="0" smtClean="0"/>
              <a:t>Что такое выравнивание?</a:t>
            </a:r>
          </a:p>
          <a:p>
            <a:r>
              <a:rPr lang="ru-RU" b="1" u="sng" dirty="0" smtClean="0"/>
              <a:t>Хорошие выравнивания не могут быть результатом случайности!</a:t>
            </a:r>
          </a:p>
          <a:p>
            <a:r>
              <a:rPr lang="ru-RU" b="1" u="sng" dirty="0" smtClean="0"/>
              <a:t>Хорошее выравнивание свидетельствует о гомологии.</a:t>
            </a:r>
          </a:p>
          <a:p>
            <a:r>
              <a:rPr lang="ru-RU" b="1" u="sng" dirty="0" smtClean="0"/>
              <a:t>Способы изображения выравниваний.</a:t>
            </a: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158908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3062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Обычно выравнивание выглядит так</a:t>
            </a:r>
            <a:endParaRPr lang="ru-RU" dirty="0"/>
          </a:p>
        </p:txBody>
      </p:sp>
      <p:sp>
        <p:nvSpPr>
          <p:cNvPr id="3" name="AutoShape 2" descr="data:image/jpeg;base64,/9j/4AAQSkZJRgABAQAAAQABAAD/2wCEAAkGBxISEBUTEhIUFRMUFhUVEhcUEhUUFRUbFREWFhcXExQYHCggGBolHRYUITQiJSorLi4vGB8zODMsNzQtLysBCgoKDg0OGxAQGywmICIsLC0sLC8tLCwsLCwtLCwsLCwsNCwsLCwsLCwsLCwsLCwsLCwsLCwsLCwsLCwsLCwsLP/AABEIAQMAwwMBIgACEQEDEQH/xAAcAAEAAQUBAQAAAAAAAAAAAAAABQIEBgcIAQP/xABHEAABAwIDBQQGBgcFCQEAAAABAAIDBBEFEiEGMUFRYQcTcYEiMkKRobEjM1JygsEUYpKTwtHwCHOis+EXJTRTVGN0stIV/8QAGgEBAAMBAQEAAAAAAAAAAAAAAAMEBQIBBv/EAC8RAAICAQMCBQIEBwAAAAAAAAABAgMRBCExEkEFEzJRYSJxFCNCoTNSkbHB0fD/2gAMAwEAAhEDEQA/AN4oiIAiIgCIsD7X9r3YfRBsLrVNQSyE8WAAd5J4gEAdXA8EBa9oHatBQPdBTtFRVDRwvaKI8pHDUu/VHmQtO4z2g4rVE56x8bTuZT/QtHS7fSI8SVjIHmTqSdSSd5JXqgdj7FmNSXJVUTySG8kskh/Xkc75lfOIZTdpc0jcWuII8wVUvCVz1Mk6YrsZjsn2k19FI3NM+ogv6cUzi82/7cjvSYeWtui6RwfE46qCOeF2aOVoew8bHgRwI3EcwVx8t+/2fa4vw2WIn6moeGdGva19v2i/3qWuTezILYJbo2giIpCEIiIAiIgCIiAIiIAiIgCIiAIiIAiIgC5r7a8VM+MSMv6FMxkTeVy3vHnxu+34QulFyLtXUGTEax5N81VPbwErg0eQAC4nwSVLMiMVLnWCqVzhkAc8uO5lreJ4+Q+artpLLLsYuUlFdyiLDZHi5IZyFiT58l8O6yktIsRv4+YPJZEsflkzPeTvzEeQ0HyUdVkp5zwTaiiFSWOTxbR7DdqKWjbWNqpmxBzoXR5g45vRkDrBoO6zfetWkqUweEhmY73m/lw/rqpHZ5a6iGFPnSUTo3/aVhX/AFbf3cv/AML7w9oGFu3VsI+8Sz/2AXPKEBR/jH7Fh+GQ92dO0ON0s31NTBJ/dzMf8ir9cnugad7R7lJYdjVXT/UVU8dtzRI5zP3brt+C7jrI90RS8Ml+mR08i0fhPazXRWE8cVQ3mPoZPeLtP7IWe4B2mYfUkNdIYJD7E4yAnpJqw+FweisRthLhlOzS218ozNF4DfcvVIVwiwjbDtQoaB5iJdPOPWjhAOT+8eTlaempHJY5g3bpSySBlTTSU7SbCQPEzR1eA0OA8AUye4ZtpF86edkjGvY5r2PAcxzSHNcCLgtI0IIX0Q8CIiAIiIAiIgC43rZM08zvtTSn3yErsgrjJzSHvDt4e8HxzG64s4JafUFJ4MPoz1e78goxSeDfVn77vyVO70M0tL/FX2ZfKPq8MzOzNdlJ3i1weqkEVSE3F5Ro2VRsWJIj4cLF7vdm6AWHnzUgqZJQ3ebK1kxBo3D36Lt9dhwvKpWFsXiKOGJE7g333VQxA/ZCeTM8/E1+5forRteOII8NV9452u3H8iuHCS5RJG2EuGfRePYDvF16i5JCZ2c2sraAjuJS6Ib4Zbvj/CL3Z+EjzWQ7Z9sD5qMQ0rH09TJcTuuD3bABcwvHF17XsCLHcbFYKobE22lvzaLeRN/y96uUXSbwzN1unhjqS3yWrW2/Pr4r0i69VObWym3ZT2RuD+z/ALUuD34dK67bGWlvwsfpIx43zgdHrd648wbFH0lVBVM9aGRr7D2m3s5vgWlzfNdd4fWMmiZLG7NHI1r2EcQ4XB+KsReUVJx6WXCIi6OAiIgCIvHOAFybAaknggI7aLG4qKnfUTGzWDQD1nuPqsYOLif6suU8djklqZZ2xgCaR8hY03DC9xcWi+/fv+AWb9oG1ZxCqOQn9GhJbAODzudKR14chbmVjSo3alqWEa+n0KcMz5f7EDHSTO9nL1cbf6qZpIAxgaNbbzzJ1K+qKtZc5rBdp00annlhWlVV20bv4nkqq2fKLDefgFGrqqvO7OL7mvpieucSbnUqki6+1JTSSvEcUb5JDuZGwvcethw6quvoJoH93PFJE+18sjC0kc233jqFZwUHJZwR8kFtW6FfdpNtd69Ret5PFFJ7BEReHR9oapzeo5FSEFQH7t/EKElhzHUm3JUthLSCx1iFxKqMl8klepnB8ZRkS+FZTCRttxGrTyP8lXTy5m396+iqJuLNJqNkcPhkEaWUG2QnqCLe+6pmpXR2Lrely4HgL+HyU+vhXQ543Dja48RqFYjqG2k0U56NKLabz2IQhbY7Ddt+6eMNqHeg8k0bj7LiSXRE8nHUdbjiLama+9uouhvoQSHAgtINiCNQQeBVuMulmbOPUtjs9Fg2xnaBBPQQSVEjWzlmWUG3rMcWF1uGbLm80U5UM5REQBa57Z9pDBSiljNpam4dbe2IaO/aNm+GZbGXNG2mMGsxKea92NcY4uWSMlrbeJzO/Eorp9MclvR1eZZv2IljbCy9RFkH0IRF6gIiqfd593uXxc6wJ5aqp+8+J+a+NT6jvBaEVwjHnJ7s3xsrDS4HhTKmq9GWcMdKQ3NI5zxmZCwcmt4XtcOKq7RBT4lgbquE5u6HfwPIs5uR+WVh4jQPBHMDkvO17ZioxClpzRtEhjeXZM7WZmyMADmlxA0sOO4lWG0NH/8AlbM/or3NM0o7rTcXzSl8gbzDWZ9f1VEsPEs75/YpbmmkRFKXAiKl7rC6A9JsvVvXYjs8pKSnZLXRxSVMgBf34a5kRduija70bjcTvJvwWKdsOxsNJ3dVTMEccj+6mjYLMa4tLmPY3c2+VwIGm7quVOLeERK3c19QSWdbgfmpJQrXWN+WqmgVBet8mppZZi17BePdYEncASV6rTFnWid1sD4FwBUUFmSRPZLpg5eyISBun9aL6orrBsJmrKiOmp25pJDa/Bg9p7jwaBqf5rR9TMNtRRdYXsrWVEQlhY4xvLspHR5afiCi6n2ewaOjpYqaL1IWBoJAu473OPVxJJ6lFYwU8kkiIvTwidra809BUzDRzIZCz72Q5fjZcx0jLNXQvau+2D1NuIjHvnjB+a5+jGg8FS1j4RseGR2bKkRFQNQIiICKrI7PPXUL4qYmiDhYq3FA3mfgrMbljco2aaXV9JnOx3as6lpm09RA6YRDLC9j2tdlHqskDt9hoHDgBpfU43tbtBU4nMJJWiONgIhiBJawH1iSRdzzYXNhuCsAxrATYAAXJ8OqbLYScTrG07qhlOxwcQX8Q23otbcZ5DfdcaAngu6/reYrHyVbaq6MOe79i17mJvrPF/vAL6Mgid6pB8HXW16zsRoIoi59dNHlFy+QwCMWG9wLRp+JaQq4Gtke1rmyNa9zWvaCA8NcQHtB1AIAPmpJUNfqZwtbH+REnNQkeqb9OKudlKcSYhSMd6rqmHNfjaQGx8bWUTTV72byXN5HePA/zUk6UtMdRCRmjcyRpt7THBzSR0IF1wuqLxL+pI+i2DdfPsZv/aDdO6rpYrOMJiJiABOeUyFrgAN7svdW+91U32oF8OAUkE5vOXUrH3NzmjhLnknjbLa/VZNhnaThssAlkqGQvAu+KT6xjrahrbXfxsW3utP9om1pxKqD2gtghBbA1ws45iM8jhwLrN04ADjdI9TwmsYKUY5kYupmH1R4D5KIiZmIHNTKivfCNfSLlhUyxhzS0i4OhVSKunguNZWGR9HgBkmiiEuVssscd8ty3vHht7XF7XvwXS2xGw9LhcZbAC6R/wBZK+xkfxtoLNb0Hnc6rQeEf8XS/wDkwf5zV1EtTTTco5Zha6qNckohERWCiEREBjHabBnwirHKPP8Au3Nf/CuehuW5+0vbqCGOWijaJppGOjlF/o4g9pae8I1LrH1R5kaX0pE7Sx3j49VQ1bTax2Nrw6MoweVzwfRERUjSCIiAIiIC2xP6l/h+YuoIi6yVzQRY7joVB1GHSMPojM3hbeOhCt6eax0sy/EKZSamlkt3uJtck23XJNvC+5eKkusbEEHkRZVAqy8mUFI4M/V7DusHD5H8lHK/wVt3OdwAy+ZN/wAvio7fQyzo8+dHBXVUxabj1fl4r4AX3KbXgaBuAHkqyv23NWWlTezPhSU+UXO8/DorhEUMpNvLLMYqKwgiIvDovtn2Zq+jbzqoPhM1dPLnHs+p+8xekbb1XukPTJG5wPvaF0ctPSr6DE8Sf5iXwERFZM4LCu1Lax1DShkJtU1BLYj9hotnk8RcAdSDrYrNVoXthqu8xYtvpDDG0DgC7M8/B7fcFHbPpg2WdJWrLUmYY0cySSbuJNySdSSTvK9RWtXXtjNrEm1za2g81kpSm9j6CU4wWXsi5I62VNyN4v4b/cqmPBAI3EXHmjHg6ggjobpx2Pdn3DXg7l6qXxg+PNUNkINneR5p054Gccn1REXJ0ERWU9fkkyvFmkAtd87rqMXLg4nZGCzIu5ImuFnAEdRdWMuERncXN8DcfFX7Hgi4IIO4her2M5R4ZzOquz1JMjWYM32nuPTcpCKMNFmiwHAKpElZKXLFdFdfpQREXBKEREARFTK+wv7l6ll4DeDYHYjh5kr5p7ejDFkH3pXC3wY/3rdy1t2G1NKaFzIpQ6o7xz6lh0c3c1lgd7MobqNLkrZK16o9MUj5vVWddrYREUhXC5t26n7zFqx3KXJ+7Y1n8K6SXL+NuvW1budVUH3zvKrat/QaPhq/Mb+CzWPOkzFzvtEkeG4fCyl8UlyxO5n0R+LT5XUOAq+njhNlrWTzJR9j6mrvEyNv2RnP8IVzgvrP5ej79VYgL70NYI84IJJsWjnpa3RSTjmLUV/2SvVPFkZTfH+ibXjmgixUJRSETNJOryQ7rcE/kpxVLIdD5NOm5WpvBTGCNDw3FVIi4byTIKmWJrhZwBHUXVSLxPB40nszxjABYAADcBuXqIh6tgiIgCIiAIiIDxzrb1YV73W3WHyUgqJ2XaVJXJRZHbFyi0mReE4nNSzMnp3lksZu0jjza4e007iCun9gdrY8TpBM0ZZGnJPHfWN4HDm07weXUFcrvbYkLLeyraQ0OJx3NoakiCccPSNo3/hcRryLlpVy7GBdDudPoiKYrBcu4uLVdUOVTUf5zl1EuY9s2iDEK0O3Cokf+8eXgD9oKtqk3DY0fDpJTefYxnF5bvaz7IzHxOg/rqrRUhxcS473G/8AIKpcqPSkhOfXJy9wvF6i9OSul+tZ97+EqeUJQi8zOmY/4bfmptVdRyvsaGi9L+/+EERFXLoREQBERAEREAREQBERAEREBCVbbO/rwVrOPRPPeFe149L3/NWcu4rSg+DEvW8kde7L4gaihppzvlgikd4ujBd8SV4ozsxP+56K/wDyGfLRFaM4vZ9pYWYgyheHNklhMsT3ACOSziHRtdfV4AzWtuXPnbLJG7GZ2xm4Hd97yziJoI62Ab5krdGIHDMbpy3vD3lO5zgWkw1dM9h1Ia4ZmG7eIsbdNOZBO6Rz5HuLnyOL3ucbucXHMS48SSSVxPgkqznBWiIoC2EReFAXeEtvKT9ltv2j/opdWGDR2YXH2zfyGg/NX6p3vM/samkjipfO4REUJZCIiAIiIAiIgCIiAIiIAiLx7rC6LcERXn0vf81ZTGzSrioddx9yk9jMBdiFfDTNBLC4PnI9mNhBeb8NPRHVwWnCPBh6iay2dN7D0hiwyjjcLObTQhw5Humlw9914psC2gRWTPMbx7ZbC6yfLUwQPqMue18sxaDlDjlIc5t9LnRcu4phr6WpmppLh8Ujma8bHRw6FtiOhXU+0+x9NXFj5O8jni+qqIHmKePfo144anQg7ysC237H3TxmaCrnmrG2F6p7CJGtGjMzWDK4cHG/I8xzJZR1CXS8mj0X0xCklp5DFUxPhkbvbI0tO+1xzGm8aFW5lbzUHSy2pxfc+iQwmR2QbvaPIfzX0go5JOBY3md58Apimp2sblaPHmepUVlqhxyWadPKx5e0f7n0Y0AADcNAvURUTWCIiAIiIAiIgCIiAIiIAiIgCusPwWWrE3dujjZTxmWaWZxbGwa2BcATc2NhbgVRhtBLUzNp6duaV505NHFzzwaOJ/0W7MN7LaFkcTJQ+bu7OkaZHiGWS988kINnW3AG+gAN1b01OX1Moa3UquPSuWaXoOzeqfJQNmmjibiAe6IgOe9gbB3v0kZDdSLbidd62XsDs7BRYy+no+8e2npC2tleT6c00sb42W9UWY0kWGmoNzdZ7U7PRyV0NY5zi6nifHDH6PdsMh9OQaXzFtm77WG5TAaBewGu/r4rQSwYbbfJ6iIvTwIiID4VlFFM3LLGyRvJ7GvHuIWgu0LYU4dKZoWZqSR3okC5hJPqPPL7LuO466noRfKpp2SMcyRrXseC1zXAFrgd4IO8LicFJYZNRc6pZRyu119QvVne3PZjLTF09CHSwb3Rauki+7xkb/iHXetfxTgrMsplBm/TfC1ZR9URFCThERAEREAREQBERAERfMzC4Au4k2AGtydwHM+C9UW+DxtLk+ivMDwiorZu5pWZne246MjH2nu4Df1PAFZXsn2XVVVaSrvTw78lh3zx90/V+LtenFbmwXBoKSIRU8bY2DlvcftPcdXO6lXKtL3kZ2o18Y7Q3ZFbE7Hw4dDlZ6cz7d9KRZzzyA9lg4D33KyREV5LBjyk5PLCIi9OQiIgCIiAIiIAtadsGztCyinrXRZJ2gZXREMMj3vDWiRu5wudTa9gdVstal/tF1RFFTRDdJUZndRHG7Q+bgfJeNJrc6hKUXmLNMwV2g3jodQrtlWD18CodFSlXF9jWhqZx5JwVDVWJW8woISEcSqhUO5/BRuhEy1nuiczDmPevbjmoL9LdfhY7tFV+knkF5+H+TpayJNZxzHvVJlbzCh/0k9F4ah3P4L3yF7h6xEs6paFf4XhFZVEfo9NLID7QYcnnI6zB71L9h8jXYsWSta8Op5Mge1rsrmvY4ObcaGwcNOa6LAU8NLHllSzxGSeIo0rgnY9UyWdWTtib9iL6STwLj6LT4ZlszZzY2iodYIRn3GR/pynn6Z9UdG2HRT6KxGEY8FCzUWWcsIiLshCIiAIiIAiIgCIiAIiIAtd9ueBmpwt0rBd9K8TWHFli2T3NOb8C2IqZIw5pa4AtcCHA6ggixBHJAcZNdcXVSndvNmXYZXyQEHuXHPTOPFjjoL8S31T4X4qCVaSwy7CXUgiIvDope24SN1wql8ojq7xXq4OXs0fVEReHRmHY5IRjtNb2mzg/uHn8l06uduwTC3S4o6ot9HTxOGbhnl9Frf2e8PkuiVYjwU5vMmERF0cBERAEREAREQBERAEREAREQBERAYr2ibGx4pSGM2bMy7qeQ+y6253HI7QHyO8BcwYlQzUsz4Khjo5IzZwPwIPtNO8Eb12Sse2w2Mo8SjDamP0237uVhyysv8AZdxH6pBHReOOTqMnF7HKQK8c4DeVsHbDshkou6eyqZJHLURQXfGWGPvnFrXvIJBaNLkW37lc472Nuo6CaqkqRK+FrX90xhY0tD295eQkn1M1rAahR+WTed8GtqaOSaRsULHSSPNmNY0ucT0AV7tBgM+HTCGqYGSOjZILODhZ995HEEOB6g7xYreo2epaGswmagg7uOV8sUpGZzpGz0xe0yvdcmxZcXOmtlOYdgb3YtiEtRCH08sVIyAvDXscGMd3jcp5P11HFddCxgjdjzk5cNQ1ZNsnsTVYhUint+j/AEYmc6Zrmkxl+TPGw2L9bjgOq3RhOCQs2klMFNFHDDQMa7JC1je9lqc4cABbNkaRffpZSVJhc7toZqt0ZZBHRMponki0pdKJSW2N/ROYG/RFBISskya2T2agw6mbT07fRHpPcdXyOIF3vPE6DwAAUyiLsjCIiAIiIAiIgCIiAIiIAiIgCIiAIiIAiIgMY7TadsmEVgeL5YHyN6OjGdjgRxDmg+Sm5aKOen7qVueOSPJI1xJzBzbEE3v5714iAuoIWsa1jQA1oDWgbgALADyVaIgCIiAIiIAiIgCIiAIiIAiIgCIi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jpeg;base64,/9j/4AAQSkZJRgABAQAAAQABAAD/2wCEAAkGBxISEBUTEhIUFRMUFhUVEhcUEhUUFRUbFREWFhcXExQYHCggGBolHRYUITQiJSorLi4vGB8zODMsNzQtLysBCgoKDg0OGxAQGywmICIsLC0sLC8tLCwsLCwtLCwsLCwsNCwsLCwsLCwsLCwsLCwsLCwsLCwsLCwsLCwsLCwsLP/AABEIAQMAwwMBIgACEQEDEQH/xAAcAAEAAQUBAQAAAAAAAAAAAAAABQIEBgcIAQP/xABHEAABAwIDBQQGBgcFCQEAAAABAAIDBBEFEiEGMUFRYQcTcYEiMkKRobEjM1JygsEUYpKTwtHwCHOis+EXJTRTVGN0stIV/8QAGgEBAAMBAQEAAAAAAAAAAAAAAAMEBQIBBv/EAC8RAAICAQMCBQIEBwAAAAAAAAABAgMRBCExEkEFEzJRYSJxFCNCoTNSkbHB0fD/2gAMAwEAAhEDEQA/AN4oiIAiIgCIsD7X9r3YfRBsLrVNQSyE8WAAd5J4gEAdXA8EBa9oHatBQPdBTtFRVDRwvaKI8pHDUu/VHmQtO4z2g4rVE56x8bTuZT/QtHS7fSI8SVjIHmTqSdSSd5JXqgdj7FmNSXJVUTySG8kskh/Xkc75lfOIZTdpc0jcWuII8wVUvCVz1Mk6YrsZjsn2k19FI3NM+ogv6cUzi82/7cjvSYeWtui6RwfE46qCOeF2aOVoew8bHgRwI3EcwVx8t+/2fa4vw2WIn6moeGdGva19v2i/3qWuTezILYJbo2giIpCEIiIAiIgCIiAIiIAiIgCIiAIiIAiIgC5r7a8VM+MSMv6FMxkTeVy3vHnxu+34QulFyLtXUGTEax5N81VPbwErg0eQAC4nwSVLMiMVLnWCqVzhkAc8uO5lreJ4+Q+artpLLLsYuUlFdyiLDZHi5IZyFiT58l8O6yktIsRv4+YPJZEsflkzPeTvzEeQ0HyUdVkp5zwTaiiFSWOTxbR7DdqKWjbWNqpmxBzoXR5g45vRkDrBoO6zfetWkqUweEhmY73m/lw/rqpHZ5a6iGFPnSUTo3/aVhX/AFbf3cv/AML7w9oGFu3VsI+8Sz/2AXPKEBR/jH7Fh+GQ92dO0ON0s31NTBJ/dzMf8ir9cnugad7R7lJYdjVXT/UVU8dtzRI5zP3brt+C7jrI90RS8Ml+mR08i0fhPazXRWE8cVQ3mPoZPeLtP7IWe4B2mYfUkNdIYJD7E4yAnpJqw+FweisRthLhlOzS218ozNF4DfcvVIVwiwjbDtQoaB5iJdPOPWjhAOT+8eTlaempHJY5g3bpSySBlTTSU7SbCQPEzR1eA0OA8AUye4ZtpF86edkjGvY5r2PAcxzSHNcCLgtI0IIX0Q8CIiAIiIAiIgC43rZM08zvtTSn3yErsgrjJzSHvDt4e8HxzG64s4JafUFJ4MPoz1e78goxSeDfVn77vyVO70M0tL/FX2ZfKPq8MzOzNdlJ3i1weqkEVSE3F5Ro2VRsWJIj4cLF7vdm6AWHnzUgqZJQ3ebK1kxBo3D36Lt9dhwvKpWFsXiKOGJE7g333VQxA/ZCeTM8/E1+5forRteOII8NV9452u3H8iuHCS5RJG2EuGfRePYDvF16i5JCZ2c2sraAjuJS6Ib4Zbvj/CL3Z+EjzWQ7Z9sD5qMQ0rH09TJcTuuD3bABcwvHF17XsCLHcbFYKobE22lvzaLeRN/y96uUXSbwzN1unhjqS3yWrW2/Pr4r0i69VObWym3ZT2RuD+z/ALUuD34dK67bGWlvwsfpIx43zgdHrd648wbFH0lVBVM9aGRr7D2m3s5vgWlzfNdd4fWMmiZLG7NHI1r2EcQ4XB+KsReUVJx6WXCIi6OAiIgCIvHOAFybAaknggI7aLG4qKnfUTGzWDQD1nuPqsYOLif6suU8djklqZZ2xgCaR8hY03DC9xcWi+/fv+AWb9oG1ZxCqOQn9GhJbAODzudKR14chbmVjSo3alqWEa+n0KcMz5f7EDHSTO9nL1cbf6qZpIAxgaNbbzzJ1K+qKtZc5rBdp00annlhWlVV20bv4nkqq2fKLDefgFGrqqvO7OL7mvpieucSbnUqki6+1JTSSvEcUb5JDuZGwvcethw6quvoJoH93PFJE+18sjC0kc233jqFZwUHJZwR8kFtW6FfdpNtd69Ret5PFFJ7BEReHR9oapzeo5FSEFQH7t/EKElhzHUm3JUthLSCx1iFxKqMl8klepnB8ZRkS+FZTCRttxGrTyP8lXTy5m396+iqJuLNJqNkcPhkEaWUG2QnqCLe+6pmpXR2Lrely4HgL+HyU+vhXQ543Dja48RqFYjqG2k0U56NKLabz2IQhbY7Ddt+6eMNqHeg8k0bj7LiSXRE8nHUdbjiLama+9uouhvoQSHAgtINiCNQQeBVuMulmbOPUtjs9Fg2xnaBBPQQSVEjWzlmWUG3rMcWF1uGbLm80U5UM5REQBa57Z9pDBSiljNpam4dbe2IaO/aNm+GZbGXNG2mMGsxKea92NcY4uWSMlrbeJzO/Eorp9MclvR1eZZv2IljbCy9RFkH0IRF6gIiqfd593uXxc6wJ5aqp+8+J+a+NT6jvBaEVwjHnJ7s3xsrDS4HhTKmq9GWcMdKQ3NI5zxmZCwcmt4XtcOKq7RBT4lgbquE5u6HfwPIs5uR+WVh4jQPBHMDkvO17ZioxClpzRtEhjeXZM7WZmyMADmlxA0sOO4lWG0NH/8AlbM/or3NM0o7rTcXzSl8gbzDWZ9f1VEsPEs75/YpbmmkRFKXAiKl7rC6A9JsvVvXYjs8pKSnZLXRxSVMgBf34a5kRduija70bjcTvJvwWKdsOxsNJ3dVTMEccj+6mjYLMa4tLmPY3c2+VwIGm7quVOLeERK3c19QSWdbgfmpJQrXWN+WqmgVBet8mppZZi17BePdYEncASV6rTFnWid1sD4FwBUUFmSRPZLpg5eyISBun9aL6orrBsJmrKiOmp25pJDa/Bg9p7jwaBqf5rR9TMNtRRdYXsrWVEQlhY4xvLspHR5afiCi6n2ewaOjpYqaL1IWBoJAu473OPVxJJ6lFYwU8kkiIvTwidra809BUzDRzIZCz72Q5fjZcx0jLNXQvau+2D1NuIjHvnjB+a5+jGg8FS1j4RseGR2bKkRFQNQIiICKrI7PPXUL4qYmiDhYq3FA3mfgrMbljco2aaXV9JnOx3as6lpm09RA6YRDLC9j2tdlHqskDt9hoHDgBpfU43tbtBU4nMJJWiONgIhiBJawH1iSRdzzYXNhuCsAxrATYAAXJ8OqbLYScTrG07qhlOxwcQX8Q23otbcZ5DfdcaAngu6/reYrHyVbaq6MOe79i17mJvrPF/vAL6Mgid6pB8HXW16zsRoIoi59dNHlFy+QwCMWG9wLRp+JaQq4Gtke1rmyNa9zWvaCA8NcQHtB1AIAPmpJUNfqZwtbH+REnNQkeqb9OKudlKcSYhSMd6rqmHNfjaQGx8bWUTTV72byXN5HePA/zUk6UtMdRCRmjcyRpt7THBzSR0IF1wuqLxL+pI+i2DdfPsZv/aDdO6rpYrOMJiJiABOeUyFrgAN7svdW+91U32oF8OAUkE5vOXUrH3NzmjhLnknjbLa/VZNhnaThssAlkqGQvAu+KT6xjrahrbXfxsW3utP9om1pxKqD2gtghBbA1ws45iM8jhwLrN04ADjdI9TwmsYKUY5kYupmH1R4D5KIiZmIHNTKivfCNfSLlhUyxhzS0i4OhVSKunguNZWGR9HgBkmiiEuVssscd8ty3vHht7XF7XvwXS2xGw9LhcZbAC6R/wBZK+xkfxtoLNb0Hnc6rQeEf8XS/wDkwf5zV1EtTTTco5Zha6qNckohERWCiEREBjHabBnwirHKPP8Au3Nf/CuehuW5+0vbqCGOWijaJppGOjlF/o4g9pae8I1LrH1R5kaX0pE7Sx3j49VQ1bTax2Nrw6MoweVzwfRERUjSCIiAIiIC2xP6l/h+YuoIi6yVzQRY7joVB1GHSMPojM3hbeOhCt6eax0sy/EKZSamlkt3uJtck23XJNvC+5eKkusbEEHkRZVAqy8mUFI4M/V7DusHD5H8lHK/wVt3OdwAy+ZN/wAvio7fQyzo8+dHBXVUxabj1fl4r4AX3KbXgaBuAHkqyv23NWWlTezPhSU+UXO8/DorhEUMpNvLLMYqKwgiIvDovtn2Zq+jbzqoPhM1dPLnHs+p+8xekbb1XukPTJG5wPvaF0ctPSr6DE8Sf5iXwERFZM4LCu1Lax1DShkJtU1BLYj9hotnk8RcAdSDrYrNVoXthqu8xYtvpDDG0DgC7M8/B7fcFHbPpg2WdJWrLUmYY0cySSbuJNySdSSTvK9RWtXXtjNrEm1za2g81kpSm9j6CU4wWXsi5I62VNyN4v4b/cqmPBAI3EXHmjHg6ggjobpx2Pdn3DXg7l6qXxg+PNUNkINneR5p054Gccn1REXJ0ERWU9fkkyvFmkAtd87rqMXLg4nZGCzIu5ImuFnAEdRdWMuERncXN8DcfFX7Hgi4IIO4her2M5R4ZzOquz1JMjWYM32nuPTcpCKMNFmiwHAKpElZKXLFdFdfpQREXBKEREARFTK+wv7l6ll4DeDYHYjh5kr5p7ejDFkH3pXC3wY/3rdy1t2G1NKaFzIpQ6o7xz6lh0c3c1lgd7MobqNLkrZK16o9MUj5vVWddrYREUhXC5t26n7zFqx3KXJ+7Y1n8K6SXL+NuvW1budVUH3zvKrat/QaPhq/Mb+CzWPOkzFzvtEkeG4fCyl8UlyxO5n0R+LT5XUOAq+njhNlrWTzJR9j6mrvEyNv2RnP8IVzgvrP5ej79VYgL70NYI84IJJsWjnpa3RSTjmLUV/2SvVPFkZTfH+ibXjmgixUJRSETNJOryQ7rcE/kpxVLIdD5NOm5WpvBTGCNDw3FVIi4byTIKmWJrhZwBHUXVSLxPB40nszxjABYAADcBuXqIh6tgiIgCIiAIiIDxzrb1YV73W3WHyUgqJ2XaVJXJRZHbFyi0mReE4nNSzMnp3lksZu0jjza4e007iCun9gdrY8TpBM0ZZGnJPHfWN4HDm07weXUFcrvbYkLLeyraQ0OJx3NoakiCccPSNo3/hcRryLlpVy7GBdDudPoiKYrBcu4uLVdUOVTUf5zl1EuY9s2iDEK0O3Cokf+8eXgD9oKtqk3DY0fDpJTefYxnF5bvaz7IzHxOg/rqrRUhxcS473G/8AIKpcqPSkhOfXJy9wvF6i9OSul+tZ97+EqeUJQi8zOmY/4bfmptVdRyvsaGi9L+/+EERFXLoREQBERAEREAREQBERAEREBCVbbO/rwVrOPRPPeFe149L3/NWcu4rSg+DEvW8kde7L4gaihppzvlgikd4ujBd8SV4ozsxP+56K/wDyGfLRFaM4vZ9pYWYgyheHNklhMsT3ACOSziHRtdfV4AzWtuXPnbLJG7GZ2xm4Hd97yziJoI62Ab5krdGIHDMbpy3vD3lO5zgWkw1dM9h1Ia4ZmG7eIsbdNOZBO6Rz5HuLnyOL3ucbucXHMS48SSSVxPgkqznBWiIoC2EReFAXeEtvKT9ltv2j/opdWGDR2YXH2zfyGg/NX6p3vM/samkjipfO4REUJZCIiAIiIAiIgCIiAIiIAiLx7rC6LcERXn0vf81ZTGzSrioddx9yk9jMBdiFfDTNBLC4PnI9mNhBeb8NPRHVwWnCPBh6iay2dN7D0hiwyjjcLObTQhw5Humlw9914psC2gRWTPMbx7ZbC6yfLUwQPqMue18sxaDlDjlIc5t9LnRcu4phr6WpmppLh8Ujma8bHRw6FtiOhXU+0+x9NXFj5O8jni+qqIHmKePfo144anQg7ysC237H3TxmaCrnmrG2F6p7CJGtGjMzWDK4cHG/I8xzJZR1CXS8mj0X0xCklp5DFUxPhkbvbI0tO+1xzGm8aFW5lbzUHSy2pxfc+iQwmR2QbvaPIfzX0go5JOBY3md58Apimp2sblaPHmepUVlqhxyWadPKx5e0f7n0Y0AADcNAvURUTWCIiAIiIAiIgCIiAIiIAiIgCusPwWWrE3dujjZTxmWaWZxbGwa2BcATc2NhbgVRhtBLUzNp6duaV505NHFzzwaOJ/0W7MN7LaFkcTJQ+bu7OkaZHiGWS988kINnW3AG+gAN1b01OX1Moa3UquPSuWaXoOzeqfJQNmmjibiAe6IgOe9gbB3v0kZDdSLbidd62XsDs7BRYy+no+8e2npC2tleT6c00sb42W9UWY0kWGmoNzdZ7U7PRyV0NY5zi6nifHDH6PdsMh9OQaXzFtm77WG5TAaBewGu/r4rQSwYbbfJ6iIvTwIiID4VlFFM3LLGyRvJ7GvHuIWgu0LYU4dKZoWZqSR3okC5hJPqPPL7LuO466noRfKpp2SMcyRrXseC1zXAFrgd4IO8LicFJYZNRc6pZRyu119QvVne3PZjLTF09CHSwb3Rauki+7xkb/iHXetfxTgrMsplBm/TfC1ZR9URFCThERAEREAREQBERAERfMzC4Au4k2AGtydwHM+C9UW+DxtLk+ivMDwiorZu5pWZne246MjH2nu4Df1PAFZXsn2XVVVaSrvTw78lh3zx90/V+LtenFbmwXBoKSIRU8bY2DlvcftPcdXO6lXKtL3kZ2o18Y7Q3ZFbE7Hw4dDlZ6cz7d9KRZzzyA9lg4D33KyREV5LBjyk5PLCIi9OQiIgCIiAIiIAtadsGztCyinrXRZJ2gZXREMMj3vDWiRu5wudTa9gdVstal/tF1RFFTRDdJUZndRHG7Q+bgfJeNJrc6hKUXmLNMwV2g3jodQrtlWD18CodFSlXF9jWhqZx5JwVDVWJW8woISEcSqhUO5/BRuhEy1nuiczDmPevbjmoL9LdfhY7tFV+knkF5+H+TpayJNZxzHvVJlbzCh/0k9F4ah3P4L3yF7h6xEs6paFf4XhFZVEfo9NLID7QYcnnI6zB71L9h8jXYsWSta8Op5Mge1rsrmvY4ObcaGwcNOa6LAU8NLHllSzxGSeIo0rgnY9UyWdWTtib9iL6STwLj6LT4ZlszZzY2iodYIRn3GR/pynn6Z9UdG2HRT6KxGEY8FCzUWWcsIiLshCIiAIiIAiIgCIiAIiIAtd9ueBmpwt0rBd9K8TWHFli2T3NOb8C2IqZIw5pa4AtcCHA6ggixBHJAcZNdcXVSndvNmXYZXyQEHuXHPTOPFjjoL8S31T4X4qCVaSwy7CXUgiIvDope24SN1wql8ojq7xXq4OXs0fVEReHRmHY5IRjtNb2mzg/uHn8l06uduwTC3S4o6ot9HTxOGbhnl9Frf2e8PkuiVYjwU5vMmERF0cBERAEREAREQBERAEREAREQBERAYr2ibGx4pSGM2bMy7qeQ+y6253HI7QHyO8BcwYlQzUsz4Khjo5IzZwPwIPtNO8Eb12Sse2w2Mo8SjDamP0237uVhyysv8AZdxH6pBHReOOTqMnF7HKQK8c4DeVsHbDshkou6eyqZJHLURQXfGWGPvnFrXvIJBaNLkW37lc472Nuo6CaqkqRK+FrX90xhY0tD295eQkn1M1rAahR+WTed8GtqaOSaRsULHSSPNmNY0ucT0AV7tBgM+HTCGqYGSOjZILODhZ995HEEOB6g7xYreo2epaGswmagg7uOV8sUpGZzpGz0xe0yvdcmxZcXOmtlOYdgb3YtiEtRCH08sVIyAvDXscGMd3jcp5P11HFddCxgjdjzk5cNQ1ZNsnsTVYhUint+j/AEYmc6Zrmkxl+TPGw2L9bjgOq3RhOCQs2klMFNFHDDQMa7JC1je9lqc4cABbNkaRffpZSVJhc7toZqt0ZZBHRMponki0pdKJSW2N/ROYG/RFBISskya2T2agw6mbT07fRHpPcdXyOIF3vPE6DwAAUyiLsjCIiAIiIAiIgCIiAIiIAiIgCIiAIiIAiIgMY7TadsmEVgeL5YHyN6OjGdjgRxDmg+Sm5aKOen7qVueOSPJI1xJzBzbEE3v5714iAuoIWsa1jQA1oDWgbgALADyVaIgCIiAIiIAiIgCIiAIiIAiIgCIiA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data:image/jpeg;base64,/9j/4AAQSkZJRgABAQAAAQABAAD/2wCEAAkGBxISEBUTEhIUFRMUFhUVEhcUEhUUFRUbFREWFhcXExQYHCggGBolHRYUITQiJSorLi4vGB8zODMsNzQtLysBCgoKDg0OGxAQGywmICIsLC0sLC8tLCwsLCwtLCwsLCwsNCwsLCwsLCwsLCwsLCwsLCwsLCwsLCwsLCwsLCwsLP/AABEIAQMAwwMBIgACEQEDEQH/xAAcAAEAAQUBAQAAAAAAAAAAAAAABQIEBgcIAQP/xABHEAABAwIDBQQGBgcFCQEAAAABAAIDBBEFEiEGMUFRYQcTcYEiMkKRobEjM1JygsEUYpKTwtHwCHOis+EXJTRTVGN0stIV/8QAGgEBAAMBAQEAAAAAAAAAAAAAAAMEBQIBBv/EAC8RAAICAQMCBQIEBwAAAAAAAAABAgMRBCExEkEFEzJRYSJxFCNCoTNSkbHB0fD/2gAMAwEAAhEDEQA/AN4oiIAiIgCIsD7X9r3YfRBsLrVNQSyE8WAAd5J4gEAdXA8EBa9oHatBQPdBTtFRVDRwvaKI8pHDUu/VHmQtO4z2g4rVE56x8bTuZT/QtHS7fSI8SVjIHmTqSdSSd5JXqgdj7FmNSXJVUTySG8kskh/Xkc75lfOIZTdpc0jcWuII8wVUvCVz1Mk6YrsZjsn2k19FI3NM+ogv6cUzi82/7cjvSYeWtui6RwfE46qCOeF2aOVoew8bHgRwI3EcwVx8t+/2fa4vw2WIn6moeGdGva19v2i/3qWuTezILYJbo2giIpCEIiIAiIgCIiAIiIAiIgCIiAIiIAiIgC5r7a8VM+MSMv6FMxkTeVy3vHnxu+34QulFyLtXUGTEax5N81VPbwErg0eQAC4nwSVLMiMVLnWCqVzhkAc8uO5lreJ4+Q+artpLLLsYuUlFdyiLDZHi5IZyFiT58l8O6yktIsRv4+YPJZEsflkzPeTvzEeQ0HyUdVkp5zwTaiiFSWOTxbR7DdqKWjbWNqpmxBzoXR5g45vRkDrBoO6zfetWkqUweEhmY73m/lw/rqpHZ5a6iGFPnSUTo3/aVhX/AFbf3cv/AML7w9oGFu3VsI+8Sz/2AXPKEBR/jH7Fh+GQ92dO0ON0s31NTBJ/dzMf8ir9cnugad7R7lJYdjVXT/UVU8dtzRI5zP3brt+C7jrI90RS8Ml+mR08i0fhPazXRWE8cVQ3mPoZPeLtP7IWe4B2mYfUkNdIYJD7E4yAnpJqw+FweisRthLhlOzS218ozNF4DfcvVIVwiwjbDtQoaB5iJdPOPWjhAOT+8eTlaempHJY5g3bpSySBlTTSU7SbCQPEzR1eA0OA8AUye4ZtpF86edkjGvY5r2PAcxzSHNcCLgtI0IIX0Q8CIiAIiIAiIgC43rZM08zvtTSn3yErsgrjJzSHvDt4e8HxzG64s4JafUFJ4MPoz1e78goxSeDfVn77vyVO70M0tL/FX2ZfKPq8MzOzNdlJ3i1weqkEVSE3F5Ro2VRsWJIj4cLF7vdm6AWHnzUgqZJQ3ebK1kxBo3D36Lt9dhwvKpWFsXiKOGJE7g333VQxA/ZCeTM8/E1+5forRteOII8NV9452u3H8iuHCS5RJG2EuGfRePYDvF16i5JCZ2c2sraAjuJS6Ib4Zbvj/CL3Z+EjzWQ7Z9sD5qMQ0rH09TJcTuuD3bABcwvHF17XsCLHcbFYKobE22lvzaLeRN/y96uUXSbwzN1unhjqS3yWrW2/Pr4r0i69VObWym3ZT2RuD+z/ALUuD34dK67bGWlvwsfpIx43zgdHrd648wbFH0lVBVM9aGRr7D2m3s5vgWlzfNdd4fWMmiZLG7NHI1r2EcQ4XB+KsReUVJx6WXCIi6OAiIgCIvHOAFybAaknggI7aLG4qKnfUTGzWDQD1nuPqsYOLif6suU8djklqZZ2xgCaR8hY03DC9xcWi+/fv+AWb9oG1ZxCqOQn9GhJbAODzudKR14chbmVjSo3alqWEa+n0KcMz5f7EDHSTO9nL1cbf6qZpIAxgaNbbzzJ1K+qKtZc5rBdp00annlhWlVV20bv4nkqq2fKLDefgFGrqqvO7OL7mvpieucSbnUqki6+1JTSSvEcUb5JDuZGwvcethw6quvoJoH93PFJE+18sjC0kc233jqFZwUHJZwR8kFtW6FfdpNtd69Ret5PFFJ7BEReHR9oapzeo5FSEFQH7t/EKElhzHUm3JUthLSCx1iFxKqMl8klepnB8ZRkS+FZTCRttxGrTyP8lXTy5m396+iqJuLNJqNkcPhkEaWUG2QnqCLe+6pmpXR2Lrely4HgL+HyU+vhXQ543Dja48RqFYjqG2k0U56NKLabz2IQhbY7Ddt+6eMNqHeg8k0bj7LiSXRE8nHUdbjiLama+9uouhvoQSHAgtINiCNQQeBVuMulmbOPUtjs9Fg2xnaBBPQQSVEjWzlmWUG3rMcWF1uGbLm80U5UM5REQBa57Z9pDBSiljNpam4dbe2IaO/aNm+GZbGXNG2mMGsxKea92NcY4uWSMlrbeJzO/Eorp9MclvR1eZZv2IljbCy9RFkH0IRF6gIiqfd593uXxc6wJ5aqp+8+J+a+NT6jvBaEVwjHnJ7s3xsrDS4HhTKmq9GWcMdKQ3NI5zxmZCwcmt4XtcOKq7RBT4lgbquE5u6HfwPIs5uR+WVh4jQPBHMDkvO17ZioxClpzRtEhjeXZM7WZmyMADmlxA0sOO4lWG0NH/8AlbM/or3NM0o7rTcXzSl8gbzDWZ9f1VEsPEs75/YpbmmkRFKXAiKl7rC6A9JsvVvXYjs8pKSnZLXRxSVMgBf34a5kRduija70bjcTvJvwWKdsOxsNJ3dVTMEccj+6mjYLMa4tLmPY3c2+VwIGm7quVOLeERK3c19QSWdbgfmpJQrXWN+WqmgVBet8mppZZi17BePdYEncASV6rTFnWid1sD4FwBUUFmSRPZLpg5eyISBun9aL6orrBsJmrKiOmp25pJDa/Bg9p7jwaBqf5rR9TMNtRRdYXsrWVEQlhY4xvLspHR5afiCi6n2ewaOjpYqaL1IWBoJAu473OPVxJJ6lFYwU8kkiIvTwidra809BUzDRzIZCz72Q5fjZcx0jLNXQvau+2D1NuIjHvnjB+a5+jGg8FS1j4RseGR2bKkRFQNQIiICKrI7PPXUL4qYmiDhYq3FA3mfgrMbljco2aaXV9JnOx3as6lpm09RA6YRDLC9j2tdlHqskDt9hoHDgBpfU43tbtBU4nMJJWiONgIhiBJawH1iSRdzzYXNhuCsAxrATYAAXJ8OqbLYScTrG07qhlOxwcQX8Q23otbcZ5DfdcaAngu6/reYrHyVbaq6MOe79i17mJvrPF/vAL6Mgid6pB8HXW16zsRoIoi59dNHlFy+QwCMWG9wLRp+JaQq4Gtke1rmyNa9zWvaCA8NcQHtB1AIAPmpJUNfqZwtbH+REnNQkeqb9OKudlKcSYhSMd6rqmHNfjaQGx8bWUTTV72byXN5HePA/zUk6UtMdRCRmjcyRpt7THBzSR0IF1wuqLxL+pI+i2DdfPsZv/aDdO6rpYrOMJiJiABOeUyFrgAN7svdW+91U32oF8OAUkE5vOXUrH3NzmjhLnknjbLa/VZNhnaThssAlkqGQvAu+KT6xjrahrbXfxsW3utP9om1pxKqD2gtghBbA1ws45iM8jhwLrN04ADjdI9TwmsYKUY5kYupmH1R4D5KIiZmIHNTKivfCNfSLlhUyxhzS0i4OhVSKunguNZWGR9HgBkmiiEuVssscd8ty3vHht7XF7XvwXS2xGw9LhcZbAC6R/wBZK+xkfxtoLNb0Hnc6rQeEf8XS/wDkwf5zV1EtTTTco5Zha6qNckohERWCiEREBjHabBnwirHKPP8Au3Nf/CuehuW5+0vbqCGOWijaJppGOjlF/o4g9pae8I1LrH1R5kaX0pE7Sx3j49VQ1bTax2Nrw6MoweVzwfRERUjSCIiAIiIC2xP6l/h+YuoIi6yVzQRY7joVB1GHSMPojM3hbeOhCt6eax0sy/EKZSamlkt3uJtck23XJNvC+5eKkusbEEHkRZVAqy8mUFI4M/V7DusHD5H8lHK/wVt3OdwAy+ZN/wAvio7fQyzo8+dHBXVUxabj1fl4r4AX3KbXgaBuAHkqyv23NWWlTezPhSU+UXO8/DorhEUMpNvLLMYqKwgiIvDovtn2Zq+jbzqoPhM1dPLnHs+p+8xekbb1XukPTJG5wPvaF0ctPSr6DE8Sf5iXwERFZM4LCu1Lax1DShkJtU1BLYj9hotnk8RcAdSDrYrNVoXthqu8xYtvpDDG0DgC7M8/B7fcFHbPpg2WdJWrLUmYY0cySSbuJNySdSSTvK9RWtXXtjNrEm1za2g81kpSm9j6CU4wWXsi5I62VNyN4v4b/cqmPBAI3EXHmjHg6ggjobpx2Pdn3DXg7l6qXxg+PNUNkINneR5p054Gccn1REXJ0ERWU9fkkyvFmkAtd87rqMXLg4nZGCzIu5ImuFnAEdRdWMuERncXN8DcfFX7Hgi4IIO4her2M5R4ZzOquz1JMjWYM32nuPTcpCKMNFmiwHAKpElZKXLFdFdfpQREXBKEREARFTK+wv7l6ll4DeDYHYjh5kr5p7ejDFkH3pXC3wY/3rdy1t2G1NKaFzIpQ6o7xz6lh0c3c1lgd7MobqNLkrZK16o9MUj5vVWddrYREUhXC5t26n7zFqx3KXJ+7Y1n8K6SXL+NuvW1budVUH3zvKrat/QaPhq/Mb+CzWPOkzFzvtEkeG4fCyl8UlyxO5n0R+LT5XUOAq+njhNlrWTzJR9j6mrvEyNv2RnP8IVzgvrP5ej79VYgL70NYI84IJJsWjnpa3RSTjmLUV/2SvVPFkZTfH+ibXjmgixUJRSETNJOryQ7rcE/kpxVLIdD5NOm5WpvBTGCNDw3FVIi4byTIKmWJrhZwBHUXVSLxPB40nszxjABYAADcBuXqIh6tgiIgCIiAIiIDxzrb1YV73W3WHyUgqJ2XaVJXJRZHbFyi0mReE4nNSzMnp3lksZu0jjza4e007iCun9gdrY8TpBM0ZZGnJPHfWN4HDm07weXUFcrvbYkLLeyraQ0OJx3NoakiCccPSNo3/hcRryLlpVy7GBdDudPoiKYrBcu4uLVdUOVTUf5zl1EuY9s2iDEK0O3Cokf+8eXgD9oKtqk3DY0fDpJTefYxnF5bvaz7IzHxOg/rqrRUhxcS473G/8AIKpcqPSkhOfXJy9wvF6i9OSul+tZ97+EqeUJQi8zOmY/4bfmptVdRyvsaGi9L+/+EERFXLoREQBERAEREAREQBERAEREBCVbbO/rwVrOPRPPeFe149L3/NWcu4rSg+DEvW8kde7L4gaihppzvlgikd4ujBd8SV4ozsxP+56K/wDyGfLRFaM4vZ9pYWYgyheHNklhMsT3ACOSziHRtdfV4AzWtuXPnbLJG7GZ2xm4Hd97yziJoI62Ab5krdGIHDMbpy3vD3lO5zgWkw1dM9h1Ia4ZmG7eIsbdNOZBO6Rz5HuLnyOL3ucbucXHMS48SSSVxPgkqznBWiIoC2EReFAXeEtvKT9ltv2j/opdWGDR2YXH2zfyGg/NX6p3vM/samkjipfO4REUJZCIiAIiIAiIgCIiAIiIAiLx7rC6LcERXn0vf81ZTGzSrioddx9yk9jMBdiFfDTNBLC4PnI9mNhBeb8NPRHVwWnCPBh6iay2dN7D0hiwyjjcLObTQhw5Humlw9914psC2gRWTPMbx7ZbC6yfLUwQPqMue18sxaDlDjlIc5t9LnRcu4phr6WpmppLh8Ujma8bHRw6FtiOhXU+0+x9NXFj5O8jni+qqIHmKePfo144anQg7ysC237H3TxmaCrnmrG2F6p7CJGtGjMzWDK4cHG/I8xzJZR1CXS8mj0X0xCklp5DFUxPhkbvbI0tO+1xzGm8aFW5lbzUHSy2pxfc+iQwmR2QbvaPIfzX0go5JOBY3md58Apimp2sblaPHmepUVlqhxyWadPKx5e0f7n0Y0AADcNAvURUTWCIiAIiIAiIgCIiAIiIAiIgCusPwWWrE3dujjZTxmWaWZxbGwa2BcATc2NhbgVRhtBLUzNp6duaV505NHFzzwaOJ/0W7MN7LaFkcTJQ+bu7OkaZHiGWS988kINnW3AG+gAN1b01OX1Moa3UquPSuWaXoOzeqfJQNmmjibiAe6IgOe9gbB3v0kZDdSLbidd62XsDs7BRYy+no+8e2npC2tleT6c00sb42W9UWY0kWGmoNzdZ7U7PRyV0NY5zi6nifHDH6PdsMh9OQaXzFtm77WG5TAaBewGu/r4rQSwYbbfJ6iIvTwIiID4VlFFM3LLGyRvJ7GvHuIWgu0LYU4dKZoWZqSR3okC5hJPqPPL7LuO466noRfKpp2SMcyRrXseC1zXAFrgd4IO8LicFJYZNRc6pZRyu119QvVne3PZjLTF09CHSwb3Rauki+7xkb/iHXetfxTgrMsplBm/TfC1ZR9URFCThERAEREAREQBERAERfMzC4Au4k2AGtydwHM+C9UW+DxtLk+ivMDwiorZu5pWZne246MjH2nu4Df1PAFZXsn2XVVVaSrvTw78lh3zx90/V+LtenFbmwXBoKSIRU8bY2DlvcftPcdXO6lXKtL3kZ2o18Y7Q3ZFbE7Hw4dDlZ6cz7d9KRZzzyA9lg4D33KyREV5LBjyk5PLCIi9OQiIgCIiAIiIAtadsGztCyinrXRZJ2gZXREMMj3vDWiRu5wudTa9gdVstal/tF1RFFTRDdJUZndRHG7Q+bgfJeNJrc6hKUXmLNMwV2g3jodQrtlWD18CodFSlXF9jWhqZx5JwVDVWJW8woISEcSqhUO5/BRuhEy1nuiczDmPevbjmoL9LdfhY7tFV+knkF5+H+TpayJNZxzHvVJlbzCh/0k9F4ah3P4L3yF7h6xEs6paFf4XhFZVEfo9NLID7QYcnnI6zB71L9h8jXYsWSta8Op5Mge1rsrmvY4ObcaGwcNOa6LAU8NLHllSzxGSeIo0rgnY9UyWdWTtib9iL6STwLj6LT4ZlszZzY2iodYIRn3GR/pynn6Z9UdG2HRT6KxGEY8FCzUWWcsIiLshCIiAIiIAiIgCIiAIiIAtd9ueBmpwt0rBd9K8TWHFli2T3NOb8C2IqZIw5pa4AtcCHA6ggixBHJAcZNdcXVSndvNmXYZXyQEHuXHPTOPFjjoL8S31T4X4qCVaSwy7CXUgiIvDope24SN1wql8ojq7xXq4OXs0fVEReHRmHY5IRjtNb2mzg/uHn8l06uduwTC3S4o6ot9HTxOGbhnl9Frf2e8PkuiVYjwU5vMmERF0cBERAEREAREQBERAEREAREQBERAYr2ibGx4pSGM2bMy7qeQ+y6253HI7QHyO8BcwYlQzUsz4Khjo5IzZwPwIPtNO8Eb12Sse2w2Mo8SjDamP0237uVhyysv8AZdxH6pBHReOOTqMnF7HKQK8c4DeVsHbDshkou6eyqZJHLURQXfGWGPvnFrXvIJBaNLkW37lc472Nuo6CaqkqRK+FrX90xhY0tD295eQkn1M1rAahR+WTed8GtqaOSaRsULHSSPNmNY0ucT0AV7tBgM+HTCGqYGSOjZILODhZ995HEEOB6g7xYreo2epaGswmagg7uOV8sUpGZzpGz0xe0yvdcmxZcXOmtlOYdgb3YtiEtRCH08sVIyAvDXscGMd3jcp5P11HFddCxgjdjzk5cNQ1ZNsnsTVYhUint+j/AEYmc6Zrmkxl+TPGw2L9bjgOq3RhOCQs2klMFNFHDDQMa7JC1je9lqc4cABbNkaRffpZSVJhc7toZqt0ZZBHRMponki0pdKJSW2N/ROYG/RFBISskya2T2agw6mbT07fRHpPcdXyOIF3vPE6DwAAUyiLsjCIiAIiIAiIgCIiAIiIAiIgCIiAIiIAiIgMY7TadsmEVgeL5YHyN6OjGdjgRxDmg+Sm5aKOen7qVueOSPJI1xJzBzbEE3v5714iAuoIWsa1jQA1oDWgbgALADyVaIgCIiAIiIAiIgCIiAIiIAiIgCIiA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2" t="9827" r="2229" b="23431"/>
          <a:stretch/>
        </p:blipFill>
        <p:spPr bwMode="auto">
          <a:xfrm>
            <a:off x="-172699" y="888901"/>
            <a:ext cx="933190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55776" y="6012577"/>
            <a:ext cx="41963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Раскраска – </a:t>
            </a:r>
            <a:r>
              <a:rPr lang="en-US" sz="3200" dirty="0" smtClean="0"/>
              <a:t>BLOSUM62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157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3062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Или так … </a:t>
            </a:r>
            <a:endParaRPr lang="ru-RU" dirty="0"/>
          </a:p>
        </p:txBody>
      </p:sp>
      <p:sp>
        <p:nvSpPr>
          <p:cNvPr id="3" name="AutoShape 2" descr="data:image/jpeg;base64,/9j/4AAQSkZJRgABAQAAAQABAAD/2wCEAAkGBxISEBUTEhIUFRMUFhUVEhcUEhUUFRUbFREWFhcXExQYHCggGBolHRYUITQiJSorLi4vGB8zODMsNzQtLysBCgoKDg0OGxAQGywmICIsLC0sLC8tLCwsLCwtLCwsLCwsNCwsLCwsLCwsLCwsLCwsLCwsLCwsLCwsLCwsLCwsLP/AABEIAQMAwwMBIgACEQEDEQH/xAAcAAEAAQUBAQAAAAAAAAAAAAAABQIEBgcIAQP/xABHEAABAwIDBQQGBgcFCQEAAAABAAIDBBEFEiEGMUFRYQcTcYEiMkKRobEjM1JygsEUYpKTwtHwCHOis+EXJTRTVGN0stIV/8QAGgEBAAMBAQEAAAAAAAAAAAAAAAMEBQIBBv/EAC8RAAICAQMCBQIEBwAAAAAAAAABAgMRBCExEkEFEzJRYSJxFCNCoTNSkbHB0fD/2gAMAwEAAhEDEQA/AN4oiIAiIgCIsD7X9r3YfRBsLrVNQSyE8WAAd5J4gEAdXA8EBa9oHatBQPdBTtFRVDRwvaKI8pHDUu/VHmQtO4z2g4rVE56x8bTuZT/QtHS7fSI8SVjIHmTqSdSSd5JXqgdj7FmNSXJVUTySG8kskh/Xkc75lfOIZTdpc0jcWuII8wVUvCVz1Mk6YrsZjsn2k19FI3NM+ogv6cUzi82/7cjvSYeWtui6RwfE46qCOeF2aOVoew8bHgRwI3EcwVx8t+/2fa4vw2WIn6moeGdGva19v2i/3qWuTezILYJbo2giIpCEIiIAiIgCIiAIiIAiIgCIiAIiIAiIgC5r7a8VM+MSMv6FMxkTeVy3vHnxu+34QulFyLtXUGTEax5N81VPbwErg0eQAC4nwSVLMiMVLnWCqVzhkAc8uO5lreJ4+Q+artpLLLsYuUlFdyiLDZHi5IZyFiT58l8O6yktIsRv4+YPJZEsflkzPeTvzEeQ0HyUdVkp5zwTaiiFSWOTxbR7DdqKWjbWNqpmxBzoXR5g45vRkDrBoO6zfetWkqUweEhmY73m/lw/rqpHZ5a6iGFPnSUTo3/aVhX/AFbf3cv/AML7w9oGFu3VsI+8Sz/2AXPKEBR/jH7Fh+GQ92dO0ON0s31NTBJ/dzMf8ir9cnugad7R7lJYdjVXT/UVU8dtzRI5zP3brt+C7jrI90RS8Ml+mR08i0fhPazXRWE8cVQ3mPoZPeLtP7IWe4B2mYfUkNdIYJD7E4yAnpJqw+FweisRthLhlOzS218ozNF4DfcvVIVwiwjbDtQoaB5iJdPOPWjhAOT+8eTlaempHJY5g3bpSySBlTTSU7SbCQPEzR1eA0OA8AUye4ZtpF86edkjGvY5r2PAcxzSHNcCLgtI0IIX0Q8CIiAIiIAiIgC43rZM08zvtTSn3yErsgrjJzSHvDt4e8HxzG64s4JafUFJ4MPoz1e78goxSeDfVn77vyVO70M0tL/FX2ZfKPq8MzOzNdlJ3i1weqkEVSE3F5Ro2VRsWJIj4cLF7vdm6AWHnzUgqZJQ3ebK1kxBo3D36Lt9dhwvKpWFsXiKOGJE7g333VQxA/ZCeTM8/E1+5forRteOII8NV9452u3H8iuHCS5RJG2EuGfRePYDvF16i5JCZ2c2sraAjuJS6Ib4Zbvj/CL3Z+EjzWQ7Z9sD5qMQ0rH09TJcTuuD3bABcwvHF17XsCLHcbFYKobE22lvzaLeRN/y96uUXSbwzN1unhjqS3yWrW2/Pr4r0i69VObWym3ZT2RuD+z/ALUuD34dK67bGWlvwsfpIx43zgdHrd648wbFH0lVBVM9aGRr7D2m3s5vgWlzfNdd4fWMmiZLG7NHI1r2EcQ4XB+KsReUVJx6WXCIi6OAiIgCIvHOAFybAaknggI7aLG4qKnfUTGzWDQD1nuPqsYOLif6suU8djklqZZ2xgCaR8hY03DC9xcWi+/fv+AWb9oG1ZxCqOQn9GhJbAODzudKR14chbmVjSo3alqWEa+n0KcMz5f7EDHSTO9nL1cbf6qZpIAxgaNbbzzJ1K+qKtZc5rBdp00annlhWlVV20bv4nkqq2fKLDefgFGrqqvO7OL7mvpieucSbnUqki6+1JTSSvEcUb5JDuZGwvcethw6quvoJoH93PFJE+18sjC0kc233jqFZwUHJZwR8kFtW6FfdpNtd69Ret5PFFJ7BEReHR9oapzeo5FSEFQH7t/EKElhzHUm3JUthLSCx1iFxKqMl8klepnB8ZRkS+FZTCRttxGrTyP8lXTy5m396+iqJuLNJqNkcPhkEaWUG2QnqCLe+6pmpXR2Lrely4HgL+HyU+vhXQ543Dja48RqFYjqG2k0U56NKLabz2IQhbY7Ddt+6eMNqHeg8k0bj7LiSXRE8nHUdbjiLama+9uouhvoQSHAgtINiCNQQeBVuMulmbOPUtjs9Fg2xnaBBPQQSVEjWzlmWUG3rMcWF1uGbLm80U5UM5REQBa57Z9pDBSiljNpam4dbe2IaO/aNm+GZbGXNG2mMGsxKea92NcY4uWSMlrbeJzO/Eorp9MclvR1eZZv2IljbCy9RFkH0IRF6gIiqfd593uXxc6wJ5aqp+8+J+a+NT6jvBaEVwjHnJ7s3xsrDS4HhTKmq9GWcMdKQ3NI5zxmZCwcmt4XtcOKq7RBT4lgbquE5u6HfwPIs5uR+WVh4jQPBHMDkvO17ZioxClpzRtEhjeXZM7WZmyMADmlxA0sOO4lWG0NH/8AlbM/or3NM0o7rTcXzSl8gbzDWZ9f1VEsPEs75/YpbmmkRFKXAiKl7rC6A9JsvVvXYjs8pKSnZLXRxSVMgBf34a5kRduija70bjcTvJvwWKdsOxsNJ3dVTMEccj+6mjYLMa4tLmPY3c2+VwIGm7quVOLeERK3c19QSWdbgfmpJQrXWN+WqmgVBet8mppZZi17BePdYEncASV6rTFnWid1sD4FwBUUFmSRPZLpg5eyISBun9aL6orrBsJmrKiOmp25pJDa/Bg9p7jwaBqf5rR9TMNtRRdYXsrWVEQlhY4xvLspHR5afiCi6n2ewaOjpYqaL1IWBoJAu473OPVxJJ6lFYwU8kkiIvTwidra809BUzDRzIZCz72Q5fjZcx0jLNXQvau+2D1NuIjHvnjB+a5+jGg8FS1j4RseGR2bKkRFQNQIiICKrI7PPXUL4qYmiDhYq3FA3mfgrMbljco2aaXV9JnOx3as6lpm09RA6YRDLC9j2tdlHqskDt9hoHDgBpfU43tbtBU4nMJJWiONgIhiBJawH1iSRdzzYXNhuCsAxrATYAAXJ8OqbLYScTrG07qhlOxwcQX8Q23otbcZ5DfdcaAngu6/reYrHyVbaq6MOe79i17mJvrPF/vAL6Mgid6pB8HXW16zsRoIoi59dNHlFy+QwCMWG9wLRp+JaQq4Gtke1rmyNa9zWvaCA8NcQHtB1AIAPmpJUNfqZwtbH+REnNQkeqb9OKudlKcSYhSMd6rqmHNfjaQGx8bWUTTV72byXN5HePA/zUk6UtMdRCRmjcyRpt7THBzSR0IF1wuqLxL+pI+i2DdfPsZv/aDdO6rpYrOMJiJiABOeUyFrgAN7svdW+91U32oF8OAUkE5vOXUrH3NzmjhLnknjbLa/VZNhnaThssAlkqGQvAu+KT6xjrahrbXfxsW3utP9om1pxKqD2gtghBbA1ws45iM8jhwLrN04ADjdI9TwmsYKUY5kYupmH1R4D5KIiZmIHNTKivfCNfSLlhUyxhzS0i4OhVSKunguNZWGR9HgBkmiiEuVssscd8ty3vHht7XF7XvwXS2xGw9LhcZbAC6R/wBZK+xkfxtoLNb0Hnc6rQeEf8XS/wDkwf5zV1EtTTTco5Zha6qNckohERWCiEREBjHabBnwirHKPP8Au3Nf/CuehuW5+0vbqCGOWijaJppGOjlF/o4g9pae8I1LrH1R5kaX0pE7Sx3j49VQ1bTax2Nrw6MoweVzwfRERUjSCIiAIiIC2xP6l/h+YuoIi6yVzQRY7joVB1GHSMPojM3hbeOhCt6eax0sy/EKZSamlkt3uJtck23XJNvC+5eKkusbEEHkRZVAqy8mUFI4M/V7DusHD5H8lHK/wVt3OdwAy+ZN/wAvio7fQyzo8+dHBXVUxabj1fl4r4AX3KbXgaBuAHkqyv23NWWlTezPhSU+UXO8/DorhEUMpNvLLMYqKwgiIvDovtn2Zq+jbzqoPhM1dPLnHs+p+8xekbb1XukPTJG5wPvaF0ctPSr6DE8Sf5iXwERFZM4LCu1Lax1DShkJtU1BLYj9hotnk8RcAdSDrYrNVoXthqu8xYtvpDDG0DgC7M8/B7fcFHbPpg2WdJWrLUmYY0cySSbuJNySdSSTvK9RWtXXtjNrEm1za2g81kpSm9j6CU4wWXsi5I62VNyN4v4b/cqmPBAI3EXHmjHg6ggjobpx2Pdn3DXg7l6qXxg+PNUNkINneR5p054Gccn1REXJ0ERWU9fkkyvFmkAtd87rqMXLg4nZGCzIu5ImuFnAEdRdWMuERncXN8DcfFX7Hgi4IIO4her2M5R4ZzOquz1JMjWYM32nuPTcpCKMNFmiwHAKpElZKXLFdFdfpQREXBKEREARFTK+wv7l6ll4DeDYHYjh5kr5p7ejDFkH3pXC3wY/3rdy1t2G1NKaFzIpQ6o7xz6lh0c3c1lgd7MobqNLkrZK16o9MUj5vVWddrYREUhXC5t26n7zFqx3KXJ+7Y1n8K6SXL+NuvW1budVUH3zvKrat/QaPhq/Mb+CzWPOkzFzvtEkeG4fCyl8UlyxO5n0R+LT5XUOAq+njhNlrWTzJR9j6mrvEyNv2RnP8IVzgvrP5ej79VYgL70NYI84IJJsWjnpa3RSTjmLUV/2SvVPFkZTfH+ibXjmgixUJRSETNJOryQ7rcE/kpxVLIdD5NOm5WpvBTGCNDw3FVIi4byTIKmWJrhZwBHUXVSLxPB40nszxjABYAADcBuXqIh6tgiIgCIiAIiIDxzrb1YV73W3WHyUgqJ2XaVJXJRZHbFyi0mReE4nNSzMnp3lksZu0jjza4e007iCun9gdrY8TpBM0ZZGnJPHfWN4HDm07weXUFcrvbYkLLeyraQ0OJx3NoakiCccPSNo3/hcRryLlpVy7GBdDudPoiKYrBcu4uLVdUOVTUf5zl1EuY9s2iDEK0O3Cokf+8eXgD9oKtqk3DY0fDpJTefYxnF5bvaz7IzHxOg/rqrRUhxcS473G/8AIKpcqPSkhOfXJy9wvF6i9OSul+tZ97+EqeUJQi8zOmY/4bfmptVdRyvsaGi9L+/+EERFXLoREQBERAEREAREQBERAEREBCVbbO/rwVrOPRPPeFe149L3/NWcu4rSg+DEvW8kde7L4gaihppzvlgikd4ujBd8SV4ozsxP+56K/wDyGfLRFaM4vZ9pYWYgyheHNklhMsT3ACOSziHRtdfV4AzWtuXPnbLJG7GZ2xm4Hd97yziJoI62Ab5krdGIHDMbpy3vD3lO5zgWkw1dM9h1Ia4ZmG7eIsbdNOZBO6Rz5HuLnyOL3ucbucXHMS48SSSVxPgkqznBWiIoC2EReFAXeEtvKT9ltv2j/opdWGDR2YXH2zfyGg/NX6p3vM/samkjipfO4REUJZCIiAIiIAiIgCIiAIiIAiLx7rC6LcERXn0vf81ZTGzSrioddx9yk9jMBdiFfDTNBLC4PnI9mNhBeb8NPRHVwWnCPBh6iay2dN7D0hiwyjjcLObTQhw5Humlw9914psC2gRWTPMbx7ZbC6yfLUwQPqMue18sxaDlDjlIc5t9LnRcu4phr6WpmppLh8Ujma8bHRw6FtiOhXU+0+x9NXFj5O8jni+qqIHmKePfo144anQg7ysC237H3TxmaCrnmrG2F6p7CJGtGjMzWDK4cHG/I8xzJZR1CXS8mj0X0xCklp5DFUxPhkbvbI0tO+1xzGm8aFW5lbzUHSy2pxfc+iQwmR2QbvaPIfzX0go5JOBY3md58Apimp2sblaPHmepUVlqhxyWadPKx5e0f7n0Y0AADcNAvURUTWCIiAIiIAiIgCIiAIiIAiIgCusPwWWrE3dujjZTxmWaWZxbGwa2BcATc2NhbgVRhtBLUzNp6duaV505NHFzzwaOJ/0W7MN7LaFkcTJQ+bu7OkaZHiGWS988kINnW3AG+gAN1b01OX1Moa3UquPSuWaXoOzeqfJQNmmjibiAe6IgOe9gbB3v0kZDdSLbidd62XsDs7BRYy+no+8e2npC2tleT6c00sb42W9UWY0kWGmoNzdZ7U7PRyV0NY5zi6nifHDH6PdsMh9OQaXzFtm77WG5TAaBewGu/r4rQSwYbbfJ6iIvTwIiID4VlFFM3LLGyRvJ7GvHuIWgu0LYU4dKZoWZqSR3okC5hJPqPPL7LuO466noRfKpp2SMcyRrXseC1zXAFrgd4IO8LicFJYZNRc6pZRyu119QvVne3PZjLTF09CHSwb3Rauki+7xkb/iHXetfxTgrMsplBm/TfC1ZR9URFCThERAEREAREQBERAERfMzC4Au4k2AGtydwHM+C9UW+DxtLk+ivMDwiorZu5pWZne246MjH2nu4Df1PAFZXsn2XVVVaSrvTw78lh3zx90/V+LtenFbmwXBoKSIRU8bY2DlvcftPcdXO6lXKtL3kZ2o18Y7Q3ZFbE7Hw4dDlZ6cz7d9KRZzzyA9lg4D33KyREV5LBjyk5PLCIi9OQiIgCIiAIiIAtadsGztCyinrXRZJ2gZXREMMj3vDWiRu5wudTa9gdVstal/tF1RFFTRDdJUZndRHG7Q+bgfJeNJrc6hKUXmLNMwV2g3jodQrtlWD18CodFSlXF9jWhqZx5JwVDVWJW8woISEcSqhUO5/BRuhEy1nuiczDmPevbjmoL9LdfhY7tFV+knkF5+H+TpayJNZxzHvVJlbzCh/0k9F4ah3P4L3yF7h6xEs6paFf4XhFZVEfo9NLID7QYcnnI6zB71L9h8jXYsWSta8Op5Mge1rsrmvY4ObcaGwcNOa6LAU8NLHllSzxGSeIo0rgnY9UyWdWTtib9iL6STwLj6LT4ZlszZzY2iodYIRn3GR/pynn6Z9UdG2HRT6KxGEY8FCzUWWcsIiLshCIiAIiIAiIgCIiAIiIAtd9ueBmpwt0rBd9K8TWHFli2T3NOb8C2IqZIw5pa4AtcCHA6ggixBHJAcZNdcXVSndvNmXYZXyQEHuXHPTOPFjjoL8S31T4X4qCVaSwy7CXUgiIvDope24SN1wql8ojq7xXq4OXs0fVEReHRmHY5IRjtNb2mzg/uHn8l06uduwTC3S4o6ot9HTxOGbhnl9Frf2e8PkuiVYjwU5vMmERF0cBERAEREAREQBERAEREAREQBERAYr2ibGx4pSGM2bMy7qeQ+y6253HI7QHyO8BcwYlQzUsz4Khjo5IzZwPwIPtNO8Eb12Sse2w2Mo8SjDamP0237uVhyysv8AZdxH6pBHReOOTqMnF7HKQK8c4DeVsHbDshkou6eyqZJHLURQXfGWGPvnFrXvIJBaNLkW37lc472Nuo6CaqkqRK+FrX90xhY0tD295eQkn1M1rAahR+WTed8GtqaOSaRsULHSSPNmNY0ucT0AV7tBgM+HTCGqYGSOjZILODhZ995HEEOB6g7xYreo2epaGswmagg7uOV8sUpGZzpGz0xe0yvdcmxZcXOmtlOYdgb3YtiEtRCH08sVIyAvDXscGMd3jcp5P11HFddCxgjdjzk5cNQ1ZNsnsTVYhUint+j/AEYmc6Zrmkxl+TPGw2L9bjgOq3RhOCQs2klMFNFHDDQMa7JC1je9lqc4cABbNkaRffpZSVJhc7toZqt0ZZBHRMponki0pdKJSW2N/ROYG/RFBISskya2T2agw6mbT07fRHpPcdXyOIF3vPE6DwAAUyiLsjCIiAIiIAiIgCIiAIiIAiIgCIiAIiIAiIgMY7TadsmEVgeL5YHyN6OjGdjgRxDmg+Sm5aKOen7qVueOSPJI1xJzBzbEE3v5714iAuoIWsa1jQA1oDWgbgALADyVaIgCIiAIiIAiIgCIiAIiIAiIgCIi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jpeg;base64,/9j/4AAQSkZJRgABAQAAAQABAAD/2wCEAAkGBxISEBUTEhIUFRMUFhUVEhcUEhUUFRUbFREWFhcXExQYHCggGBolHRYUITQiJSorLi4vGB8zODMsNzQtLysBCgoKDg0OGxAQGywmICIsLC0sLC8tLCwsLCwtLCwsLCwsNCwsLCwsLCwsLCwsLCwsLCwsLCwsLCwsLCwsLCwsLP/AABEIAQMAwwMBIgACEQEDEQH/xAAcAAEAAQUBAQAAAAAAAAAAAAAABQIEBgcIAQP/xABHEAABAwIDBQQGBgcFCQEAAAABAAIDBBEFEiEGMUFRYQcTcYEiMkKRobEjM1JygsEUYpKTwtHwCHOis+EXJTRTVGN0stIV/8QAGgEBAAMBAQEAAAAAAAAAAAAAAAMEBQIBBv/EAC8RAAICAQMCBQIEBwAAAAAAAAABAgMRBCExEkEFEzJRYSJxFCNCoTNSkbHB0fD/2gAMAwEAAhEDEQA/AN4oiIAiIgCIsD7X9r3YfRBsLrVNQSyE8WAAd5J4gEAdXA8EBa9oHatBQPdBTtFRVDRwvaKI8pHDUu/VHmQtO4z2g4rVE56x8bTuZT/QtHS7fSI8SVjIHmTqSdSSd5JXqgdj7FmNSXJVUTySG8kskh/Xkc75lfOIZTdpc0jcWuII8wVUvCVz1Mk6YrsZjsn2k19FI3NM+ogv6cUzi82/7cjvSYeWtui6RwfE46qCOeF2aOVoew8bHgRwI3EcwVx8t+/2fa4vw2WIn6moeGdGva19v2i/3qWuTezILYJbo2giIpCEIiIAiIgCIiAIiIAiIgCIiAIiIAiIgC5r7a8VM+MSMv6FMxkTeVy3vHnxu+34QulFyLtXUGTEax5N81VPbwErg0eQAC4nwSVLMiMVLnWCqVzhkAc8uO5lreJ4+Q+artpLLLsYuUlFdyiLDZHi5IZyFiT58l8O6yktIsRv4+YPJZEsflkzPeTvzEeQ0HyUdVkp5zwTaiiFSWOTxbR7DdqKWjbWNqpmxBzoXR5g45vRkDrBoO6zfetWkqUweEhmY73m/lw/rqpHZ5a6iGFPnSUTo3/aVhX/AFbf3cv/AML7w9oGFu3VsI+8Sz/2AXPKEBR/jH7Fh+GQ92dO0ON0s31NTBJ/dzMf8ir9cnugad7R7lJYdjVXT/UVU8dtzRI5zP3brt+C7jrI90RS8Ml+mR08i0fhPazXRWE8cVQ3mPoZPeLtP7IWe4B2mYfUkNdIYJD7E4yAnpJqw+FweisRthLhlOzS218ozNF4DfcvVIVwiwjbDtQoaB5iJdPOPWjhAOT+8eTlaempHJY5g3bpSySBlTTSU7SbCQPEzR1eA0OA8AUye4ZtpF86edkjGvY5r2PAcxzSHNcCLgtI0IIX0Q8CIiAIiIAiIgC43rZM08zvtTSn3yErsgrjJzSHvDt4e8HxzG64s4JafUFJ4MPoz1e78goxSeDfVn77vyVO70M0tL/FX2ZfKPq8MzOzNdlJ3i1weqkEVSE3F5Ro2VRsWJIj4cLF7vdm6AWHnzUgqZJQ3ebK1kxBo3D36Lt9dhwvKpWFsXiKOGJE7g333VQxA/ZCeTM8/E1+5forRteOII8NV9452u3H8iuHCS5RJG2EuGfRePYDvF16i5JCZ2c2sraAjuJS6Ib4Zbvj/CL3Z+EjzWQ7Z9sD5qMQ0rH09TJcTuuD3bABcwvHF17XsCLHcbFYKobE22lvzaLeRN/y96uUXSbwzN1unhjqS3yWrW2/Pr4r0i69VObWym3ZT2RuD+z/ALUuD34dK67bGWlvwsfpIx43zgdHrd648wbFH0lVBVM9aGRr7D2m3s5vgWlzfNdd4fWMmiZLG7NHI1r2EcQ4XB+KsReUVJx6WXCIi6OAiIgCIvHOAFybAaknggI7aLG4qKnfUTGzWDQD1nuPqsYOLif6suU8djklqZZ2xgCaR8hY03DC9xcWi+/fv+AWb9oG1ZxCqOQn9GhJbAODzudKR14chbmVjSo3alqWEa+n0KcMz5f7EDHSTO9nL1cbf6qZpIAxgaNbbzzJ1K+qKtZc5rBdp00annlhWlVV20bv4nkqq2fKLDefgFGrqqvO7OL7mvpieucSbnUqki6+1JTSSvEcUb5JDuZGwvcethw6quvoJoH93PFJE+18sjC0kc233jqFZwUHJZwR8kFtW6FfdpNtd69Ret5PFFJ7BEReHR9oapzeo5FSEFQH7t/EKElhzHUm3JUthLSCx1iFxKqMl8klepnB8ZRkS+FZTCRttxGrTyP8lXTy5m396+iqJuLNJqNkcPhkEaWUG2QnqCLe+6pmpXR2Lrely4HgL+HyU+vhXQ543Dja48RqFYjqG2k0U56NKLabz2IQhbY7Ddt+6eMNqHeg8k0bj7LiSXRE8nHUdbjiLama+9uouhvoQSHAgtINiCNQQeBVuMulmbOPUtjs9Fg2xnaBBPQQSVEjWzlmWUG3rMcWF1uGbLm80U5UM5REQBa57Z9pDBSiljNpam4dbe2IaO/aNm+GZbGXNG2mMGsxKea92NcY4uWSMlrbeJzO/Eorp9MclvR1eZZv2IljbCy9RFkH0IRF6gIiqfd593uXxc6wJ5aqp+8+J+a+NT6jvBaEVwjHnJ7s3xsrDS4HhTKmq9GWcMdKQ3NI5zxmZCwcmt4XtcOKq7RBT4lgbquE5u6HfwPIs5uR+WVh4jQPBHMDkvO17ZioxClpzRtEhjeXZM7WZmyMADmlxA0sOO4lWG0NH/8AlbM/or3NM0o7rTcXzSl8gbzDWZ9f1VEsPEs75/YpbmmkRFKXAiKl7rC6A9JsvVvXYjs8pKSnZLXRxSVMgBf34a5kRduija70bjcTvJvwWKdsOxsNJ3dVTMEccj+6mjYLMa4tLmPY3c2+VwIGm7quVOLeERK3c19QSWdbgfmpJQrXWN+WqmgVBet8mppZZi17BePdYEncASV6rTFnWid1sD4FwBUUFmSRPZLpg5eyISBun9aL6orrBsJmrKiOmp25pJDa/Bg9p7jwaBqf5rR9TMNtRRdYXsrWVEQlhY4xvLspHR5afiCi6n2ewaOjpYqaL1IWBoJAu473OPVxJJ6lFYwU8kkiIvTwidra809BUzDRzIZCz72Q5fjZcx0jLNXQvau+2D1NuIjHvnjB+a5+jGg8FS1j4RseGR2bKkRFQNQIiICKrI7PPXUL4qYmiDhYq3FA3mfgrMbljco2aaXV9JnOx3as6lpm09RA6YRDLC9j2tdlHqskDt9hoHDgBpfU43tbtBU4nMJJWiONgIhiBJawH1iSRdzzYXNhuCsAxrATYAAXJ8OqbLYScTrG07qhlOxwcQX8Q23otbcZ5DfdcaAngu6/reYrHyVbaq6MOe79i17mJvrPF/vAL6Mgid6pB8HXW16zsRoIoi59dNHlFy+QwCMWG9wLRp+JaQq4Gtke1rmyNa9zWvaCA8NcQHtB1AIAPmpJUNfqZwtbH+REnNQkeqb9OKudlKcSYhSMd6rqmHNfjaQGx8bWUTTV72byXN5HePA/zUk6UtMdRCRmjcyRpt7THBzSR0IF1wuqLxL+pI+i2DdfPsZv/aDdO6rpYrOMJiJiABOeUyFrgAN7svdW+91U32oF8OAUkE5vOXUrH3NzmjhLnknjbLa/VZNhnaThssAlkqGQvAu+KT6xjrahrbXfxsW3utP9om1pxKqD2gtghBbA1ws45iM8jhwLrN04ADjdI9TwmsYKUY5kYupmH1R4D5KIiZmIHNTKivfCNfSLlhUyxhzS0i4OhVSKunguNZWGR9HgBkmiiEuVssscd8ty3vHht7XF7XvwXS2xGw9LhcZbAC6R/wBZK+xkfxtoLNb0Hnc6rQeEf8XS/wDkwf5zV1EtTTTco5Zha6qNckohERWCiEREBjHabBnwirHKPP8Au3Nf/CuehuW5+0vbqCGOWijaJppGOjlF/o4g9pae8I1LrH1R5kaX0pE7Sx3j49VQ1bTax2Nrw6MoweVzwfRERUjSCIiAIiIC2xP6l/h+YuoIi6yVzQRY7joVB1GHSMPojM3hbeOhCt6eax0sy/EKZSamlkt3uJtck23XJNvC+5eKkusbEEHkRZVAqy8mUFI4M/V7DusHD5H8lHK/wVt3OdwAy+ZN/wAvio7fQyzo8+dHBXVUxabj1fl4r4AX3KbXgaBuAHkqyv23NWWlTezPhSU+UXO8/DorhEUMpNvLLMYqKwgiIvDovtn2Zq+jbzqoPhM1dPLnHs+p+8xekbb1XukPTJG5wPvaF0ctPSr6DE8Sf5iXwERFZM4LCu1Lax1DShkJtU1BLYj9hotnk8RcAdSDrYrNVoXthqu8xYtvpDDG0DgC7M8/B7fcFHbPpg2WdJWrLUmYY0cySSbuJNySdSSTvK9RWtXXtjNrEm1za2g81kpSm9j6CU4wWXsi5I62VNyN4v4b/cqmPBAI3EXHmjHg6ggjobpx2Pdn3DXg7l6qXxg+PNUNkINneR5p054Gccn1REXJ0ERWU9fkkyvFmkAtd87rqMXLg4nZGCzIu5ImuFnAEdRdWMuERncXN8DcfFX7Hgi4IIO4her2M5R4ZzOquz1JMjWYM32nuPTcpCKMNFmiwHAKpElZKXLFdFdfpQREXBKEREARFTK+wv7l6ll4DeDYHYjh5kr5p7ejDFkH3pXC3wY/3rdy1t2G1NKaFzIpQ6o7xz6lh0c3c1lgd7MobqNLkrZK16o9MUj5vVWddrYREUhXC5t26n7zFqx3KXJ+7Y1n8K6SXL+NuvW1budVUH3zvKrat/QaPhq/Mb+CzWPOkzFzvtEkeG4fCyl8UlyxO5n0R+LT5XUOAq+njhNlrWTzJR9j6mrvEyNv2RnP8IVzgvrP5ej79VYgL70NYI84IJJsWjnpa3RSTjmLUV/2SvVPFkZTfH+ibXjmgixUJRSETNJOryQ7rcE/kpxVLIdD5NOm5WpvBTGCNDw3FVIi4byTIKmWJrhZwBHUXVSLxPB40nszxjABYAADcBuXqIh6tgiIgCIiAIiIDxzrb1YV73W3WHyUgqJ2XaVJXJRZHbFyi0mReE4nNSzMnp3lksZu0jjza4e007iCun9gdrY8TpBM0ZZGnJPHfWN4HDm07weXUFcrvbYkLLeyraQ0OJx3NoakiCccPSNo3/hcRryLlpVy7GBdDudPoiKYrBcu4uLVdUOVTUf5zl1EuY9s2iDEK0O3Cokf+8eXgD9oKtqk3DY0fDpJTefYxnF5bvaz7IzHxOg/rqrRUhxcS473G/8AIKpcqPSkhOfXJy9wvF6i9OSul+tZ97+EqeUJQi8zOmY/4bfmptVdRyvsaGi9L+/+EERFXLoREQBERAEREAREQBERAEREBCVbbO/rwVrOPRPPeFe149L3/NWcu4rSg+DEvW8kde7L4gaihppzvlgikd4ujBd8SV4ozsxP+56K/wDyGfLRFaM4vZ9pYWYgyheHNklhMsT3ACOSziHRtdfV4AzWtuXPnbLJG7GZ2xm4Hd97yziJoI62Ab5krdGIHDMbpy3vD3lO5zgWkw1dM9h1Ia4ZmG7eIsbdNOZBO6Rz5HuLnyOL3ucbucXHMS48SSSVxPgkqznBWiIoC2EReFAXeEtvKT9ltv2j/opdWGDR2YXH2zfyGg/NX6p3vM/samkjipfO4REUJZCIiAIiIAiIgCIiAIiIAiLx7rC6LcERXn0vf81ZTGzSrioddx9yk9jMBdiFfDTNBLC4PnI9mNhBeb8NPRHVwWnCPBh6iay2dN7D0hiwyjjcLObTQhw5Humlw9914psC2gRWTPMbx7ZbC6yfLUwQPqMue18sxaDlDjlIc5t9LnRcu4phr6WpmppLh8Ujma8bHRw6FtiOhXU+0+x9NXFj5O8jni+qqIHmKePfo144anQg7ysC237H3TxmaCrnmrG2F6p7CJGtGjMzWDK4cHG/I8xzJZR1CXS8mj0X0xCklp5DFUxPhkbvbI0tO+1xzGm8aFW5lbzUHSy2pxfc+iQwmR2QbvaPIfzX0go5JOBY3md58Apimp2sblaPHmepUVlqhxyWadPKx5e0f7n0Y0AADcNAvURUTWCIiAIiIAiIgCIiAIiIAiIgCusPwWWrE3dujjZTxmWaWZxbGwa2BcATc2NhbgVRhtBLUzNp6duaV505NHFzzwaOJ/0W7MN7LaFkcTJQ+bu7OkaZHiGWS988kINnW3AG+gAN1b01OX1Moa3UquPSuWaXoOzeqfJQNmmjibiAe6IgOe9gbB3v0kZDdSLbidd62XsDs7BRYy+no+8e2npC2tleT6c00sb42W9UWY0kWGmoNzdZ7U7PRyV0NY5zi6nifHDH6PdsMh9OQaXzFtm77WG5TAaBewGu/r4rQSwYbbfJ6iIvTwIiID4VlFFM3LLGyRvJ7GvHuIWgu0LYU4dKZoWZqSR3okC5hJPqPPL7LuO466noRfKpp2SMcyRrXseC1zXAFrgd4IO8LicFJYZNRc6pZRyu119QvVne3PZjLTF09CHSwb3Rauki+7xkb/iHXetfxTgrMsplBm/TfC1ZR9URFCThERAEREAREQBERAERfMzC4Au4k2AGtydwHM+C9UW+DxtLk+ivMDwiorZu5pWZne246MjH2nu4Df1PAFZXsn2XVVVaSrvTw78lh3zx90/V+LtenFbmwXBoKSIRU8bY2DlvcftPcdXO6lXKtL3kZ2o18Y7Q3ZFbE7Hw4dDlZ6cz7d9KRZzzyA9lg4D33KyREV5LBjyk5PLCIi9OQiIgCIiAIiIAtadsGztCyinrXRZJ2gZXREMMj3vDWiRu5wudTa9gdVstal/tF1RFFTRDdJUZndRHG7Q+bgfJeNJrc6hKUXmLNMwV2g3jodQrtlWD18CodFSlXF9jWhqZx5JwVDVWJW8woISEcSqhUO5/BRuhEy1nuiczDmPevbjmoL9LdfhY7tFV+knkF5+H+TpayJNZxzHvVJlbzCh/0k9F4ah3P4L3yF7h6xEs6paFf4XhFZVEfo9NLID7QYcnnI6zB71L9h8jXYsWSta8Op5Mge1rsrmvY4ObcaGwcNOa6LAU8NLHllSzxGSeIo0rgnY9UyWdWTtib9iL6STwLj6LT4ZlszZzY2iodYIRn3GR/pynn6Z9UdG2HRT6KxGEY8FCzUWWcsIiLshCIiAIiIAiIgCIiAIiIAtd9ueBmpwt0rBd9K8TWHFli2T3NOb8C2IqZIw5pa4AtcCHA6ggixBHJAcZNdcXVSndvNmXYZXyQEHuXHPTOPFjjoL8S31T4X4qCVaSwy7CXUgiIvDope24SN1wql8ojq7xXq4OXs0fVEReHRmHY5IRjtNb2mzg/uHn8l06uduwTC3S4o6ot9HTxOGbhnl9Frf2e8PkuiVYjwU5vMmERF0cBERAEREAREQBERAEREAREQBERAYr2ibGx4pSGM2bMy7qeQ+y6253HI7QHyO8BcwYlQzUsz4Khjo5IzZwPwIPtNO8Eb12Sse2w2Mo8SjDamP0237uVhyysv8AZdxH6pBHReOOTqMnF7HKQK8c4DeVsHbDshkou6eyqZJHLURQXfGWGPvnFrXvIJBaNLkW37lc472Nuo6CaqkqRK+FrX90xhY0tD295eQkn1M1rAahR+WTed8GtqaOSaRsULHSSPNmNY0ucT0AV7tBgM+HTCGqYGSOjZILODhZ995HEEOB6g7xYreo2epaGswmagg7uOV8sUpGZzpGz0xe0yvdcmxZcXOmtlOYdgb3YtiEtRCH08sVIyAvDXscGMd3jcp5P11HFddCxgjdjzk5cNQ1ZNsnsTVYhUint+j/AEYmc6Zrmkxl+TPGw2L9bjgOq3RhOCQs2klMFNFHDDQMa7JC1je9lqc4cABbNkaRffpZSVJhc7toZqt0ZZBHRMponki0pdKJSW2N/ROYG/RFBISskya2T2agw6mbT07fRHpPcdXyOIF3vPE6DwAAUyiLsjCIiAIiIAiIgCIiAIiIAiIgCIiAIiIAiIgMY7TadsmEVgeL5YHyN6OjGdjgRxDmg+Sm5aKOen7qVueOSPJI1xJzBzbEE3v5714iAuoIWsa1jQA1oDWgbgALADyVaIgCIiAIiIAiIgCIiAIiIAiIgCIiA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data:image/jpeg;base64,/9j/4AAQSkZJRgABAQAAAQABAAD/2wCEAAkGBxISEBUTEhIUFRMUFhUVEhcUEhUUFRUbFREWFhcXExQYHCggGBolHRYUITQiJSorLi4vGB8zODMsNzQtLysBCgoKDg0OGxAQGywmICIsLC0sLC8tLCwsLCwtLCwsLCwsNCwsLCwsLCwsLCwsLCwsLCwsLCwsLCwsLCwsLCwsLP/AABEIAQMAwwMBIgACEQEDEQH/xAAcAAEAAQUBAQAAAAAAAAAAAAAABQIEBgcIAQP/xABHEAABAwIDBQQGBgcFCQEAAAABAAIDBBEFEiEGMUFRYQcTcYEiMkKRobEjM1JygsEUYpKTwtHwCHOis+EXJTRTVGN0stIV/8QAGgEBAAMBAQEAAAAAAAAAAAAAAAMEBQIBBv/EAC8RAAICAQMCBQIEBwAAAAAAAAABAgMRBCExEkEFEzJRYSJxFCNCoTNSkbHB0fD/2gAMAwEAAhEDEQA/AN4oiIAiIgCIsD7X9r3YfRBsLrVNQSyE8WAAd5J4gEAdXA8EBa9oHatBQPdBTtFRVDRwvaKI8pHDUu/VHmQtO4z2g4rVE56x8bTuZT/QtHS7fSI8SVjIHmTqSdSSd5JXqgdj7FmNSXJVUTySG8kskh/Xkc75lfOIZTdpc0jcWuII8wVUvCVz1Mk6YrsZjsn2k19FI3NM+ogv6cUzi82/7cjvSYeWtui6RwfE46qCOeF2aOVoew8bHgRwI3EcwVx8t+/2fa4vw2WIn6moeGdGva19v2i/3qWuTezILYJbo2giIpCEIiIAiIgCIiAIiIAiIgCIiAIiIAiIgC5r7a8VM+MSMv6FMxkTeVy3vHnxu+34QulFyLtXUGTEax5N81VPbwErg0eQAC4nwSVLMiMVLnWCqVzhkAc8uO5lreJ4+Q+artpLLLsYuUlFdyiLDZHi5IZyFiT58l8O6yktIsRv4+YPJZEsflkzPeTvzEeQ0HyUdVkp5zwTaiiFSWOTxbR7DdqKWjbWNqpmxBzoXR5g45vRkDrBoO6zfetWkqUweEhmY73m/lw/rqpHZ5a6iGFPnSUTo3/aVhX/AFbf3cv/AML7w9oGFu3VsI+8Sz/2AXPKEBR/jH7Fh+GQ92dO0ON0s31NTBJ/dzMf8ir9cnugad7R7lJYdjVXT/UVU8dtzRI5zP3brt+C7jrI90RS8Ml+mR08i0fhPazXRWE8cVQ3mPoZPeLtP7IWe4B2mYfUkNdIYJD7E4yAnpJqw+FweisRthLhlOzS218ozNF4DfcvVIVwiwjbDtQoaB5iJdPOPWjhAOT+8eTlaempHJY5g3bpSySBlTTSU7SbCQPEzR1eA0OA8AUye4ZtpF86edkjGvY5r2PAcxzSHNcCLgtI0IIX0Q8CIiAIiIAiIgC43rZM08zvtTSn3yErsgrjJzSHvDt4e8HxzG64s4JafUFJ4MPoz1e78goxSeDfVn77vyVO70M0tL/FX2ZfKPq8MzOzNdlJ3i1weqkEVSE3F5Ro2VRsWJIj4cLF7vdm6AWHnzUgqZJQ3ebK1kxBo3D36Lt9dhwvKpWFsXiKOGJE7g333VQxA/ZCeTM8/E1+5forRteOII8NV9452u3H8iuHCS5RJG2EuGfRePYDvF16i5JCZ2c2sraAjuJS6Ib4Zbvj/CL3Z+EjzWQ7Z9sD5qMQ0rH09TJcTuuD3bABcwvHF17XsCLHcbFYKobE22lvzaLeRN/y96uUXSbwzN1unhjqS3yWrW2/Pr4r0i69VObWym3ZT2RuD+z/ALUuD34dK67bGWlvwsfpIx43zgdHrd648wbFH0lVBVM9aGRr7D2m3s5vgWlzfNdd4fWMmiZLG7NHI1r2EcQ4XB+KsReUVJx6WXCIi6OAiIgCIvHOAFybAaknggI7aLG4qKnfUTGzWDQD1nuPqsYOLif6suU8djklqZZ2xgCaR8hY03DC9xcWi+/fv+AWb9oG1ZxCqOQn9GhJbAODzudKR14chbmVjSo3alqWEa+n0KcMz5f7EDHSTO9nL1cbf6qZpIAxgaNbbzzJ1K+qKtZc5rBdp00annlhWlVV20bv4nkqq2fKLDefgFGrqqvO7OL7mvpieucSbnUqki6+1JTSSvEcUb5JDuZGwvcethw6quvoJoH93PFJE+18sjC0kc233jqFZwUHJZwR8kFtW6FfdpNtd69Ret5PFFJ7BEReHR9oapzeo5FSEFQH7t/EKElhzHUm3JUthLSCx1iFxKqMl8klepnB8ZRkS+FZTCRttxGrTyP8lXTy5m396+iqJuLNJqNkcPhkEaWUG2QnqCLe+6pmpXR2Lrely4HgL+HyU+vhXQ543Dja48RqFYjqG2k0U56NKLabz2IQhbY7Ddt+6eMNqHeg8k0bj7LiSXRE8nHUdbjiLama+9uouhvoQSHAgtINiCNQQeBVuMulmbOPUtjs9Fg2xnaBBPQQSVEjWzlmWUG3rMcWF1uGbLm80U5UM5REQBa57Z9pDBSiljNpam4dbe2IaO/aNm+GZbGXNG2mMGsxKea92NcY4uWSMlrbeJzO/Eorp9MclvR1eZZv2IljbCy9RFkH0IRF6gIiqfd593uXxc6wJ5aqp+8+J+a+NT6jvBaEVwjHnJ7s3xsrDS4HhTKmq9GWcMdKQ3NI5zxmZCwcmt4XtcOKq7RBT4lgbquE5u6HfwPIs5uR+WVh4jQPBHMDkvO17ZioxClpzRtEhjeXZM7WZmyMADmlxA0sOO4lWG0NH/8AlbM/or3NM0o7rTcXzSl8gbzDWZ9f1VEsPEs75/YpbmmkRFKXAiKl7rC6A9JsvVvXYjs8pKSnZLXRxSVMgBf34a5kRduija70bjcTvJvwWKdsOxsNJ3dVTMEccj+6mjYLMa4tLmPY3c2+VwIGm7quVOLeERK3c19QSWdbgfmpJQrXWN+WqmgVBet8mppZZi17BePdYEncASV6rTFnWid1sD4FwBUUFmSRPZLpg5eyISBun9aL6orrBsJmrKiOmp25pJDa/Bg9p7jwaBqf5rR9TMNtRRdYXsrWVEQlhY4xvLspHR5afiCi6n2ewaOjpYqaL1IWBoJAu473OPVxJJ6lFYwU8kkiIvTwidra809BUzDRzIZCz72Q5fjZcx0jLNXQvau+2D1NuIjHvnjB+a5+jGg8FS1j4RseGR2bKkRFQNQIiICKrI7PPXUL4qYmiDhYq3FA3mfgrMbljco2aaXV9JnOx3as6lpm09RA6YRDLC9j2tdlHqskDt9hoHDgBpfU43tbtBU4nMJJWiONgIhiBJawH1iSRdzzYXNhuCsAxrATYAAXJ8OqbLYScTrG07qhlOxwcQX8Q23otbcZ5DfdcaAngu6/reYrHyVbaq6MOe79i17mJvrPF/vAL6Mgid6pB8HXW16zsRoIoi59dNHlFy+QwCMWG9wLRp+JaQq4Gtke1rmyNa9zWvaCA8NcQHtB1AIAPmpJUNfqZwtbH+REnNQkeqb9OKudlKcSYhSMd6rqmHNfjaQGx8bWUTTV72byXN5HePA/zUk6UtMdRCRmjcyRpt7THBzSR0IF1wuqLxL+pI+i2DdfPsZv/aDdO6rpYrOMJiJiABOeUyFrgAN7svdW+91U32oF8OAUkE5vOXUrH3NzmjhLnknjbLa/VZNhnaThssAlkqGQvAu+KT6xjrahrbXfxsW3utP9om1pxKqD2gtghBbA1ws45iM8jhwLrN04ADjdI9TwmsYKUY5kYupmH1R4D5KIiZmIHNTKivfCNfSLlhUyxhzS0i4OhVSKunguNZWGR9HgBkmiiEuVssscd8ty3vHht7XF7XvwXS2xGw9LhcZbAC6R/wBZK+xkfxtoLNb0Hnc6rQeEf8XS/wDkwf5zV1EtTTTco5Zha6qNckohERWCiEREBjHabBnwirHKPP8Au3Nf/CuehuW5+0vbqCGOWijaJppGOjlF/o4g9pae8I1LrH1R5kaX0pE7Sx3j49VQ1bTax2Nrw6MoweVzwfRERUjSCIiAIiIC2xP6l/h+YuoIi6yVzQRY7joVB1GHSMPojM3hbeOhCt6eax0sy/EKZSamlkt3uJtck23XJNvC+5eKkusbEEHkRZVAqy8mUFI4M/V7DusHD5H8lHK/wVt3OdwAy+ZN/wAvio7fQyzo8+dHBXVUxabj1fl4r4AX3KbXgaBuAHkqyv23NWWlTezPhSU+UXO8/DorhEUMpNvLLMYqKwgiIvDovtn2Zq+jbzqoPhM1dPLnHs+p+8xekbb1XukPTJG5wPvaF0ctPSr6DE8Sf5iXwERFZM4LCu1Lax1DShkJtU1BLYj9hotnk8RcAdSDrYrNVoXthqu8xYtvpDDG0DgC7M8/B7fcFHbPpg2WdJWrLUmYY0cySSbuJNySdSSTvK9RWtXXtjNrEm1za2g81kpSm9j6CU4wWXsi5I62VNyN4v4b/cqmPBAI3EXHmjHg6ggjobpx2Pdn3DXg7l6qXxg+PNUNkINneR5p054Gccn1REXJ0ERWU9fkkyvFmkAtd87rqMXLg4nZGCzIu5ImuFnAEdRdWMuERncXN8DcfFX7Hgi4IIO4her2M5R4ZzOquz1JMjWYM32nuPTcpCKMNFmiwHAKpElZKXLFdFdfpQREXBKEREARFTK+wv7l6ll4DeDYHYjh5kr5p7ejDFkH3pXC3wY/3rdy1t2G1NKaFzIpQ6o7xz6lh0c3c1lgd7MobqNLkrZK16o9MUj5vVWddrYREUhXC5t26n7zFqx3KXJ+7Y1n8K6SXL+NuvW1budVUH3zvKrat/QaPhq/Mb+CzWPOkzFzvtEkeG4fCyl8UlyxO5n0R+LT5XUOAq+njhNlrWTzJR9j6mrvEyNv2RnP8IVzgvrP5ej79VYgL70NYI84IJJsWjnpa3RSTjmLUV/2SvVPFkZTfH+ibXjmgixUJRSETNJOryQ7rcE/kpxVLIdD5NOm5WpvBTGCNDw3FVIi4byTIKmWJrhZwBHUXVSLxPB40nszxjABYAADcBuXqIh6tgiIgCIiAIiIDxzrb1YV73W3WHyUgqJ2XaVJXJRZHbFyi0mReE4nNSzMnp3lksZu0jjza4e007iCun9gdrY8TpBM0ZZGnJPHfWN4HDm07weXUFcrvbYkLLeyraQ0OJx3NoakiCccPSNo3/hcRryLlpVy7GBdDudPoiKYrBcu4uLVdUOVTUf5zl1EuY9s2iDEK0O3Cokf+8eXgD9oKtqk3DY0fDpJTefYxnF5bvaz7IzHxOg/rqrRUhxcS473G/8AIKpcqPSkhOfXJy9wvF6i9OSul+tZ97+EqeUJQi8zOmY/4bfmptVdRyvsaGi9L+/+EERFXLoREQBERAEREAREQBERAEREBCVbbO/rwVrOPRPPeFe149L3/NWcu4rSg+DEvW8kde7L4gaihppzvlgikd4ujBd8SV4ozsxP+56K/wDyGfLRFaM4vZ9pYWYgyheHNklhMsT3ACOSziHRtdfV4AzWtuXPnbLJG7GZ2xm4Hd97yziJoI62Ab5krdGIHDMbpy3vD3lO5zgWkw1dM9h1Ia4ZmG7eIsbdNOZBO6Rz5HuLnyOL3ucbucXHMS48SSSVxPgkqznBWiIoC2EReFAXeEtvKT9ltv2j/opdWGDR2YXH2zfyGg/NX6p3vM/samkjipfO4REUJZCIiAIiIAiIgCIiAIiIAiLx7rC6LcERXn0vf81ZTGzSrioddx9yk9jMBdiFfDTNBLC4PnI9mNhBeb8NPRHVwWnCPBh6iay2dN7D0hiwyjjcLObTQhw5Humlw9914psC2gRWTPMbx7ZbC6yfLUwQPqMue18sxaDlDjlIc5t9LnRcu4phr6WpmppLh8Ujma8bHRw6FtiOhXU+0+x9NXFj5O8jni+qqIHmKePfo144anQg7ysC237H3TxmaCrnmrG2F6p7CJGtGjMzWDK4cHG/I8xzJZR1CXS8mj0X0xCklp5DFUxPhkbvbI0tO+1xzGm8aFW5lbzUHSy2pxfc+iQwmR2QbvaPIfzX0go5JOBY3md58Apimp2sblaPHmepUVlqhxyWadPKx5e0f7n0Y0AADcNAvURUTWCIiAIiIAiIgCIiAIiIAiIgCusPwWWrE3dujjZTxmWaWZxbGwa2BcATc2NhbgVRhtBLUzNp6duaV505NHFzzwaOJ/0W7MN7LaFkcTJQ+bu7OkaZHiGWS988kINnW3AG+gAN1b01OX1Moa3UquPSuWaXoOzeqfJQNmmjibiAe6IgOe9gbB3v0kZDdSLbidd62XsDs7BRYy+no+8e2npC2tleT6c00sb42W9UWY0kWGmoNzdZ7U7PRyV0NY5zi6nifHDH6PdsMh9OQaXzFtm77WG5TAaBewGu/r4rQSwYbbfJ6iIvTwIiID4VlFFM3LLGyRvJ7GvHuIWgu0LYU4dKZoWZqSR3okC5hJPqPPL7LuO466noRfKpp2SMcyRrXseC1zXAFrgd4IO8LicFJYZNRc6pZRyu119QvVne3PZjLTF09CHSwb3Rauki+7xkb/iHXetfxTgrMsplBm/TfC1ZR9URFCThERAEREAREQBERAERfMzC4Au4k2AGtydwHM+C9UW+DxtLk+ivMDwiorZu5pWZne246MjH2nu4Df1PAFZXsn2XVVVaSrvTw78lh3zx90/V+LtenFbmwXBoKSIRU8bY2DlvcftPcdXO6lXKtL3kZ2o18Y7Q3ZFbE7Hw4dDlZ6cz7d9KRZzzyA9lg4D33KyREV5LBjyk5PLCIi9OQiIgCIiAIiIAtadsGztCyinrXRZJ2gZXREMMj3vDWiRu5wudTa9gdVstal/tF1RFFTRDdJUZndRHG7Q+bgfJeNJrc6hKUXmLNMwV2g3jodQrtlWD18CodFSlXF9jWhqZx5JwVDVWJW8woISEcSqhUO5/BRuhEy1nuiczDmPevbjmoL9LdfhY7tFV+knkF5+H+TpayJNZxzHvVJlbzCh/0k9F4ah3P4L3yF7h6xEs6paFf4XhFZVEfo9NLID7QYcnnI6zB71L9h8jXYsWSta8Op5Mge1rsrmvY4ObcaGwcNOa6LAU8NLHllSzxGSeIo0rgnY9UyWdWTtib9iL6STwLj6LT4ZlszZzY2iodYIRn3GR/pynn6Z9UdG2HRT6KxGEY8FCzUWWcsIiLshCIiAIiIAiIgCIiAIiIAtd9ueBmpwt0rBd9K8TWHFli2T3NOb8C2IqZIw5pa4AtcCHA6ggixBHJAcZNdcXVSndvNmXYZXyQEHuXHPTOPFjjoL8S31T4X4qCVaSwy7CXUgiIvDope24SN1wql8ojq7xXq4OXs0fVEReHRmHY5IRjtNb2mzg/uHn8l06uduwTC3S4o6ot9HTxOGbhnl9Frf2e8PkuiVYjwU5vMmERF0cBERAEREAREQBERAEREAREQBERAYr2ibGx4pSGM2bMy7qeQ+y6253HI7QHyO8BcwYlQzUsz4Khjo5IzZwPwIPtNO8Eb12Sse2w2Mo8SjDamP0237uVhyysv8AZdxH6pBHReOOTqMnF7HKQK8c4DeVsHbDshkou6eyqZJHLURQXfGWGPvnFrXvIJBaNLkW37lc472Nuo6CaqkqRK+FrX90xhY0tD295eQkn1M1rAahR+WTed8GtqaOSaRsULHSSPNmNY0ucT0AV7tBgM+HTCGqYGSOjZILODhZ995HEEOB6g7xYreo2epaGswmagg7uOV8sUpGZzpGz0xe0yvdcmxZcXOmtlOYdgb3YtiEtRCH08sVIyAvDXscGMd3jcp5P11HFddCxgjdjzk5cNQ1ZNsnsTVYhUint+j/AEYmc6Zrmkxl+TPGw2L9bjgOq3RhOCQs2klMFNFHDDQMa7JC1je9lqc4cABbNkaRffpZSVJhc7toZqt0ZZBHRMponki0pdKJSW2N/ROYG/RFBISskya2T2agw6mbT07fRHpPcdXyOIF3vPE6DwAAUyiLsjCIiAIiIAiIgCIiAIiIAiIgCIiAIiIAiIgMY7TadsmEVgeL5YHyN6OjGdjgRxDmg+Sm5aKOen7qVueOSPJI1xJzBzbEE3v5714iAuoIWsa1jQA1oDWgbgALADyVaIgCIiAIiIAiIgCIiAIiIAiIgCIiA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4" t="10951" r="1940" b="22615"/>
          <a:stretch/>
        </p:blipFill>
        <p:spPr bwMode="auto">
          <a:xfrm>
            <a:off x="-21121" y="1030782"/>
            <a:ext cx="9035447" cy="4260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55776" y="5805264"/>
            <a:ext cx="3641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Раскраска – </a:t>
            </a:r>
            <a:r>
              <a:rPr lang="en-US" sz="3200" dirty="0" err="1" smtClean="0"/>
              <a:t>ClustalX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6412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3062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Или так … </a:t>
            </a:r>
            <a:endParaRPr lang="ru-RU" dirty="0"/>
          </a:p>
        </p:txBody>
      </p:sp>
      <p:sp>
        <p:nvSpPr>
          <p:cNvPr id="3" name="AutoShape 2" descr="data:image/jpeg;base64,/9j/4AAQSkZJRgABAQAAAQABAAD/2wCEAAkGBxISEBUTEhIUFRMUFhUVEhcUEhUUFRUbFREWFhcXExQYHCggGBolHRYUITQiJSorLi4vGB8zODMsNzQtLysBCgoKDg0OGxAQGywmICIsLC0sLC8tLCwsLCwtLCwsLCwsNCwsLCwsLCwsLCwsLCwsLCwsLCwsLCwsLCwsLCwsLP/AABEIAQMAwwMBIgACEQEDEQH/xAAcAAEAAQUBAQAAAAAAAAAAAAAABQIEBgcIAQP/xABHEAABAwIDBQQGBgcFCQEAAAABAAIDBBEFEiEGMUFRYQcTcYEiMkKRobEjM1JygsEUYpKTwtHwCHOis+EXJTRTVGN0stIV/8QAGgEBAAMBAQEAAAAAAAAAAAAAAAMEBQIBBv/EAC8RAAICAQMCBQIEBwAAAAAAAAABAgMRBCExEkEFEzJRYSJxFCNCoTNSkbHB0fD/2gAMAwEAAhEDEQA/AN4oiIAiIgCIsD7X9r3YfRBsLrVNQSyE8WAAd5J4gEAdXA8EBa9oHatBQPdBTtFRVDRwvaKI8pHDUu/VHmQtO4z2g4rVE56x8bTuZT/QtHS7fSI8SVjIHmTqSdSSd5JXqgdj7FmNSXJVUTySG8kskh/Xkc75lfOIZTdpc0jcWuII8wVUvCVz1Mk6YrsZjsn2k19FI3NM+ogv6cUzi82/7cjvSYeWtui6RwfE46qCOeF2aOVoew8bHgRwI3EcwVx8t+/2fa4vw2WIn6moeGdGva19v2i/3qWuTezILYJbo2giIpCEIiIAiIgCIiAIiIAiIgCIiAIiIAiIgC5r7a8VM+MSMv6FMxkTeVy3vHnxu+34QulFyLtXUGTEax5N81VPbwErg0eQAC4nwSVLMiMVLnWCqVzhkAc8uO5lreJ4+Q+artpLLLsYuUlFdyiLDZHi5IZyFiT58l8O6yktIsRv4+YPJZEsflkzPeTvzEeQ0HyUdVkp5zwTaiiFSWOTxbR7DdqKWjbWNqpmxBzoXR5g45vRkDrBoO6zfetWkqUweEhmY73m/lw/rqpHZ5a6iGFPnSUTo3/aVhX/AFbf3cv/AML7w9oGFu3VsI+8Sz/2AXPKEBR/jH7Fh+GQ92dO0ON0s31NTBJ/dzMf8ir9cnugad7R7lJYdjVXT/UVU8dtzRI5zP3brt+C7jrI90RS8Ml+mR08i0fhPazXRWE8cVQ3mPoZPeLtP7IWe4B2mYfUkNdIYJD7E4yAnpJqw+FweisRthLhlOzS218ozNF4DfcvVIVwiwjbDtQoaB5iJdPOPWjhAOT+8eTlaempHJY5g3bpSySBlTTSU7SbCQPEzR1eA0OA8AUye4ZtpF86edkjGvY5r2PAcxzSHNcCLgtI0IIX0Q8CIiAIiIAiIgC43rZM08zvtTSn3yErsgrjJzSHvDt4e8HxzG64s4JafUFJ4MPoz1e78goxSeDfVn77vyVO70M0tL/FX2ZfKPq8MzOzNdlJ3i1weqkEVSE3F5Ro2VRsWJIj4cLF7vdm6AWHnzUgqZJQ3ebK1kxBo3D36Lt9dhwvKpWFsXiKOGJE7g333VQxA/ZCeTM8/E1+5forRteOII8NV9452u3H8iuHCS5RJG2EuGfRePYDvF16i5JCZ2c2sraAjuJS6Ib4Zbvj/CL3Z+EjzWQ7Z9sD5qMQ0rH09TJcTuuD3bABcwvHF17XsCLHcbFYKobE22lvzaLeRN/y96uUXSbwzN1unhjqS3yWrW2/Pr4r0i69VObWym3ZT2RuD+z/ALUuD34dK67bGWlvwsfpIx43zgdHrd648wbFH0lVBVM9aGRr7D2m3s5vgWlzfNdd4fWMmiZLG7NHI1r2EcQ4XB+KsReUVJx6WXCIi6OAiIgCIvHOAFybAaknggI7aLG4qKnfUTGzWDQD1nuPqsYOLif6suU8djklqZZ2xgCaR8hY03DC9xcWi+/fv+AWb9oG1ZxCqOQn9GhJbAODzudKR14chbmVjSo3alqWEa+n0KcMz5f7EDHSTO9nL1cbf6qZpIAxgaNbbzzJ1K+qKtZc5rBdp00annlhWlVV20bv4nkqq2fKLDefgFGrqqvO7OL7mvpieucSbnUqki6+1JTSSvEcUb5JDuZGwvcethw6quvoJoH93PFJE+18sjC0kc233jqFZwUHJZwR8kFtW6FfdpNtd69Ret5PFFJ7BEReHR9oapzeo5FSEFQH7t/EKElhzHUm3JUthLSCx1iFxKqMl8klepnB8ZRkS+FZTCRttxGrTyP8lXTy5m396+iqJuLNJqNkcPhkEaWUG2QnqCLe+6pmpXR2Lrely4HgL+HyU+vhXQ543Dja48RqFYjqG2k0U56NKLabz2IQhbY7Ddt+6eMNqHeg8k0bj7LiSXRE8nHUdbjiLama+9uouhvoQSHAgtINiCNQQeBVuMulmbOPUtjs9Fg2xnaBBPQQSVEjWzlmWUG3rMcWF1uGbLm80U5UM5REQBa57Z9pDBSiljNpam4dbe2IaO/aNm+GZbGXNG2mMGsxKea92NcY4uWSMlrbeJzO/Eorp9MclvR1eZZv2IljbCy9RFkH0IRF6gIiqfd593uXxc6wJ5aqp+8+J+a+NT6jvBaEVwjHnJ7s3xsrDS4HhTKmq9GWcMdKQ3NI5zxmZCwcmt4XtcOKq7RBT4lgbquE5u6HfwPIs5uR+WVh4jQPBHMDkvO17ZioxClpzRtEhjeXZM7WZmyMADmlxA0sOO4lWG0NH/8AlbM/or3NM0o7rTcXzSl8gbzDWZ9f1VEsPEs75/YpbmmkRFKXAiKl7rC6A9JsvVvXYjs8pKSnZLXRxSVMgBf34a5kRduija70bjcTvJvwWKdsOxsNJ3dVTMEccj+6mjYLMa4tLmPY3c2+VwIGm7quVOLeERK3c19QSWdbgfmpJQrXWN+WqmgVBet8mppZZi17BePdYEncASV6rTFnWid1sD4FwBUUFmSRPZLpg5eyISBun9aL6orrBsJmrKiOmp25pJDa/Bg9p7jwaBqf5rR9TMNtRRdYXsrWVEQlhY4xvLspHR5afiCi6n2ewaOjpYqaL1IWBoJAu473OPVxJJ6lFYwU8kkiIvTwidra809BUzDRzIZCz72Q5fjZcx0jLNXQvau+2D1NuIjHvnjB+a5+jGg8FS1j4RseGR2bKkRFQNQIiICKrI7PPXUL4qYmiDhYq3FA3mfgrMbljco2aaXV9JnOx3as6lpm09RA6YRDLC9j2tdlHqskDt9hoHDgBpfU43tbtBU4nMJJWiONgIhiBJawH1iSRdzzYXNhuCsAxrATYAAXJ8OqbLYScTrG07qhlOxwcQX8Q23otbcZ5DfdcaAngu6/reYrHyVbaq6MOe79i17mJvrPF/vAL6Mgid6pB8HXW16zsRoIoi59dNHlFy+QwCMWG9wLRp+JaQq4Gtke1rmyNa9zWvaCA8NcQHtB1AIAPmpJUNfqZwtbH+REnNQkeqb9OKudlKcSYhSMd6rqmHNfjaQGx8bWUTTV72byXN5HePA/zUk6UtMdRCRmjcyRpt7THBzSR0IF1wuqLxL+pI+i2DdfPsZv/aDdO6rpYrOMJiJiABOeUyFrgAN7svdW+91U32oF8OAUkE5vOXUrH3NzmjhLnknjbLa/VZNhnaThssAlkqGQvAu+KT6xjrahrbXfxsW3utP9om1pxKqD2gtghBbA1ws45iM8jhwLrN04ADjdI9TwmsYKUY5kYupmH1R4D5KIiZmIHNTKivfCNfSLlhUyxhzS0i4OhVSKunguNZWGR9HgBkmiiEuVssscd8ty3vHht7XF7XvwXS2xGw9LhcZbAC6R/wBZK+xkfxtoLNb0Hnc6rQeEf8XS/wDkwf5zV1EtTTTco5Zha6qNckohERWCiEREBjHabBnwirHKPP8Au3Nf/CuehuW5+0vbqCGOWijaJppGOjlF/o4g9pae8I1LrH1R5kaX0pE7Sx3j49VQ1bTax2Nrw6MoweVzwfRERUjSCIiAIiIC2xP6l/h+YuoIi6yVzQRY7joVB1GHSMPojM3hbeOhCt6eax0sy/EKZSamlkt3uJtck23XJNvC+5eKkusbEEHkRZVAqy8mUFI4M/V7DusHD5H8lHK/wVt3OdwAy+ZN/wAvio7fQyzo8+dHBXVUxabj1fl4r4AX3KbXgaBuAHkqyv23NWWlTezPhSU+UXO8/DorhEUMpNvLLMYqKwgiIvDovtn2Zq+jbzqoPhM1dPLnHs+p+8xekbb1XukPTJG5wPvaF0ctPSr6DE8Sf5iXwERFZM4LCu1Lax1DShkJtU1BLYj9hotnk8RcAdSDrYrNVoXthqu8xYtvpDDG0DgC7M8/B7fcFHbPpg2WdJWrLUmYY0cySSbuJNySdSSTvK9RWtXXtjNrEm1za2g81kpSm9j6CU4wWXsi5I62VNyN4v4b/cqmPBAI3EXHmjHg6ggjobpx2Pdn3DXg7l6qXxg+PNUNkINneR5p054Gccn1REXJ0ERWU9fkkyvFmkAtd87rqMXLg4nZGCzIu5ImuFnAEdRdWMuERncXN8DcfFX7Hgi4IIO4her2M5R4ZzOquz1JMjWYM32nuPTcpCKMNFmiwHAKpElZKXLFdFdfpQREXBKEREARFTK+wv7l6ll4DeDYHYjh5kr5p7ejDFkH3pXC3wY/3rdy1t2G1NKaFzIpQ6o7xz6lh0c3c1lgd7MobqNLkrZK16o9MUj5vVWddrYREUhXC5t26n7zFqx3KXJ+7Y1n8K6SXL+NuvW1budVUH3zvKrat/QaPhq/Mb+CzWPOkzFzvtEkeG4fCyl8UlyxO5n0R+LT5XUOAq+njhNlrWTzJR9j6mrvEyNv2RnP8IVzgvrP5ej79VYgL70NYI84IJJsWjnpa3RSTjmLUV/2SvVPFkZTfH+ibXjmgixUJRSETNJOryQ7rcE/kpxVLIdD5NOm5WpvBTGCNDw3FVIi4byTIKmWJrhZwBHUXVSLxPB40nszxjABYAADcBuXqIh6tgiIgCIiAIiIDxzrb1YV73W3WHyUgqJ2XaVJXJRZHbFyi0mReE4nNSzMnp3lksZu0jjza4e007iCun9gdrY8TpBM0ZZGnJPHfWN4HDm07weXUFcrvbYkLLeyraQ0OJx3NoakiCccPSNo3/hcRryLlpVy7GBdDudPoiKYrBcu4uLVdUOVTUf5zl1EuY9s2iDEK0O3Cokf+8eXgD9oKtqk3DY0fDpJTefYxnF5bvaz7IzHxOg/rqrRUhxcS473G/8AIKpcqPSkhOfXJy9wvF6i9OSul+tZ97+EqeUJQi8zOmY/4bfmptVdRyvsaGi9L+/+EERFXLoREQBERAEREAREQBERAEREBCVbbO/rwVrOPRPPeFe149L3/NWcu4rSg+DEvW8kde7L4gaihppzvlgikd4ujBd8SV4ozsxP+56K/wDyGfLRFaM4vZ9pYWYgyheHNklhMsT3ACOSziHRtdfV4AzWtuXPnbLJG7GZ2xm4Hd97yziJoI62Ab5krdGIHDMbpy3vD3lO5zgWkw1dM9h1Ia4ZmG7eIsbdNOZBO6Rz5HuLnyOL3ucbucXHMS48SSSVxPgkqznBWiIoC2EReFAXeEtvKT9ltv2j/opdWGDR2YXH2zfyGg/NX6p3vM/samkjipfO4REUJZCIiAIiIAiIgCIiAIiIAiLx7rC6LcERXn0vf81ZTGzSrioddx9yk9jMBdiFfDTNBLC4PnI9mNhBeb8NPRHVwWnCPBh6iay2dN7D0hiwyjjcLObTQhw5Humlw9914psC2gRWTPMbx7ZbC6yfLUwQPqMue18sxaDlDjlIc5t9LnRcu4phr6WpmppLh8Ujma8bHRw6FtiOhXU+0+x9NXFj5O8jni+qqIHmKePfo144anQg7ysC237H3TxmaCrnmrG2F6p7CJGtGjMzWDK4cHG/I8xzJZR1CXS8mj0X0xCklp5DFUxPhkbvbI0tO+1xzGm8aFW5lbzUHSy2pxfc+iQwmR2QbvaPIfzX0go5JOBY3md58Apimp2sblaPHmepUVlqhxyWadPKx5e0f7n0Y0AADcNAvURUTWCIiAIiIAiIgCIiAIiIAiIgCusPwWWrE3dujjZTxmWaWZxbGwa2BcATc2NhbgVRhtBLUzNp6duaV505NHFzzwaOJ/0W7MN7LaFkcTJQ+bu7OkaZHiGWS988kINnW3AG+gAN1b01OX1Moa3UquPSuWaXoOzeqfJQNmmjibiAe6IgOe9gbB3v0kZDdSLbidd62XsDs7BRYy+no+8e2npC2tleT6c00sb42W9UWY0kWGmoNzdZ7U7PRyV0NY5zi6nifHDH6PdsMh9OQaXzFtm77WG5TAaBewGu/r4rQSwYbbfJ6iIvTwIiID4VlFFM3LLGyRvJ7GvHuIWgu0LYU4dKZoWZqSR3okC5hJPqPPL7LuO466noRfKpp2SMcyRrXseC1zXAFrgd4IO8LicFJYZNRc6pZRyu119QvVne3PZjLTF09CHSwb3Rauki+7xkb/iHXetfxTgrMsplBm/TfC1ZR9URFCThERAEREAREQBERAERfMzC4Au4k2AGtydwHM+C9UW+DxtLk+ivMDwiorZu5pWZne246MjH2nu4Df1PAFZXsn2XVVVaSrvTw78lh3zx90/V+LtenFbmwXBoKSIRU8bY2DlvcftPcdXO6lXKtL3kZ2o18Y7Q3ZFbE7Hw4dDlZ6cz7d9KRZzzyA9lg4D33KyREV5LBjyk5PLCIi9OQiIgCIiAIiIAtadsGztCyinrXRZJ2gZXREMMj3vDWiRu5wudTa9gdVstal/tF1RFFTRDdJUZndRHG7Q+bgfJeNJrc6hKUXmLNMwV2g3jodQrtlWD18CodFSlXF9jWhqZx5JwVDVWJW8woISEcSqhUO5/BRuhEy1nuiczDmPevbjmoL9LdfhY7tFV+knkF5+H+TpayJNZxzHvVJlbzCh/0k9F4ah3P4L3yF7h6xEs6paFf4XhFZVEfo9NLID7QYcnnI6zB71L9h8jXYsWSta8Op5Mge1rsrmvY4ObcaGwcNOa6LAU8NLHllSzxGSeIo0rgnY9UyWdWTtib9iL6STwLj6LT4ZlszZzY2iodYIRn3GR/pynn6Z9UdG2HRT6KxGEY8FCzUWWcsIiLshCIiAIiIAiIgCIiAIiIAtd9ueBmpwt0rBd9K8TWHFli2T3NOb8C2IqZIw5pa4AtcCHA6ggixBHJAcZNdcXVSndvNmXYZXyQEHuXHPTOPFjjoL8S31T4X4qCVaSwy7CXUgiIvDope24SN1wql8ojq7xXq4OXs0fVEReHRmHY5IRjtNb2mzg/uHn8l06uduwTC3S4o6ot9HTxOGbhnl9Frf2e8PkuiVYjwU5vMmERF0cBERAEREAREQBERAEREAREQBERAYr2ibGx4pSGM2bMy7qeQ+y6253HI7QHyO8BcwYlQzUsz4Khjo5IzZwPwIPtNO8Eb12Sse2w2Mo8SjDamP0237uVhyysv8AZdxH6pBHReOOTqMnF7HKQK8c4DeVsHbDshkou6eyqZJHLURQXfGWGPvnFrXvIJBaNLkW37lc472Nuo6CaqkqRK+FrX90xhY0tD295eQkn1M1rAahR+WTed8GtqaOSaRsULHSSPNmNY0ucT0AV7tBgM+HTCGqYGSOjZILODhZ995HEEOB6g7xYreo2epaGswmagg7uOV8sUpGZzpGz0xe0yvdcmxZcXOmtlOYdgb3YtiEtRCH08sVIyAvDXscGMd3jcp5P11HFddCxgjdjzk5cNQ1ZNsnsTVYhUint+j/AEYmc6Zrmkxl+TPGw2L9bjgOq3RhOCQs2klMFNFHDDQMa7JC1je9lqc4cABbNkaRffpZSVJhc7toZqt0ZZBHRMponki0pdKJSW2N/ROYG/RFBISskya2T2agw6mbT07fRHpPcdXyOIF3vPE6DwAAUyiLsjCIiAIiIAiIgCIiAIiIAiIgCIiAIiIAiIgMY7TadsmEVgeL5YHyN6OjGdjgRxDmg+Sm5aKOen7qVueOSPJI1xJzBzbEE3v5714iAuoIWsa1jQA1oDWgbgALADyVaIgCIiAIiIAiIgCIiAIiIAiIgCIi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jpeg;base64,/9j/4AAQSkZJRgABAQAAAQABAAD/2wCEAAkGBxISEBUTEhIUFRMUFhUVEhcUEhUUFRUbFREWFhcXExQYHCggGBolHRYUITQiJSorLi4vGB8zODMsNzQtLysBCgoKDg0OGxAQGywmICIsLC0sLC8tLCwsLCwtLCwsLCwsNCwsLCwsLCwsLCwsLCwsLCwsLCwsLCwsLCwsLCwsLP/AABEIAQMAwwMBIgACEQEDEQH/xAAcAAEAAQUBAQAAAAAAAAAAAAAABQIEBgcIAQP/xABHEAABAwIDBQQGBgcFCQEAAAABAAIDBBEFEiEGMUFRYQcTcYEiMkKRobEjM1JygsEUYpKTwtHwCHOis+EXJTRTVGN0stIV/8QAGgEBAAMBAQEAAAAAAAAAAAAAAAMEBQIBBv/EAC8RAAICAQMCBQIEBwAAAAAAAAABAgMRBCExEkEFEzJRYSJxFCNCoTNSkbHB0fD/2gAMAwEAAhEDEQA/AN4oiIAiIgCIsD7X9r3YfRBsLrVNQSyE8WAAd5J4gEAdXA8EBa9oHatBQPdBTtFRVDRwvaKI8pHDUu/VHmQtO4z2g4rVE56x8bTuZT/QtHS7fSI8SVjIHmTqSdSSd5JXqgdj7FmNSXJVUTySG8kskh/Xkc75lfOIZTdpc0jcWuII8wVUvCVz1Mk6YrsZjsn2k19FI3NM+ogv6cUzi82/7cjvSYeWtui6RwfE46qCOeF2aOVoew8bHgRwI3EcwVx8t+/2fa4vw2WIn6moeGdGva19v2i/3qWuTezILYJbo2giIpCEIiIAiIgCIiAIiIAiIgCIiAIiIAiIgC5r7a8VM+MSMv6FMxkTeVy3vHnxu+34QulFyLtXUGTEax5N81VPbwErg0eQAC4nwSVLMiMVLnWCqVzhkAc8uO5lreJ4+Q+artpLLLsYuUlFdyiLDZHi5IZyFiT58l8O6yktIsRv4+YPJZEsflkzPeTvzEeQ0HyUdVkp5zwTaiiFSWOTxbR7DdqKWjbWNqpmxBzoXR5g45vRkDrBoO6zfetWkqUweEhmY73m/lw/rqpHZ5a6iGFPnSUTo3/aVhX/AFbf3cv/AML7w9oGFu3VsI+8Sz/2AXPKEBR/jH7Fh+GQ92dO0ON0s31NTBJ/dzMf8ir9cnugad7R7lJYdjVXT/UVU8dtzRI5zP3brt+C7jrI90RS8Ml+mR08i0fhPazXRWE8cVQ3mPoZPeLtP7IWe4B2mYfUkNdIYJD7E4yAnpJqw+FweisRthLhlOzS218ozNF4DfcvVIVwiwjbDtQoaB5iJdPOPWjhAOT+8eTlaempHJY5g3bpSySBlTTSU7SbCQPEzR1eA0OA8AUye4ZtpF86edkjGvY5r2PAcxzSHNcCLgtI0IIX0Q8CIiAIiIAiIgC43rZM08zvtTSn3yErsgrjJzSHvDt4e8HxzG64s4JafUFJ4MPoz1e78goxSeDfVn77vyVO70M0tL/FX2ZfKPq8MzOzNdlJ3i1weqkEVSE3F5Ro2VRsWJIj4cLF7vdm6AWHnzUgqZJQ3ebK1kxBo3D36Lt9dhwvKpWFsXiKOGJE7g333VQxA/ZCeTM8/E1+5forRteOII8NV9452u3H8iuHCS5RJG2EuGfRePYDvF16i5JCZ2c2sraAjuJS6Ib4Zbvj/CL3Z+EjzWQ7Z9sD5qMQ0rH09TJcTuuD3bABcwvHF17XsCLHcbFYKobE22lvzaLeRN/y96uUXSbwzN1unhjqS3yWrW2/Pr4r0i69VObWym3ZT2RuD+z/ALUuD34dK67bGWlvwsfpIx43zgdHrd648wbFH0lVBVM9aGRr7D2m3s5vgWlzfNdd4fWMmiZLG7NHI1r2EcQ4XB+KsReUVJx6WXCIi6OAiIgCIvHOAFybAaknggI7aLG4qKnfUTGzWDQD1nuPqsYOLif6suU8djklqZZ2xgCaR8hY03DC9xcWi+/fv+AWb9oG1ZxCqOQn9GhJbAODzudKR14chbmVjSo3alqWEa+n0KcMz5f7EDHSTO9nL1cbf6qZpIAxgaNbbzzJ1K+qKtZc5rBdp00annlhWlVV20bv4nkqq2fKLDefgFGrqqvO7OL7mvpieucSbnUqki6+1JTSSvEcUb5JDuZGwvcethw6quvoJoH93PFJE+18sjC0kc233jqFZwUHJZwR8kFtW6FfdpNtd69Ret5PFFJ7BEReHR9oapzeo5FSEFQH7t/EKElhzHUm3JUthLSCx1iFxKqMl8klepnB8ZRkS+FZTCRttxGrTyP8lXTy5m396+iqJuLNJqNkcPhkEaWUG2QnqCLe+6pmpXR2Lrely4HgL+HyU+vhXQ543Dja48RqFYjqG2k0U56NKLabz2IQhbY7Ddt+6eMNqHeg8k0bj7LiSXRE8nHUdbjiLama+9uouhvoQSHAgtINiCNQQeBVuMulmbOPUtjs9Fg2xnaBBPQQSVEjWzlmWUG3rMcWF1uGbLm80U5UM5REQBa57Z9pDBSiljNpam4dbe2IaO/aNm+GZbGXNG2mMGsxKea92NcY4uWSMlrbeJzO/Eorp9MclvR1eZZv2IljbCy9RFkH0IRF6gIiqfd593uXxc6wJ5aqp+8+J+a+NT6jvBaEVwjHnJ7s3xsrDS4HhTKmq9GWcMdKQ3NI5zxmZCwcmt4XtcOKq7RBT4lgbquE5u6HfwPIs5uR+WVh4jQPBHMDkvO17ZioxClpzRtEhjeXZM7WZmyMADmlxA0sOO4lWG0NH/8AlbM/or3NM0o7rTcXzSl8gbzDWZ9f1VEsPEs75/YpbmmkRFKXAiKl7rC6A9JsvVvXYjs8pKSnZLXRxSVMgBf34a5kRduija70bjcTvJvwWKdsOxsNJ3dVTMEccj+6mjYLMa4tLmPY3c2+VwIGm7quVOLeERK3c19QSWdbgfmpJQrXWN+WqmgVBet8mppZZi17BePdYEncASV6rTFnWid1sD4FwBUUFmSRPZLpg5eyISBun9aL6orrBsJmrKiOmp25pJDa/Bg9p7jwaBqf5rR9TMNtRRdYXsrWVEQlhY4xvLspHR5afiCi6n2ewaOjpYqaL1IWBoJAu473OPVxJJ6lFYwU8kkiIvTwidra809BUzDRzIZCz72Q5fjZcx0jLNXQvau+2D1NuIjHvnjB+a5+jGg8FS1j4RseGR2bKkRFQNQIiICKrI7PPXUL4qYmiDhYq3FA3mfgrMbljco2aaXV9JnOx3as6lpm09RA6YRDLC9j2tdlHqskDt9hoHDgBpfU43tbtBU4nMJJWiONgIhiBJawH1iSRdzzYXNhuCsAxrATYAAXJ8OqbLYScTrG07qhlOxwcQX8Q23otbcZ5DfdcaAngu6/reYrHyVbaq6MOe79i17mJvrPF/vAL6Mgid6pB8HXW16zsRoIoi59dNHlFy+QwCMWG9wLRp+JaQq4Gtke1rmyNa9zWvaCA8NcQHtB1AIAPmpJUNfqZwtbH+REnNQkeqb9OKudlKcSYhSMd6rqmHNfjaQGx8bWUTTV72byXN5HePA/zUk6UtMdRCRmjcyRpt7THBzSR0IF1wuqLxL+pI+i2DdfPsZv/aDdO6rpYrOMJiJiABOeUyFrgAN7svdW+91U32oF8OAUkE5vOXUrH3NzmjhLnknjbLa/VZNhnaThssAlkqGQvAu+KT6xjrahrbXfxsW3utP9om1pxKqD2gtghBbA1ws45iM8jhwLrN04ADjdI9TwmsYKUY5kYupmH1R4D5KIiZmIHNTKivfCNfSLlhUyxhzS0i4OhVSKunguNZWGR9HgBkmiiEuVssscd8ty3vHht7XF7XvwXS2xGw9LhcZbAC6R/wBZK+xkfxtoLNb0Hnc6rQeEf8XS/wDkwf5zV1EtTTTco5Zha6qNckohERWCiEREBjHabBnwirHKPP8Au3Nf/CuehuW5+0vbqCGOWijaJppGOjlF/o4g9pae8I1LrH1R5kaX0pE7Sx3j49VQ1bTax2Nrw6MoweVzwfRERUjSCIiAIiIC2xP6l/h+YuoIi6yVzQRY7joVB1GHSMPojM3hbeOhCt6eax0sy/EKZSamlkt3uJtck23XJNvC+5eKkusbEEHkRZVAqy8mUFI4M/V7DusHD5H8lHK/wVt3OdwAy+ZN/wAvio7fQyzo8+dHBXVUxabj1fl4r4AX3KbXgaBuAHkqyv23NWWlTezPhSU+UXO8/DorhEUMpNvLLMYqKwgiIvDovtn2Zq+jbzqoPhM1dPLnHs+p+8xekbb1XukPTJG5wPvaF0ctPSr6DE8Sf5iXwERFZM4LCu1Lax1DShkJtU1BLYj9hotnk8RcAdSDrYrNVoXthqu8xYtvpDDG0DgC7M8/B7fcFHbPpg2WdJWrLUmYY0cySSbuJNySdSSTvK9RWtXXtjNrEm1za2g81kpSm9j6CU4wWXsi5I62VNyN4v4b/cqmPBAI3EXHmjHg6ggjobpx2Pdn3DXg7l6qXxg+PNUNkINneR5p054Gccn1REXJ0ERWU9fkkyvFmkAtd87rqMXLg4nZGCzIu5ImuFnAEdRdWMuERncXN8DcfFX7Hgi4IIO4her2M5R4ZzOquz1JMjWYM32nuPTcpCKMNFmiwHAKpElZKXLFdFdfpQREXBKEREARFTK+wv7l6ll4DeDYHYjh5kr5p7ejDFkH3pXC3wY/3rdy1t2G1NKaFzIpQ6o7xz6lh0c3c1lgd7MobqNLkrZK16o9MUj5vVWddrYREUhXC5t26n7zFqx3KXJ+7Y1n8K6SXL+NuvW1budVUH3zvKrat/QaPhq/Mb+CzWPOkzFzvtEkeG4fCyl8UlyxO5n0R+LT5XUOAq+njhNlrWTzJR9j6mrvEyNv2RnP8IVzgvrP5ej79VYgL70NYI84IJJsWjnpa3RSTjmLUV/2SvVPFkZTfH+ibXjmgixUJRSETNJOryQ7rcE/kpxVLIdD5NOm5WpvBTGCNDw3FVIi4byTIKmWJrhZwBHUXVSLxPB40nszxjABYAADcBuXqIh6tgiIgCIiAIiIDxzrb1YV73W3WHyUgqJ2XaVJXJRZHbFyi0mReE4nNSzMnp3lksZu0jjza4e007iCun9gdrY8TpBM0ZZGnJPHfWN4HDm07weXUFcrvbYkLLeyraQ0OJx3NoakiCccPSNo3/hcRryLlpVy7GBdDudPoiKYrBcu4uLVdUOVTUf5zl1EuY9s2iDEK0O3Cokf+8eXgD9oKtqk3DY0fDpJTefYxnF5bvaz7IzHxOg/rqrRUhxcS473G/8AIKpcqPSkhOfXJy9wvF6i9OSul+tZ97+EqeUJQi8zOmY/4bfmptVdRyvsaGi9L+/+EERFXLoREQBERAEREAREQBERAEREBCVbbO/rwVrOPRPPeFe149L3/NWcu4rSg+DEvW8kde7L4gaihppzvlgikd4ujBd8SV4ozsxP+56K/wDyGfLRFaM4vZ9pYWYgyheHNklhMsT3ACOSziHRtdfV4AzWtuXPnbLJG7GZ2xm4Hd97yziJoI62Ab5krdGIHDMbpy3vD3lO5zgWkw1dM9h1Ia4ZmG7eIsbdNOZBO6Rz5HuLnyOL3ucbucXHMS48SSSVxPgkqznBWiIoC2EReFAXeEtvKT9ltv2j/opdWGDR2YXH2zfyGg/NX6p3vM/samkjipfO4REUJZCIiAIiIAiIgCIiAIiIAiLx7rC6LcERXn0vf81ZTGzSrioddx9yk9jMBdiFfDTNBLC4PnI9mNhBeb8NPRHVwWnCPBh6iay2dN7D0hiwyjjcLObTQhw5Humlw9914psC2gRWTPMbx7ZbC6yfLUwQPqMue18sxaDlDjlIc5t9LnRcu4phr6WpmppLh8Ujma8bHRw6FtiOhXU+0+x9NXFj5O8jni+qqIHmKePfo144anQg7ysC237H3TxmaCrnmrG2F6p7CJGtGjMzWDK4cHG/I8xzJZR1CXS8mj0X0xCklp5DFUxPhkbvbI0tO+1xzGm8aFW5lbzUHSy2pxfc+iQwmR2QbvaPIfzX0go5JOBY3md58Apimp2sblaPHmepUVlqhxyWadPKx5e0f7n0Y0AADcNAvURUTWCIiAIiIAiIgCIiAIiIAiIgCusPwWWrE3dujjZTxmWaWZxbGwa2BcATc2NhbgVRhtBLUzNp6duaV505NHFzzwaOJ/0W7MN7LaFkcTJQ+bu7OkaZHiGWS988kINnW3AG+gAN1b01OX1Moa3UquPSuWaXoOzeqfJQNmmjibiAe6IgOe9gbB3v0kZDdSLbidd62XsDs7BRYy+no+8e2npC2tleT6c00sb42W9UWY0kWGmoNzdZ7U7PRyV0NY5zi6nifHDH6PdsMh9OQaXzFtm77WG5TAaBewGu/r4rQSwYbbfJ6iIvTwIiID4VlFFM3LLGyRvJ7GvHuIWgu0LYU4dKZoWZqSR3okC5hJPqPPL7LuO466noRfKpp2SMcyRrXseC1zXAFrgd4IO8LicFJYZNRc6pZRyu119QvVne3PZjLTF09CHSwb3Rauki+7xkb/iHXetfxTgrMsplBm/TfC1ZR9URFCThERAEREAREQBERAERfMzC4Au4k2AGtydwHM+C9UW+DxtLk+ivMDwiorZu5pWZne246MjH2nu4Df1PAFZXsn2XVVVaSrvTw78lh3zx90/V+LtenFbmwXBoKSIRU8bY2DlvcftPcdXO6lXKtL3kZ2o18Y7Q3ZFbE7Hw4dDlZ6cz7d9KRZzzyA9lg4D33KyREV5LBjyk5PLCIi9OQiIgCIiAIiIAtadsGztCyinrXRZJ2gZXREMMj3vDWiRu5wudTa9gdVstal/tF1RFFTRDdJUZndRHG7Q+bgfJeNJrc6hKUXmLNMwV2g3jodQrtlWD18CodFSlXF9jWhqZx5JwVDVWJW8woISEcSqhUO5/BRuhEy1nuiczDmPevbjmoL9LdfhY7tFV+knkF5+H+TpayJNZxzHvVJlbzCh/0k9F4ah3P4L3yF7h6xEs6paFf4XhFZVEfo9NLID7QYcnnI6zB71L9h8jXYsWSta8Op5Mge1rsrmvY4ObcaGwcNOa6LAU8NLHllSzxGSeIo0rgnY9UyWdWTtib9iL6STwLj6LT4ZlszZzY2iodYIRn3GR/pynn6Z9UdG2HRT6KxGEY8FCzUWWcsIiLshCIiAIiIAiIgCIiAIiIAtd9ueBmpwt0rBd9K8TWHFli2T3NOb8C2IqZIw5pa4AtcCHA6ggixBHJAcZNdcXVSndvNmXYZXyQEHuXHPTOPFjjoL8S31T4X4qCVaSwy7CXUgiIvDope24SN1wql8ojq7xXq4OXs0fVEReHRmHY5IRjtNb2mzg/uHn8l06uduwTC3S4o6ot9HTxOGbhnl9Frf2e8PkuiVYjwU5vMmERF0cBERAEREAREQBERAEREAREQBERAYr2ibGx4pSGM2bMy7qeQ+y6253HI7QHyO8BcwYlQzUsz4Khjo5IzZwPwIPtNO8Eb12Sse2w2Mo8SjDamP0237uVhyysv8AZdxH6pBHReOOTqMnF7HKQK8c4DeVsHbDshkou6eyqZJHLURQXfGWGPvnFrXvIJBaNLkW37lc472Nuo6CaqkqRK+FrX90xhY0tD295eQkn1M1rAahR+WTed8GtqaOSaRsULHSSPNmNY0ucT0AV7tBgM+HTCGqYGSOjZILODhZ995HEEOB6g7xYreo2epaGswmagg7uOV8sUpGZzpGz0xe0yvdcmxZcXOmtlOYdgb3YtiEtRCH08sVIyAvDXscGMd3jcp5P11HFddCxgjdjzk5cNQ1ZNsnsTVYhUint+j/AEYmc6Zrmkxl+TPGw2L9bjgOq3RhOCQs2klMFNFHDDQMa7JC1je9lqc4cABbNkaRffpZSVJhc7toZqt0ZZBHRMponki0pdKJSW2N/ROYG/RFBISskya2T2agw6mbT07fRHpPcdXyOIF3vPE6DwAAUyiLsjCIiAIiIAiIgCIiAIiIAiIgCIiAIiIAiIgMY7TadsmEVgeL5YHyN6OjGdjgRxDmg+Sm5aKOen7qVueOSPJI1xJzBzbEE3v5714iAuoIWsa1jQA1oDWgbgALADyVaIgCIiAIiIAiIgCIiAIiIAiIgCIiA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data:image/jpeg;base64,/9j/4AAQSkZJRgABAQAAAQABAAD/2wCEAAkGBxISEBUTEhIUFRMUFhUVEhcUEhUUFRUbFREWFhcXExQYHCggGBolHRYUITQiJSorLi4vGB8zODMsNzQtLysBCgoKDg0OGxAQGywmICIsLC0sLC8tLCwsLCwtLCwsLCwsNCwsLCwsLCwsLCwsLCwsLCwsLCwsLCwsLCwsLCwsLP/AABEIAQMAwwMBIgACEQEDEQH/xAAcAAEAAQUBAQAAAAAAAAAAAAAABQIEBgcIAQP/xABHEAABAwIDBQQGBgcFCQEAAAABAAIDBBEFEiEGMUFRYQcTcYEiMkKRobEjM1JygsEUYpKTwtHwCHOis+EXJTRTVGN0stIV/8QAGgEBAAMBAQEAAAAAAAAAAAAAAAMEBQIBBv/EAC8RAAICAQMCBQIEBwAAAAAAAAABAgMRBCExEkEFEzJRYSJxFCNCoTNSkbHB0fD/2gAMAwEAAhEDEQA/AN4oiIAiIgCIsD7X9r3YfRBsLrVNQSyE8WAAd5J4gEAdXA8EBa9oHatBQPdBTtFRVDRwvaKI8pHDUu/VHmQtO4z2g4rVE56x8bTuZT/QtHS7fSI8SVjIHmTqSdSSd5JXqgdj7FmNSXJVUTySG8kskh/Xkc75lfOIZTdpc0jcWuII8wVUvCVz1Mk6YrsZjsn2k19FI3NM+ogv6cUzi82/7cjvSYeWtui6RwfE46qCOeF2aOVoew8bHgRwI3EcwVx8t+/2fa4vw2WIn6moeGdGva19v2i/3qWuTezILYJbo2giIpCEIiIAiIgCIiAIiIAiIgCIiAIiIAiIgC5r7a8VM+MSMv6FMxkTeVy3vHnxu+34QulFyLtXUGTEax5N81VPbwErg0eQAC4nwSVLMiMVLnWCqVzhkAc8uO5lreJ4+Q+artpLLLsYuUlFdyiLDZHi5IZyFiT58l8O6yktIsRv4+YPJZEsflkzPeTvzEeQ0HyUdVkp5zwTaiiFSWOTxbR7DdqKWjbWNqpmxBzoXR5g45vRkDrBoO6zfetWkqUweEhmY73m/lw/rqpHZ5a6iGFPnSUTo3/aVhX/AFbf3cv/AML7w9oGFu3VsI+8Sz/2AXPKEBR/jH7Fh+GQ92dO0ON0s31NTBJ/dzMf8ir9cnugad7R7lJYdjVXT/UVU8dtzRI5zP3brt+C7jrI90RS8Ml+mR08i0fhPazXRWE8cVQ3mPoZPeLtP7IWe4B2mYfUkNdIYJD7E4yAnpJqw+FweisRthLhlOzS218ozNF4DfcvVIVwiwjbDtQoaB5iJdPOPWjhAOT+8eTlaempHJY5g3bpSySBlTTSU7SbCQPEzR1eA0OA8AUye4ZtpF86edkjGvY5r2PAcxzSHNcCLgtI0IIX0Q8CIiAIiIAiIgC43rZM08zvtTSn3yErsgrjJzSHvDt4e8HxzG64s4JafUFJ4MPoz1e78goxSeDfVn77vyVO70M0tL/FX2ZfKPq8MzOzNdlJ3i1weqkEVSE3F5Ro2VRsWJIj4cLF7vdm6AWHnzUgqZJQ3ebK1kxBo3D36Lt9dhwvKpWFsXiKOGJE7g333VQxA/ZCeTM8/E1+5forRteOII8NV9452u3H8iuHCS5RJG2EuGfRePYDvF16i5JCZ2c2sraAjuJS6Ib4Zbvj/CL3Z+EjzWQ7Z9sD5qMQ0rH09TJcTuuD3bABcwvHF17XsCLHcbFYKobE22lvzaLeRN/y96uUXSbwzN1unhjqS3yWrW2/Pr4r0i69VObWym3ZT2RuD+z/ALUuD34dK67bGWlvwsfpIx43zgdHrd648wbFH0lVBVM9aGRr7D2m3s5vgWlzfNdd4fWMmiZLG7NHI1r2EcQ4XB+KsReUVJx6WXCIi6OAiIgCIvHOAFybAaknggI7aLG4qKnfUTGzWDQD1nuPqsYOLif6suU8djklqZZ2xgCaR8hY03DC9xcWi+/fv+AWb9oG1ZxCqOQn9GhJbAODzudKR14chbmVjSo3alqWEa+n0KcMz5f7EDHSTO9nL1cbf6qZpIAxgaNbbzzJ1K+qKtZc5rBdp00annlhWlVV20bv4nkqq2fKLDefgFGrqqvO7OL7mvpieucSbnUqki6+1JTSSvEcUb5JDuZGwvcethw6quvoJoH93PFJE+18sjC0kc233jqFZwUHJZwR8kFtW6FfdpNtd69Ret5PFFJ7BEReHR9oapzeo5FSEFQH7t/EKElhzHUm3JUthLSCx1iFxKqMl8klepnB8ZRkS+FZTCRttxGrTyP8lXTy5m396+iqJuLNJqNkcPhkEaWUG2QnqCLe+6pmpXR2Lrely4HgL+HyU+vhXQ543Dja48RqFYjqG2k0U56NKLabz2IQhbY7Ddt+6eMNqHeg8k0bj7LiSXRE8nHUdbjiLama+9uouhvoQSHAgtINiCNQQeBVuMulmbOPUtjs9Fg2xnaBBPQQSVEjWzlmWUG3rMcWF1uGbLm80U5UM5REQBa57Z9pDBSiljNpam4dbe2IaO/aNm+GZbGXNG2mMGsxKea92NcY4uWSMlrbeJzO/Eorp9MclvR1eZZv2IljbCy9RFkH0IRF6gIiqfd593uXxc6wJ5aqp+8+J+a+NT6jvBaEVwjHnJ7s3xsrDS4HhTKmq9GWcMdKQ3NI5zxmZCwcmt4XtcOKq7RBT4lgbquE5u6HfwPIs5uR+WVh4jQPBHMDkvO17ZioxClpzRtEhjeXZM7WZmyMADmlxA0sOO4lWG0NH/8AlbM/or3NM0o7rTcXzSl8gbzDWZ9f1VEsPEs75/YpbmmkRFKXAiKl7rC6A9JsvVvXYjs8pKSnZLXRxSVMgBf34a5kRduija70bjcTvJvwWKdsOxsNJ3dVTMEccj+6mjYLMa4tLmPY3c2+VwIGm7quVOLeERK3c19QSWdbgfmpJQrXWN+WqmgVBet8mppZZi17BePdYEncASV6rTFnWid1sD4FwBUUFmSRPZLpg5eyISBun9aL6orrBsJmrKiOmp25pJDa/Bg9p7jwaBqf5rR9TMNtRRdYXsrWVEQlhY4xvLspHR5afiCi6n2ewaOjpYqaL1IWBoJAu473OPVxJJ6lFYwU8kkiIvTwidra809BUzDRzIZCz72Q5fjZcx0jLNXQvau+2D1NuIjHvnjB+a5+jGg8FS1j4RseGR2bKkRFQNQIiICKrI7PPXUL4qYmiDhYq3FA3mfgrMbljco2aaXV9JnOx3as6lpm09RA6YRDLC9j2tdlHqskDt9hoHDgBpfU43tbtBU4nMJJWiONgIhiBJawH1iSRdzzYXNhuCsAxrATYAAXJ8OqbLYScTrG07qhlOxwcQX8Q23otbcZ5DfdcaAngu6/reYrHyVbaq6MOe79i17mJvrPF/vAL6Mgid6pB8HXW16zsRoIoi59dNHlFy+QwCMWG9wLRp+JaQq4Gtke1rmyNa9zWvaCA8NcQHtB1AIAPmpJUNfqZwtbH+REnNQkeqb9OKudlKcSYhSMd6rqmHNfjaQGx8bWUTTV72byXN5HePA/zUk6UtMdRCRmjcyRpt7THBzSR0IF1wuqLxL+pI+i2DdfPsZv/aDdO6rpYrOMJiJiABOeUyFrgAN7svdW+91U32oF8OAUkE5vOXUrH3NzmjhLnknjbLa/VZNhnaThssAlkqGQvAu+KT6xjrahrbXfxsW3utP9om1pxKqD2gtghBbA1ws45iM8jhwLrN04ADjdI9TwmsYKUY5kYupmH1R4D5KIiZmIHNTKivfCNfSLlhUyxhzS0i4OhVSKunguNZWGR9HgBkmiiEuVssscd8ty3vHht7XF7XvwXS2xGw9LhcZbAC6R/wBZK+xkfxtoLNb0Hnc6rQeEf8XS/wDkwf5zV1EtTTTco5Zha6qNckohERWCiEREBjHabBnwirHKPP8Au3Nf/CuehuW5+0vbqCGOWijaJppGOjlF/o4g9pae8I1LrH1R5kaX0pE7Sx3j49VQ1bTax2Nrw6MoweVzwfRERUjSCIiAIiIC2xP6l/h+YuoIi6yVzQRY7joVB1GHSMPojM3hbeOhCt6eax0sy/EKZSamlkt3uJtck23XJNvC+5eKkusbEEHkRZVAqy8mUFI4M/V7DusHD5H8lHK/wVt3OdwAy+ZN/wAvio7fQyzo8+dHBXVUxabj1fl4r4AX3KbXgaBuAHkqyv23NWWlTezPhSU+UXO8/DorhEUMpNvLLMYqKwgiIvDovtn2Zq+jbzqoPhM1dPLnHs+p+8xekbb1XukPTJG5wPvaF0ctPSr6DE8Sf5iXwERFZM4LCu1Lax1DShkJtU1BLYj9hotnk8RcAdSDrYrNVoXthqu8xYtvpDDG0DgC7M8/B7fcFHbPpg2WdJWrLUmYY0cySSbuJNySdSSTvK9RWtXXtjNrEm1za2g81kpSm9j6CU4wWXsi5I62VNyN4v4b/cqmPBAI3EXHmjHg6ggjobpx2Pdn3DXg7l6qXxg+PNUNkINneR5p054Gccn1REXJ0ERWU9fkkyvFmkAtd87rqMXLg4nZGCzIu5ImuFnAEdRdWMuERncXN8DcfFX7Hgi4IIO4her2M5R4ZzOquz1JMjWYM32nuPTcpCKMNFmiwHAKpElZKXLFdFdfpQREXBKEREARFTK+wv7l6ll4DeDYHYjh5kr5p7ejDFkH3pXC3wY/3rdy1t2G1NKaFzIpQ6o7xz6lh0c3c1lgd7MobqNLkrZK16o9MUj5vVWddrYREUhXC5t26n7zFqx3KXJ+7Y1n8K6SXL+NuvW1budVUH3zvKrat/QaPhq/Mb+CzWPOkzFzvtEkeG4fCyl8UlyxO5n0R+LT5XUOAq+njhNlrWTzJR9j6mrvEyNv2RnP8IVzgvrP5ej79VYgL70NYI84IJJsWjnpa3RSTjmLUV/2SvVPFkZTfH+ibXjmgixUJRSETNJOryQ7rcE/kpxVLIdD5NOm5WpvBTGCNDw3FVIi4byTIKmWJrhZwBHUXVSLxPB40nszxjABYAADcBuXqIh6tgiIgCIiAIiIDxzrb1YV73W3WHyUgqJ2XaVJXJRZHbFyi0mReE4nNSzMnp3lksZu0jjza4e007iCun9gdrY8TpBM0ZZGnJPHfWN4HDm07weXUFcrvbYkLLeyraQ0OJx3NoakiCccPSNo3/hcRryLlpVy7GBdDudPoiKYrBcu4uLVdUOVTUf5zl1EuY9s2iDEK0O3Cokf+8eXgD9oKtqk3DY0fDpJTefYxnF5bvaz7IzHxOg/rqrRUhxcS473G/8AIKpcqPSkhOfXJy9wvF6i9OSul+tZ97+EqeUJQi8zOmY/4bfmptVdRyvsaGi9L+/+EERFXLoREQBERAEREAREQBERAEREBCVbbO/rwVrOPRPPeFe149L3/NWcu4rSg+DEvW8kde7L4gaihppzvlgikd4ujBd8SV4ozsxP+56K/wDyGfLRFaM4vZ9pYWYgyheHNklhMsT3ACOSziHRtdfV4AzWtuXPnbLJG7GZ2xm4Hd97yziJoI62Ab5krdGIHDMbpy3vD3lO5zgWkw1dM9h1Ia4ZmG7eIsbdNOZBO6Rz5HuLnyOL3ucbucXHMS48SSSVxPgkqznBWiIoC2EReFAXeEtvKT9ltv2j/opdWGDR2YXH2zfyGg/NX6p3vM/samkjipfO4REUJZCIiAIiIAiIgCIiAIiIAiLx7rC6LcERXn0vf81ZTGzSrioddx9yk9jMBdiFfDTNBLC4PnI9mNhBeb8NPRHVwWnCPBh6iay2dN7D0hiwyjjcLObTQhw5Humlw9914psC2gRWTPMbx7ZbC6yfLUwQPqMue18sxaDlDjlIc5t9LnRcu4phr6WpmppLh8Ujma8bHRw6FtiOhXU+0+x9NXFj5O8jni+qqIHmKePfo144anQg7ysC237H3TxmaCrnmrG2F6p7CJGtGjMzWDK4cHG/I8xzJZR1CXS8mj0X0xCklp5DFUxPhkbvbI0tO+1xzGm8aFW5lbzUHSy2pxfc+iQwmR2QbvaPIfzX0go5JOBY3md58Apimp2sblaPHmepUVlqhxyWadPKx5e0f7n0Y0AADcNAvURUTWCIiAIiIAiIgCIiAIiIAiIgCusPwWWrE3dujjZTxmWaWZxbGwa2BcATc2NhbgVRhtBLUzNp6duaV505NHFzzwaOJ/0W7MN7LaFkcTJQ+bu7OkaZHiGWS988kINnW3AG+gAN1b01OX1Moa3UquPSuWaXoOzeqfJQNmmjibiAe6IgOe9gbB3v0kZDdSLbidd62XsDs7BRYy+no+8e2npC2tleT6c00sb42W9UWY0kWGmoNzdZ7U7PRyV0NY5zi6nifHDH6PdsMh9OQaXzFtm77WG5TAaBewGu/r4rQSwYbbfJ6iIvTwIiID4VlFFM3LLGyRvJ7GvHuIWgu0LYU4dKZoWZqSR3okC5hJPqPPL7LuO466noRfKpp2SMcyRrXseC1zXAFrgd4IO8LicFJYZNRc6pZRyu119QvVne3PZjLTF09CHSwb3Rauki+7xkb/iHXetfxTgrMsplBm/TfC1ZR9URFCThERAEREAREQBERAERfMzC4Au4k2AGtydwHM+C9UW+DxtLk+ivMDwiorZu5pWZne246MjH2nu4Df1PAFZXsn2XVVVaSrvTw78lh3zx90/V+LtenFbmwXBoKSIRU8bY2DlvcftPcdXO6lXKtL3kZ2o18Y7Q3ZFbE7Hw4dDlZ6cz7d9KRZzzyA9lg4D33KyREV5LBjyk5PLCIi9OQiIgCIiAIiIAtadsGztCyinrXRZJ2gZXREMMj3vDWiRu5wudTa9gdVstal/tF1RFFTRDdJUZndRHG7Q+bgfJeNJrc6hKUXmLNMwV2g3jodQrtlWD18CodFSlXF9jWhqZx5JwVDVWJW8woISEcSqhUO5/BRuhEy1nuiczDmPevbjmoL9LdfhY7tFV+knkF5+H+TpayJNZxzHvVJlbzCh/0k9F4ah3P4L3yF7h6xEs6paFf4XhFZVEfo9NLID7QYcnnI6zB71L9h8jXYsWSta8Op5Mge1rsrmvY4ObcaGwcNOa6LAU8NLHllSzxGSeIo0rgnY9UyWdWTtib9iL6STwLj6LT4ZlszZzY2iodYIRn3GR/pynn6Z9UdG2HRT6KxGEY8FCzUWWcsIiLshCIiAIiIAiIgCIiAIiIAtd9ueBmpwt0rBd9K8TWHFli2T3NOb8C2IqZIw5pa4AtcCHA6ggixBHJAcZNdcXVSndvNmXYZXyQEHuXHPTOPFjjoL8S31T4X4qCVaSwy7CXUgiIvDope24SN1wql8ojq7xXq4OXs0fVEReHRmHY5IRjtNb2mzg/uHn8l06uduwTC3S4o6ot9HTxOGbhnl9Frf2e8PkuiVYjwU5vMmERF0cBERAEREAREQBERAEREAREQBERAYr2ibGx4pSGM2bMy7qeQ+y6253HI7QHyO8BcwYlQzUsz4Khjo5IzZwPwIPtNO8Eb12Sse2w2Mo8SjDamP0237uVhyysv8AZdxH6pBHReOOTqMnF7HKQK8c4DeVsHbDshkou6eyqZJHLURQXfGWGPvnFrXvIJBaNLkW37lc472Nuo6CaqkqRK+FrX90xhY0tD295eQkn1M1rAahR+WTed8GtqaOSaRsULHSSPNmNY0ucT0AV7tBgM+HTCGqYGSOjZILODhZ995HEEOB6g7xYreo2epaGswmagg7uOV8sUpGZzpGz0xe0yvdcmxZcXOmtlOYdgb3YtiEtRCH08sVIyAvDXscGMd3jcp5P11HFddCxgjdjzk5cNQ1ZNsnsTVYhUint+j/AEYmc6Zrmkxl+TPGw2L9bjgOq3RhOCQs2klMFNFHDDQMa7JC1je9lqc4cABbNkaRffpZSVJhc7toZqt0ZZBHRMponki0pdKJSW2N/ROYG/RFBISskya2T2agw6mbT07fRHpPcdXyOIF3vPE6DwAAUyiLsjCIiAIiIAiIgCIiAIiIAiIgCIiAIiIAiIgMY7TadsmEVgeL5YHyN6OjGdjgRxDmg+Sm5aKOen7qVueOSPJI1xJzBzbEE3v5714iAuoIWsa1jQA1oDWgbgALADyVaIgCIiAIiIAiIgCIiAIiIAiIgCIiA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2" t="10185" r="4073" b="16619"/>
          <a:stretch/>
        </p:blipFill>
        <p:spPr bwMode="auto">
          <a:xfrm>
            <a:off x="307975" y="764704"/>
            <a:ext cx="8579796" cy="469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5266" y="5589240"/>
            <a:ext cx="76232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~</a:t>
            </a:r>
            <a:r>
              <a:rPr lang="ru-RU" sz="2400" dirty="0" smtClean="0"/>
              <a:t>1400 последовательностей, - почти в каждой позиции найдется какая-нибудь вставка хотя бы в одной последовательности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6891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LOGO</a:t>
            </a:r>
            <a:r>
              <a:rPr lang="ru-RU" smtClean="0"/>
              <a:t> и консенсус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atobolite Activator Protein (CAP)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052736"/>
            <a:ext cx="8855447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6533" y="3524815"/>
            <a:ext cx="83759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 smtClean="0"/>
              <a:t>RqdIAxxlGlTrETVsRxLx</a:t>
            </a:r>
            <a:endParaRPr lang="ru-RU" sz="7200" dirty="0"/>
          </a:p>
        </p:txBody>
      </p:sp>
      <p:sp>
        <p:nvSpPr>
          <p:cNvPr id="4" name="TextBox 3"/>
          <p:cNvSpPr txBox="1"/>
          <p:nvPr/>
        </p:nvSpPr>
        <p:spPr>
          <a:xfrm>
            <a:off x="516533" y="4797152"/>
            <a:ext cx="589911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Большие </a:t>
            </a:r>
            <a:r>
              <a:rPr lang="ru-RU" dirty="0" smtClean="0"/>
              <a:t>буквы – почти консервативные позиции, </a:t>
            </a:r>
          </a:p>
          <a:p>
            <a:r>
              <a:rPr lang="ru-RU" dirty="0" smtClean="0"/>
              <a:t>Маленькие – менее консервативные позиции,</a:t>
            </a:r>
          </a:p>
          <a:p>
            <a:r>
              <a:rPr lang="ru-RU" dirty="0" smtClean="0"/>
              <a:t>х – неконсервативная позиция</a:t>
            </a:r>
          </a:p>
          <a:p>
            <a:endParaRPr lang="ru-RU" dirty="0"/>
          </a:p>
          <a:p>
            <a:r>
              <a:rPr lang="ru-RU" dirty="0" smtClean="0"/>
              <a:t>(Эти обозначения в разных программах могут отличаться)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3635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5328592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ru-RU" sz="5400" smtClean="0"/>
              <a:t>Существуют разные способы изображения выравнивания – различные раскраски, консенсусные последовательности, </a:t>
            </a:r>
            <a:r>
              <a:rPr lang="en-US" sz="5400" smtClean="0"/>
              <a:t>LOGO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841246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u="sng" dirty="0" smtClean="0"/>
              <a:t>Что такое выравнивание?</a:t>
            </a:r>
          </a:p>
          <a:p>
            <a:r>
              <a:rPr lang="ru-RU" b="1" u="sng" dirty="0" smtClean="0"/>
              <a:t>Хорошие выравнивания не могут быть результатом случайности!</a:t>
            </a:r>
          </a:p>
          <a:p>
            <a:r>
              <a:rPr lang="ru-RU" b="1" u="sng" dirty="0" smtClean="0"/>
              <a:t>Хорошее выравнивание свидетельствует о гомологии.</a:t>
            </a:r>
          </a:p>
          <a:p>
            <a:r>
              <a:rPr lang="ru-RU" b="1" u="sng" dirty="0" smtClean="0"/>
              <a:t>Способы изображения выравниваний.</a:t>
            </a:r>
          </a:p>
          <a:p>
            <a:r>
              <a:rPr lang="ru-RU" b="1" u="sng" dirty="0" smtClean="0"/>
              <a:t>Достоверное и недостоверное выравнивание.</a:t>
            </a:r>
          </a:p>
        </p:txBody>
      </p:sp>
    </p:spTree>
    <p:extLst>
      <p:ext uri="{BB962C8B-B14F-4D97-AF65-F5344CB8AC3E}">
        <p14:creationId xmlns:p14="http://schemas.microsoft.com/office/powerpoint/2010/main" val="150510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 </a:t>
            </a:r>
            <a:r>
              <a:rPr lang="ru-RU" dirty="0"/>
              <a:t>хорошего выравнивания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4" t="16881" r="35625" b="41559"/>
          <a:stretch/>
        </p:blipFill>
        <p:spPr bwMode="auto">
          <a:xfrm>
            <a:off x="827584" y="1484784"/>
            <a:ext cx="7713306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181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 плохого выравнивания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5" t="12871" r="1607" b="4109"/>
          <a:stretch/>
        </p:blipFill>
        <p:spPr bwMode="auto">
          <a:xfrm>
            <a:off x="179512" y="836712"/>
            <a:ext cx="8778150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77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3394"/>
            <a:ext cx="9144000" cy="1138138"/>
          </a:xfrm>
        </p:spPr>
        <p:txBody>
          <a:bodyPr>
            <a:normAutofit fontScale="90000"/>
          </a:bodyPr>
          <a:lstStyle/>
          <a:p>
            <a:r>
              <a:rPr lang="ru-RU" dirty="0"/>
              <a:t>Некоторые </a:t>
            </a:r>
            <a:r>
              <a:rPr lang="ru-RU" dirty="0" smtClean="0"/>
              <a:t>участки выравниваются хорошо, другие - плохо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7" t="10185" r="9088" b="38549"/>
          <a:stretch/>
        </p:blipFill>
        <p:spPr bwMode="auto">
          <a:xfrm>
            <a:off x="35496" y="1451553"/>
            <a:ext cx="9077438" cy="384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753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3062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Дано 4 последовательности</a:t>
            </a:r>
            <a:br>
              <a:rPr lang="ru-RU" dirty="0" smtClean="0"/>
            </a:br>
            <a:r>
              <a:rPr lang="ru-RU" sz="3600" dirty="0" smtClean="0"/>
              <a:t>Найти общие мотивы</a:t>
            </a:r>
            <a:endParaRPr lang="ru-RU" dirty="0"/>
          </a:p>
        </p:txBody>
      </p:sp>
      <p:grpSp>
        <p:nvGrpSpPr>
          <p:cNvPr id="34" name="Группа 33"/>
          <p:cNvGrpSpPr/>
          <p:nvPr/>
        </p:nvGrpSpPr>
        <p:grpSpPr>
          <a:xfrm>
            <a:off x="48816" y="1131032"/>
            <a:ext cx="8964488" cy="1368152"/>
            <a:chOff x="0" y="3068960"/>
            <a:chExt cx="8964488" cy="1368152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87899" y="3140968"/>
              <a:ext cx="720080" cy="1224136"/>
            </a:xfrm>
            <a:prstGeom prst="rect">
              <a:avLst/>
            </a:prstGeom>
            <a:solidFill>
              <a:schemeClr val="accent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бъект 2"/>
            <p:cNvSpPr txBox="1">
              <a:spLocks/>
            </p:cNvSpPr>
            <p:nvPr/>
          </p:nvSpPr>
          <p:spPr>
            <a:xfrm>
              <a:off x="0" y="3068960"/>
              <a:ext cx="8964488" cy="136815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VLSGG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TM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Y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IA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DRMQKEITAL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AP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TM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KI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KIIA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PP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RK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YSVWIGGSILA</a:t>
              </a:r>
            </a:p>
            <a:p>
              <a:pPr marL="0" indent="0">
                <a:buNone/>
              </a:pP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VLSGG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TM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IV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DRMNKELTAL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AP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TM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KI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KIIA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PP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RK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YSVWIGGSILA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VLSGG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TM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IA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DRMSKEISAL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AP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SM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KI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KVVA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PP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RK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YSVWIGGSILA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VLSGG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TM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Y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LP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SRLERELKQL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YLERVLKGDVDKL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KF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KI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RIED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PP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R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RK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HMVFLGGAVLA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891208" y="3140968"/>
              <a:ext cx="288032" cy="1224136"/>
            </a:xfrm>
            <a:prstGeom prst="rect">
              <a:avLst/>
            </a:prstGeom>
            <a:solidFill>
              <a:schemeClr val="accent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1318270" y="3140968"/>
              <a:ext cx="288032" cy="1224136"/>
            </a:xfrm>
            <a:prstGeom prst="rect">
              <a:avLst/>
            </a:prstGeom>
            <a:solidFill>
              <a:schemeClr val="accent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72008" y="1124744"/>
            <a:ext cx="8964488" cy="1368152"/>
            <a:chOff x="0" y="3068960"/>
            <a:chExt cx="8964488" cy="1368152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87899" y="3140968"/>
              <a:ext cx="720080" cy="1224136"/>
            </a:xfrm>
            <a:prstGeom prst="rect">
              <a:avLst/>
            </a:prstGeom>
            <a:solidFill>
              <a:schemeClr val="accent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бъект 2"/>
            <p:cNvSpPr txBox="1">
              <a:spLocks/>
            </p:cNvSpPr>
            <p:nvPr/>
          </p:nvSpPr>
          <p:spPr>
            <a:xfrm>
              <a:off x="0" y="3068960"/>
              <a:ext cx="8964488" cy="136815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VLSGG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TM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Y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IA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DRMQKEITAL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  AP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TM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KI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KIIA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PP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RK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YSVWIGGSILA</a:t>
              </a:r>
            </a:p>
            <a:p>
              <a:pPr marL="0" indent="0">
                <a:buNone/>
              </a:pP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VLSGG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TM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IV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DRMNKELTAL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  AP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TM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KI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KIIA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PP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RK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YSVWIGGSILA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VLSGG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TM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IA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DRMSKEISAL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  AP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SM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KI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KVVA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PP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RK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YSVWIGGSILA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VLSGG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TM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Y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LP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SRLERELKQL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YLERVLKGDVDKL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KF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KI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RIED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PP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R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RK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HMVFLGGAVLA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891208" y="3140968"/>
              <a:ext cx="288032" cy="1224136"/>
            </a:xfrm>
            <a:prstGeom prst="rect">
              <a:avLst/>
            </a:prstGeom>
            <a:solidFill>
              <a:schemeClr val="accent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1318270" y="3140968"/>
              <a:ext cx="288032" cy="1224136"/>
            </a:xfrm>
            <a:prstGeom prst="rect">
              <a:avLst/>
            </a:prstGeom>
            <a:solidFill>
              <a:schemeClr val="accent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72008" y="1124744"/>
            <a:ext cx="8964488" cy="1368152"/>
            <a:chOff x="0" y="3068960"/>
            <a:chExt cx="8964488" cy="1368152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87899" y="3140968"/>
              <a:ext cx="720080" cy="1224136"/>
            </a:xfrm>
            <a:prstGeom prst="rect">
              <a:avLst/>
            </a:prstGeom>
            <a:solidFill>
              <a:schemeClr val="accent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бъект 2"/>
            <p:cNvSpPr txBox="1">
              <a:spLocks/>
            </p:cNvSpPr>
            <p:nvPr/>
          </p:nvSpPr>
          <p:spPr>
            <a:xfrm>
              <a:off x="0" y="3068960"/>
              <a:ext cx="8964488" cy="136815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VLSGG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TM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Y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IA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DRMQKEITAL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 AP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TM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KI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KIIA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PP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RK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YSVWIGGSILA</a:t>
              </a:r>
            </a:p>
            <a:p>
              <a:pPr marL="0" indent="0">
                <a:buNone/>
              </a:pP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VLSGG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TM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IV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DRMNKELTAL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 AP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TM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KI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KIIA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PP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RK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YSVWIGGSILA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VLSGG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TM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IA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DRMSKEISAL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 AP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SM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KI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KVVA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PP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RK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YSVWIGGSILA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VLSGG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TM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Y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LP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SRLERELKQL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YLERVLKGDVDKL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KF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KI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RIED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PP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R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RK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HMVFLGGAVLA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891208" y="3140968"/>
              <a:ext cx="288032" cy="1224136"/>
            </a:xfrm>
            <a:prstGeom prst="rect">
              <a:avLst/>
            </a:prstGeom>
            <a:solidFill>
              <a:schemeClr val="accent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1318270" y="3140968"/>
              <a:ext cx="288032" cy="1224136"/>
            </a:xfrm>
            <a:prstGeom prst="rect">
              <a:avLst/>
            </a:prstGeom>
            <a:solidFill>
              <a:schemeClr val="accent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72008" y="1124744"/>
            <a:ext cx="8964488" cy="1368152"/>
            <a:chOff x="0" y="3068960"/>
            <a:chExt cx="8964488" cy="1368152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87899" y="3140968"/>
              <a:ext cx="720080" cy="1224136"/>
            </a:xfrm>
            <a:prstGeom prst="rect">
              <a:avLst/>
            </a:prstGeom>
            <a:solidFill>
              <a:schemeClr val="accent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бъект 2"/>
            <p:cNvSpPr txBox="1">
              <a:spLocks/>
            </p:cNvSpPr>
            <p:nvPr/>
          </p:nvSpPr>
          <p:spPr>
            <a:xfrm>
              <a:off x="0" y="3068960"/>
              <a:ext cx="8964488" cy="136815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VLSGG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TM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Y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IA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DRMQKEITAL</a:t>
              </a: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         AP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TM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KI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KIIA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PP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RK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YSVWIGGSILA</a:t>
              </a:r>
            </a:p>
            <a:p>
              <a:pPr marL="0" indent="0">
                <a:buNone/>
              </a:pP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VLSGG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TM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IV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DRMNKELTAL</a:t>
              </a: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         AP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TM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KI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KIIA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PP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RK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YSVWIGGSILA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VLSGG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TM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IA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DRMSKEISAL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          AP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SM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KI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KVVA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PP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RK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YSVWIGGSILA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VLSGG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TM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Y</a:t>
              </a:r>
              <a:r>
                <a:rPr lang="en-US" sz="1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PG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LP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SRLERELKQL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YLERVLKGDVDKL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KF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KI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RIED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PP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R</a:t>
              </a:r>
              <a:r>
                <a:rPr lang="en-US" sz="1800" u="sng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RK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HMVFLGGAVLA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891208" y="3140968"/>
              <a:ext cx="288032" cy="1224136"/>
            </a:xfrm>
            <a:prstGeom prst="rect">
              <a:avLst/>
            </a:prstGeom>
            <a:solidFill>
              <a:schemeClr val="accent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1318270" y="3140968"/>
              <a:ext cx="288032" cy="1224136"/>
            </a:xfrm>
            <a:prstGeom prst="rect">
              <a:avLst/>
            </a:prstGeom>
            <a:solidFill>
              <a:schemeClr val="accent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04537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3062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Выравнивание - </a:t>
            </a:r>
            <a:endParaRPr lang="ru-RU" dirty="0"/>
          </a:p>
        </p:txBody>
      </p:sp>
      <p:sp>
        <p:nvSpPr>
          <p:cNvPr id="3" name="AutoShape 2" descr="data:image/jpeg;base64,/9j/4AAQSkZJRgABAQAAAQABAAD/2wCEAAkGBxISEBUTEhIUFRMUFhUVEhcUEhUUFRUbFREWFhcXExQYHCggGBolHRYUITQiJSorLi4vGB8zODMsNzQtLysBCgoKDg0OGxAQGywmICIsLC0sLC8tLCwsLCwtLCwsLCwsNCwsLCwsLCwsLCwsLCwsLCwsLCwsLCwsLCwsLCwsLP/AABEIAQMAwwMBIgACEQEDEQH/xAAcAAEAAQUBAQAAAAAAAAAAAAAABQIEBgcIAQP/xABHEAABAwIDBQQGBgcFCQEAAAABAAIDBBEFEiEGMUFRYQcTcYEiMkKRobEjM1JygsEUYpKTwtHwCHOis+EXJTRTVGN0stIV/8QAGgEBAAMBAQEAAAAAAAAAAAAAAAMEBQIBBv/EAC8RAAICAQMCBQIEBwAAAAAAAAABAgMRBCExEkEFEzJRYSJxFCNCoTNSkbHB0fD/2gAMAwEAAhEDEQA/AN4oiIAiIgCIsD7X9r3YfRBsLrVNQSyE8WAAd5J4gEAdXA8EBa9oHatBQPdBTtFRVDRwvaKI8pHDUu/VHmQtO4z2g4rVE56x8bTuZT/QtHS7fSI8SVjIHmTqSdSSd5JXqgdj7FmNSXJVUTySG8kskh/Xkc75lfOIZTdpc0jcWuII8wVUvCVz1Mk6YrsZjsn2k19FI3NM+ogv6cUzi82/7cjvSYeWtui6RwfE46qCOeF2aOVoew8bHgRwI3EcwVx8t+/2fa4vw2WIn6moeGdGva19v2i/3qWuTezILYJbo2giIpCEIiIAiIgCIiAIiIAiIgCIiAIiIAiIgC5r7a8VM+MSMv6FMxkTeVy3vHnxu+34QulFyLtXUGTEax5N81VPbwErg0eQAC4nwSVLMiMVLnWCqVzhkAc8uO5lreJ4+Q+artpLLLsYuUlFdyiLDZHi5IZyFiT58l8O6yktIsRv4+YPJZEsflkzPeTvzEeQ0HyUdVkp5zwTaiiFSWOTxbR7DdqKWjbWNqpmxBzoXR5g45vRkDrBoO6zfetWkqUweEhmY73m/lw/rqpHZ5a6iGFPnSUTo3/aVhX/AFbf3cv/AML7w9oGFu3VsI+8Sz/2AXPKEBR/jH7Fh+GQ92dO0ON0s31NTBJ/dzMf8ir9cnugad7R7lJYdjVXT/UVU8dtzRI5zP3brt+C7jrI90RS8Ml+mR08i0fhPazXRWE8cVQ3mPoZPeLtP7IWe4B2mYfUkNdIYJD7E4yAnpJqw+FweisRthLhlOzS218ozNF4DfcvVIVwiwjbDtQoaB5iJdPOPWjhAOT+8eTlaempHJY5g3bpSySBlTTSU7SbCQPEzR1eA0OA8AUye4ZtpF86edkjGvY5r2PAcxzSHNcCLgtI0IIX0Q8CIiAIiIAiIgC43rZM08zvtTSn3yErsgrjJzSHvDt4e8HxzG64s4JafUFJ4MPoz1e78goxSeDfVn77vyVO70M0tL/FX2ZfKPq8MzOzNdlJ3i1weqkEVSE3F5Ro2VRsWJIj4cLF7vdm6AWHnzUgqZJQ3ebK1kxBo3D36Lt9dhwvKpWFsXiKOGJE7g333VQxA/ZCeTM8/E1+5forRteOII8NV9452u3H8iuHCS5RJG2EuGfRePYDvF16i5JCZ2c2sraAjuJS6Ib4Zbvj/CL3Z+EjzWQ7Z9sD5qMQ0rH09TJcTuuD3bABcwvHF17XsCLHcbFYKobE22lvzaLeRN/y96uUXSbwzN1unhjqS3yWrW2/Pr4r0i69VObWym3ZT2RuD+z/ALUuD34dK67bGWlvwsfpIx43zgdHrd648wbFH0lVBVM9aGRr7D2m3s5vgWlzfNdd4fWMmiZLG7NHI1r2EcQ4XB+KsReUVJx6WXCIi6OAiIgCIvHOAFybAaknggI7aLG4qKnfUTGzWDQD1nuPqsYOLif6suU8djklqZZ2xgCaR8hY03DC9xcWi+/fv+AWb9oG1ZxCqOQn9GhJbAODzudKR14chbmVjSo3alqWEa+n0KcMz5f7EDHSTO9nL1cbf6qZpIAxgaNbbzzJ1K+qKtZc5rBdp00annlhWlVV20bv4nkqq2fKLDefgFGrqqvO7OL7mvpieucSbnUqki6+1JTSSvEcUb5JDuZGwvcethw6quvoJoH93PFJE+18sjC0kc233jqFZwUHJZwR8kFtW6FfdpNtd69Ret5PFFJ7BEReHR9oapzeo5FSEFQH7t/EKElhzHUm3JUthLSCx1iFxKqMl8klepnB8ZRkS+FZTCRttxGrTyP8lXTy5m396+iqJuLNJqNkcPhkEaWUG2QnqCLe+6pmpXR2Lrely4HgL+HyU+vhXQ543Dja48RqFYjqG2k0U56NKLabz2IQhbY7Ddt+6eMNqHeg8k0bj7LiSXRE8nHUdbjiLama+9uouhvoQSHAgtINiCNQQeBVuMulmbOPUtjs9Fg2xnaBBPQQSVEjWzlmWUG3rMcWF1uGbLm80U5UM5REQBa57Z9pDBSiljNpam4dbe2IaO/aNm+GZbGXNG2mMGsxKea92NcY4uWSMlrbeJzO/Eorp9MclvR1eZZv2IljbCy9RFkH0IRF6gIiqfd593uXxc6wJ5aqp+8+J+a+NT6jvBaEVwjHnJ7s3xsrDS4HhTKmq9GWcMdKQ3NI5zxmZCwcmt4XtcOKq7RBT4lgbquE5u6HfwPIs5uR+WVh4jQPBHMDkvO17ZioxClpzRtEhjeXZM7WZmyMADmlxA0sOO4lWG0NH/8AlbM/or3NM0o7rTcXzSl8gbzDWZ9f1VEsPEs75/YpbmmkRFKXAiKl7rC6A9JsvVvXYjs8pKSnZLXRxSVMgBf34a5kRduija70bjcTvJvwWKdsOxsNJ3dVTMEccj+6mjYLMa4tLmPY3c2+VwIGm7quVOLeERK3c19QSWdbgfmpJQrXWN+WqmgVBet8mppZZi17BePdYEncASV6rTFnWid1sD4FwBUUFmSRPZLpg5eyISBun9aL6orrBsJmrKiOmp25pJDa/Bg9p7jwaBqf5rR9TMNtRRdYXsrWVEQlhY4xvLspHR5afiCi6n2ewaOjpYqaL1IWBoJAu473OPVxJJ6lFYwU8kkiIvTwidra809BUzDRzIZCz72Q5fjZcx0jLNXQvau+2D1NuIjHvnjB+a5+jGg8FS1j4RseGR2bKkRFQNQIiICKrI7PPXUL4qYmiDhYq3FA3mfgrMbljco2aaXV9JnOx3as6lpm09RA6YRDLC9j2tdlHqskDt9hoHDgBpfU43tbtBU4nMJJWiONgIhiBJawH1iSRdzzYXNhuCsAxrATYAAXJ8OqbLYScTrG07qhlOxwcQX8Q23otbcZ5DfdcaAngu6/reYrHyVbaq6MOe79i17mJvrPF/vAL6Mgid6pB8HXW16zsRoIoi59dNHlFy+QwCMWG9wLRp+JaQq4Gtke1rmyNa9zWvaCA8NcQHtB1AIAPmpJUNfqZwtbH+REnNQkeqb9OKudlKcSYhSMd6rqmHNfjaQGx8bWUTTV72byXN5HePA/zUk6UtMdRCRmjcyRpt7THBzSR0IF1wuqLxL+pI+i2DdfPsZv/aDdO6rpYrOMJiJiABOeUyFrgAN7svdW+91U32oF8OAUkE5vOXUrH3NzmjhLnknjbLa/VZNhnaThssAlkqGQvAu+KT6xjrahrbXfxsW3utP9om1pxKqD2gtghBbA1ws45iM8jhwLrN04ADjdI9TwmsYKUY5kYupmH1R4D5KIiZmIHNTKivfCNfSLlhUyxhzS0i4OhVSKunguNZWGR9HgBkmiiEuVssscd8ty3vHht7XF7XvwXS2xGw9LhcZbAC6R/wBZK+xkfxtoLNb0Hnc6rQeEf8XS/wDkwf5zV1EtTTTco5Zha6qNckohERWCiEREBjHabBnwirHKPP8Au3Nf/CuehuW5+0vbqCGOWijaJppGOjlF/o4g9pae8I1LrH1R5kaX0pE7Sx3j49VQ1bTax2Nrw6MoweVzwfRERUjSCIiAIiIC2xP6l/h+YuoIi6yVzQRY7joVB1GHSMPojM3hbeOhCt6eax0sy/EKZSamlkt3uJtck23XJNvC+5eKkusbEEHkRZVAqy8mUFI4M/V7DusHD5H8lHK/wVt3OdwAy+ZN/wAvio7fQyzo8+dHBXVUxabj1fl4r4AX3KbXgaBuAHkqyv23NWWlTezPhSU+UXO8/DorhEUMpNvLLMYqKwgiIvDovtn2Zq+jbzqoPhM1dPLnHs+p+8xekbb1XukPTJG5wPvaF0ctPSr6DE8Sf5iXwERFZM4LCu1Lax1DShkJtU1BLYj9hotnk8RcAdSDrYrNVoXthqu8xYtvpDDG0DgC7M8/B7fcFHbPpg2WdJWrLUmYY0cySSbuJNySdSSTvK9RWtXXtjNrEm1za2g81kpSm9j6CU4wWXsi5I62VNyN4v4b/cqmPBAI3EXHmjHg6ggjobpx2Pdn3DXg7l6qXxg+PNUNkINneR5p054Gccn1REXJ0ERWU9fkkyvFmkAtd87rqMXLg4nZGCzIu5ImuFnAEdRdWMuERncXN8DcfFX7Hgi4IIO4her2M5R4ZzOquz1JMjWYM32nuPTcpCKMNFmiwHAKpElZKXLFdFdfpQREXBKEREARFTK+wv7l6ll4DeDYHYjh5kr5p7ejDFkH3pXC3wY/3rdy1t2G1NKaFzIpQ6o7xz6lh0c3c1lgd7MobqNLkrZK16o9MUj5vVWddrYREUhXC5t26n7zFqx3KXJ+7Y1n8K6SXL+NuvW1budVUH3zvKrat/QaPhq/Mb+CzWPOkzFzvtEkeG4fCyl8UlyxO5n0R+LT5XUOAq+njhNlrWTzJR9j6mrvEyNv2RnP8IVzgvrP5ej79VYgL70NYI84IJJsWjnpa3RSTjmLUV/2SvVPFkZTfH+ibXjmgixUJRSETNJOryQ7rcE/kpxVLIdD5NOm5WpvBTGCNDw3FVIi4byTIKmWJrhZwBHUXVSLxPB40nszxjABYAADcBuXqIh6tgiIgCIiAIiIDxzrb1YV73W3WHyUgqJ2XaVJXJRZHbFyi0mReE4nNSzMnp3lksZu0jjza4e007iCun9gdrY8TpBM0ZZGnJPHfWN4HDm07weXUFcrvbYkLLeyraQ0OJx3NoakiCccPSNo3/hcRryLlpVy7GBdDudPoiKYrBcu4uLVdUOVTUf5zl1EuY9s2iDEK0O3Cokf+8eXgD9oKtqk3DY0fDpJTefYxnF5bvaz7IzHxOg/rqrRUhxcS473G/8AIKpcqPSkhOfXJy9wvF6i9OSul+tZ97+EqeUJQi8zOmY/4bfmptVdRyvsaGi9L+/+EERFXLoREQBERAEREAREQBERAEREBCVbbO/rwVrOPRPPeFe149L3/NWcu4rSg+DEvW8kde7L4gaihppzvlgikd4ujBd8SV4ozsxP+56K/wDyGfLRFaM4vZ9pYWYgyheHNklhMsT3ACOSziHRtdfV4AzWtuXPnbLJG7GZ2xm4Hd97yziJoI62Ab5krdGIHDMbpy3vD3lO5zgWkw1dM9h1Ia4ZmG7eIsbdNOZBO6Rz5HuLnyOL3ucbucXHMS48SSSVxPgkqznBWiIoC2EReFAXeEtvKT9ltv2j/opdWGDR2YXH2zfyGg/NX6p3vM/samkjipfO4REUJZCIiAIiIAiIgCIiAIiIAiLx7rC6LcERXn0vf81ZTGzSrioddx9yk9jMBdiFfDTNBLC4PnI9mNhBeb8NPRHVwWnCPBh6iay2dN7D0hiwyjjcLObTQhw5Humlw9914psC2gRWTPMbx7ZbC6yfLUwQPqMue18sxaDlDjlIc5t9LnRcu4phr6WpmppLh8Ujma8bHRw6FtiOhXU+0+x9NXFj5O8jni+qqIHmKePfo144anQg7ysC237H3TxmaCrnmrG2F6p7CJGtGjMzWDK4cHG/I8xzJZR1CXS8mj0X0xCklp5DFUxPhkbvbI0tO+1xzGm8aFW5lbzUHSy2pxfc+iQwmR2QbvaPIfzX0go5JOBY3md58Apimp2sblaPHmepUVlqhxyWadPKx5e0f7n0Y0AADcNAvURUTWCIiAIiIAiIgCIiAIiIAiIgCusPwWWrE3dujjZTxmWaWZxbGwa2BcATc2NhbgVRhtBLUzNp6duaV505NHFzzwaOJ/0W7MN7LaFkcTJQ+bu7OkaZHiGWS988kINnW3AG+gAN1b01OX1Moa3UquPSuWaXoOzeqfJQNmmjibiAe6IgOe9gbB3v0kZDdSLbidd62XsDs7BRYy+no+8e2npC2tleT6c00sb42W9UWY0kWGmoNzdZ7U7PRyV0NY5zi6nifHDH6PdsMh9OQaXzFtm77WG5TAaBewGu/r4rQSwYbbfJ6iIvTwIiID4VlFFM3LLGyRvJ7GvHuIWgu0LYU4dKZoWZqSR3okC5hJPqPPL7LuO466noRfKpp2SMcyRrXseC1zXAFrgd4IO8LicFJYZNRc6pZRyu119QvVne3PZjLTF09CHSwb3Rauki+7xkb/iHXetfxTgrMsplBm/TfC1ZR9URFCThERAEREAREQBERAERfMzC4Au4k2AGtydwHM+C9UW+DxtLk+ivMDwiorZu5pWZne246MjH2nu4Df1PAFZXsn2XVVVaSrvTw78lh3zx90/V+LtenFbmwXBoKSIRU8bY2DlvcftPcdXO6lXKtL3kZ2o18Y7Q3ZFbE7Hw4dDlZ6cz7d9KRZzzyA9lg4D33KyREV5LBjyk5PLCIi9OQiIgCIiAIiIAtadsGztCyinrXRZJ2gZXREMMj3vDWiRu5wudTa9gdVstal/tF1RFFTRDdJUZndRHG7Q+bgfJeNJrc6hKUXmLNMwV2g3jodQrtlWD18CodFSlXF9jWhqZx5JwVDVWJW8woISEcSqhUO5/BRuhEy1nuiczDmPevbjmoL9LdfhY7tFV+knkF5+H+TpayJNZxzHvVJlbzCh/0k9F4ah3P4L3yF7h6xEs6paFf4XhFZVEfo9NLID7QYcnnI6zB71L9h8jXYsWSta8Op5Mge1rsrmvY4ObcaGwcNOa6LAU8NLHllSzxGSeIo0rgnY9UyWdWTtib9iL6STwLj6LT4ZlszZzY2iodYIRn3GR/pynn6Z9UdG2HRT6KxGEY8FCzUWWcsIiLshCIiAIiIAiIgCIiAIiIAtd9ueBmpwt0rBd9K8TWHFli2T3NOb8C2IqZIw5pa4AtcCHA6ggixBHJAcZNdcXVSndvNmXYZXyQEHuXHPTOPFjjoL8S31T4X4qCVaSwy7CXUgiIvDope24SN1wql8ojq7xXq4OXs0fVEReHRmHY5IRjtNb2mzg/uHn8l06uduwTC3S4o6ot9HTxOGbhnl9Frf2e8PkuiVYjwU5vMmERF0cBERAEREAREQBERAEREAREQBERAYr2ibGx4pSGM2bMy7qeQ+y6253HI7QHyO8BcwYlQzUsz4Khjo5IzZwPwIPtNO8Eb12Sse2w2Mo8SjDamP0237uVhyysv8AZdxH6pBHReOOTqMnF7HKQK8c4DeVsHbDshkou6eyqZJHLURQXfGWGPvnFrXvIJBaNLkW37lc472Nuo6CaqkqRK+FrX90xhY0tD295eQkn1M1rAahR+WTed8GtqaOSaRsULHSSPNmNY0ucT0AV7tBgM+HTCGqYGSOjZILODhZ995HEEOB6g7xYreo2epaGswmagg7uOV8sUpGZzpGz0xe0yvdcmxZcXOmtlOYdgb3YtiEtRCH08sVIyAvDXscGMd3jcp5P11HFddCxgjdjzk5cNQ1ZNsnsTVYhUint+j/AEYmc6Zrmkxl+TPGw2L9bjgOq3RhOCQs2klMFNFHDDQMa7JC1je9lqc4cABbNkaRffpZSVJhc7toZqt0ZZBHRMponki0pdKJSW2N/ROYG/RFBISskya2T2agw6mbT07fRHpPcdXyOIF3vPE6DwAAUyiLsjCIiAIiIAiIgCIiAIiIAiIgCIiAIiIAiIgMY7TadsmEVgeL5YHyN6OjGdjgRxDmg+Sm5aKOen7qVueOSPJI1xJzBzbEE3v5714iAuoIWsa1jQA1oDWgbgALADyVaIgCIiAIiIAiIgCIiAIiIAiIgCIi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jpeg;base64,/9j/4AAQSkZJRgABAQAAAQABAAD/2wCEAAkGBxISEBUTEhIUFRMUFhUVEhcUEhUUFRUbFREWFhcXExQYHCggGBolHRYUITQiJSorLi4vGB8zODMsNzQtLysBCgoKDg0OGxAQGywmICIsLC0sLC8tLCwsLCwtLCwsLCwsNCwsLCwsLCwsLCwsLCwsLCwsLCwsLCwsLCwsLCwsLP/AABEIAQMAwwMBIgACEQEDEQH/xAAcAAEAAQUBAQAAAAAAAAAAAAAABQIEBgcIAQP/xABHEAABAwIDBQQGBgcFCQEAAAABAAIDBBEFEiEGMUFRYQcTcYEiMkKRobEjM1JygsEUYpKTwtHwCHOis+EXJTRTVGN0stIV/8QAGgEBAAMBAQEAAAAAAAAAAAAAAAMEBQIBBv/EAC8RAAICAQMCBQIEBwAAAAAAAAABAgMRBCExEkEFEzJRYSJxFCNCoTNSkbHB0fD/2gAMAwEAAhEDEQA/AN4oiIAiIgCIsD7X9r3YfRBsLrVNQSyE8WAAd5J4gEAdXA8EBa9oHatBQPdBTtFRVDRwvaKI8pHDUu/VHmQtO4z2g4rVE56x8bTuZT/QtHS7fSI8SVjIHmTqSdSSd5JXqgdj7FmNSXJVUTySG8kskh/Xkc75lfOIZTdpc0jcWuII8wVUvCVz1Mk6YrsZjsn2k19FI3NM+ogv6cUzi82/7cjvSYeWtui6RwfE46qCOeF2aOVoew8bHgRwI3EcwVx8t+/2fa4vw2WIn6moeGdGva19v2i/3qWuTezILYJbo2giIpCEIiIAiIgCIiAIiIAiIgCIiAIiIAiIgC5r7a8VM+MSMv6FMxkTeVy3vHnxu+34QulFyLtXUGTEax5N81VPbwErg0eQAC4nwSVLMiMVLnWCqVzhkAc8uO5lreJ4+Q+artpLLLsYuUlFdyiLDZHi5IZyFiT58l8O6yktIsRv4+YPJZEsflkzPeTvzEeQ0HyUdVkp5zwTaiiFSWOTxbR7DdqKWjbWNqpmxBzoXR5g45vRkDrBoO6zfetWkqUweEhmY73m/lw/rqpHZ5a6iGFPnSUTo3/aVhX/AFbf3cv/AML7w9oGFu3VsI+8Sz/2AXPKEBR/jH7Fh+GQ92dO0ON0s31NTBJ/dzMf8ir9cnugad7R7lJYdjVXT/UVU8dtzRI5zP3brt+C7jrI90RS8Ml+mR08i0fhPazXRWE8cVQ3mPoZPeLtP7IWe4B2mYfUkNdIYJD7E4yAnpJqw+FweisRthLhlOzS218ozNF4DfcvVIVwiwjbDtQoaB5iJdPOPWjhAOT+8eTlaempHJY5g3bpSySBlTTSU7SbCQPEzR1eA0OA8AUye4ZtpF86edkjGvY5r2PAcxzSHNcCLgtI0IIX0Q8CIiAIiIAiIgC43rZM08zvtTSn3yErsgrjJzSHvDt4e8HxzG64s4JafUFJ4MPoz1e78goxSeDfVn77vyVO70M0tL/FX2ZfKPq8MzOzNdlJ3i1weqkEVSE3F5Ro2VRsWJIj4cLF7vdm6AWHnzUgqZJQ3ebK1kxBo3D36Lt9dhwvKpWFsXiKOGJE7g333VQxA/ZCeTM8/E1+5forRteOII8NV9452u3H8iuHCS5RJG2EuGfRePYDvF16i5JCZ2c2sraAjuJS6Ib4Zbvj/CL3Z+EjzWQ7Z9sD5qMQ0rH09TJcTuuD3bABcwvHF17XsCLHcbFYKobE22lvzaLeRN/y96uUXSbwzN1unhjqS3yWrW2/Pr4r0i69VObWym3ZT2RuD+z/ALUuD34dK67bGWlvwsfpIx43zgdHrd648wbFH0lVBVM9aGRr7D2m3s5vgWlzfNdd4fWMmiZLG7NHI1r2EcQ4XB+KsReUVJx6WXCIi6OAiIgCIvHOAFybAaknggI7aLG4qKnfUTGzWDQD1nuPqsYOLif6suU8djklqZZ2xgCaR8hY03DC9xcWi+/fv+AWb9oG1ZxCqOQn9GhJbAODzudKR14chbmVjSo3alqWEa+n0KcMz5f7EDHSTO9nL1cbf6qZpIAxgaNbbzzJ1K+qKtZc5rBdp00annlhWlVV20bv4nkqq2fKLDefgFGrqqvO7OL7mvpieucSbnUqki6+1JTSSvEcUb5JDuZGwvcethw6quvoJoH93PFJE+18sjC0kc233jqFZwUHJZwR8kFtW6FfdpNtd69Ret5PFFJ7BEReHR9oapzeo5FSEFQH7t/EKElhzHUm3JUthLSCx1iFxKqMl8klepnB8ZRkS+FZTCRttxGrTyP8lXTy5m396+iqJuLNJqNkcPhkEaWUG2QnqCLe+6pmpXR2Lrely4HgL+HyU+vhXQ543Dja48RqFYjqG2k0U56NKLabz2IQhbY7Ddt+6eMNqHeg8k0bj7LiSXRE8nHUdbjiLama+9uouhvoQSHAgtINiCNQQeBVuMulmbOPUtjs9Fg2xnaBBPQQSVEjWzlmWUG3rMcWF1uGbLm80U5UM5REQBa57Z9pDBSiljNpam4dbe2IaO/aNm+GZbGXNG2mMGsxKea92NcY4uWSMlrbeJzO/Eorp9MclvR1eZZv2IljbCy9RFkH0IRF6gIiqfd593uXxc6wJ5aqp+8+J+a+NT6jvBaEVwjHnJ7s3xsrDS4HhTKmq9GWcMdKQ3NI5zxmZCwcmt4XtcOKq7RBT4lgbquE5u6HfwPIs5uR+WVh4jQPBHMDkvO17ZioxClpzRtEhjeXZM7WZmyMADmlxA0sOO4lWG0NH/8AlbM/or3NM0o7rTcXzSl8gbzDWZ9f1VEsPEs75/YpbmmkRFKXAiKl7rC6A9JsvVvXYjs8pKSnZLXRxSVMgBf34a5kRduija70bjcTvJvwWKdsOxsNJ3dVTMEccj+6mjYLMa4tLmPY3c2+VwIGm7quVOLeERK3c19QSWdbgfmpJQrXWN+WqmgVBet8mppZZi17BePdYEncASV6rTFnWid1sD4FwBUUFmSRPZLpg5eyISBun9aL6orrBsJmrKiOmp25pJDa/Bg9p7jwaBqf5rR9TMNtRRdYXsrWVEQlhY4xvLspHR5afiCi6n2ewaOjpYqaL1IWBoJAu473OPVxJJ6lFYwU8kkiIvTwidra809BUzDRzIZCz72Q5fjZcx0jLNXQvau+2D1NuIjHvnjB+a5+jGg8FS1j4RseGR2bKkRFQNQIiICKrI7PPXUL4qYmiDhYq3FA3mfgrMbljco2aaXV9JnOx3as6lpm09RA6YRDLC9j2tdlHqskDt9hoHDgBpfU43tbtBU4nMJJWiONgIhiBJawH1iSRdzzYXNhuCsAxrATYAAXJ8OqbLYScTrG07qhlOxwcQX8Q23otbcZ5DfdcaAngu6/reYrHyVbaq6MOe79i17mJvrPF/vAL6Mgid6pB8HXW16zsRoIoi59dNHlFy+QwCMWG9wLRp+JaQq4Gtke1rmyNa9zWvaCA8NcQHtB1AIAPmpJUNfqZwtbH+REnNQkeqb9OKudlKcSYhSMd6rqmHNfjaQGx8bWUTTV72byXN5HePA/zUk6UtMdRCRmjcyRpt7THBzSR0IF1wuqLxL+pI+i2DdfPsZv/aDdO6rpYrOMJiJiABOeUyFrgAN7svdW+91U32oF8OAUkE5vOXUrH3NzmjhLnknjbLa/VZNhnaThssAlkqGQvAu+KT6xjrahrbXfxsW3utP9om1pxKqD2gtghBbA1ws45iM8jhwLrN04ADjdI9TwmsYKUY5kYupmH1R4D5KIiZmIHNTKivfCNfSLlhUyxhzS0i4OhVSKunguNZWGR9HgBkmiiEuVssscd8ty3vHht7XF7XvwXS2xGw9LhcZbAC6R/wBZK+xkfxtoLNb0Hnc6rQeEf8XS/wDkwf5zV1EtTTTco5Zha6qNckohERWCiEREBjHabBnwirHKPP8Au3Nf/CuehuW5+0vbqCGOWijaJppGOjlF/o4g9pae8I1LrH1R5kaX0pE7Sx3j49VQ1bTax2Nrw6MoweVzwfRERUjSCIiAIiIC2xP6l/h+YuoIi6yVzQRY7joVB1GHSMPojM3hbeOhCt6eax0sy/EKZSamlkt3uJtck23XJNvC+5eKkusbEEHkRZVAqy8mUFI4M/V7DusHD5H8lHK/wVt3OdwAy+ZN/wAvio7fQyzo8+dHBXVUxabj1fl4r4AX3KbXgaBuAHkqyv23NWWlTezPhSU+UXO8/DorhEUMpNvLLMYqKwgiIvDovtn2Zq+jbzqoPhM1dPLnHs+p+8xekbb1XukPTJG5wPvaF0ctPSr6DE8Sf5iXwERFZM4LCu1Lax1DShkJtU1BLYj9hotnk8RcAdSDrYrNVoXthqu8xYtvpDDG0DgC7M8/B7fcFHbPpg2WdJWrLUmYY0cySSbuJNySdSSTvK9RWtXXtjNrEm1za2g81kpSm9j6CU4wWXsi5I62VNyN4v4b/cqmPBAI3EXHmjHg6ggjobpx2Pdn3DXg7l6qXxg+PNUNkINneR5p054Gccn1REXJ0ERWU9fkkyvFmkAtd87rqMXLg4nZGCzIu5ImuFnAEdRdWMuERncXN8DcfFX7Hgi4IIO4her2M5R4ZzOquz1JMjWYM32nuPTcpCKMNFmiwHAKpElZKXLFdFdfpQREXBKEREARFTK+wv7l6ll4DeDYHYjh5kr5p7ejDFkH3pXC3wY/3rdy1t2G1NKaFzIpQ6o7xz6lh0c3c1lgd7MobqNLkrZK16o9MUj5vVWddrYREUhXC5t26n7zFqx3KXJ+7Y1n8K6SXL+NuvW1budVUH3zvKrat/QaPhq/Mb+CzWPOkzFzvtEkeG4fCyl8UlyxO5n0R+LT5XUOAq+njhNlrWTzJR9j6mrvEyNv2RnP8IVzgvrP5ej79VYgL70NYI84IJJsWjnpa3RSTjmLUV/2SvVPFkZTfH+ibXjmgixUJRSETNJOryQ7rcE/kpxVLIdD5NOm5WpvBTGCNDw3FVIi4byTIKmWJrhZwBHUXVSLxPB40nszxjABYAADcBuXqIh6tgiIgCIiAIiIDxzrb1YV73W3WHyUgqJ2XaVJXJRZHbFyi0mReE4nNSzMnp3lksZu0jjza4e007iCun9gdrY8TpBM0ZZGnJPHfWN4HDm07weXUFcrvbYkLLeyraQ0OJx3NoakiCccPSNo3/hcRryLlpVy7GBdDudPoiKYrBcu4uLVdUOVTUf5zl1EuY9s2iDEK0O3Cokf+8eXgD9oKtqk3DY0fDpJTefYxnF5bvaz7IzHxOg/rqrRUhxcS473G/8AIKpcqPSkhOfXJy9wvF6i9OSul+tZ97+EqeUJQi8zOmY/4bfmptVdRyvsaGi9L+/+EERFXLoREQBERAEREAREQBERAEREBCVbbO/rwVrOPRPPeFe149L3/NWcu4rSg+DEvW8kde7L4gaihppzvlgikd4ujBd8SV4ozsxP+56K/wDyGfLRFaM4vZ9pYWYgyheHNklhMsT3ACOSziHRtdfV4AzWtuXPnbLJG7GZ2xm4Hd97yziJoI62Ab5krdGIHDMbpy3vD3lO5zgWkw1dM9h1Ia4ZmG7eIsbdNOZBO6Rz5HuLnyOL3ucbucXHMS48SSSVxPgkqznBWiIoC2EReFAXeEtvKT9ltv2j/opdWGDR2YXH2zfyGg/NX6p3vM/samkjipfO4REUJZCIiAIiIAiIgCIiAIiIAiLx7rC6LcERXn0vf81ZTGzSrioddx9yk9jMBdiFfDTNBLC4PnI9mNhBeb8NPRHVwWnCPBh6iay2dN7D0hiwyjjcLObTQhw5Humlw9914psC2gRWTPMbx7ZbC6yfLUwQPqMue18sxaDlDjlIc5t9LnRcu4phr6WpmppLh8Ujma8bHRw6FtiOhXU+0+x9NXFj5O8jni+qqIHmKePfo144anQg7ysC237H3TxmaCrnmrG2F6p7CJGtGjMzWDK4cHG/I8xzJZR1CXS8mj0X0xCklp5DFUxPhkbvbI0tO+1xzGm8aFW5lbzUHSy2pxfc+iQwmR2QbvaPIfzX0go5JOBY3md58Apimp2sblaPHmepUVlqhxyWadPKx5e0f7n0Y0AADcNAvURUTWCIiAIiIAiIgCIiAIiIAiIgCusPwWWrE3dujjZTxmWaWZxbGwa2BcATc2NhbgVRhtBLUzNp6duaV505NHFzzwaOJ/0W7MN7LaFkcTJQ+bu7OkaZHiGWS988kINnW3AG+gAN1b01OX1Moa3UquPSuWaXoOzeqfJQNmmjibiAe6IgOe9gbB3v0kZDdSLbidd62XsDs7BRYy+no+8e2npC2tleT6c00sb42W9UWY0kWGmoNzdZ7U7PRyV0NY5zi6nifHDH6PdsMh9OQaXzFtm77WG5TAaBewGu/r4rQSwYbbfJ6iIvTwIiID4VlFFM3LLGyRvJ7GvHuIWgu0LYU4dKZoWZqSR3okC5hJPqPPL7LuO466noRfKpp2SMcyRrXseC1zXAFrgd4IO8LicFJYZNRc6pZRyu119QvVne3PZjLTF09CHSwb3Rauki+7xkb/iHXetfxTgrMsplBm/TfC1ZR9URFCThERAEREAREQBERAERfMzC4Au4k2AGtydwHM+C9UW+DxtLk+ivMDwiorZu5pWZne246MjH2nu4Df1PAFZXsn2XVVVaSrvTw78lh3zx90/V+LtenFbmwXBoKSIRU8bY2DlvcftPcdXO6lXKtL3kZ2o18Y7Q3ZFbE7Hw4dDlZ6cz7d9KRZzzyA9lg4D33KyREV5LBjyk5PLCIi9OQiIgCIiAIiIAtadsGztCyinrXRZJ2gZXREMMj3vDWiRu5wudTa9gdVstal/tF1RFFTRDdJUZndRHG7Q+bgfJeNJrc6hKUXmLNMwV2g3jodQrtlWD18CodFSlXF9jWhqZx5JwVDVWJW8woISEcSqhUO5/BRuhEy1nuiczDmPevbjmoL9LdfhY7tFV+knkF5+H+TpayJNZxzHvVJlbzCh/0k9F4ah3P4L3yF7h6xEs6paFf4XhFZVEfo9NLID7QYcnnI6zB71L9h8jXYsWSta8Op5Mge1rsrmvY4ObcaGwcNOa6LAU8NLHllSzxGSeIo0rgnY9UyWdWTtib9iL6STwLj6LT4ZlszZzY2iodYIRn3GR/pynn6Z9UdG2HRT6KxGEY8FCzUWWcsIiLshCIiAIiIAiIgCIiAIiIAtd9ueBmpwt0rBd9K8TWHFli2T3NOb8C2IqZIw5pa4AtcCHA6ggixBHJAcZNdcXVSndvNmXYZXyQEHuXHPTOPFjjoL8S31T4X4qCVaSwy7CXUgiIvDope24SN1wql8ojq7xXq4OXs0fVEReHRmHY5IRjtNb2mzg/uHn8l06uduwTC3S4o6ot9HTxOGbhnl9Frf2e8PkuiVYjwU5vMmERF0cBERAEREAREQBERAEREAREQBERAYr2ibGx4pSGM2bMy7qeQ+y6253HI7QHyO8BcwYlQzUsz4Khjo5IzZwPwIPtNO8Eb12Sse2w2Mo8SjDamP0237uVhyysv8AZdxH6pBHReOOTqMnF7HKQK8c4DeVsHbDshkou6eyqZJHLURQXfGWGPvnFrXvIJBaNLkW37lc472Nuo6CaqkqRK+FrX90xhY0tD295eQkn1M1rAahR+WTed8GtqaOSaRsULHSSPNmNY0ucT0AV7tBgM+HTCGqYGSOjZILODhZ995HEEOB6g7xYreo2epaGswmagg7uOV8sUpGZzpGz0xe0yvdcmxZcXOmtlOYdgb3YtiEtRCH08sVIyAvDXscGMd3jcp5P11HFddCxgjdjzk5cNQ1ZNsnsTVYhUint+j/AEYmc6Zrmkxl+TPGw2L9bjgOq3RhOCQs2klMFNFHDDQMa7JC1je9lqc4cABbNkaRffpZSVJhc7toZqt0ZZBHRMponki0pdKJSW2N/ROYG/RFBISskya2T2agw6mbT07fRHpPcdXyOIF3vPE6DwAAUyiLsjCIiAIiIAiIgCIiAIiIAiIgCIiAIiIAiIgMY7TadsmEVgeL5YHyN6OjGdjgRxDmg+Sm5aKOen7qVueOSPJI1xJzBzbEE3v5714iAuoIWsa1jQA1oDWgbgALADyVaIgCIiAIiIAiIgCIiAIiIAiIgCIiA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data:image/jpeg;base64,/9j/4AAQSkZJRgABAQAAAQABAAD/2wCEAAkGBxISEBUTEhIUFRMUFhUVEhcUEhUUFRUbFREWFhcXExQYHCggGBolHRYUITQiJSorLi4vGB8zODMsNzQtLysBCgoKDg0OGxAQGywmICIsLC0sLC8tLCwsLCwtLCwsLCwsNCwsLCwsLCwsLCwsLCwsLCwsLCwsLCwsLCwsLCwsLP/AABEIAQMAwwMBIgACEQEDEQH/xAAcAAEAAQUBAQAAAAAAAAAAAAAABQIEBgcIAQP/xABHEAABAwIDBQQGBgcFCQEAAAABAAIDBBEFEiEGMUFRYQcTcYEiMkKRobEjM1JygsEUYpKTwtHwCHOis+EXJTRTVGN0stIV/8QAGgEBAAMBAQEAAAAAAAAAAAAAAAMEBQIBBv/EAC8RAAICAQMCBQIEBwAAAAAAAAABAgMRBCExEkEFEzJRYSJxFCNCoTNSkbHB0fD/2gAMAwEAAhEDEQA/AN4oiIAiIgCIsD7X9r3YfRBsLrVNQSyE8WAAd5J4gEAdXA8EBa9oHatBQPdBTtFRVDRwvaKI8pHDUu/VHmQtO4z2g4rVE56x8bTuZT/QtHS7fSI8SVjIHmTqSdSSd5JXqgdj7FmNSXJVUTySG8kskh/Xkc75lfOIZTdpc0jcWuII8wVUvCVz1Mk6YrsZjsn2k19FI3NM+ogv6cUzi82/7cjvSYeWtui6RwfE46qCOeF2aOVoew8bHgRwI3EcwVx8t+/2fa4vw2WIn6moeGdGva19v2i/3qWuTezILYJbo2giIpCEIiIAiIgCIiAIiIAiIgCIiAIiIAiIgC5r7a8VM+MSMv6FMxkTeVy3vHnxu+34QulFyLtXUGTEax5N81VPbwErg0eQAC4nwSVLMiMVLnWCqVzhkAc8uO5lreJ4+Q+artpLLLsYuUlFdyiLDZHi5IZyFiT58l8O6yktIsRv4+YPJZEsflkzPeTvzEeQ0HyUdVkp5zwTaiiFSWOTxbR7DdqKWjbWNqpmxBzoXR5g45vRkDrBoO6zfetWkqUweEhmY73m/lw/rqpHZ5a6iGFPnSUTo3/aVhX/AFbf3cv/AML7w9oGFu3VsI+8Sz/2AXPKEBR/jH7Fh+GQ92dO0ON0s31NTBJ/dzMf8ir9cnugad7R7lJYdjVXT/UVU8dtzRI5zP3brt+C7jrI90RS8Ml+mR08i0fhPazXRWE8cVQ3mPoZPeLtP7IWe4B2mYfUkNdIYJD7E4yAnpJqw+FweisRthLhlOzS218ozNF4DfcvVIVwiwjbDtQoaB5iJdPOPWjhAOT+8eTlaempHJY5g3bpSySBlTTSU7SbCQPEzR1eA0OA8AUye4ZtpF86edkjGvY5r2PAcxzSHNcCLgtI0IIX0Q8CIiAIiIAiIgC43rZM08zvtTSn3yErsgrjJzSHvDt4e8HxzG64s4JafUFJ4MPoz1e78goxSeDfVn77vyVO70M0tL/FX2ZfKPq8MzOzNdlJ3i1weqkEVSE3F5Ro2VRsWJIj4cLF7vdm6AWHnzUgqZJQ3ebK1kxBo3D36Lt9dhwvKpWFsXiKOGJE7g333VQxA/ZCeTM8/E1+5forRteOII8NV9452u3H8iuHCS5RJG2EuGfRePYDvF16i5JCZ2c2sraAjuJS6Ib4Zbvj/CL3Z+EjzWQ7Z9sD5qMQ0rH09TJcTuuD3bABcwvHF17XsCLHcbFYKobE22lvzaLeRN/y96uUXSbwzN1unhjqS3yWrW2/Pr4r0i69VObWym3ZT2RuD+z/ALUuD34dK67bGWlvwsfpIx43zgdHrd648wbFH0lVBVM9aGRr7D2m3s5vgWlzfNdd4fWMmiZLG7NHI1r2EcQ4XB+KsReUVJx6WXCIi6OAiIgCIvHOAFybAaknggI7aLG4qKnfUTGzWDQD1nuPqsYOLif6suU8djklqZZ2xgCaR8hY03DC9xcWi+/fv+AWb9oG1ZxCqOQn9GhJbAODzudKR14chbmVjSo3alqWEa+n0KcMz5f7EDHSTO9nL1cbf6qZpIAxgaNbbzzJ1K+qKtZc5rBdp00annlhWlVV20bv4nkqq2fKLDefgFGrqqvO7OL7mvpieucSbnUqki6+1JTSSvEcUb5JDuZGwvcethw6quvoJoH93PFJE+18sjC0kc233jqFZwUHJZwR8kFtW6FfdpNtd69Ret5PFFJ7BEReHR9oapzeo5FSEFQH7t/EKElhzHUm3JUthLSCx1iFxKqMl8klepnB8ZRkS+FZTCRttxGrTyP8lXTy5m396+iqJuLNJqNkcPhkEaWUG2QnqCLe+6pmpXR2Lrely4HgL+HyU+vhXQ543Dja48RqFYjqG2k0U56NKLabz2IQhbY7Ddt+6eMNqHeg8k0bj7LiSXRE8nHUdbjiLama+9uouhvoQSHAgtINiCNQQeBVuMulmbOPUtjs9Fg2xnaBBPQQSVEjWzlmWUG3rMcWF1uGbLm80U5UM5REQBa57Z9pDBSiljNpam4dbe2IaO/aNm+GZbGXNG2mMGsxKea92NcY4uWSMlrbeJzO/Eorp9MclvR1eZZv2IljbCy9RFkH0IRF6gIiqfd593uXxc6wJ5aqp+8+J+a+NT6jvBaEVwjHnJ7s3xsrDS4HhTKmq9GWcMdKQ3NI5zxmZCwcmt4XtcOKq7RBT4lgbquE5u6HfwPIs5uR+WVh4jQPBHMDkvO17ZioxClpzRtEhjeXZM7WZmyMADmlxA0sOO4lWG0NH/8AlbM/or3NM0o7rTcXzSl8gbzDWZ9f1VEsPEs75/YpbmmkRFKXAiKl7rC6A9JsvVvXYjs8pKSnZLXRxSVMgBf34a5kRduija70bjcTvJvwWKdsOxsNJ3dVTMEccj+6mjYLMa4tLmPY3c2+VwIGm7quVOLeERK3c19QSWdbgfmpJQrXWN+WqmgVBet8mppZZi17BePdYEncASV6rTFnWid1sD4FwBUUFmSRPZLpg5eyISBun9aL6orrBsJmrKiOmp25pJDa/Bg9p7jwaBqf5rR9TMNtRRdYXsrWVEQlhY4xvLspHR5afiCi6n2ewaOjpYqaL1IWBoJAu473OPVxJJ6lFYwU8kkiIvTwidra809BUzDRzIZCz72Q5fjZcx0jLNXQvau+2D1NuIjHvnjB+a5+jGg8FS1j4RseGR2bKkRFQNQIiICKrI7PPXUL4qYmiDhYq3FA3mfgrMbljco2aaXV9JnOx3as6lpm09RA6YRDLC9j2tdlHqskDt9hoHDgBpfU43tbtBU4nMJJWiONgIhiBJawH1iSRdzzYXNhuCsAxrATYAAXJ8OqbLYScTrG07qhlOxwcQX8Q23otbcZ5DfdcaAngu6/reYrHyVbaq6MOe79i17mJvrPF/vAL6Mgid6pB8HXW16zsRoIoi59dNHlFy+QwCMWG9wLRp+JaQq4Gtke1rmyNa9zWvaCA8NcQHtB1AIAPmpJUNfqZwtbH+REnNQkeqb9OKudlKcSYhSMd6rqmHNfjaQGx8bWUTTV72byXN5HePA/zUk6UtMdRCRmjcyRpt7THBzSR0IF1wuqLxL+pI+i2DdfPsZv/aDdO6rpYrOMJiJiABOeUyFrgAN7svdW+91U32oF8OAUkE5vOXUrH3NzmjhLnknjbLa/VZNhnaThssAlkqGQvAu+KT6xjrahrbXfxsW3utP9om1pxKqD2gtghBbA1ws45iM8jhwLrN04ADjdI9TwmsYKUY5kYupmH1R4D5KIiZmIHNTKivfCNfSLlhUyxhzS0i4OhVSKunguNZWGR9HgBkmiiEuVssscd8ty3vHht7XF7XvwXS2xGw9LhcZbAC6R/wBZK+xkfxtoLNb0Hnc6rQeEf8XS/wDkwf5zV1EtTTTco5Zha6qNckohERWCiEREBjHabBnwirHKPP8Au3Nf/CuehuW5+0vbqCGOWijaJppGOjlF/o4g9pae8I1LrH1R5kaX0pE7Sx3j49VQ1bTax2Nrw6MoweVzwfRERUjSCIiAIiIC2xP6l/h+YuoIi6yVzQRY7joVB1GHSMPojM3hbeOhCt6eax0sy/EKZSamlkt3uJtck23XJNvC+5eKkusbEEHkRZVAqy8mUFI4M/V7DusHD5H8lHK/wVt3OdwAy+ZN/wAvio7fQyzo8+dHBXVUxabj1fl4r4AX3KbXgaBuAHkqyv23NWWlTezPhSU+UXO8/DorhEUMpNvLLMYqKwgiIvDovtn2Zq+jbzqoPhM1dPLnHs+p+8xekbb1XukPTJG5wPvaF0ctPSr6DE8Sf5iXwERFZM4LCu1Lax1DShkJtU1BLYj9hotnk8RcAdSDrYrNVoXthqu8xYtvpDDG0DgC7M8/B7fcFHbPpg2WdJWrLUmYY0cySSbuJNySdSSTvK9RWtXXtjNrEm1za2g81kpSm9j6CU4wWXsi5I62VNyN4v4b/cqmPBAI3EXHmjHg6ggjobpx2Pdn3DXg7l6qXxg+PNUNkINneR5p054Gccn1REXJ0ERWU9fkkyvFmkAtd87rqMXLg4nZGCzIu5ImuFnAEdRdWMuERncXN8DcfFX7Hgi4IIO4her2M5R4ZzOquz1JMjWYM32nuPTcpCKMNFmiwHAKpElZKXLFdFdfpQREXBKEREARFTK+wv7l6ll4DeDYHYjh5kr5p7ejDFkH3pXC3wY/3rdy1t2G1NKaFzIpQ6o7xz6lh0c3c1lgd7MobqNLkrZK16o9MUj5vVWddrYREUhXC5t26n7zFqx3KXJ+7Y1n8K6SXL+NuvW1budVUH3zvKrat/QaPhq/Mb+CzWPOkzFzvtEkeG4fCyl8UlyxO5n0R+LT5XUOAq+njhNlrWTzJR9j6mrvEyNv2RnP8IVzgvrP5ej79VYgL70NYI84IJJsWjnpa3RSTjmLUV/2SvVPFkZTfH+ibXjmgixUJRSETNJOryQ7rcE/kpxVLIdD5NOm5WpvBTGCNDw3FVIi4byTIKmWJrhZwBHUXVSLxPB40nszxjABYAADcBuXqIh6tgiIgCIiAIiIDxzrb1YV73W3WHyUgqJ2XaVJXJRZHbFyi0mReE4nNSzMnp3lksZu0jjza4e007iCun9gdrY8TpBM0ZZGnJPHfWN4HDm07weXUFcrvbYkLLeyraQ0OJx3NoakiCccPSNo3/hcRryLlpVy7GBdDudPoiKYrBcu4uLVdUOVTUf5zl1EuY9s2iDEK0O3Cokf+8eXgD9oKtqk3DY0fDpJTefYxnF5bvaz7IzHxOg/rqrRUhxcS473G/8AIKpcqPSkhOfXJy9wvF6i9OSul+tZ97+EqeUJQi8zOmY/4bfmptVdRyvsaGi9L+/+EERFXLoREQBERAEREAREQBERAEREBCVbbO/rwVrOPRPPeFe149L3/NWcu4rSg+DEvW8kde7L4gaihppzvlgikd4ujBd8SV4ozsxP+56K/wDyGfLRFaM4vZ9pYWYgyheHNklhMsT3ACOSziHRtdfV4AzWtuXPnbLJG7GZ2xm4Hd97yziJoI62Ab5krdGIHDMbpy3vD3lO5zgWkw1dM9h1Ia4ZmG7eIsbdNOZBO6Rz5HuLnyOL3ucbucXHMS48SSSVxPgkqznBWiIoC2EReFAXeEtvKT9ltv2j/opdWGDR2YXH2zfyGg/NX6p3vM/samkjipfO4REUJZCIiAIiIAiIgCIiAIiIAiLx7rC6LcERXn0vf81ZTGzSrioddx9yk9jMBdiFfDTNBLC4PnI9mNhBeb8NPRHVwWnCPBh6iay2dN7D0hiwyjjcLObTQhw5Humlw9914psC2gRWTPMbx7ZbC6yfLUwQPqMue18sxaDlDjlIc5t9LnRcu4phr6WpmppLh8Ujma8bHRw6FtiOhXU+0+x9NXFj5O8jni+qqIHmKePfo144anQg7ysC237H3TxmaCrnmrG2F6p7CJGtGjMzWDK4cHG/I8xzJZR1CXS8mj0X0xCklp5DFUxPhkbvbI0tO+1xzGm8aFW5lbzUHSy2pxfc+iQwmR2QbvaPIfzX0go5JOBY3md58Apimp2sblaPHmepUVlqhxyWadPKx5e0f7n0Y0AADcNAvURUTWCIiAIiIAiIgCIiAIiIAiIgCusPwWWrE3dujjZTxmWaWZxbGwa2BcATc2NhbgVRhtBLUzNp6duaV505NHFzzwaOJ/0W7MN7LaFkcTJQ+bu7OkaZHiGWS988kINnW3AG+gAN1b01OX1Moa3UquPSuWaXoOzeqfJQNmmjibiAe6IgOe9gbB3v0kZDdSLbidd62XsDs7BRYy+no+8e2npC2tleT6c00sb42W9UWY0kWGmoNzdZ7U7PRyV0NY5zi6nifHDH6PdsMh9OQaXzFtm77WG5TAaBewGu/r4rQSwYbbfJ6iIvTwIiID4VlFFM3LLGyRvJ7GvHuIWgu0LYU4dKZoWZqSR3okC5hJPqPPL7LuO466noRfKpp2SMcyRrXseC1zXAFrgd4IO8LicFJYZNRc6pZRyu119QvVne3PZjLTF09CHSwb3Rauki+7xkb/iHXetfxTgrMsplBm/TfC1ZR9URFCThERAEREAREQBERAERfMzC4Au4k2AGtydwHM+C9UW+DxtLk+ivMDwiorZu5pWZne246MjH2nu4Df1PAFZXsn2XVVVaSrvTw78lh3zx90/V+LtenFbmwXBoKSIRU8bY2DlvcftPcdXO6lXKtL3kZ2o18Y7Q3ZFbE7Hw4dDlZ6cz7d9KRZzzyA9lg4D33KyREV5LBjyk5PLCIi9OQiIgCIiAIiIAtadsGztCyinrXRZJ2gZXREMMj3vDWiRu5wudTa9gdVstal/tF1RFFTRDdJUZndRHG7Q+bgfJeNJrc6hKUXmLNMwV2g3jodQrtlWD18CodFSlXF9jWhqZx5JwVDVWJW8woISEcSqhUO5/BRuhEy1nuiczDmPevbjmoL9LdfhY7tFV+knkF5+H+TpayJNZxzHvVJlbzCh/0k9F4ah3P4L3yF7h6xEs6paFf4XhFZVEfo9NLID7QYcnnI6zB71L9h8jXYsWSta8Op5Mge1rsrmvY4ObcaGwcNOa6LAU8NLHllSzxGSeIo0rgnY9UyWdWTtib9iL6STwLj6LT4ZlszZzY2iodYIRn3GR/pynn6Z9UdG2HRT6KxGEY8FCzUWWcsIiLshCIiAIiIAiIgCIiAIiIAtd9ueBmpwt0rBd9K8TWHFli2T3NOb8C2IqZIw5pa4AtcCHA6ggixBHJAcZNdcXVSndvNmXYZXyQEHuXHPTOPFjjoL8S31T4X4qCVaSwy7CXUgiIvDope24SN1wql8ojq7xXq4OXs0fVEReHRmHY5IRjtNb2mzg/uHn8l06uduwTC3S4o6ot9HTxOGbhnl9Frf2e8PkuiVYjwU5vMmERF0cBERAEREAREQBERAEREAREQBERAYr2ibGx4pSGM2bMy7qeQ+y6253HI7QHyO8BcwYlQzUsz4Khjo5IzZwPwIPtNO8Eb12Sse2w2Mo8SjDamP0237uVhyysv8AZdxH6pBHReOOTqMnF7HKQK8c4DeVsHbDshkou6eyqZJHLURQXfGWGPvnFrXvIJBaNLkW37lc472Nuo6CaqkqRK+FrX90xhY0tD295eQkn1M1rAahR+WTed8GtqaOSaRsULHSSPNmNY0ucT0AV7tBgM+HTCGqYGSOjZILODhZ995HEEOB6g7xYreo2epaGswmagg7uOV8sUpGZzpGz0xe0yvdcmxZcXOmtlOYdgb3YtiEtRCH08sVIyAvDXscGMd3jcp5P11HFddCxgjdjzk5cNQ1ZNsnsTVYhUint+j/AEYmc6Zrmkxl+TPGw2L9bjgOq3RhOCQs2klMFNFHDDQMa7JC1je9lqc4cABbNkaRffpZSVJhc7toZqt0ZZBHRMponki0pdKJSW2N/ROYG/RFBISskya2T2agw6mbT07fRHpPcdXyOIF3vPE6DwAAUyiLsjCIiAIiIAiIgCIiAIiIAiIgCIiAIiIAiIgMY7TadsmEVgeL5YHyN6OjGdjgRxDmg+Sm5aKOen7qVueOSPJI1xJzBzbEE3v5714iAuoIWsa1jQA1oDWgbgALADyVaIgCIiAIiIAiIgCIiAIiIAiIgCIiA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7" t="10185" r="9088" b="38549"/>
          <a:stretch/>
        </p:blipFill>
        <p:spPr bwMode="auto">
          <a:xfrm>
            <a:off x="35496" y="1451553"/>
            <a:ext cx="9077438" cy="384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83768" y="719939"/>
            <a:ext cx="6460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/>
              <a:t>описание того, каким образом похожи друг на друга гомологичные последовательности</a:t>
            </a:r>
            <a:endParaRPr lang="ru-RU" sz="20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2093004" y="3717032"/>
            <a:ext cx="6330469" cy="2798583"/>
            <a:chOff x="1644402" y="1340768"/>
            <a:chExt cx="6330469" cy="2798583"/>
          </a:xfrm>
        </p:grpSpPr>
        <p:sp>
          <p:nvSpPr>
            <p:cNvPr id="10" name="TextBox 9"/>
            <p:cNvSpPr txBox="1"/>
            <p:nvPr/>
          </p:nvSpPr>
          <p:spPr>
            <a:xfrm>
              <a:off x="1644402" y="3308354"/>
              <a:ext cx="63304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/>
                <a:t>Эти аминокислоты наверняка</a:t>
              </a:r>
              <a:br>
                <a:rPr lang="ru-RU" sz="2400" dirty="0" smtClean="0"/>
              </a:br>
              <a:r>
                <a:rPr lang="ru-RU" sz="2400" dirty="0" smtClean="0"/>
                <a:t>произошли от одной предковой</a:t>
              </a:r>
              <a:endParaRPr lang="ru-RU" sz="2400" dirty="0"/>
            </a:p>
          </p:txBody>
        </p:sp>
        <p:cxnSp>
          <p:nvCxnSpPr>
            <p:cNvPr id="11" name="Прямая со стрелкой 10"/>
            <p:cNvCxnSpPr>
              <a:stCxn id="10" idx="0"/>
            </p:cNvCxnSpPr>
            <p:nvPr/>
          </p:nvCxnSpPr>
          <p:spPr>
            <a:xfrm flipV="1">
              <a:off x="4809637" y="2084218"/>
              <a:ext cx="1077002" cy="122413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>
              <a:stCxn id="10" idx="0"/>
            </p:cNvCxnSpPr>
            <p:nvPr/>
          </p:nvCxnSpPr>
          <p:spPr>
            <a:xfrm flipV="1">
              <a:off x="4809637" y="1340768"/>
              <a:ext cx="1077002" cy="196758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>
              <a:stCxn id="10" idx="0"/>
            </p:cNvCxnSpPr>
            <p:nvPr/>
          </p:nvCxnSpPr>
          <p:spPr>
            <a:xfrm flipV="1">
              <a:off x="4809637" y="2372250"/>
              <a:ext cx="1077002" cy="936104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303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3062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Выравнивание - </a:t>
            </a:r>
            <a:endParaRPr lang="ru-RU" dirty="0"/>
          </a:p>
        </p:txBody>
      </p:sp>
      <p:sp>
        <p:nvSpPr>
          <p:cNvPr id="3" name="AutoShape 2" descr="data:image/jpeg;base64,/9j/4AAQSkZJRgABAQAAAQABAAD/2wCEAAkGBxISEBUTEhIUFRMUFhUVEhcUEhUUFRUbFREWFhcXExQYHCggGBolHRYUITQiJSorLi4vGB8zODMsNzQtLysBCgoKDg0OGxAQGywmICIsLC0sLC8tLCwsLCwtLCwsLCwsNCwsLCwsLCwsLCwsLCwsLCwsLCwsLCwsLCwsLCwsLP/AABEIAQMAwwMBIgACEQEDEQH/xAAcAAEAAQUBAQAAAAAAAAAAAAAABQIEBgcIAQP/xABHEAABAwIDBQQGBgcFCQEAAAABAAIDBBEFEiEGMUFRYQcTcYEiMkKRobEjM1JygsEUYpKTwtHwCHOis+EXJTRTVGN0stIV/8QAGgEBAAMBAQEAAAAAAAAAAAAAAAMEBQIBBv/EAC8RAAICAQMCBQIEBwAAAAAAAAABAgMRBCExEkEFEzJRYSJxFCNCoTNSkbHB0fD/2gAMAwEAAhEDEQA/AN4oiIAiIgCIsD7X9r3YfRBsLrVNQSyE8WAAd5J4gEAdXA8EBa9oHatBQPdBTtFRVDRwvaKI8pHDUu/VHmQtO4z2g4rVE56x8bTuZT/QtHS7fSI8SVjIHmTqSdSSd5JXqgdj7FmNSXJVUTySG8kskh/Xkc75lfOIZTdpc0jcWuII8wVUvCVz1Mk6YrsZjsn2k19FI3NM+ogv6cUzi82/7cjvSYeWtui6RwfE46qCOeF2aOVoew8bHgRwI3EcwVx8t+/2fa4vw2WIn6moeGdGva19v2i/3qWuTezILYJbo2giIpCEIiIAiIgCIiAIiIAiIgCIiAIiIAiIgC5r7a8VM+MSMv6FMxkTeVy3vHnxu+34QulFyLtXUGTEax5N81VPbwErg0eQAC4nwSVLMiMVLnWCqVzhkAc8uO5lreJ4+Q+artpLLLsYuUlFdyiLDZHi5IZyFiT58l8O6yktIsRv4+YPJZEsflkzPeTvzEeQ0HyUdVkp5zwTaiiFSWOTxbR7DdqKWjbWNqpmxBzoXR5g45vRkDrBoO6zfetWkqUweEhmY73m/lw/rqpHZ5a6iGFPnSUTo3/aVhX/AFbf3cv/AML7w9oGFu3VsI+8Sz/2AXPKEBR/jH7Fh+GQ92dO0ON0s31NTBJ/dzMf8ir9cnugad7R7lJYdjVXT/UVU8dtzRI5zP3brt+C7jrI90RS8Ml+mR08i0fhPazXRWE8cVQ3mPoZPeLtP7IWe4B2mYfUkNdIYJD7E4yAnpJqw+FweisRthLhlOzS218ozNF4DfcvVIVwiwjbDtQoaB5iJdPOPWjhAOT+8eTlaempHJY5g3bpSySBlTTSU7SbCQPEzR1eA0OA8AUye4ZtpF86edkjGvY5r2PAcxzSHNcCLgtI0IIX0Q8CIiAIiIAiIgC43rZM08zvtTSn3yErsgrjJzSHvDt4e8HxzG64s4JafUFJ4MPoz1e78goxSeDfVn77vyVO70M0tL/FX2ZfKPq8MzOzNdlJ3i1weqkEVSE3F5Ro2VRsWJIj4cLF7vdm6AWHnzUgqZJQ3ebK1kxBo3D36Lt9dhwvKpWFsXiKOGJE7g333VQxA/ZCeTM8/E1+5forRteOII8NV9452u3H8iuHCS5RJG2EuGfRePYDvF16i5JCZ2c2sraAjuJS6Ib4Zbvj/CL3Z+EjzWQ7Z9sD5qMQ0rH09TJcTuuD3bABcwvHF17XsCLHcbFYKobE22lvzaLeRN/y96uUXSbwzN1unhjqS3yWrW2/Pr4r0i69VObWym3ZT2RuD+z/ALUuD34dK67bGWlvwsfpIx43zgdHrd648wbFH0lVBVM9aGRr7D2m3s5vgWlzfNdd4fWMmiZLG7NHI1r2EcQ4XB+KsReUVJx6WXCIi6OAiIgCIvHOAFybAaknggI7aLG4qKnfUTGzWDQD1nuPqsYOLif6suU8djklqZZ2xgCaR8hY03DC9xcWi+/fv+AWb9oG1ZxCqOQn9GhJbAODzudKR14chbmVjSo3alqWEa+n0KcMz5f7EDHSTO9nL1cbf6qZpIAxgaNbbzzJ1K+qKtZc5rBdp00annlhWlVV20bv4nkqq2fKLDefgFGrqqvO7OL7mvpieucSbnUqki6+1JTSSvEcUb5JDuZGwvcethw6quvoJoH93PFJE+18sjC0kc233jqFZwUHJZwR8kFtW6FfdpNtd69Ret5PFFJ7BEReHR9oapzeo5FSEFQH7t/EKElhzHUm3JUthLSCx1iFxKqMl8klepnB8ZRkS+FZTCRttxGrTyP8lXTy5m396+iqJuLNJqNkcPhkEaWUG2QnqCLe+6pmpXR2Lrely4HgL+HyU+vhXQ543Dja48RqFYjqG2k0U56NKLabz2IQhbY7Ddt+6eMNqHeg8k0bj7LiSXRE8nHUdbjiLama+9uouhvoQSHAgtINiCNQQeBVuMulmbOPUtjs9Fg2xnaBBPQQSVEjWzlmWUG3rMcWF1uGbLm80U5UM5REQBa57Z9pDBSiljNpam4dbe2IaO/aNm+GZbGXNG2mMGsxKea92NcY4uWSMlrbeJzO/Eorp9MclvR1eZZv2IljbCy9RFkH0IRF6gIiqfd593uXxc6wJ5aqp+8+J+a+NT6jvBaEVwjHnJ7s3xsrDS4HhTKmq9GWcMdKQ3NI5zxmZCwcmt4XtcOKq7RBT4lgbquE5u6HfwPIs5uR+WVh4jQPBHMDkvO17ZioxClpzRtEhjeXZM7WZmyMADmlxA0sOO4lWG0NH/8AlbM/or3NM0o7rTcXzSl8gbzDWZ9f1VEsPEs75/YpbmmkRFKXAiKl7rC6A9JsvVvXYjs8pKSnZLXRxSVMgBf34a5kRduija70bjcTvJvwWKdsOxsNJ3dVTMEccj+6mjYLMa4tLmPY3c2+VwIGm7quVOLeERK3c19QSWdbgfmpJQrXWN+WqmgVBet8mppZZi17BePdYEncASV6rTFnWid1sD4FwBUUFmSRPZLpg5eyISBun9aL6orrBsJmrKiOmp25pJDa/Bg9p7jwaBqf5rR9TMNtRRdYXsrWVEQlhY4xvLspHR5afiCi6n2ewaOjpYqaL1IWBoJAu473OPVxJJ6lFYwU8kkiIvTwidra809BUzDRzIZCz72Q5fjZcx0jLNXQvau+2D1NuIjHvnjB+a5+jGg8FS1j4RseGR2bKkRFQNQIiICKrI7PPXUL4qYmiDhYq3FA3mfgrMbljco2aaXV9JnOx3as6lpm09RA6YRDLC9j2tdlHqskDt9hoHDgBpfU43tbtBU4nMJJWiONgIhiBJawH1iSRdzzYXNhuCsAxrATYAAXJ8OqbLYScTrG07qhlOxwcQX8Q23otbcZ5DfdcaAngu6/reYrHyVbaq6MOe79i17mJvrPF/vAL6Mgid6pB8HXW16zsRoIoi59dNHlFy+QwCMWG9wLRp+JaQq4Gtke1rmyNa9zWvaCA8NcQHtB1AIAPmpJUNfqZwtbH+REnNQkeqb9OKudlKcSYhSMd6rqmHNfjaQGx8bWUTTV72byXN5HePA/zUk6UtMdRCRmjcyRpt7THBzSR0IF1wuqLxL+pI+i2DdfPsZv/aDdO6rpYrOMJiJiABOeUyFrgAN7svdW+91U32oF8OAUkE5vOXUrH3NzmjhLnknjbLa/VZNhnaThssAlkqGQvAu+KT6xjrahrbXfxsW3utP9om1pxKqD2gtghBbA1ws45iM8jhwLrN04ADjdI9TwmsYKUY5kYupmH1R4D5KIiZmIHNTKivfCNfSLlhUyxhzS0i4OhVSKunguNZWGR9HgBkmiiEuVssscd8ty3vHht7XF7XvwXS2xGw9LhcZbAC6R/wBZK+xkfxtoLNb0Hnc6rQeEf8XS/wDkwf5zV1EtTTTco5Zha6qNckohERWCiEREBjHabBnwirHKPP8Au3Nf/CuehuW5+0vbqCGOWijaJppGOjlF/o4g9pae8I1LrH1R5kaX0pE7Sx3j49VQ1bTax2Nrw6MoweVzwfRERUjSCIiAIiIC2xP6l/h+YuoIi6yVzQRY7joVB1GHSMPojM3hbeOhCt6eax0sy/EKZSamlkt3uJtck23XJNvC+5eKkusbEEHkRZVAqy8mUFI4M/V7DusHD5H8lHK/wVt3OdwAy+ZN/wAvio7fQyzo8+dHBXVUxabj1fl4r4AX3KbXgaBuAHkqyv23NWWlTezPhSU+UXO8/DorhEUMpNvLLMYqKwgiIvDovtn2Zq+jbzqoPhM1dPLnHs+p+8xekbb1XukPTJG5wPvaF0ctPSr6DE8Sf5iXwERFZM4LCu1Lax1DShkJtU1BLYj9hotnk8RcAdSDrYrNVoXthqu8xYtvpDDG0DgC7M8/B7fcFHbPpg2WdJWrLUmYY0cySSbuJNySdSSTvK9RWtXXtjNrEm1za2g81kpSm9j6CU4wWXsi5I62VNyN4v4b/cqmPBAI3EXHmjHg6ggjobpx2Pdn3DXg7l6qXxg+PNUNkINneR5p054Gccn1REXJ0ERWU9fkkyvFmkAtd87rqMXLg4nZGCzIu5ImuFnAEdRdWMuERncXN8DcfFX7Hgi4IIO4her2M5R4ZzOquz1JMjWYM32nuPTcpCKMNFmiwHAKpElZKXLFdFdfpQREXBKEREARFTK+wv7l6ll4DeDYHYjh5kr5p7ejDFkH3pXC3wY/3rdy1t2G1NKaFzIpQ6o7xz6lh0c3c1lgd7MobqNLkrZK16o9MUj5vVWddrYREUhXC5t26n7zFqx3KXJ+7Y1n8K6SXL+NuvW1budVUH3zvKrat/QaPhq/Mb+CzWPOkzFzvtEkeG4fCyl8UlyxO5n0R+LT5XUOAq+njhNlrWTzJR9j6mrvEyNv2RnP8IVzgvrP5ej79VYgL70NYI84IJJsWjnpa3RSTjmLUV/2SvVPFkZTfH+ibXjmgixUJRSETNJOryQ7rcE/kpxVLIdD5NOm5WpvBTGCNDw3FVIi4byTIKmWJrhZwBHUXVSLxPB40nszxjABYAADcBuXqIh6tgiIgCIiAIiIDxzrb1YV73W3WHyUgqJ2XaVJXJRZHbFyi0mReE4nNSzMnp3lksZu0jjza4e007iCun9gdrY8TpBM0ZZGnJPHfWN4HDm07weXUFcrvbYkLLeyraQ0OJx3NoakiCccPSNo3/hcRryLlpVy7GBdDudPoiKYrBcu4uLVdUOVTUf5zl1EuY9s2iDEK0O3Cokf+8eXgD9oKtqk3DY0fDpJTefYxnF5bvaz7IzHxOg/rqrRUhxcS473G/8AIKpcqPSkhOfXJy9wvF6i9OSul+tZ97+EqeUJQi8zOmY/4bfmptVdRyvsaGi9L+/+EERFXLoREQBERAEREAREQBERAEREBCVbbO/rwVrOPRPPeFe149L3/NWcu4rSg+DEvW8kde7L4gaihppzvlgikd4ujBd8SV4ozsxP+56K/wDyGfLRFaM4vZ9pYWYgyheHNklhMsT3ACOSziHRtdfV4AzWtuXPnbLJG7GZ2xm4Hd97yziJoI62Ab5krdGIHDMbpy3vD3lO5zgWkw1dM9h1Ia4ZmG7eIsbdNOZBO6Rz5HuLnyOL3ucbucXHMS48SSSVxPgkqznBWiIoC2EReFAXeEtvKT9ltv2j/opdWGDR2YXH2zfyGg/NX6p3vM/samkjipfO4REUJZCIiAIiIAiIgCIiAIiIAiLx7rC6LcERXn0vf81ZTGzSrioddx9yk9jMBdiFfDTNBLC4PnI9mNhBeb8NPRHVwWnCPBh6iay2dN7D0hiwyjjcLObTQhw5Humlw9914psC2gRWTPMbx7ZbC6yfLUwQPqMue18sxaDlDjlIc5t9LnRcu4phr6WpmppLh8Ujma8bHRw6FtiOhXU+0+x9NXFj5O8jni+qqIHmKePfo144anQg7ysC237H3TxmaCrnmrG2F6p7CJGtGjMzWDK4cHG/I8xzJZR1CXS8mj0X0xCklp5DFUxPhkbvbI0tO+1xzGm8aFW5lbzUHSy2pxfc+iQwmR2QbvaPIfzX0go5JOBY3md58Apimp2sblaPHmepUVlqhxyWadPKx5e0f7n0Y0AADcNAvURUTWCIiAIiIAiIgCIiAIiIAiIgCusPwWWrE3dujjZTxmWaWZxbGwa2BcATc2NhbgVRhtBLUzNp6duaV505NHFzzwaOJ/0W7MN7LaFkcTJQ+bu7OkaZHiGWS988kINnW3AG+gAN1b01OX1Moa3UquPSuWaXoOzeqfJQNmmjibiAe6IgOe9gbB3v0kZDdSLbidd62XsDs7BRYy+no+8e2npC2tleT6c00sb42W9UWY0kWGmoNzdZ7U7PRyV0NY5zi6nifHDH6PdsMh9OQaXzFtm77WG5TAaBewGu/r4rQSwYbbfJ6iIvTwIiID4VlFFM3LLGyRvJ7GvHuIWgu0LYU4dKZoWZqSR3okC5hJPqPPL7LuO466noRfKpp2SMcyRrXseC1zXAFrgd4IO8LicFJYZNRc6pZRyu119QvVne3PZjLTF09CHSwb3Rauki+7xkb/iHXetfxTgrMsplBm/TfC1ZR9URFCThERAEREAREQBERAERfMzC4Au4k2AGtydwHM+C9UW+DxtLk+ivMDwiorZu5pWZne246MjH2nu4Df1PAFZXsn2XVVVaSrvTw78lh3zx90/V+LtenFbmwXBoKSIRU8bY2DlvcftPcdXO6lXKtL3kZ2o18Y7Q3ZFbE7Hw4dDlZ6cz7d9KRZzzyA9lg4D33KyREV5LBjyk5PLCIi9OQiIgCIiAIiIAtadsGztCyinrXRZJ2gZXREMMj3vDWiRu5wudTa9gdVstal/tF1RFFTRDdJUZndRHG7Q+bgfJeNJrc6hKUXmLNMwV2g3jodQrtlWD18CodFSlXF9jWhqZx5JwVDVWJW8woISEcSqhUO5/BRuhEy1nuiczDmPevbjmoL9LdfhY7tFV+knkF5+H+TpayJNZxzHvVJlbzCh/0k9F4ah3P4L3yF7h6xEs6paFf4XhFZVEfo9NLID7QYcnnI6zB71L9h8jXYsWSta8Op5Mge1rsrmvY4ObcaGwcNOa6LAU8NLHllSzxGSeIo0rgnY9UyWdWTtib9iL6STwLj6LT4ZlszZzY2iodYIRn3GR/pynn6Z9UdG2HRT6KxGEY8FCzUWWcsIiLshCIiAIiIAiIgCIiAIiIAtd9ueBmpwt0rBd9K8TWHFli2T3NOb8C2IqZIw5pa4AtcCHA6ggixBHJAcZNdcXVSndvNmXYZXyQEHuXHPTOPFjjoL8S31T4X4qCVaSwy7CXUgiIvDope24SN1wql8ojq7xXq4OXs0fVEReHRmHY5IRjtNb2mzg/uHn8l06uduwTC3S4o6ot9HTxOGbhnl9Frf2e8PkuiVYjwU5vMmERF0cBERAEREAREQBERAEREAREQBERAYr2ibGx4pSGM2bMy7qeQ+y6253HI7QHyO8BcwYlQzUsz4Khjo5IzZwPwIPtNO8Eb12Sse2w2Mo8SjDamP0237uVhyysv8AZdxH6pBHReOOTqMnF7HKQK8c4DeVsHbDshkou6eyqZJHLURQXfGWGPvnFrXvIJBaNLkW37lc472Nuo6CaqkqRK+FrX90xhY0tD295eQkn1M1rAahR+WTed8GtqaOSaRsULHSSPNmNY0ucT0AV7tBgM+HTCGqYGSOjZILODhZ995HEEOB6g7xYreo2epaGswmagg7uOV8sUpGZzpGz0xe0yvdcmxZcXOmtlOYdgb3YtiEtRCH08sVIyAvDXscGMd3jcp5P11HFddCxgjdjzk5cNQ1ZNsnsTVYhUint+j/AEYmc6Zrmkxl+TPGw2L9bjgOq3RhOCQs2klMFNFHDDQMa7JC1je9lqc4cABbNkaRffpZSVJhc7toZqt0ZZBHRMponki0pdKJSW2N/ROYG/RFBISskya2T2agw6mbT07fRHpPcdXyOIF3vPE6DwAAUyiLsjCIiAIiIAiIgCIiAIiIAiIgCIiAIiIAiIgMY7TadsmEVgeL5YHyN6OjGdjgRxDmg+Sm5aKOen7qVueOSPJI1xJzBzbEE3v5714iAuoIWsa1jQA1oDWgbgALADyVaIgCIiAIiIAiIgCIiAIiIAiIgCIi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jpeg;base64,/9j/4AAQSkZJRgABAQAAAQABAAD/2wCEAAkGBxISEBUTEhIUFRMUFhUVEhcUEhUUFRUbFREWFhcXExQYHCggGBolHRYUITQiJSorLi4vGB8zODMsNzQtLysBCgoKDg0OGxAQGywmICIsLC0sLC8tLCwsLCwtLCwsLCwsNCwsLCwsLCwsLCwsLCwsLCwsLCwsLCwsLCwsLCwsLP/AABEIAQMAwwMBIgACEQEDEQH/xAAcAAEAAQUBAQAAAAAAAAAAAAAABQIEBgcIAQP/xABHEAABAwIDBQQGBgcFCQEAAAABAAIDBBEFEiEGMUFRYQcTcYEiMkKRobEjM1JygsEUYpKTwtHwCHOis+EXJTRTVGN0stIV/8QAGgEBAAMBAQEAAAAAAAAAAAAAAAMEBQIBBv/EAC8RAAICAQMCBQIEBwAAAAAAAAABAgMRBCExEkEFEzJRYSJxFCNCoTNSkbHB0fD/2gAMAwEAAhEDEQA/AN4oiIAiIgCIsD7X9r3YfRBsLrVNQSyE8WAAd5J4gEAdXA8EBa9oHatBQPdBTtFRVDRwvaKI8pHDUu/VHmQtO4z2g4rVE56x8bTuZT/QtHS7fSI8SVjIHmTqSdSSd5JXqgdj7FmNSXJVUTySG8kskh/Xkc75lfOIZTdpc0jcWuII8wVUvCVz1Mk6YrsZjsn2k19FI3NM+ogv6cUzi82/7cjvSYeWtui6RwfE46qCOeF2aOVoew8bHgRwI3EcwVx8t+/2fa4vw2WIn6moeGdGva19v2i/3qWuTezILYJbo2giIpCEIiIAiIgCIiAIiIAiIgCIiAIiIAiIgC5r7a8VM+MSMv6FMxkTeVy3vHnxu+34QulFyLtXUGTEax5N81VPbwErg0eQAC4nwSVLMiMVLnWCqVzhkAc8uO5lreJ4+Q+artpLLLsYuUlFdyiLDZHi5IZyFiT58l8O6yktIsRv4+YPJZEsflkzPeTvzEeQ0HyUdVkp5zwTaiiFSWOTxbR7DdqKWjbWNqpmxBzoXR5g45vRkDrBoO6zfetWkqUweEhmY73m/lw/rqpHZ5a6iGFPnSUTo3/aVhX/AFbf3cv/AML7w9oGFu3VsI+8Sz/2AXPKEBR/jH7Fh+GQ92dO0ON0s31NTBJ/dzMf8ir9cnugad7R7lJYdjVXT/UVU8dtzRI5zP3brt+C7jrI90RS8Ml+mR08i0fhPazXRWE8cVQ3mPoZPeLtP7IWe4B2mYfUkNdIYJD7E4yAnpJqw+FweisRthLhlOzS218ozNF4DfcvVIVwiwjbDtQoaB5iJdPOPWjhAOT+8eTlaempHJY5g3bpSySBlTTSU7SbCQPEzR1eA0OA8AUye4ZtpF86edkjGvY5r2PAcxzSHNcCLgtI0IIX0Q8CIiAIiIAiIgC43rZM08zvtTSn3yErsgrjJzSHvDt4e8HxzG64s4JafUFJ4MPoz1e78goxSeDfVn77vyVO70M0tL/FX2ZfKPq8MzOzNdlJ3i1weqkEVSE3F5Ro2VRsWJIj4cLF7vdm6AWHnzUgqZJQ3ebK1kxBo3D36Lt9dhwvKpWFsXiKOGJE7g333VQxA/ZCeTM8/E1+5forRteOII8NV9452u3H8iuHCS5RJG2EuGfRePYDvF16i5JCZ2c2sraAjuJS6Ib4Zbvj/CL3Z+EjzWQ7Z9sD5qMQ0rH09TJcTuuD3bABcwvHF17XsCLHcbFYKobE22lvzaLeRN/y96uUXSbwzN1unhjqS3yWrW2/Pr4r0i69VObWym3ZT2RuD+z/ALUuD34dK67bGWlvwsfpIx43zgdHrd648wbFH0lVBVM9aGRr7D2m3s5vgWlzfNdd4fWMmiZLG7NHI1r2EcQ4XB+KsReUVJx6WXCIi6OAiIgCIvHOAFybAaknggI7aLG4qKnfUTGzWDQD1nuPqsYOLif6suU8djklqZZ2xgCaR8hY03DC9xcWi+/fv+AWb9oG1ZxCqOQn9GhJbAODzudKR14chbmVjSo3alqWEa+n0KcMz5f7EDHSTO9nL1cbf6qZpIAxgaNbbzzJ1K+qKtZc5rBdp00annlhWlVV20bv4nkqq2fKLDefgFGrqqvO7OL7mvpieucSbnUqki6+1JTSSvEcUb5JDuZGwvcethw6quvoJoH93PFJE+18sjC0kc233jqFZwUHJZwR8kFtW6FfdpNtd69Ret5PFFJ7BEReHR9oapzeo5FSEFQH7t/EKElhzHUm3JUthLSCx1iFxKqMl8klepnB8ZRkS+FZTCRttxGrTyP8lXTy5m396+iqJuLNJqNkcPhkEaWUG2QnqCLe+6pmpXR2Lrely4HgL+HyU+vhXQ543Dja48RqFYjqG2k0U56NKLabz2IQhbY7Ddt+6eMNqHeg8k0bj7LiSXRE8nHUdbjiLama+9uouhvoQSHAgtINiCNQQeBVuMulmbOPUtjs9Fg2xnaBBPQQSVEjWzlmWUG3rMcWF1uGbLm80U5UM5REQBa57Z9pDBSiljNpam4dbe2IaO/aNm+GZbGXNG2mMGsxKea92NcY4uWSMlrbeJzO/Eorp9MclvR1eZZv2IljbCy9RFkH0IRF6gIiqfd593uXxc6wJ5aqp+8+J+a+NT6jvBaEVwjHnJ7s3xsrDS4HhTKmq9GWcMdKQ3NI5zxmZCwcmt4XtcOKq7RBT4lgbquE5u6HfwPIs5uR+WVh4jQPBHMDkvO17ZioxClpzRtEhjeXZM7WZmyMADmlxA0sOO4lWG0NH/8AlbM/or3NM0o7rTcXzSl8gbzDWZ9f1VEsPEs75/YpbmmkRFKXAiKl7rC6A9JsvVvXYjs8pKSnZLXRxSVMgBf34a5kRduija70bjcTvJvwWKdsOxsNJ3dVTMEccj+6mjYLMa4tLmPY3c2+VwIGm7quVOLeERK3c19QSWdbgfmpJQrXWN+WqmgVBet8mppZZi17BePdYEncASV6rTFnWid1sD4FwBUUFmSRPZLpg5eyISBun9aL6orrBsJmrKiOmp25pJDa/Bg9p7jwaBqf5rR9TMNtRRdYXsrWVEQlhY4xvLspHR5afiCi6n2ewaOjpYqaL1IWBoJAu473OPVxJJ6lFYwU8kkiIvTwidra809BUzDRzIZCz72Q5fjZcx0jLNXQvau+2D1NuIjHvnjB+a5+jGg8FS1j4RseGR2bKkRFQNQIiICKrI7PPXUL4qYmiDhYq3FA3mfgrMbljco2aaXV9JnOx3as6lpm09RA6YRDLC9j2tdlHqskDt9hoHDgBpfU43tbtBU4nMJJWiONgIhiBJawH1iSRdzzYXNhuCsAxrATYAAXJ8OqbLYScTrG07qhlOxwcQX8Q23otbcZ5DfdcaAngu6/reYrHyVbaq6MOe79i17mJvrPF/vAL6Mgid6pB8HXW16zsRoIoi59dNHlFy+QwCMWG9wLRp+JaQq4Gtke1rmyNa9zWvaCA8NcQHtB1AIAPmpJUNfqZwtbH+REnNQkeqb9OKudlKcSYhSMd6rqmHNfjaQGx8bWUTTV72byXN5HePA/zUk6UtMdRCRmjcyRpt7THBzSR0IF1wuqLxL+pI+i2DdfPsZv/aDdO6rpYrOMJiJiABOeUyFrgAN7svdW+91U32oF8OAUkE5vOXUrH3NzmjhLnknjbLa/VZNhnaThssAlkqGQvAu+KT6xjrahrbXfxsW3utP9om1pxKqD2gtghBbA1ws45iM8jhwLrN04ADjdI9TwmsYKUY5kYupmH1R4D5KIiZmIHNTKivfCNfSLlhUyxhzS0i4OhVSKunguNZWGR9HgBkmiiEuVssscd8ty3vHht7XF7XvwXS2xGw9LhcZbAC6R/wBZK+xkfxtoLNb0Hnc6rQeEf8XS/wDkwf5zV1EtTTTco5Zha6qNckohERWCiEREBjHabBnwirHKPP8Au3Nf/CuehuW5+0vbqCGOWijaJppGOjlF/o4g9pae8I1LrH1R5kaX0pE7Sx3j49VQ1bTax2Nrw6MoweVzwfRERUjSCIiAIiIC2xP6l/h+YuoIi6yVzQRY7joVB1GHSMPojM3hbeOhCt6eax0sy/EKZSamlkt3uJtck23XJNvC+5eKkusbEEHkRZVAqy8mUFI4M/V7DusHD5H8lHK/wVt3OdwAy+ZN/wAvio7fQyzo8+dHBXVUxabj1fl4r4AX3KbXgaBuAHkqyv23NWWlTezPhSU+UXO8/DorhEUMpNvLLMYqKwgiIvDovtn2Zq+jbzqoPhM1dPLnHs+p+8xekbb1XukPTJG5wPvaF0ctPSr6DE8Sf5iXwERFZM4LCu1Lax1DShkJtU1BLYj9hotnk8RcAdSDrYrNVoXthqu8xYtvpDDG0DgC7M8/B7fcFHbPpg2WdJWrLUmYY0cySSbuJNySdSSTvK9RWtXXtjNrEm1za2g81kpSm9j6CU4wWXsi5I62VNyN4v4b/cqmPBAI3EXHmjHg6ggjobpx2Pdn3DXg7l6qXxg+PNUNkINneR5p054Gccn1REXJ0ERWU9fkkyvFmkAtd87rqMXLg4nZGCzIu5ImuFnAEdRdWMuERncXN8DcfFX7Hgi4IIO4her2M5R4ZzOquz1JMjWYM32nuPTcpCKMNFmiwHAKpElZKXLFdFdfpQREXBKEREARFTK+wv7l6ll4DeDYHYjh5kr5p7ejDFkH3pXC3wY/3rdy1t2G1NKaFzIpQ6o7xz6lh0c3c1lgd7MobqNLkrZK16o9MUj5vVWddrYREUhXC5t26n7zFqx3KXJ+7Y1n8K6SXL+NuvW1budVUH3zvKrat/QaPhq/Mb+CzWPOkzFzvtEkeG4fCyl8UlyxO5n0R+LT5XUOAq+njhNlrWTzJR9j6mrvEyNv2RnP8IVzgvrP5ej79VYgL70NYI84IJJsWjnpa3RSTjmLUV/2SvVPFkZTfH+ibXjmgixUJRSETNJOryQ7rcE/kpxVLIdD5NOm5WpvBTGCNDw3FVIi4byTIKmWJrhZwBHUXVSLxPB40nszxjABYAADcBuXqIh6tgiIgCIiAIiIDxzrb1YV73W3WHyUgqJ2XaVJXJRZHbFyi0mReE4nNSzMnp3lksZu0jjza4e007iCun9gdrY8TpBM0ZZGnJPHfWN4HDm07weXUFcrvbYkLLeyraQ0OJx3NoakiCccPSNo3/hcRryLlpVy7GBdDudPoiKYrBcu4uLVdUOVTUf5zl1EuY9s2iDEK0O3Cokf+8eXgD9oKtqk3DY0fDpJTefYxnF5bvaz7IzHxOg/rqrRUhxcS473G/8AIKpcqPSkhOfXJy9wvF6i9OSul+tZ97+EqeUJQi8zOmY/4bfmptVdRyvsaGi9L+/+EERFXLoREQBERAEREAREQBERAEREBCVbbO/rwVrOPRPPeFe149L3/NWcu4rSg+DEvW8kde7L4gaihppzvlgikd4ujBd8SV4ozsxP+56K/wDyGfLRFaM4vZ9pYWYgyheHNklhMsT3ACOSziHRtdfV4AzWtuXPnbLJG7GZ2xm4Hd97yziJoI62Ab5krdGIHDMbpy3vD3lO5zgWkw1dM9h1Ia4ZmG7eIsbdNOZBO6Rz5HuLnyOL3ucbucXHMS48SSSVxPgkqznBWiIoC2EReFAXeEtvKT9ltv2j/opdWGDR2YXH2zfyGg/NX6p3vM/samkjipfO4REUJZCIiAIiIAiIgCIiAIiIAiLx7rC6LcERXn0vf81ZTGzSrioddx9yk9jMBdiFfDTNBLC4PnI9mNhBeb8NPRHVwWnCPBh6iay2dN7D0hiwyjjcLObTQhw5Humlw9914psC2gRWTPMbx7ZbC6yfLUwQPqMue18sxaDlDjlIc5t9LnRcu4phr6WpmppLh8Ujma8bHRw6FtiOhXU+0+x9NXFj5O8jni+qqIHmKePfo144anQg7ysC237H3TxmaCrnmrG2F6p7CJGtGjMzWDK4cHG/I8xzJZR1CXS8mj0X0xCklp5DFUxPhkbvbI0tO+1xzGm8aFW5lbzUHSy2pxfc+iQwmR2QbvaPIfzX0go5JOBY3md58Apimp2sblaPHmepUVlqhxyWadPKx5e0f7n0Y0AADcNAvURUTWCIiAIiIAiIgCIiAIiIAiIgCusPwWWrE3dujjZTxmWaWZxbGwa2BcATc2NhbgVRhtBLUzNp6duaV505NHFzzwaOJ/0W7MN7LaFkcTJQ+bu7OkaZHiGWS988kINnW3AG+gAN1b01OX1Moa3UquPSuWaXoOzeqfJQNmmjibiAe6IgOe9gbB3v0kZDdSLbidd62XsDs7BRYy+no+8e2npC2tleT6c00sb42W9UWY0kWGmoNzdZ7U7PRyV0NY5zi6nifHDH6PdsMh9OQaXzFtm77WG5TAaBewGu/r4rQSwYbbfJ6iIvTwIiID4VlFFM3LLGyRvJ7GvHuIWgu0LYU4dKZoWZqSR3okC5hJPqPPL7LuO466noRfKpp2SMcyRrXseC1zXAFrgd4IO8LicFJYZNRc6pZRyu119QvVne3PZjLTF09CHSwb3Rauki+7xkb/iHXetfxTgrMsplBm/TfC1ZR9URFCThERAEREAREQBERAERfMzC4Au4k2AGtydwHM+C9UW+DxtLk+ivMDwiorZu5pWZne246MjH2nu4Df1PAFZXsn2XVVVaSrvTw78lh3zx90/V+LtenFbmwXBoKSIRU8bY2DlvcftPcdXO6lXKtL3kZ2o18Y7Q3ZFbE7Hw4dDlZ6cz7d9KRZzzyA9lg4D33KyREV5LBjyk5PLCIi9OQiIgCIiAIiIAtadsGztCyinrXRZJ2gZXREMMj3vDWiRu5wudTa9gdVstal/tF1RFFTRDdJUZndRHG7Q+bgfJeNJrc6hKUXmLNMwV2g3jodQrtlWD18CodFSlXF9jWhqZx5JwVDVWJW8woISEcSqhUO5/BRuhEy1nuiczDmPevbjmoL9LdfhY7tFV+knkF5+H+TpayJNZxzHvVJlbzCh/0k9F4ah3P4L3yF7h6xEs6paFf4XhFZVEfo9NLID7QYcnnI6zB71L9h8jXYsWSta8Op5Mge1rsrmvY4ObcaGwcNOa6LAU8NLHllSzxGSeIo0rgnY9UyWdWTtib9iL6STwLj6LT4ZlszZzY2iodYIRn3GR/pynn6Z9UdG2HRT6KxGEY8FCzUWWcsIiLshCIiAIiIAiIgCIiAIiIAtd9ueBmpwt0rBd9K8TWHFli2T3NOb8C2IqZIw5pa4AtcCHA6ggixBHJAcZNdcXVSndvNmXYZXyQEHuXHPTOPFjjoL8S31T4X4qCVaSwy7CXUgiIvDope24SN1wql8ojq7xXq4OXs0fVEReHRmHY5IRjtNb2mzg/uHn8l06uduwTC3S4o6ot9HTxOGbhnl9Frf2e8PkuiVYjwU5vMmERF0cBERAEREAREQBERAEREAREQBERAYr2ibGx4pSGM2bMy7qeQ+y6253HI7QHyO8BcwYlQzUsz4Khjo5IzZwPwIPtNO8Eb12Sse2w2Mo8SjDamP0237uVhyysv8AZdxH6pBHReOOTqMnF7HKQK8c4DeVsHbDshkou6eyqZJHLURQXfGWGPvnFrXvIJBaNLkW37lc472Nuo6CaqkqRK+FrX90xhY0tD295eQkn1M1rAahR+WTed8GtqaOSaRsULHSSPNmNY0ucT0AV7tBgM+HTCGqYGSOjZILODhZ995HEEOB6g7xYreo2epaGswmagg7uOV8sUpGZzpGz0xe0yvdcmxZcXOmtlOYdgb3YtiEtRCH08sVIyAvDXscGMd3jcp5P11HFddCxgjdjzk5cNQ1ZNsnsTVYhUint+j/AEYmc6Zrmkxl+TPGw2L9bjgOq3RhOCQs2klMFNFHDDQMa7JC1je9lqc4cABbNkaRffpZSVJhc7toZqt0ZZBHRMponki0pdKJSW2N/ROYG/RFBISskya2T2agw6mbT07fRHpPcdXyOIF3vPE6DwAAUyiLsjCIiAIiIAiIgCIiAIiIAiIgCIiAIiIAiIgMY7TadsmEVgeL5YHyN6OjGdjgRxDmg+Sm5aKOen7qVueOSPJI1xJzBzbEE3v5714iAuoIWsa1jQA1oDWgbgALADyVaIgCIiAIiIAiIgCIiAIiIAiIgCIiA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data:image/jpeg;base64,/9j/4AAQSkZJRgABAQAAAQABAAD/2wCEAAkGBxISEBUTEhIUFRMUFhUVEhcUEhUUFRUbFREWFhcXExQYHCggGBolHRYUITQiJSorLi4vGB8zODMsNzQtLysBCgoKDg0OGxAQGywmICIsLC0sLC8tLCwsLCwtLCwsLCwsNCwsLCwsLCwsLCwsLCwsLCwsLCwsLCwsLCwsLCwsLP/AABEIAQMAwwMBIgACEQEDEQH/xAAcAAEAAQUBAQAAAAAAAAAAAAAABQIEBgcIAQP/xABHEAABAwIDBQQGBgcFCQEAAAABAAIDBBEFEiEGMUFRYQcTcYEiMkKRobEjM1JygsEUYpKTwtHwCHOis+EXJTRTVGN0stIV/8QAGgEBAAMBAQEAAAAAAAAAAAAAAAMEBQIBBv/EAC8RAAICAQMCBQIEBwAAAAAAAAABAgMRBCExEkEFEzJRYSJxFCNCoTNSkbHB0fD/2gAMAwEAAhEDEQA/AN4oiIAiIgCIsD7X9r3YfRBsLrVNQSyE8WAAd5J4gEAdXA8EBa9oHatBQPdBTtFRVDRwvaKI8pHDUu/VHmQtO4z2g4rVE56x8bTuZT/QtHS7fSI8SVjIHmTqSdSSd5JXqgdj7FmNSXJVUTySG8kskh/Xkc75lfOIZTdpc0jcWuII8wVUvCVz1Mk6YrsZjsn2k19FI3NM+ogv6cUzi82/7cjvSYeWtui6RwfE46qCOeF2aOVoew8bHgRwI3EcwVx8t+/2fa4vw2WIn6moeGdGva19v2i/3qWuTezILYJbo2giIpCEIiIAiIgCIiAIiIAiIgCIiAIiIAiIgC5r7a8VM+MSMv6FMxkTeVy3vHnxu+34QulFyLtXUGTEax5N81VPbwErg0eQAC4nwSVLMiMVLnWCqVzhkAc8uO5lreJ4+Q+artpLLLsYuUlFdyiLDZHi5IZyFiT58l8O6yktIsRv4+YPJZEsflkzPeTvzEeQ0HyUdVkp5zwTaiiFSWOTxbR7DdqKWjbWNqpmxBzoXR5g45vRkDrBoO6zfetWkqUweEhmY73m/lw/rqpHZ5a6iGFPnSUTo3/aVhX/AFbf3cv/AML7w9oGFu3VsI+8Sz/2AXPKEBR/jH7Fh+GQ92dO0ON0s31NTBJ/dzMf8ir9cnugad7R7lJYdjVXT/UVU8dtzRI5zP3brt+C7jrI90RS8Ml+mR08i0fhPazXRWE8cVQ3mPoZPeLtP7IWe4B2mYfUkNdIYJD7E4yAnpJqw+FweisRthLhlOzS218ozNF4DfcvVIVwiwjbDtQoaB5iJdPOPWjhAOT+8eTlaempHJY5g3bpSySBlTTSU7SbCQPEzR1eA0OA8AUye4ZtpF86edkjGvY5r2PAcxzSHNcCLgtI0IIX0Q8CIiAIiIAiIgC43rZM08zvtTSn3yErsgrjJzSHvDt4e8HxzG64s4JafUFJ4MPoz1e78goxSeDfVn77vyVO70M0tL/FX2ZfKPq8MzOzNdlJ3i1weqkEVSE3F5Ro2VRsWJIj4cLF7vdm6AWHnzUgqZJQ3ebK1kxBo3D36Lt9dhwvKpWFsXiKOGJE7g333VQxA/ZCeTM8/E1+5forRteOII8NV9452u3H8iuHCS5RJG2EuGfRePYDvF16i5JCZ2c2sraAjuJS6Ib4Zbvj/CL3Z+EjzWQ7Z9sD5qMQ0rH09TJcTuuD3bABcwvHF17XsCLHcbFYKobE22lvzaLeRN/y96uUXSbwzN1unhjqS3yWrW2/Pr4r0i69VObWym3ZT2RuD+z/ALUuD34dK67bGWlvwsfpIx43zgdHrd648wbFH0lVBVM9aGRr7D2m3s5vgWlzfNdd4fWMmiZLG7NHI1r2EcQ4XB+KsReUVJx6WXCIi6OAiIgCIvHOAFybAaknggI7aLG4qKnfUTGzWDQD1nuPqsYOLif6suU8djklqZZ2xgCaR8hY03DC9xcWi+/fv+AWb9oG1ZxCqOQn9GhJbAODzudKR14chbmVjSo3alqWEa+n0KcMz5f7EDHSTO9nL1cbf6qZpIAxgaNbbzzJ1K+qKtZc5rBdp00annlhWlVV20bv4nkqq2fKLDefgFGrqqvO7OL7mvpieucSbnUqki6+1JTSSvEcUb5JDuZGwvcethw6quvoJoH93PFJE+18sjC0kc233jqFZwUHJZwR8kFtW6FfdpNtd69Ret5PFFJ7BEReHR9oapzeo5FSEFQH7t/EKElhzHUm3JUthLSCx1iFxKqMl8klepnB8ZRkS+FZTCRttxGrTyP8lXTy5m396+iqJuLNJqNkcPhkEaWUG2QnqCLe+6pmpXR2Lrely4HgL+HyU+vhXQ543Dja48RqFYjqG2k0U56NKLabz2IQhbY7Ddt+6eMNqHeg8k0bj7LiSXRE8nHUdbjiLama+9uouhvoQSHAgtINiCNQQeBVuMulmbOPUtjs9Fg2xnaBBPQQSVEjWzlmWUG3rMcWF1uGbLm80U5UM5REQBa57Z9pDBSiljNpam4dbe2IaO/aNm+GZbGXNG2mMGsxKea92NcY4uWSMlrbeJzO/Eorp9MclvR1eZZv2IljbCy9RFkH0IRF6gIiqfd593uXxc6wJ5aqp+8+J+a+NT6jvBaEVwjHnJ7s3xsrDS4HhTKmq9GWcMdKQ3NI5zxmZCwcmt4XtcOKq7RBT4lgbquE5u6HfwPIs5uR+WVh4jQPBHMDkvO17ZioxClpzRtEhjeXZM7WZmyMADmlxA0sOO4lWG0NH/8AlbM/or3NM0o7rTcXzSl8gbzDWZ9f1VEsPEs75/YpbmmkRFKXAiKl7rC6A9JsvVvXYjs8pKSnZLXRxSVMgBf34a5kRduija70bjcTvJvwWKdsOxsNJ3dVTMEccj+6mjYLMa4tLmPY3c2+VwIGm7quVOLeERK3c19QSWdbgfmpJQrXWN+WqmgVBet8mppZZi17BePdYEncASV6rTFnWid1sD4FwBUUFmSRPZLpg5eyISBun9aL6orrBsJmrKiOmp25pJDa/Bg9p7jwaBqf5rR9TMNtRRdYXsrWVEQlhY4xvLspHR5afiCi6n2ewaOjpYqaL1IWBoJAu473OPVxJJ6lFYwU8kkiIvTwidra809BUzDRzIZCz72Q5fjZcx0jLNXQvau+2D1NuIjHvnjB+a5+jGg8FS1j4RseGR2bKkRFQNQIiICKrI7PPXUL4qYmiDhYq3FA3mfgrMbljco2aaXV9JnOx3as6lpm09RA6YRDLC9j2tdlHqskDt9hoHDgBpfU43tbtBU4nMJJWiONgIhiBJawH1iSRdzzYXNhuCsAxrATYAAXJ8OqbLYScTrG07qhlOxwcQX8Q23otbcZ5DfdcaAngu6/reYrHyVbaq6MOe79i17mJvrPF/vAL6Mgid6pB8HXW16zsRoIoi59dNHlFy+QwCMWG9wLRp+JaQq4Gtke1rmyNa9zWvaCA8NcQHtB1AIAPmpJUNfqZwtbH+REnNQkeqb9OKudlKcSYhSMd6rqmHNfjaQGx8bWUTTV72byXN5HePA/zUk6UtMdRCRmjcyRpt7THBzSR0IF1wuqLxL+pI+i2DdfPsZv/aDdO6rpYrOMJiJiABOeUyFrgAN7svdW+91U32oF8OAUkE5vOXUrH3NzmjhLnknjbLa/VZNhnaThssAlkqGQvAu+KT6xjrahrbXfxsW3utP9om1pxKqD2gtghBbA1ws45iM8jhwLrN04ADjdI9TwmsYKUY5kYupmH1R4D5KIiZmIHNTKivfCNfSLlhUyxhzS0i4OhVSKunguNZWGR9HgBkmiiEuVssscd8ty3vHht7XF7XvwXS2xGw9LhcZbAC6R/wBZK+xkfxtoLNb0Hnc6rQeEf8XS/wDkwf5zV1EtTTTco5Zha6qNckohERWCiEREBjHabBnwirHKPP8Au3Nf/CuehuW5+0vbqCGOWijaJppGOjlF/o4g9pae8I1LrH1R5kaX0pE7Sx3j49VQ1bTax2Nrw6MoweVzwfRERUjSCIiAIiIC2xP6l/h+YuoIi6yVzQRY7joVB1GHSMPojM3hbeOhCt6eax0sy/EKZSamlkt3uJtck23XJNvC+5eKkusbEEHkRZVAqy8mUFI4M/V7DusHD5H8lHK/wVt3OdwAy+ZN/wAvio7fQyzo8+dHBXVUxabj1fl4r4AX3KbXgaBuAHkqyv23NWWlTezPhSU+UXO8/DorhEUMpNvLLMYqKwgiIvDovtn2Zq+jbzqoPhM1dPLnHs+p+8xekbb1XukPTJG5wPvaF0ctPSr6DE8Sf5iXwERFZM4LCu1Lax1DShkJtU1BLYj9hotnk8RcAdSDrYrNVoXthqu8xYtvpDDG0DgC7M8/B7fcFHbPpg2WdJWrLUmYY0cySSbuJNySdSSTvK9RWtXXtjNrEm1za2g81kpSm9j6CU4wWXsi5I62VNyN4v4b/cqmPBAI3EXHmjHg6ggjobpx2Pdn3DXg7l6qXxg+PNUNkINneR5p054Gccn1REXJ0ERWU9fkkyvFmkAtd87rqMXLg4nZGCzIu5ImuFnAEdRdWMuERncXN8DcfFX7Hgi4IIO4her2M5R4ZzOquz1JMjWYM32nuPTcpCKMNFmiwHAKpElZKXLFdFdfpQREXBKEREARFTK+wv7l6ll4DeDYHYjh5kr5p7ejDFkH3pXC3wY/3rdy1t2G1NKaFzIpQ6o7xz6lh0c3c1lgd7MobqNLkrZK16o9MUj5vVWddrYREUhXC5t26n7zFqx3KXJ+7Y1n8K6SXL+NuvW1budVUH3zvKrat/QaPhq/Mb+CzWPOkzFzvtEkeG4fCyl8UlyxO5n0R+LT5XUOAq+njhNlrWTzJR9j6mrvEyNv2RnP8IVzgvrP5ej79VYgL70NYI84IJJsWjnpa3RSTjmLUV/2SvVPFkZTfH+ibXjmgixUJRSETNJOryQ7rcE/kpxVLIdD5NOm5WpvBTGCNDw3FVIi4byTIKmWJrhZwBHUXVSLxPB40nszxjABYAADcBuXqIh6tgiIgCIiAIiIDxzrb1YV73W3WHyUgqJ2XaVJXJRZHbFyi0mReE4nNSzMnp3lksZu0jjza4e007iCun9gdrY8TpBM0ZZGnJPHfWN4HDm07weXUFcrvbYkLLeyraQ0OJx3NoakiCccPSNo3/hcRryLlpVy7GBdDudPoiKYrBcu4uLVdUOVTUf5zl1EuY9s2iDEK0O3Cokf+8eXgD9oKtqk3DY0fDpJTefYxnF5bvaz7IzHxOg/rqrRUhxcS473G/8AIKpcqPSkhOfXJy9wvF6i9OSul+tZ97+EqeUJQi8zOmY/4bfmptVdRyvsaGi9L+/+EERFXLoREQBERAEREAREQBERAEREBCVbbO/rwVrOPRPPeFe149L3/NWcu4rSg+DEvW8kde7L4gaihppzvlgikd4ujBd8SV4ozsxP+56K/wDyGfLRFaM4vZ9pYWYgyheHNklhMsT3ACOSziHRtdfV4AzWtuXPnbLJG7GZ2xm4Hd97yziJoI62Ab5krdGIHDMbpy3vD3lO5zgWkw1dM9h1Ia4ZmG7eIsbdNOZBO6Rz5HuLnyOL3ucbucXHMS48SSSVxPgkqznBWiIoC2EReFAXeEtvKT9ltv2j/opdWGDR2YXH2zfyGg/NX6p3vM/samkjipfO4REUJZCIiAIiIAiIgCIiAIiIAiLx7rC6LcERXn0vf81ZTGzSrioddx9yk9jMBdiFfDTNBLC4PnI9mNhBeb8NPRHVwWnCPBh6iay2dN7D0hiwyjjcLObTQhw5Humlw9914psC2gRWTPMbx7ZbC6yfLUwQPqMue18sxaDlDjlIc5t9LnRcu4phr6WpmppLh8Ujma8bHRw6FtiOhXU+0+x9NXFj5O8jni+qqIHmKePfo144anQg7ysC237H3TxmaCrnmrG2F6p7CJGtGjMzWDK4cHG/I8xzJZR1CXS8mj0X0xCklp5DFUxPhkbvbI0tO+1xzGm8aFW5lbzUHSy2pxfc+iQwmR2QbvaPIfzX0go5JOBY3md58Apimp2sblaPHmepUVlqhxyWadPKx5e0f7n0Y0AADcNAvURUTWCIiAIiIAiIgCIiAIiIAiIgCusPwWWrE3dujjZTxmWaWZxbGwa2BcATc2NhbgVRhtBLUzNp6duaV505NHFzzwaOJ/0W7MN7LaFkcTJQ+bu7OkaZHiGWS988kINnW3AG+gAN1b01OX1Moa3UquPSuWaXoOzeqfJQNmmjibiAe6IgOe9gbB3v0kZDdSLbidd62XsDs7BRYy+no+8e2npC2tleT6c00sb42W9UWY0kWGmoNzdZ7U7PRyV0NY5zi6nifHDH6PdsMh9OQaXzFtm77WG5TAaBewGu/r4rQSwYbbfJ6iIvTwIiID4VlFFM3LLGyRvJ7GvHuIWgu0LYU4dKZoWZqSR3okC5hJPqPPL7LuO466noRfKpp2SMcyRrXseC1zXAFrgd4IO8LicFJYZNRc6pZRyu119QvVne3PZjLTF09CHSwb3Rauki+7xkb/iHXetfxTgrMsplBm/TfC1ZR9URFCThERAEREAREQBERAERfMzC4Au4k2AGtydwHM+C9UW+DxtLk+ivMDwiorZu5pWZne246MjH2nu4Df1PAFZXsn2XVVVaSrvTw78lh3zx90/V+LtenFbmwXBoKSIRU8bY2DlvcftPcdXO6lXKtL3kZ2o18Y7Q3ZFbE7Hw4dDlZ6cz7d9KRZzzyA9lg4D33KyREV5LBjyk5PLCIi9OQiIgCIiAIiIAtadsGztCyinrXRZJ2gZXREMMj3vDWiRu5wudTa9gdVstal/tF1RFFTRDdJUZndRHG7Q+bgfJeNJrc6hKUXmLNMwV2g3jodQrtlWD18CodFSlXF9jWhqZx5JwVDVWJW8woISEcSqhUO5/BRuhEy1nuiczDmPevbjmoL9LdfhY7tFV+knkF5+H+TpayJNZxzHvVJlbzCh/0k9F4ah3P4L3yF7h6xEs6paFf4XhFZVEfo9NLID7QYcnnI6zB71L9h8jXYsWSta8Op5Mge1rsrmvY4ObcaGwcNOa6LAU8NLHllSzxGSeIo0rgnY9UyWdWTtib9iL6STwLj6LT4ZlszZzY2iodYIRn3GR/pynn6Z9UdG2HRT6KxGEY8FCzUWWcsIiLshCIiAIiIAiIgCIiAIiIAtd9ueBmpwt0rBd9K8TWHFli2T3NOb8C2IqZIw5pa4AtcCHA6ggixBHJAcZNdcXVSndvNmXYZXyQEHuXHPTOPFjjoL8S31T4X4qCVaSwy7CXUgiIvDope24SN1wql8ojq7xXq4OXs0fVEReHRmHY5IRjtNb2mzg/uHn8l06uduwTC3S4o6ot9HTxOGbhnl9Frf2e8PkuiVYjwU5vMmERF0cBERAEREAREQBERAEREAREQBERAYr2ibGx4pSGM2bMy7qeQ+y6253HI7QHyO8BcwYlQzUsz4Khjo5IzZwPwIPtNO8Eb12Sse2w2Mo8SjDamP0237uVhyysv8AZdxH6pBHReOOTqMnF7HKQK8c4DeVsHbDshkou6eyqZJHLURQXfGWGPvnFrXvIJBaNLkW37lc472Nuo6CaqkqRK+FrX90xhY0tD295eQkn1M1rAahR+WTed8GtqaOSaRsULHSSPNmNY0ucT0AV7tBgM+HTCGqYGSOjZILODhZ995HEEOB6g7xYreo2epaGswmagg7uOV8sUpGZzpGz0xe0yvdcmxZcXOmtlOYdgb3YtiEtRCH08sVIyAvDXscGMd3jcp5P11HFddCxgjdjzk5cNQ1ZNsnsTVYhUint+j/AEYmc6Zrmkxl+TPGw2L9bjgOq3RhOCQs2klMFNFHDDQMa7JC1je9lqc4cABbNkaRffpZSVJhc7toZqt0ZZBHRMponki0pdKJSW2N/ROYG/RFBISskya2T2agw6mbT07fRHpPcdXyOIF3vPE6DwAAUyiLsjCIiAIiIAiIgCIiAIiIAiIgCIiAIiIAiIgMY7TadsmEVgeL5YHyN6OjGdjgRxDmg+Sm5aKOen7qVueOSPJI1xJzBzbEE3v5714iAuoIWsa1jQA1oDWgbgALADyVaIgCIiAIiIAiIgCIiAIiIAiIgCIiA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7" t="10185" r="9088" b="38549"/>
          <a:stretch/>
        </p:blipFill>
        <p:spPr bwMode="auto">
          <a:xfrm>
            <a:off x="35496" y="1451553"/>
            <a:ext cx="9077438" cy="384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83768" y="719939"/>
            <a:ext cx="6460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/>
              <a:t>описание того, каким образом похожи друг на друга гомологичные последовательности</a:t>
            </a:r>
            <a:endParaRPr lang="ru-RU" sz="20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2093004" y="3068960"/>
            <a:ext cx="6330469" cy="3077323"/>
            <a:chOff x="1644402" y="692696"/>
            <a:chExt cx="6330469" cy="3077323"/>
          </a:xfrm>
        </p:grpSpPr>
        <p:sp>
          <p:nvSpPr>
            <p:cNvPr id="10" name="TextBox 9"/>
            <p:cNvSpPr txBox="1"/>
            <p:nvPr/>
          </p:nvSpPr>
          <p:spPr>
            <a:xfrm>
              <a:off x="1644402" y="3308354"/>
              <a:ext cx="6330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/>
                <a:t>И эти тоже</a:t>
              </a:r>
              <a:endParaRPr lang="ru-RU" sz="2400" dirty="0"/>
            </a:p>
          </p:txBody>
        </p:sp>
        <p:cxnSp>
          <p:nvCxnSpPr>
            <p:cNvPr id="11" name="Прямая со стрелкой 10"/>
            <p:cNvCxnSpPr>
              <a:stCxn id="10" idx="0"/>
            </p:cNvCxnSpPr>
            <p:nvPr/>
          </p:nvCxnSpPr>
          <p:spPr>
            <a:xfrm flipV="1">
              <a:off x="4809637" y="1556792"/>
              <a:ext cx="1185969" cy="175156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>
              <a:stCxn id="10" idx="0"/>
            </p:cNvCxnSpPr>
            <p:nvPr/>
          </p:nvCxnSpPr>
          <p:spPr>
            <a:xfrm flipV="1">
              <a:off x="4809637" y="692696"/>
              <a:ext cx="1185969" cy="2615658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>
              <a:stCxn id="10" idx="0"/>
            </p:cNvCxnSpPr>
            <p:nvPr/>
          </p:nvCxnSpPr>
          <p:spPr>
            <a:xfrm flipV="1">
              <a:off x="4809637" y="2432573"/>
              <a:ext cx="1185969" cy="875781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4290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3062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Выравнивание - </a:t>
            </a:r>
            <a:endParaRPr lang="ru-RU" dirty="0"/>
          </a:p>
        </p:txBody>
      </p:sp>
      <p:sp>
        <p:nvSpPr>
          <p:cNvPr id="3" name="AutoShape 2" descr="data:image/jpeg;base64,/9j/4AAQSkZJRgABAQAAAQABAAD/2wCEAAkGBxISEBUTEhIUFRMUFhUVEhcUEhUUFRUbFREWFhcXExQYHCggGBolHRYUITQiJSorLi4vGB8zODMsNzQtLysBCgoKDg0OGxAQGywmICIsLC0sLC8tLCwsLCwtLCwsLCwsNCwsLCwsLCwsLCwsLCwsLCwsLCwsLCwsLCwsLCwsLP/AABEIAQMAwwMBIgACEQEDEQH/xAAcAAEAAQUBAQAAAAAAAAAAAAAABQIEBgcIAQP/xABHEAABAwIDBQQGBgcFCQEAAAABAAIDBBEFEiEGMUFRYQcTcYEiMkKRobEjM1JygsEUYpKTwtHwCHOis+EXJTRTVGN0stIV/8QAGgEBAAMBAQEAAAAAAAAAAAAAAAMEBQIBBv/EAC8RAAICAQMCBQIEBwAAAAAAAAABAgMRBCExEkEFEzJRYSJxFCNCoTNSkbHB0fD/2gAMAwEAAhEDEQA/AN4oiIAiIgCIsD7X9r3YfRBsLrVNQSyE8WAAd5J4gEAdXA8EBa9oHatBQPdBTtFRVDRwvaKI8pHDUu/VHmQtO4z2g4rVE56x8bTuZT/QtHS7fSI8SVjIHmTqSdSSd5JXqgdj7FmNSXJVUTySG8kskh/Xkc75lfOIZTdpc0jcWuII8wVUvCVz1Mk6YrsZjsn2k19FI3NM+ogv6cUzi82/7cjvSYeWtui6RwfE46qCOeF2aOVoew8bHgRwI3EcwVx8t+/2fa4vw2WIn6moeGdGva19v2i/3qWuTezILYJbo2giIpCEIiIAiIgCIiAIiIAiIgCIiAIiIAiIgC5r7a8VM+MSMv6FMxkTeVy3vHnxu+34QulFyLtXUGTEax5N81VPbwErg0eQAC4nwSVLMiMVLnWCqVzhkAc8uO5lreJ4+Q+artpLLLsYuUlFdyiLDZHi5IZyFiT58l8O6yktIsRv4+YPJZEsflkzPeTvzEeQ0HyUdVkp5zwTaiiFSWOTxbR7DdqKWjbWNqpmxBzoXR5g45vRkDrBoO6zfetWkqUweEhmY73m/lw/rqpHZ5a6iGFPnSUTo3/aVhX/AFbf3cv/AML7w9oGFu3VsI+8Sz/2AXPKEBR/jH7Fh+GQ92dO0ON0s31NTBJ/dzMf8ir9cnugad7R7lJYdjVXT/UVU8dtzRI5zP3brt+C7jrI90RS8Ml+mR08i0fhPazXRWE8cVQ3mPoZPeLtP7IWe4B2mYfUkNdIYJD7E4yAnpJqw+FweisRthLhlOzS218ozNF4DfcvVIVwiwjbDtQoaB5iJdPOPWjhAOT+8eTlaempHJY5g3bpSySBlTTSU7SbCQPEzR1eA0OA8AUye4ZtpF86edkjGvY5r2PAcxzSHNcCLgtI0IIX0Q8CIiAIiIAiIgC43rZM08zvtTSn3yErsgrjJzSHvDt4e8HxzG64s4JafUFJ4MPoz1e78goxSeDfVn77vyVO70M0tL/FX2ZfKPq8MzOzNdlJ3i1weqkEVSE3F5Ro2VRsWJIj4cLF7vdm6AWHnzUgqZJQ3ebK1kxBo3D36Lt9dhwvKpWFsXiKOGJE7g333VQxA/ZCeTM8/E1+5forRteOII8NV9452u3H8iuHCS5RJG2EuGfRePYDvF16i5JCZ2c2sraAjuJS6Ib4Zbvj/CL3Z+EjzWQ7Z9sD5qMQ0rH09TJcTuuD3bABcwvHF17XsCLHcbFYKobE22lvzaLeRN/y96uUXSbwzN1unhjqS3yWrW2/Pr4r0i69VObWym3ZT2RuD+z/ALUuD34dK67bGWlvwsfpIx43zgdHrd648wbFH0lVBVM9aGRr7D2m3s5vgWlzfNdd4fWMmiZLG7NHI1r2EcQ4XB+KsReUVJx6WXCIi6OAiIgCIvHOAFybAaknggI7aLG4qKnfUTGzWDQD1nuPqsYOLif6suU8djklqZZ2xgCaR8hY03DC9xcWi+/fv+AWb9oG1ZxCqOQn9GhJbAODzudKR14chbmVjSo3alqWEa+n0KcMz5f7EDHSTO9nL1cbf6qZpIAxgaNbbzzJ1K+qKtZc5rBdp00annlhWlVV20bv4nkqq2fKLDefgFGrqqvO7OL7mvpieucSbnUqki6+1JTSSvEcUb5JDuZGwvcethw6quvoJoH93PFJE+18sjC0kc233jqFZwUHJZwR8kFtW6FfdpNtd69Ret5PFFJ7BEReHR9oapzeo5FSEFQH7t/EKElhzHUm3JUthLSCx1iFxKqMl8klepnB8ZRkS+FZTCRttxGrTyP8lXTy5m396+iqJuLNJqNkcPhkEaWUG2QnqCLe+6pmpXR2Lrely4HgL+HyU+vhXQ543Dja48RqFYjqG2k0U56NKLabz2IQhbY7Ddt+6eMNqHeg8k0bj7LiSXRE8nHUdbjiLama+9uouhvoQSHAgtINiCNQQeBVuMulmbOPUtjs9Fg2xnaBBPQQSVEjWzlmWUG3rMcWF1uGbLm80U5UM5REQBa57Z9pDBSiljNpam4dbe2IaO/aNm+GZbGXNG2mMGsxKea92NcY4uWSMlrbeJzO/Eorp9MclvR1eZZv2IljbCy9RFkH0IRF6gIiqfd593uXxc6wJ5aqp+8+J+a+NT6jvBaEVwjHnJ7s3xsrDS4HhTKmq9GWcMdKQ3NI5zxmZCwcmt4XtcOKq7RBT4lgbquE5u6HfwPIs5uR+WVh4jQPBHMDkvO17ZioxClpzRtEhjeXZM7WZmyMADmlxA0sOO4lWG0NH/8AlbM/or3NM0o7rTcXzSl8gbzDWZ9f1VEsPEs75/YpbmmkRFKXAiKl7rC6A9JsvVvXYjs8pKSnZLXRxSVMgBf34a5kRduija70bjcTvJvwWKdsOxsNJ3dVTMEccj+6mjYLMa4tLmPY3c2+VwIGm7quVOLeERK3c19QSWdbgfmpJQrXWN+WqmgVBet8mppZZi17BePdYEncASV6rTFnWid1sD4FwBUUFmSRPZLpg5eyISBun9aL6orrBsJmrKiOmp25pJDa/Bg9p7jwaBqf5rR9TMNtRRdYXsrWVEQlhY4xvLspHR5afiCi6n2ewaOjpYqaL1IWBoJAu473OPVxJJ6lFYwU8kkiIvTwidra809BUzDRzIZCz72Q5fjZcx0jLNXQvau+2D1NuIjHvnjB+a5+jGg8FS1j4RseGR2bKkRFQNQIiICKrI7PPXUL4qYmiDhYq3FA3mfgrMbljco2aaXV9JnOx3as6lpm09RA6YRDLC9j2tdlHqskDt9hoHDgBpfU43tbtBU4nMJJWiONgIhiBJawH1iSRdzzYXNhuCsAxrATYAAXJ8OqbLYScTrG07qhlOxwcQX8Q23otbcZ5DfdcaAngu6/reYrHyVbaq6MOe79i17mJvrPF/vAL6Mgid6pB8HXW16zsRoIoi59dNHlFy+QwCMWG9wLRp+JaQq4Gtke1rmyNa9zWvaCA8NcQHtB1AIAPmpJUNfqZwtbH+REnNQkeqb9OKudlKcSYhSMd6rqmHNfjaQGx8bWUTTV72byXN5HePA/zUk6UtMdRCRmjcyRpt7THBzSR0IF1wuqLxL+pI+i2DdfPsZv/aDdO6rpYrOMJiJiABOeUyFrgAN7svdW+91U32oF8OAUkE5vOXUrH3NzmjhLnknjbLa/VZNhnaThssAlkqGQvAu+KT6xjrahrbXfxsW3utP9om1pxKqD2gtghBbA1ws45iM8jhwLrN04ADjdI9TwmsYKUY5kYupmH1R4D5KIiZmIHNTKivfCNfSLlhUyxhzS0i4OhVSKunguNZWGR9HgBkmiiEuVssscd8ty3vHht7XF7XvwXS2xGw9LhcZbAC6R/wBZK+xkfxtoLNb0Hnc6rQeEf8XS/wDkwf5zV1EtTTTco5Zha6qNckohERWCiEREBjHabBnwirHKPP8Au3Nf/CuehuW5+0vbqCGOWijaJppGOjlF/o4g9pae8I1LrH1R5kaX0pE7Sx3j49VQ1bTax2Nrw6MoweVzwfRERUjSCIiAIiIC2xP6l/h+YuoIi6yVzQRY7joVB1GHSMPojM3hbeOhCt6eax0sy/EKZSamlkt3uJtck23XJNvC+5eKkusbEEHkRZVAqy8mUFI4M/V7DusHD5H8lHK/wVt3OdwAy+ZN/wAvio7fQyzo8+dHBXVUxabj1fl4r4AX3KbXgaBuAHkqyv23NWWlTezPhSU+UXO8/DorhEUMpNvLLMYqKwgiIvDovtn2Zq+jbzqoPhM1dPLnHs+p+8xekbb1XukPTJG5wPvaF0ctPSr6DE8Sf5iXwERFZM4LCu1Lax1DShkJtU1BLYj9hotnk8RcAdSDrYrNVoXthqu8xYtvpDDG0DgC7M8/B7fcFHbPpg2WdJWrLUmYY0cySSbuJNySdSSTvK9RWtXXtjNrEm1za2g81kpSm9j6CU4wWXsi5I62VNyN4v4b/cqmPBAI3EXHmjHg6ggjobpx2Pdn3DXg7l6qXxg+PNUNkINneR5p054Gccn1REXJ0ERWU9fkkyvFmkAtd87rqMXLg4nZGCzIu5ImuFnAEdRdWMuERncXN8DcfFX7Hgi4IIO4her2M5R4ZzOquz1JMjWYM32nuPTcpCKMNFmiwHAKpElZKXLFdFdfpQREXBKEREARFTK+wv7l6ll4DeDYHYjh5kr5p7ejDFkH3pXC3wY/3rdy1t2G1NKaFzIpQ6o7xz6lh0c3c1lgd7MobqNLkrZK16o9MUj5vVWddrYREUhXC5t26n7zFqx3KXJ+7Y1n8K6SXL+NuvW1budVUH3zvKrat/QaPhq/Mb+CzWPOkzFzvtEkeG4fCyl8UlyxO5n0R+LT5XUOAq+njhNlrWTzJR9j6mrvEyNv2RnP8IVzgvrP5ej79VYgL70NYI84IJJsWjnpa3RSTjmLUV/2SvVPFkZTfH+ibXjmgixUJRSETNJOryQ7rcE/kpxVLIdD5NOm5WpvBTGCNDw3FVIi4byTIKmWJrhZwBHUXVSLxPB40nszxjABYAADcBuXqIh6tgiIgCIiAIiIDxzrb1YV73W3WHyUgqJ2XaVJXJRZHbFyi0mReE4nNSzMnp3lksZu0jjza4e007iCun9gdrY8TpBM0ZZGnJPHfWN4HDm07weXUFcrvbYkLLeyraQ0OJx3NoakiCccPSNo3/hcRryLlpVy7GBdDudPoiKYrBcu4uLVdUOVTUf5zl1EuY9s2iDEK0O3Cokf+8eXgD9oKtqk3DY0fDpJTefYxnF5bvaz7IzHxOg/rqrRUhxcS473G/8AIKpcqPSkhOfXJy9wvF6i9OSul+tZ97+EqeUJQi8zOmY/4bfmptVdRyvsaGi9L+/+EERFXLoREQBERAEREAREQBERAEREBCVbbO/rwVrOPRPPeFe149L3/NWcu4rSg+DEvW8kde7L4gaihppzvlgikd4ujBd8SV4ozsxP+56K/wDyGfLRFaM4vZ9pYWYgyheHNklhMsT3ACOSziHRtdfV4AzWtuXPnbLJG7GZ2xm4Hd97yziJoI62Ab5krdGIHDMbpy3vD3lO5zgWkw1dM9h1Ia4ZmG7eIsbdNOZBO6Rz5HuLnyOL3ucbucXHMS48SSSVxPgkqznBWiIoC2EReFAXeEtvKT9ltv2j/opdWGDR2YXH2zfyGg/NX6p3vM/samkjipfO4REUJZCIiAIiIAiIgCIiAIiIAiLx7rC6LcERXn0vf81ZTGzSrioddx9yk9jMBdiFfDTNBLC4PnI9mNhBeb8NPRHVwWnCPBh6iay2dN7D0hiwyjjcLObTQhw5Humlw9914psC2gRWTPMbx7ZbC6yfLUwQPqMue18sxaDlDjlIc5t9LnRcu4phr6WpmppLh8Ujma8bHRw6FtiOhXU+0+x9NXFj5O8jni+qqIHmKePfo144anQg7ysC237H3TxmaCrnmrG2F6p7CJGtGjMzWDK4cHG/I8xzJZR1CXS8mj0X0xCklp5DFUxPhkbvbI0tO+1xzGm8aFW5lbzUHSy2pxfc+iQwmR2QbvaPIfzX0go5JOBY3md58Apimp2sblaPHmepUVlqhxyWadPKx5e0f7n0Y0AADcNAvURUTWCIiAIiIAiIgCIiAIiIAiIgCusPwWWrE3dujjZTxmWaWZxbGwa2BcATc2NhbgVRhtBLUzNp6duaV505NHFzzwaOJ/0W7MN7LaFkcTJQ+bu7OkaZHiGWS988kINnW3AG+gAN1b01OX1Moa3UquPSuWaXoOzeqfJQNmmjibiAe6IgOe9gbB3v0kZDdSLbidd62XsDs7BRYy+no+8e2npC2tleT6c00sb42W9UWY0kWGmoNzdZ7U7PRyV0NY5zi6nifHDH6PdsMh9OQaXzFtm77WG5TAaBewGu/r4rQSwYbbfJ6iIvTwIiID4VlFFM3LLGyRvJ7GvHuIWgu0LYU4dKZoWZqSR3okC5hJPqPPL7LuO466noRfKpp2SMcyRrXseC1zXAFrgd4IO8LicFJYZNRc6pZRyu119QvVne3PZjLTF09CHSwb3Rauki+7xkb/iHXetfxTgrMsplBm/TfC1ZR9URFCThERAEREAREQBERAERfMzC4Au4k2AGtydwHM+C9UW+DxtLk+ivMDwiorZu5pWZne246MjH2nu4Df1PAFZXsn2XVVVaSrvTw78lh3zx90/V+LtenFbmwXBoKSIRU8bY2DlvcftPcdXO6lXKtL3kZ2o18Y7Q3ZFbE7Hw4dDlZ6cz7d9KRZzzyA9lg4D33KyREV5LBjyk5PLCIi9OQiIgCIiAIiIAtadsGztCyinrXRZJ2gZXREMMj3vDWiRu5wudTa9gdVstal/tF1RFFTRDdJUZndRHG7Q+bgfJeNJrc6hKUXmLNMwV2g3jodQrtlWD18CodFSlXF9jWhqZx5JwVDVWJW8woISEcSqhUO5/BRuhEy1nuiczDmPevbjmoL9LdfhY7tFV+knkF5+H+TpayJNZxzHvVJlbzCh/0k9F4ah3P4L3yF7h6xEs6paFf4XhFZVEfo9NLID7QYcnnI6zB71L9h8jXYsWSta8Op5Mge1rsrmvY4ObcaGwcNOa6LAU8NLHllSzxGSeIo0rgnY9UyWdWTtib9iL6STwLj6LT4ZlszZzY2iodYIRn3GR/pynn6Z9UdG2HRT6KxGEY8FCzUWWcsIiLshCIiAIiIAiIgCIiAIiIAtd9ueBmpwt0rBd9K8TWHFli2T3NOb8C2IqZIw5pa4AtcCHA6ggixBHJAcZNdcXVSndvNmXYZXyQEHuXHPTOPFjjoL8S31T4X4qCVaSwy7CXUgiIvDope24SN1wql8ojq7xXq4OXs0fVEReHRmHY5IRjtNb2mzg/uHn8l06uduwTC3S4o6ot9HTxOGbhnl9Frf2e8PkuiVYjwU5vMmERF0cBERAEREAREQBERAEREAREQBERAYr2ibGx4pSGM2bMy7qeQ+y6253HI7QHyO8BcwYlQzUsz4Khjo5IzZwPwIPtNO8Eb12Sse2w2Mo8SjDamP0237uVhyysv8AZdxH6pBHReOOTqMnF7HKQK8c4DeVsHbDshkou6eyqZJHLURQXfGWGPvnFrXvIJBaNLkW37lc472Nuo6CaqkqRK+FrX90xhY0tD295eQkn1M1rAahR+WTed8GtqaOSaRsULHSSPNmNY0ucT0AV7tBgM+HTCGqYGSOjZILODhZ995HEEOB6g7xYreo2epaGswmagg7uOV8sUpGZzpGz0xe0yvdcmxZcXOmtlOYdgb3YtiEtRCH08sVIyAvDXscGMd3jcp5P11HFddCxgjdjzk5cNQ1ZNsnsTVYhUint+j/AEYmc6Zrmkxl+TPGw2L9bjgOq3RhOCQs2klMFNFHDDQMa7JC1je9lqc4cABbNkaRffpZSVJhc7toZqt0ZZBHRMponki0pdKJSW2N/ROYG/RFBISskya2T2agw6mbT07fRHpPcdXyOIF3vPE6DwAAUyiLsjCIiAIiIAiIgCIiAIiIAiIgCIiAIiIAiIgMY7TadsmEVgeL5YHyN6OjGdjgRxDmg+Sm5aKOen7qVueOSPJI1xJzBzbEE3v5714iAuoIWsa1jQA1oDWgbgALADyVaIgCIiAIiIAiIgCIiAIiIAiIgCIi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jpeg;base64,/9j/4AAQSkZJRgABAQAAAQABAAD/2wCEAAkGBxISEBUTEhIUFRMUFhUVEhcUEhUUFRUbFREWFhcXExQYHCggGBolHRYUITQiJSorLi4vGB8zODMsNzQtLysBCgoKDg0OGxAQGywmICIsLC0sLC8tLCwsLCwtLCwsLCwsNCwsLCwsLCwsLCwsLCwsLCwsLCwsLCwsLCwsLCwsLP/AABEIAQMAwwMBIgACEQEDEQH/xAAcAAEAAQUBAQAAAAAAAAAAAAAABQIEBgcIAQP/xABHEAABAwIDBQQGBgcFCQEAAAABAAIDBBEFEiEGMUFRYQcTcYEiMkKRobEjM1JygsEUYpKTwtHwCHOis+EXJTRTVGN0stIV/8QAGgEBAAMBAQEAAAAAAAAAAAAAAAMEBQIBBv/EAC8RAAICAQMCBQIEBwAAAAAAAAABAgMRBCExEkEFEzJRYSJxFCNCoTNSkbHB0fD/2gAMAwEAAhEDEQA/AN4oiIAiIgCIsD7X9r3YfRBsLrVNQSyE8WAAd5J4gEAdXA8EBa9oHatBQPdBTtFRVDRwvaKI8pHDUu/VHmQtO4z2g4rVE56x8bTuZT/QtHS7fSI8SVjIHmTqSdSSd5JXqgdj7FmNSXJVUTySG8kskh/Xkc75lfOIZTdpc0jcWuII8wVUvCVz1Mk6YrsZjsn2k19FI3NM+ogv6cUzi82/7cjvSYeWtui6RwfE46qCOeF2aOVoew8bHgRwI3EcwVx8t+/2fa4vw2WIn6moeGdGva19v2i/3qWuTezILYJbo2giIpCEIiIAiIgCIiAIiIAiIgCIiAIiIAiIgC5r7a8VM+MSMv6FMxkTeVy3vHnxu+34QulFyLtXUGTEax5N81VPbwErg0eQAC4nwSVLMiMVLnWCqVzhkAc8uO5lreJ4+Q+artpLLLsYuUlFdyiLDZHi5IZyFiT58l8O6yktIsRv4+YPJZEsflkzPeTvzEeQ0HyUdVkp5zwTaiiFSWOTxbR7DdqKWjbWNqpmxBzoXR5g45vRkDrBoO6zfetWkqUweEhmY73m/lw/rqpHZ5a6iGFPnSUTo3/aVhX/AFbf3cv/AML7w9oGFu3VsI+8Sz/2AXPKEBR/jH7Fh+GQ92dO0ON0s31NTBJ/dzMf8ir9cnugad7R7lJYdjVXT/UVU8dtzRI5zP3brt+C7jrI90RS8Ml+mR08i0fhPazXRWE8cVQ3mPoZPeLtP7IWe4B2mYfUkNdIYJD7E4yAnpJqw+FweisRthLhlOzS218ozNF4DfcvVIVwiwjbDtQoaB5iJdPOPWjhAOT+8eTlaempHJY5g3bpSySBlTTSU7SbCQPEzR1eA0OA8AUye4ZtpF86edkjGvY5r2PAcxzSHNcCLgtI0IIX0Q8CIiAIiIAiIgC43rZM08zvtTSn3yErsgrjJzSHvDt4e8HxzG64s4JafUFJ4MPoz1e78goxSeDfVn77vyVO70M0tL/FX2ZfKPq8MzOzNdlJ3i1weqkEVSE3F5Ro2VRsWJIj4cLF7vdm6AWHnzUgqZJQ3ebK1kxBo3D36Lt9dhwvKpWFsXiKOGJE7g333VQxA/ZCeTM8/E1+5forRteOII8NV9452u3H8iuHCS5RJG2EuGfRePYDvF16i5JCZ2c2sraAjuJS6Ib4Zbvj/CL3Z+EjzWQ7Z9sD5qMQ0rH09TJcTuuD3bABcwvHF17XsCLHcbFYKobE22lvzaLeRN/y96uUXSbwzN1unhjqS3yWrW2/Pr4r0i69VObWym3ZT2RuD+z/ALUuD34dK67bGWlvwsfpIx43zgdHrd648wbFH0lVBVM9aGRr7D2m3s5vgWlzfNdd4fWMmiZLG7NHI1r2EcQ4XB+KsReUVJx6WXCIi6OAiIgCIvHOAFybAaknggI7aLG4qKnfUTGzWDQD1nuPqsYOLif6suU8djklqZZ2xgCaR8hY03DC9xcWi+/fv+AWb9oG1ZxCqOQn9GhJbAODzudKR14chbmVjSo3alqWEa+n0KcMz5f7EDHSTO9nL1cbf6qZpIAxgaNbbzzJ1K+qKtZc5rBdp00annlhWlVV20bv4nkqq2fKLDefgFGrqqvO7OL7mvpieucSbnUqki6+1JTSSvEcUb5JDuZGwvcethw6quvoJoH93PFJE+18sjC0kc233jqFZwUHJZwR8kFtW6FfdpNtd69Ret5PFFJ7BEReHR9oapzeo5FSEFQH7t/EKElhzHUm3JUthLSCx1iFxKqMl8klepnB8ZRkS+FZTCRttxGrTyP8lXTy5m396+iqJuLNJqNkcPhkEaWUG2QnqCLe+6pmpXR2Lrely4HgL+HyU+vhXQ543Dja48RqFYjqG2k0U56NKLabz2IQhbY7Ddt+6eMNqHeg8k0bj7LiSXRE8nHUdbjiLama+9uouhvoQSHAgtINiCNQQeBVuMulmbOPUtjs9Fg2xnaBBPQQSVEjWzlmWUG3rMcWF1uGbLm80U5UM5REQBa57Z9pDBSiljNpam4dbe2IaO/aNm+GZbGXNG2mMGsxKea92NcY4uWSMlrbeJzO/Eorp9MclvR1eZZv2IljbCy9RFkH0IRF6gIiqfd593uXxc6wJ5aqp+8+J+a+NT6jvBaEVwjHnJ7s3xsrDS4HhTKmq9GWcMdKQ3NI5zxmZCwcmt4XtcOKq7RBT4lgbquE5u6HfwPIs5uR+WVh4jQPBHMDkvO17ZioxClpzRtEhjeXZM7WZmyMADmlxA0sOO4lWG0NH/8AlbM/or3NM0o7rTcXzSl8gbzDWZ9f1VEsPEs75/YpbmmkRFKXAiKl7rC6A9JsvVvXYjs8pKSnZLXRxSVMgBf34a5kRduija70bjcTvJvwWKdsOxsNJ3dVTMEccj+6mjYLMa4tLmPY3c2+VwIGm7quVOLeERK3c19QSWdbgfmpJQrXWN+WqmgVBet8mppZZi17BePdYEncASV6rTFnWid1sD4FwBUUFmSRPZLpg5eyISBun9aL6orrBsJmrKiOmp25pJDa/Bg9p7jwaBqf5rR9TMNtRRdYXsrWVEQlhY4xvLspHR5afiCi6n2ewaOjpYqaL1IWBoJAu473OPVxJJ6lFYwU8kkiIvTwidra809BUzDRzIZCz72Q5fjZcx0jLNXQvau+2D1NuIjHvnjB+a5+jGg8FS1j4RseGR2bKkRFQNQIiICKrI7PPXUL4qYmiDhYq3FA3mfgrMbljco2aaXV9JnOx3as6lpm09RA6YRDLC9j2tdlHqskDt9hoHDgBpfU43tbtBU4nMJJWiONgIhiBJawH1iSRdzzYXNhuCsAxrATYAAXJ8OqbLYScTrG07qhlOxwcQX8Q23otbcZ5DfdcaAngu6/reYrHyVbaq6MOe79i17mJvrPF/vAL6Mgid6pB8HXW16zsRoIoi59dNHlFy+QwCMWG9wLRp+JaQq4Gtke1rmyNa9zWvaCA8NcQHtB1AIAPmpJUNfqZwtbH+REnNQkeqb9OKudlKcSYhSMd6rqmHNfjaQGx8bWUTTV72byXN5HePA/zUk6UtMdRCRmjcyRpt7THBzSR0IF1wuqLxL+pI+i2DdfPsZv/aDdO6rpYrOMJiJiABOeUyFrgAN7svdW+91U32oF8OAUkE5vOXUrH3NzmjhLnknjbLa/VZNhnaThssAlkqGQvAu+KT6xjrahrbXfxsW3utP9om1pxKqD2gtghBbA1ws45iM8jhwLrN04ADjdI9TwmsYKUY5kYupmH1R4D5KIiZmIHNTKivfCNfSLlhUyxhzS0i4OhVSKunguNZWGR9HgBkmiiEuVssscd8ty3vHht7XF7XvwXS2xGw9LhcZbAC6R/wBZK+xkfxtoLNb0Hnc6rQeEf8XS/wDkwf5zV1EtTTTco5Zha6qNckohERWCiEREBjHabBnwirHKPP8Au3Nf/CuehuW5+0vbqCGOWijaJppGOjlF/o4g9pae8I1LrH1R5kaX0pE7Sx3j49VQ1bTax2Nrw6MoweVzwfRERUjSCIiAIiIC2xP6l/h+YuoIi6yVzQRY7joVB1GHSMPojM3hbeOhCt6eax0sy/EKZSamlkt3uJtck23XJNvC+5eKkusbEEHkRZVAqy8mUFI4M/V7DusHD5H8lHK/wVt3OdwAy+ZN/wAvio7fQyzo8+dHBXVUxabj1fl4r4AX3KbXgaBuAHkqyv23NWWlTezPhSU+UXO8/DorhEUMpNvLLMYqKwgiIvDovtn2Zq+jbzqoPhM1dPLnHs+p+8xekbb1XukPTJG5wPvaF0ctPSr6DE8Sf5iXwERFZM4LCu1Lax1DShkJtU1BLYj9hotnk8RcAdSDrYrNVoXthqu8xYtvpDDG0DgC7M8/B7fcFHbPpg2WdJWrLUmYY0cySSbuJNySdSSTvK9RWtXXtjNrEm1za2g81kpSm9j6CU4wWXsi5I62VNyN4v4b/cqmPBAI3EXHmjHg6ggjobpx2Pdn3DXg7l6qXxg+PNUNkINneR5p054Gccn1REXJ0ERWU9fkkyvFmkAtd87rqMXLg4nZGCzIu5ImuFnAEdRdWMuERncXN8DcfFX7Hgi4IIO4her2M5R4ZzOquz1JMjWYM32nuPTcpCKMNFmiwHAKpElZKXLFdFdfpQREXBKEREARFTK+wv7l6ll4DeDYHYjh5kr5p7ejDFkH3pXC3wY/3rdy1t2G1NKaFzIpQ6o7xz6lh0c3c1lgd7MobqNLkrZK16o9MUj5vVWddrYREUhXC5t26n7zFqx3KXJ+7Y1n8K6SXL+NuvW1budVUH3zvKrat/QaPhq/Mb+CzWPOkzFzvtEkeG4fCyl8UlyxO5n0R+LT5XUOAq+njhNlrWTzJR9j6mrvEyNv2RnP8IVzgvrP5ej79VYgL70NYI84IJJsWjnpa3RSTjmLUV/2SvVPFkZTfH+ibXjmgixUJRSETNJOryQ7rcE/kpxVLIdD5NOm5WpvBTGCNDw3FVIi4byTIKmWJrhZwBHUXVSLxPB40nszxjABYAADcBuXqIh6tgiIgCIiAIiIDxzrb1YV73W3WHyUgqJ2XaVJXJRZHbFyi0mReE4nNSzMnp3lksZu0jjza4e007iCun9gdrY8TpBM0ZZGnJPHfWN4HDm07weXUFcrvbYkLLeyraQ0OJx3NoakiCccPSNo3/hcRryLlpVy7GBdDudPoiKYrBcu4uLVdUOVTUf5zl1EuY9s2iDEK0O3Cokf+8eXgD9oKtqk3DY0fDpJTefYxnF5bvaz7IzHxOg/rqrRUhxcS473G/8AIKpcqPSkhOfXJy9wvF6i9OSul+tZ97+EqeUJQi8zOmY/4bfmptVdRyvsaGi9L+/+EERFXLoREQBERAEREAREQBERAEREBCVbbO/rwVrOPRPPeFe149L3/NWcu4rSg+DEvW8kde7L4gaihppzvlgikd4ujBd8SV4ozsxP+56K/wDyGfLRFaM4vZ9pYWYgyheHNklhMsT3ACOSziHRtdfV4AzWtuXPnbLJG7GZ2xm4Hd97yziJoI62Ab5krdGIHDMbpy3vD3lO5zgWkw1dM9h1Ia4ZmG7eIsbdNOZBO6Rz5HuLnyOL3ucbucXHMS48SSSVxPgkqznBWiIoC2EReFAXeEtvKT9ltv2j/opdWGDR2YXH2zfyGg/NX6p3vM/samkjipfO4REUJZCIiAIiIAiIgCIiAIiIAiLx7rC6LcERXn0vf81ZTGzSrioddx9yk9jMBdiFfDTNBLC4PnI9mNhBeb8NPRHVwWnCPBh6iay2dN7D0hiwyjjcLObTQhw5Humlw9914psC2gRWTPMbx7ZbC6yfLUwQPqMue18sxaDlDjlIc5t9LnRcu4phr6WpmppLh8Ujma8bHRw6FtiOhXU+0+x9NXFj5O8jni+qqIHmKePfo144anQg7ysC237H3TxmaCrnmrG2F6p7CJGtGjMzWDK4cHG/I8xzJZR1CXS8mj0X0xCklp5DFUxPhkbvbI0tO+1xzGm8aFW5lbzUHSy2pxfc+iQwmR2QbvaPIfzX0go5JOBY3md58Apimp2sblaPHmepUVlqhxyWadPKx5e0f7n0Y0AADcNAvURUTWCIiAIiIAiIgCIiAIiIAiIgCusPwWWrE3dujjZTxmWaWZxbGwa2BcATc2NhbgVRhtBLUzNp6duaV505NHFzzwaOJ/0W7MN7LaFkcTJQ+bu7OkaZHiGWS988kINnW3AG+gAN1b01OX1Moa3UquPSuWaXoOzeqfJQNmmjibiAe6IgOe9gbB3v0kZDdSLbidd62XsDs7BRYy+no+8e2npC2tleT6c00sb42W9UWY0kWGmoNzdZ7U7PRyV0NY5zi6nifHDH6PdsMh9OQaXzFtm77WG5TAaBewGu/r4rQSwYbbfJ6iIvTwIiID4VlFFM3LLGyRvJ7GvHuIWgu0LYU4dKZoWZqSR3okC5hJPqPPL7LuO466noRfKpp2SMcyRrXseC1zXAFrgd4IO8LicFJYZNRc6pZRyu119QvVne3PZjLTF09CHSwb3Rauki+7xkb/iHXetfxTgrMsplBm/TfC1ZR9URFCThERAEREAREQBERAERfMzC4Au4k2AGtydwHM+C9UW+DxtLk+ivMDwiorZu5pWZne246MjH2nu4Df1PAFZXsn2XVVVaSrvTw78lh3zx90/V+LtenFbmwXBoKSIRU8bY2DlvcftPcdXO6lXKtL3kZ2o18Y7Q3ZFbE7Hw4dDlZ6cz7d9KRZzzyA9lg4D33KyREV5LBjyk5PLCIi9OQiIgCIiAIiIAtadsGztCyinrXRZJ2gZXREMMj3vDWiRu5wudTa9gdVstal/tF1RFFTRDdJUZndRHG7Q+bgfJeNJrc6hKUXmLNMwV2g3jodQrtlWD18CodFSlXF9jWhqZx5JwVDVWJW8woISEcSqhUO5/BRuhEy1nuiczDmPevbjmoL9LdfhY7tFV+knkF5+H+TpayJNZxzHvVJlbzCh/0k9F4ah3P4L3yF7h6xEs6paFf4XhFZVEfo9NLID7QYcnnI6zB71L9h8jXYsWSta8Op5Mge1rsrmvY4ObcaGwcNOa6LAU8NLHllSzxGSeIo0rgnY9UyWdWTtib9iL6STwLj6LT4ZlszZzY2iodYIRn3GR/pynn6Z9UdG2HRT6KxGEY8FCzUWWcsIiLshCIiAIiIAiIgCIiAIiIAtd9ueBmpwt0rBd9K8TWHFli2T3NOb8C2IqZIw5pa4AtcCHA6ggixBHJAcZNdcXVSndvNmXYZXyQEHuXHPTOPFjjoL8S31T4X4qCVaSwy7CXUgiIvDope24SN1wql8ojq7xXq4OXs0fVEReHRmHY5IRjtNb2mzg/uHn8l06uduwTC3S4o6ot9HTxOGbhnl9Frf2e8PkuiVYjwU5vMmERF0cBERAEREAREQBERAEREAREQBERAYr2ibGx4pSGM2bMy7qeQ+y6253HI7QHyO8BcwYlQzUsz4Khjo5IzZwPwIPtNO8Eb12Sse2w2Mo8SjDamP0237uVhyysv8AZdxH6pBHReOOTqMnF7HKQK8c4DeVsHbDshkou6eyqZJHLURQXfGWGPvnFrXvIJBaNLkW37lc472Nuo6CaqkqRK+FrX90xhY0tD295eQkn1M1rAahR+WTed8GtqaOSaRsULHSSPNmNY0ucT0AV7tBgM+HTCGqYGSOjZILODhZ995HEEOB6g7xYreo2epaGswmagg7uOV8sUpGZzpGz0xe0yvdcmxZcXOmtlOYdgb3YtiEtRCH08sVIyAvDXscGMd3jcp5P11HFddCxgjdjzk5cNQ1ZNsnsTVYhUint+j/AEYmc6Zrmkxl+TPGw2L9bjgOq3RhOCQs2klMFNFHDDQMa7JC1je9lqc4cABbNkaRffpZSVJhc7toZqt0ZZBHRMponki0pdKJSW2N/ROYG/RFBISskya2T2agw6mbT07fRHpPcdXyOIF3vPE6DwAAUyiLsjCIiAIiIAiIgCIiAIiIAiIgCIiAIiIAiIgMY7TadsmEVgeL5YHyN6OjGdjgRxDmg+Sm5aKOen7qVueOSPJI1xJzBzbEE3v5714iAuoIWsa1jQA1oDWgbgALADyVaIgCIiAIiIAiIgCIiAIiIAiIgCIiA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data:image/jpeg;base64,/9j/4AAQSkZJRgABAQAAAQABAAD/2wCEAAkGBxISEBUTEhIUFRMUFhUVEhcUEhUUFRUbFREWFhcXExQYHCggGBolHRYUITQiJSorLi4vGB8zODMsNzQtLysBCgoKDg0OGxAQGywmICIsLC0sLC8tLCwsLCwtLCwsLCwsNCwsLCwsLCwsLCwsLCwsLCwsLCwsLCwsLCwsLCwsLP/AABEIAQMAwwMBIgACEQEDEQH/xAAcAAEAAQUBAQAAAAAAAAAAAAAABQIEBgcIAQP/xABHEAABAwIDBQQGBgcFCQEAAAABAAIDBBEFEiEGMUFRYQcTcYEiMkKRobEjM1JygsEUYpKTwtHwCHOis+EXJTRTVGN0stIV/8QAGgEBAAMBAQEAAAAAAAAAAAAAAAMEBQIBBv/EAC8RAAICAQMCBQIEBwAAAAAAAAABAgMRBCExEkEFEzJRYSJxFCNCoTNSkbHB0fD/2gAMAwEAAhEDEQA/AN4oiIAiIgCIsD7X9r3YfRBsLrVNQSyE8WAAd5J4gEAdXA8EBa9oHatBQPdBTtFRVDRwvaKI8pHDUu/VHmQtO4z2g4rVE56x8bTuZT/QtHS7fSI8SVjIHmTqSdSSd5JXqgdj7FmNSXJVUTySG8kskh/Xkc75lfOIZTdpc0jcWuII8wVUvCVz1Mk6YrsZjsn2k19FI3NM+ogv6cUzi82/7cjvSYeWtui6RwfE46qCOeF2aOVoew8bHgRwI3EcwVx8t+/2fa4vw2WIn6moeGdGva19v2i/3qWuTezILYJbo2giIpCEIiIAiIgCIiAIiIAiIgCIiAIiIAiIgC5r7a8VM+MSMv6FMxkTeVy3vHnxu+34QulFyLtXUGTEax5N81VPbwErg0eQAC4nwSVLMiMVLnWCqVzhkAc8uO5lreJ4+Q+artpLLLsYuUlFdyiLDZHi5IZyFiT58l8O6yktIsRv4+YPJZEsflkzPeTvzEeQ0HyUdVkp5zwTaiiFSWOTxbR7DdqKWjbWNqpmxBzoXR5g45vRkDrBoO6zfetWkqUweEhmY73m/lw/rqpHZ5a6iGFPnSUTo3/aVhX/AFbf3cv/AML7w9oGFu3VsI+8Sz/2AXPKEBR/jH7Fh+GQ92dO0ON0s31NTBJ/dzMf8ir9cnugad7R7lJYdjVXT/UVU8dtzRI5zP3brt+C7jrI90RS8Ml+mR08i0fhPazXRWE8cVQ3mPoZPeLtP7IWe4B2mYfUkNdIYJD7E4yAnpJqw+FweisRthLhlOzS218ozNF4DfcvVIVwiwjbDtQoaB5iJdPOPWjhAOT+8eTlaempHJY5g3bpSySBlTTSU7SbCQPEzR1eA0OA8AUye4ZtpF86edkjGvY5r2PAcxzSHNcCLgtI0IIX0Q8CIiAIiIAiIgC43rZM08zvtTSn3yErsgrjJzSHvDt4e8HxzG64s4JafUFJ4MPoz1e78goxSeDfVn77vyVO70M0tL/FX2ZfKPq8MzOzNdlJ3i1weqkEVSE3F5Ro2VRsWJIj4cLF7vdm6AWHnzUgqZJQ3ebK1kxBo3D36Lt9dhwvKpWFsXiKOGJE7g333VQxA/ZCeTM8/E1+5forRteOII8NV9452u3H8iuHCS5RJG2EuGfRePYDvF16i5JCZ2c2sraAjuJS6Ib4Zbvj/CL3Z+EjzWQ7Z9sD5qMQ0rH09TJcTuuD3bABcwvHF17XsCLHcbFYKobE22lvzaLeRN/y96uUXSbwzN1unhjqS3yWrW2/Pr4r0i69VObWym3ZT2RuD+z/ALUuD34dK67bGWlvwsfpIx43zgdHrd648wbFH0lVBVM9aGRr7D2m3s5vgWlzfNdd4fWMmiZLG7NHI1r2EcQ4XB+KsReUVJx6WXCIi6OAiIgCIvHOAFybAaknggI7aLG4qKnfUTGzWDQD1nuPqsYOLif6suU8djklqZZ2xgCaR8hY03DC9xcWi+/fv+AWb9oG1ZxCqOQn9GhJbAODzudKR14chbmVjSo3alqWEa+n0KcMz5f7EDHSTO9nL1cbf6qZpIAxgaNbbzzJ1K+qKtZc5rBdp00annlhWlVV20bv4nkqq2fKLDefgFGrqqvO7OL7mvpieucSbnUqki6+1JTSSvEcUb5JDuZGwvcethw6quvoJoH93PFJE+18sjC0kc233jqFZwUHJZwR8kFtW6FfdpNtd69Ret5PFFJ7BEReHR9oapzeo5FSEFQH7t/EKElhzHUm3JUthLSCx1iFxKqMl8klepnB8ZRkS+FZTCRttxGrTyP8lXTy5m396+iqJuLNJqNkcPhkEaWUG2QnqCLe+6pmpXR2Lrely4HgL+HyU+vhXQ543Dja48RqFYjqG2k0U56NKLabz2IQhbY7Ddt+6eMNqHeg8k0bj7LiSXRE8nHUdbjiLama+9uouhvoQSHAgtINiCNQQeBVuMulmbOPUtjs9Fg2xnaBBPQQSVEjWzlmWUG3rMcWF1uGbLm80U5UM5REQBa57Z9pDBSiljNpam4dbe2IaO/aNm+GZbGXNG2mMGsxKea92NcY4uWSMlrbeJzO/Eorp9MclvR1eZZv2IljbCy9RFkH0IRF6gIiqfd593uXxc6wJ5aqp+8+J+a+NT6jvBaEVwjHnJ7s3xsrDS4HhTKmq9GWcMdKQ3NI5zxmZCwcmt4XtcOKq7RBT4lgbquE5u6HfwPIs5uR+WVh4jQPBHMDkvO17ZioxClpzRtEhjeXZM7WZmyMADmlxA0sOO4lWG0NH/8AlbM/or3NM0o7rTcXzSl8gbzDWZ9f1VEsPEs75/YpbmmkRFKXAiKl7rC6A9JsvVvXYjs8pKSnZLXRxSVMgBf34a5kRduija70bjcTvJvwWKdsOxsNJ3dVTMEccj+6mjYLMa4tLmPY3c2+VwIGm7quVOLeERK3c19QSWdbgfmpJQrXWN+WqmgVBet8mppZZi17BePdYEncASV6rTFnWid1sD4FwBUUFmSRPZLpg5eyISBun9aL6orrBsJmrKiOmp25pJDa/Bg9p7jwaBqf5rR9TMNtRRdYXsrWVEQlhY4xvLspHR5afiCi6n2ewaOjpYqaL1IWBoJAu473OPVxJJ6lFYwU8kkiIvTwidra809BUzDRzIZCz72Q5fjZcx0jLNXQvau+2D1NuIjHvnjB+a5+jGg8FS1j4RseGR2bKkRFQNQIiICKrI7PPXUL4qYmiDhYq3FA3mfgrMbljco2aaXV9JnOx3as6lpm09RA6YRDLC9j2tdlHqskDt9hoHDgBpfU43tbtBU4nMJJWiONgIhiBJawH1iSRdzzYXNhuCsAxrATYAAXJ8OqbLYScTrG07qhlOxwcQX8Q23otbcZ5DfdcaAngu6/reYrHyVbaq6MOe79i17mJvrPF/vAL6Mgid6pB8HXW16zsRoIoi59dNHlFy+QwCMWG9wLRp+JaQq4Gtke1rmyNa9zWvaCA8NcQHtB1AIAPmpJUNfqZwtbH+REnNQkeqb9OKudlKcSYhSMd6rqmHNfjaQGx8bWUTTV72byXN5HePA/zUk6UtMdRCRmjcyRpt7THBzSR0IF1wuqLxL+pI+i2DdfPsZv/aDdO6rpYrOMJiJiABOeUyFrgAN7svdW+91U32oF8OAUkE5vOXUrH3NzmjhLnknjbLa/VZNhnaThssAlkqGQvAu+KT6xjrahrbXfxsW3utP9om1pxKqD2gtghBbA1ws45iM8jhwLrN04ADjdI9TwmsYKUY5kYupmH1R4D5KIiZmIHNTKivfCNfSLlhUyxhzS0i4OhVSKunguNZWGR9HgBkmiiEuVssscd8ty3vHht7XF7XvwXS2xGw9LhcZbAC6R/wBZK+xkfxtoLNb0Hnc6rQeEf8XS/wDkwf5zV1EtTTTco5Zha6qNckohERWCiEREBjHabBnwirHKPP8Au3Nf/CuehuW5+0vbqCGOWijaJppGOjlF/o4g9pae8I1LrH1R5kaX0pE7Sx3j49VQ1bTax2Nrw6MoweVzwfRERUjSCIiAIiIC2xP6l/h+YuoIi6yVzQRY7joVB1GHSMPojM3hbeOhCt6eax0sy/EKZSamlkt3uJtck23XJNvC+5eKkusbEEHkRZVAqy8mUFI4M/V7DusHD5H8lHK/wVt3OdwAy+ZN/wAvio7fQyzo8+dHBXVUxabj1fl4r4AX3KbXgaBuAHkqyv23NWWlTezPhSU+UXO8/DorhEUMpNvLLMYqKwgiIvDovtn2Zq+jbzqoPhM1dPLnHs+p+8xekbb1XukPTJG5wPvaF0ctPSr6DE8Sf5iXwERFZM4LCu1Lax1DShkJtU1BLYj9hotnk8RcAdSDrYrNVoXthqu8xYtvpDDG0DgC7M8/B7fcFHbPpg2WdJWrLUmYY0cySSbuJNySdSSTvK9RWtXXtjNrEm1za2g81kpSm9j6CU4wWXsi5I62VNyN4v4b/cqmPBAI3EXHmjHg6ggjobpx2Pdn3DXg7l6qXxg+PNUNkINneR5p054Gccn1REXJ0ERWU9fkkyvFmkAtd87rqMXLg4nZGCzIu5ImuFnAEdRdWMuERncXN8DcfFX7Hgi4IIO4her2M5R4ZzOquz1JMjWYM32nuPTcpCKMNFmiwHAKpElZKXLFdFdfpQREXBKEREARFTK+wv7l6ll4DeDYHYjh5kr5p7ejDFkH3pXC3wY/3rdy1t2G1NKaFzIpQ6o7xz6lh0c3c1lgd7MobqNLkrZK16o9MUj5vVWddrYREUhXC5t26n7zFqx3KXJ+7Y1n8K6SXL+NuvW1budVUH3zvKrat/QaPhq/Mb+CzWPOkzFzvtEkeG4fCyl8UlyxO5n0R+LT5XUOAq+njhNlrWTzJR9j6mrvEyNv2RnP8IVzgvrP5ej79VYgL70NYI84IJJsWjnpa3RSTjmLUV/2SvVPFkZTfH+ibXjmgixUJRSETNJOryQ7rcE/kpxVLIdD5NOm5WpvBTGCNDw3FVIi4byTIKmWJrhZwBHUXVSLxPB40nszxjABYAADcBuXqIh6tgiIgCIiAIiIDxzrb1YV73W3WHyUgqJ2XaVJXJRZHbFyi0mReE4nNSzMnp3lksZu0jjza4e007iCun9gdrY8TpBM0ZZGnJPHfWN4HDm07weXUFcrvbYkLLeyraQ0OJx3NoakiCccPSNo3/hcRryLlpVy7GBdDudPoiKYrBcu4uLVdUOVTUf5zl1EuY9s2iDEK0O3Cokf+8eXgD9oKtqk3DY0fDpJTefYxnF5bvaz7IzHxOg/rqrRUhxcS473G/8AIKpcqPSkhOfXJy9wvF6i9OSul+tZ97+EqeUJQi8zOmY/4bfmptVdRyvsaGi9L+/+EERFXLoREQBERAEREAREQBERAEREBCVbbO/rwVrOPRPPeFe149L3/NWcu4rSg+DEvW8kde7L4gaihppzvlgikd4ujBd8SV4ozsxP+56K/wDyGfLRFaM4vZ9pYWYgyheHNklhMsT3ACOSziHRtdfV4AzWtuXPnbLJG7GZ2xm4Hd97yziJoI62Ab5krdGIHDMbpy3vD3lO5zgWkw1dM9h1Ia4ZmG7eIsbdNOZBO6Rz5HuLnyOL3ucbucXHMS48SSSVxPgkqznBWiIoC2EReFAXeEtvKT9ltv2j/opdWGDR2YXH2zfyGg/NX6p3vM/samkjipfO4REUJZCIiAIiIAiIgCIiAIiIAiLx7rC6LcERXn0vf81ZTGzSrioddx9yk9jMBdiFfDTNBLC4PnI9mNhBeb8NPRHVwWnCPBh6iay2dN7D0hiwyjjcLObTQhw5Humlw9914psC2gRWTPMbx7ZbC6yfLUwQPqMue18sxaDlDjlIc5t9LnRcu4phr6WpmppLh8Ujma8bHRw6FtiOhXU+0+x9NXFj5O8jni+qqIHmKePfo144anQg7ysC237H3TxmaCrnmrG2F6p7CJGtGjMzWDK4cHG/I8xzJZR1CXS8mj0X0xCklp5DFUxPhkbvbI0tO+1xzGm8aFW5lbzUHSy2pxfc+iQwmR2QbvaPIfzX0go5JOBY3md58Apimp2sblaPHmepUVlqhxyWadPKx5e0f7n0Y0AADcNAvURUTWCIiAIiIAiIgCIiAIiIAiIgCusPwWWrE3dujjZTxmWaWZxbGwa2BcATc2NhbgVRhtBLUzNp6duaV505NHFzzwaOJ/0W7MN7LaFkcTJQ+bu7OkaZHiGWS988kINnW3AG+gAN1b01OX1Moa3UquPSuWaXoOzeqfJQNmmjibiAe6IgOe9gbB3v0kZDdSLbidd62XsDs7BRYy+no+8e2npC2tleT6c00sb42W9UWY0kWGmoNzdZ7U7PRyV0NY5zi6nifHDH6PdsMh9OQaXzFtm77WG5TAaBewGu/r4rQSwYbbfJ6iIvTwIiID4VlFFM3LLGyRvJ7GvHuIWgu0LYU4dKZoWZqSR3okC5hJPqPPL7LuO466noRfKpp2SMcyRrXseC1zXAFrgd4IO8LicFJYZNRc6pZRyu119QvVne3PZjLTF09CHSwb3Rauki+7xkb/iHXetfxTgrMsplBm/TfC1ZR9URFCThERAEREAREQBERAERfMzC4Au4k2AGtydwHM+C9UW+DxtLk+ivMDwiorZu5pWZne246MjH2nu4Df1PAFZXsn2XVVVaSrvTw78lh3zx90/V+LtenFbmwXBoKSIRU8bY2DlvcftPcdXO6lXKtL3kZ2o18Y7Q3ZFbE7Hw4dDlZ6cz7d9KRZzzyA9lg4D33KyREV5LBjyk5PLCIi9OQiIgCIiAIiIAtadsGztCyinrXRZJ2gZXREMMj3vDWiRu5wudTa9gdVstal/tF1RFFTRDdJUZndRHG7Q+bgfJeNJrc6hKUXmLNMwV2g3jodQrtlWD18CodFSlXF9jWhqZx5JwVDVWJW8woISEcSqhUO5/BRuhEy1nuiczDmPevbjmoL9LdfhY7tFV+knkF5+H+TpayJNZxzHvVJlbzCh/0k9F4ah3P4L3yF7h6xEs6paFf4XhFZVEfo9NLID7QYcnnI6zB71L9h8jXYsWSta8Op5Mge1rsrmvY4ObcaGwcNOa6LAU8NLHllSzxGSeIo0rgnY9UyWdWTtib9iL6STwLj6LT4ZlszZzY2iodYIRn3GR/pynn6Z9UdG2HRT6KxGEY8FCzUWWcsIiLshCIiAIiIAiIgCIiAIiIAtd9ueBmpwt0rBd9K8TWHFli2T3NOb8C2IqZIw5pa4AtcCHA6ggixBHJAcZNdcXVSndvNmXYZXyQEHuXHPTOPFjjoL8S31T4X4qCVaSwy7CXUgiIvDope24SN1wql8ojq7xXq4OXs0fVEReHRmHY5IRjtNb2mzg/uHn8l06uduwTC3S4o6ot9HTxOGbhnl9Frf2e8PkuiVYjwU5vMmERF0cBERAEREAREQBERAEREAREQBERAYr2ibGx4pSGM2bMy7qeQ+y6253HI7QHyO8BcwYlQzUsz4Khjo5IzZwPwIPtNO8Eb12Sse2w2Mo8SjDamP0237uVhyysv8AZdxH6pBHReOOTqMnF7HKQK8c4DeVsHbDshkou6eyqZJHLURQXfGWGPvnFrXvIJBaNLkW37lc472Nuo6CaqkqRK+FrX90xhY0tD295eQkn1M1rAahR+WTed8GtqaOSaRsULHSSPNmNY0ucT0AV7tBgM+HTCGqYGSOjZILODhZ995HEEOB6g7xYreo2epaGswmagg7uOV8sUpGZzpGz0xe0yvdcmxZcXOmtlOYdgb3YtiEtRCH08sVIyAvDXscGMd3jcp5P11HFddCxgjdjzk5cNQ1ZNsnsTVYhUint+j/AEYmc6Zrmkxl+TPGw2L9bjgOq3RhOCQs2klMFNFHDDQMa7JC1je9lqc4cABbNkaRffpZSVJhc7toZqt0ZZBHRMponki0pdKJSW2N/ROYG/RFBISskya2T2agw6mbT07fRHpPcdXyOIF3vPE6DwAAUyiLsjCIiAIiIAiIgCIiAIiIAiIgCIiAIiIAiIgMY7TadsmEVgeL5YHyN6OjGdjgRxDmg+Sm5aKOen7qVueOSPJI1xJzBzbEE3v5714iAuoIWsa1jQA1oDWgbgALADyVaIgCIiAIiIAiIgCIiAIiIAiIgCIiA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7" t="10185" r="9088" b="38549"/>
          <a:stretch/>
        </p:blipFill>
        <p:spPr bwMode="auto">
          <a:xfrm>
            <a:off x="35496" y="1451553"/>
            <a:ext cx="9077438" cy="384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83768" y="719939"/>
            <a:ext cx="6460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/>
              <a:t>описание того, каким образом похожи друг на друга гомологичные последовательности</a:t>
            </a:r>
            <a:endParaRPr lang="ru-RU" sz="20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2093004" y="2420888"/>
            <a:ext cx="6330469" cy="3725395"/>
            <a:chOff x="1644402" y="44624"/>
            <a:chExt cx="6330469" cy="3725395"/>
          </a:xfrm>
        </p:grpSpPr>
        <p:sp>
          <p:nvSpPr>
            <p:cNvPr id="10" name="TextBox 9"/>
            <p:cNvSpPr txBox="1"/>
            <p:nvPr/>
          </p:nvSpPr>
          <p:spPr>
            <a:xfrm>
              <a:off x="1644402" y="3308354"/>
              <a:ext cx="6330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/>
                <a:t>А эти – вряд ли. Почему?</a:t>
              </a:r>
              <a:endParaRPr lang="ru-RU" sz="2400" dirty="0"/>
            </a:p>
          </p:txBody>
        </p:sp>
        <p:cxnSp>
          <p:nvCxnSpPr>
            <p:cNvPr id="11" name="Прямая со стрелкой 10"/>
            <p:cNvCxnSpPr>
              <a:stCxn id="10" idx="0"/>
            </p:cNvCxnSpPr>
            <p:nvPr/>
          </p:nvCxnSpPr>
          <p:spPr>
            <a:xfrm flipH="1" flipV="1">
              <a:off x="3763358" y="1124744"/>
              <a:ext cx="1046279" cy="218361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>
              <a:stCxn id="10" idx="0"/>
            </p:cNvCxnSpPr>
            <p:nvPr/>
          </p:nvCxnSpPr>
          <p:spPr>
            <a:xfrm flipH="1" flipV="1">
              <a:off x="3763358" y="44624"/>
              <a:ext cx="1046279" cy="326373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>
              <a:stCxn id="10" idx="0"/>
            </p:cNvCxnSpPr>
            <p:nvPr/>
          </p:nvCxnSpPr>
          <p:spPr>
            <a:xfrm flipH="1" flipV="1">
              <a:off x="3763358" y="2636912"/>
              <a:ext cx="1046279" cy="67144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2323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3062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Выравнивание - </a:t>
            </a:r>
            <a:endParaRPr lang="ru-RU" dirty="0"/>
          </a:p>
        </p:txBody>
      </p:sp>
      <p:sp>
        <p:nvSpPr>
          <p:cNvPr id="3" name="AutoShape 2" descr="data:image/jpeg;base64,/9j/4AAQSkZJRgABAQAAAQABAAD/2wCEAAkGBxISEBUTEhIUFRMUFhUVEhcUEhUUFRUbFREWFhcXExQYHCggGBolHRYUITQiJSorLi4vGB8zODMsNzQtLysBCgoKDg0OGxAQGywmICIsLC0sLC8tLCwsLCwtLCwsLCwsNCwsLCwsLCwsLCwsLCwsLCwsLCwsLCwsLCwsLCwsLP/AABEIAQMAwwMBIgACEQEDEQH/xAAcAAEAAQUBAQAAAAAAAAAAAAAABQIEBgcIAQP/xABHEAABAwIDBQQGBgcFCQEAAAABAAIDBBEFEiEGMUFRYQcTcYEiMkKRobEjM1JygsEUYpKTwtHwCHOis+EXJTRTVGN0stIV/8QAGgEBAAMBAQEAAAAAAAAAAAAAAAMEBQIBBv/EAC8RAAICAQMCBQIEBwAAAAAAAAABAgMRBCExEkEFEzJRYSJxFCNCoTNSkbHB0fD/2gAMAwEAAhEDEQA/AN4oiIAiIgCIsD7X9r3YfRBsLrVNQSyE8WAAd5J4gEAdXA8EBa9oHatBQPdBTtFRVDRwvaKI8pHDUu/VHmQtO4z2g4rVE56x8bTuZT/QtHS7fSI8SVjIHmTqSdSSd5JXqgdj7FmNSXJVUTySG8kskh/Xkc75lfOIZTdpc0jcWuII8wVUvCVz1Mk6YrsZjsn2k19FI3NM+ogv6cUzi82/7cjvSYeWtui6RwfE46qCOeF2aOVoew8bHgRwI3EcwVx8t+/2fa4vw2WIn6moeGdGva19v2i/3qWuTezILYJbo2giIpCEIiIAiIgCIiAIiIAiIgCIiAIiIAiIgC5r7a8VM+MSMv6FMxkTeVy3vHnxu+34QulFyLtXUGTEax5N81VPbwErg0eQAC4nwSVLMiMVLnWCqVzhkAc8uO5lreJ4+Q+artpLLLsYuUlFdyiLDZHi5IZyFiT58l8O6yktIsRv4+YPJZEsflkzPeTvzEeQ0HyUdVkp5zwTaiiFSWOTxbR7DdqKWjbWNqpmxBzoXR5g45vRkDrBoO6zfetWkqUweEhmY73m/lw/rqpHZ5a6iGFPnSUTo3/aVhX/AFbf3cv/AML7w9oGFu3VsI+8Sz/2AXPKEBR/jH7Fh+GQ92dO0ON0s31NTBJ/dzMf8ir9cnugad7R7lJYdjVXT/UVU8dtzRI5zP3brt+C7jrI90RS8Ml+mR08i0fhPazXRWE8cVQ3mPoZPeLtP7IWe4B2mYfUkNdIYJD7E4yAnpJqw+FweisRthLhlOzS218ozNF4DfcvVIVwiwjbDtQoaB5iJdPOPWjhAOT+8eTlaempHJY5g3bpSySBlTTSU7SbCQPEzR1eA0OA8AUye4ZtpF86edkjGvY5r2PAcxzSHNcCLgtI0IIX0Q8CIiAIiIAiIgC43rZM08zvtTSn3yErsgrjJzSHvDt4e8HxzG64s4JafUFJ4MPoz1e78goxSeDfVn77vyVO70M0tL/FX2ZfKPq8MzOzNdlJ3i1weqkEVSE3F5Ro2VRsWJIj4cLF7vdm6AWHnzUgqZJQ3ebK1kxBo3D36Lt9dhwvKpWFsXiKOGJE7g333VQxA/ZCeTM8/E1+5forRteOII8NV9452u3H8iuHCS5RJG2EuGfRePYDvF16i5JCZ2c2sraAjuJS6Ib4Zbvj/CL3Z+EjzWQ7Z9sD5qMQ0rH09TJcTuuD3bABcwvHF17XsCLHcbFYKobE22lvzaLeRN/y96uUXSbwzN1unhjqS3yWrW2/Pr4r0i69VObWym3ZT2RuD+z/ALUuD34dK67bGWlvwsfpIx43zgdHrd648wbFH0lVBVM9aGRr7D2m3s5vgWlzfNdd4fWMmiZLG7NHI1r2EcQ4XB+KsReUVJx6WXCIi6OAiIgCIvHOAFybAaknggI7aLG4qKnfUTGzWDQD1nuPqsYOLif6suU8djklqZZ2xgCaR8hY03DC9xcWi+/fv+AWb9oG1ZxCqOQn9GhJbAODzudKR14chbmVjSo3alqWEa+n0KcMz5f7EDHSTO9nL1cbf6qZpIAxgaNbbzzJ1K+qKtZc5rBdp00annlhWlVV20bv4nkqq2fKLDefgFGrqqvO7OL7mvpieucSbnUqki6+1JTSSvEcUb5JDuZGwvcethw6quvoJoH93PFJE+18sjC0kc233jqFZwUHJZwR8kFtW6FfdpNtd69Ret5PFFJ7BEReHR9oapzeo5FSEFQH7t/EKElhzHUm3JUthLSCx1iFxKqMl8klepnB8ZRkS+FZTCRttxGrTyP8lXTy5m396+iqJuLNJqNkcPhkEaWUG2QnqCLe+6pmpXR2Lrely4HgL+HyU+vhXQ543Dja48RqFYjqG2k0U56NKLabz2IQhbY7Ddt+6eMNqHeg8k0bj7LiSXRE8nHUdbjiLama+9uouhvoQSHAgtINiCNQQeBVuMulmbOPUtjs9Fg2xnaBBPQQSVEjWzlmWUG3rMcWF1uGbLm80U5UM5REQBa57Z9pDBSiljNpam4dbe2IaO/aNm+GZbGXNG2mMGsxKea92NcY4uWSMlrbeJzO/Eorp9MclvR1eZZv2IljbCy9RFkH0IRF6gIiqfd593uXxc6wJ5aqp+8+J+a+NT6jvBaEVwjHnJ7s3xsrDS4HhTKmq9GWcMdKQ3NI5zxmZCwcmt4XtcOKq7RBT4lgbquE5u6HfwPIs5uR+WVh4jQPBHMDkvO17ZioxClpzRtEhjeXZM7WZmyMADmlxA0sOO4lWG0NH/8AlbM/or3NM0o7rTcXzSl8gbzDWZ9f1VEsPEs75/YpbmmkRFKXAiKl7rC6A9JsvVvXYjs8pKSnZLXRxSVMgBf34a5kRduija70bjcTvJvwWKdsOxsNJ3dVTMEccj+6mjYLMa4tLmPY3c2+VwIGm7quVOLeERK3c19QSWdbgfmpJQrXWN+WqmgVBet8mppZZi17BePdYEncASV6rTFnWid1sD4FwBUUFmSRPZLpg5eyISBun9aL6orrBsJmrKiOmp25pJDa/Bg9p7jwaBqf5rR9TMNtRRdYXsrWVEQlhY4xvLspHR5afiCi6n2ewaOjpYqaL1IWBoJAu473OPVxJJ6lFYwU8kkiIvTwidra809BUzDRzIZCz72Q5fjZcx0jLNXQvau+2D1NuIjHvnjB+a5+jGg8FS1j4RseGR2bKkRFQNQIiICKrI7PPXUL4qYmiDhYq3FA3mfgrMbljco2aaXV9JnOx3as6lpm09RA6YRDLC9j2tdlHqskDt9hoHDgBpfU43tbtBU4nMJJWiONgIhiBJawH1iSRdzzYXNhuCsAxrATYAAXJ8OqbLYScTrG07qhlOxwcQX8Q23otbcZ5DfdcaAngu6/reYrHyVbaq6MOe79i17mJvrPF/vAL6Mgid6pB8HXW16zsRoIoi59dNHlFy+QwCMWG9wLRp+JaQq4Gtke1rmyNa9zWvaCA8NcQHtB1AIAPmpJUNfqZwtbH+REnNQkeqb9OKudlKcSYhSMd6rqmHNfjaQGx8bWUTTV72byXN5HePA/zUk6UtMdRCRmjcyRpt7THBzSR0IF1wuqLxL+pI+i2DdfPsZv/aDdO6rpYrOMJiJiABOeUyFrgAN7svdW+91U32oF8OAUkE5vOXUrH3NzmjhLnknjbLa/VZNhnaThssAlkqGQvAu+KT6xjrahrbXfxsW3utP9om1pxKqD2gtghBbA1ws45iM8jhwLrN04ADjdI9TwmsYKUY5kYupmH1R4D5KIiZmIHNTKivfCNfSLlhUyxhzS0i4OhVSKunguNZWGR9HgBkmiiEuVssscd8ty3vHht7XF7XvwXS2xGw9LhcZbAC6R/wBZK+xkfxtoLNb0Hnc6rQeEf8XS/wDkwf5zV1EtTTTco5Zha6qNckohERWCiEREBjHabBnwirHKPP8Au3Nf/CuehuW5+0vbqCGOWijaJppGOjlF/o4g9pae8I1LrH1R5kaX0pE7Sx3j49VQ1bTax2Nrw6MoweVzwfRERUjSCIiAIiIC2xP6l/h+YuoIi6yVzQRY7joVB1GHSMPojM3hbeOhCt6eax0sy/EKZSamlkt3uJtck23XJNvC+5eKkusbEEHkRZVAqy8mUFI4M/V7DusHD5H8lHK/wVt3OdwAy+ZN/wAvio7fQyzo8+dHBXVUxabj1fl4r4AX3KbXgaBuAHkqyv23NWWlTezPhSU+UXO8/DorhEUMpNvLLMYqKwgiIvDovtn2Zq+jbzqoPhM1dPLnHs+p+8xekbb1XukPTJG5wPvaF0ctPSr6DE8Sf5iXwERFZM4LCu1Lax1DShkJtU1BLYj9hotnk8RcAdSDrYrNVoXthqu8xYtvpDDG0DgC7M8/B7fcFHbPpg2WdJWrLUmYY0cySSbuJNySdSSTvK9RWtXXtjNrEm1za2g81kpSm9j6CU4wWXsi5I62VNyN4v4b/cqmPBAI3EXHmjHg6ggjobpx2Pdn3DXg7l6qXxg+PNUNkINneR5p054Gccn1REXJ0ERWU9fkkyvFmkAtd87rqMXLg4nZGCzIu5ImuFnAEdRdWMuERncXN8DcfFX7Hgi4IIO4her2M5R4ZzOquz1JMjWYM32nuPTcpCKMNFmiwHAKpElZKXLFdFdfpQREXBKEREARFTK+wv7l6ll4DeDYHYjh5kr5p7ejDFkH3pXC3wY/3rdy1t2G1NKaFzIpQ6o7xz6lh0c3c1lgd7MobqNLkrZK16o9MUj5vVWddrYREUhXC5t26n7zFqx3KXJ+7Y1n8K6SXL+NuvW1budVUH3zvKrat/QaPhq/Mb+CzWPOkzFzvtEkeG4fCyl8UlyxO5n0R+LT5XUOAq+njhNlrWTzJR9j6mrvEyNv2RnP8IVzgvrP5ej79VYgL70NYI84IJJsWjnpa3RSTjmLUV/2SvVPFkZTfH+ibXjmgixUJRSETNJOryQ7rcE/kpxVLIdD5NOm5WpvBTGCNDw3FVIi4byTIKmWJrhZwBHUXVSLxPB40nszxjABYAADcBuXqIh6tgiIgCIiAIiIDxzrb1YV73W3WHyUgqJ2XaVJXJRZHbFyi0mReE4nNSzMnp3lksZu0jjza4e007iCun9gdrY8TpBM0ZZGnJPHfWN4HDm07weXUFcrvbYkLLeyraQ0OJx3NoakiCccPSNo3/hcRryLlpVy7GBdDudPoiKYrBcu4uLVdUOVTUf5zl1EuY9s2iDEK0O3Cokf+8eXgD9oKtqk3DY0fDpJTefYxnF5bvaz7IzHxOg/rqrRUhxcS473G/8AIKpcqPSkhOfXJy9wvF6i9OSul+tZ97+EqeUJQi8zOmY/4bfmptVdRyvsaGi9L+/+EERFXLoREQBERAEREAREQBERAEREBCVbbO/rwVrOPRPPeFe149L3/NWcu4rSg+DEvW8kde7L4gaihppzvlgikd4ujBd8SV4ozsxP+56K/wDyGfLRFaM4vZ9pYWYgyheHNklhMsT3ACOSziHRtdfV4AzWtuXPnbLJG7GZ2xm4Hd97yziJoI62Ab5krdGIHDMbpy3vD3lO5zgWkw1dM9h1Ia4ZmG7eIsbdNOZBO6Rz5HuLnyOL3ucbucXHMS48SSSVxPgkqznBWiIoC2EReFAXeEtvKT9ltv2j/opdWGDR2YXH2zfyGg/NX6p3vM/samkjipfO4REUJZCIiAIiIAiIgCIiAIiIAiLx7rC6LcERXn0vf81ZTGzSrioddx9yk9jMBdiFfDTNBLC4PnI9mNhBeb8NPRHVwWnCPBh6iay2dN7D0hiwyjjcLObTQhw5Humlw9914psC2gRWTPMbx7ZbC6yfLUwQPqMue18sxaDlDjlIc5t9LnRcu4phr6WpmppLh8Ujma8bHRw6FtiOhXU+0+x9NXFj5O8jni+qqIHmKePfo144anQg7ysC237H3TxmaCrnmrG2F6p7CJGtGjMzWDK4cHG/I8xzJZR1CXS8mj0X0xCklp5DFUxPhkbvbI0tO+1xzGm8aFW5lbzUHSy2pxfc+iQwmR2QbvaPIfzX0go5JOBY3md58Apimp2sblaPHmepUVlqhxyWadPKx5e0f7n0Y0AADcNAvURUTWCIiAIiIAiIgCIiAIiIAiIgCusPwWWrE3dujjZTxmWaWZxbGwa2BcATc2NhbgVRhtBLUzNp6duaV505NHFzzwaOJ/0W7MN7LaFkcTJQ+bu7OkaZHiGWS988kINnW3AG+gAN1b01OX1Moa3UquPSuWaXoOzeqfJQNmmjibiAe6IgOe9gbB3v0kZDdSLbidd62XsDs7BRYy+no+8e2npC2tleT6c00sb42W9UWY0kWGmoNzdZ7U7PRyV0NY5zi6nifHDH6PdsMh9OQaXzFtm77WG5TAaBewGu/r4rQSwYbbfJ6iIvTwIiID4VlFFM3LLGyRvJ7GvHuIWgu0LYU4dKZoWZqSR3okC5hJPqPPL7LuO466noRfKpp2SMcyRrXseC1zXAFrgd4IO8LicFJYZNRc6pZRyu119QvVne3PZjLTF09CHSwb3Rauki+7xkb/iHXetfxTgrMsplBm/TfC1ZR9URFCThERAEREAREQBERAERfMzC4Au4k2AGtydwHM+C9UW+DxtLk+ivMDwiorZu5pWZne246MjH2nu4Df1PAFZXsn2XVVVaSrvTw78lh3zx90/V+LtenFbmwXBoKSIRU8bY2DlvcftPcdXO6lXKtL3kZ2o18Y7Q3ZFbE7Hw4dDlZ6cz7d9KRZzzyA9lg4D33KyREV5LBjyk5PLCIi9OQiIgCIiAIiIAtadsGztCyinrXRZJ2gZXREMMj3vDWiRu5wudTa9gdVstal/tF1RFFTRDdJUZndRHG7Q+bgfJeNJrc6hKUXmLNMwV2g3jodQrtlWD18CodFSlXF9jWhqZx5JwVDVWJW8woISEcSqhUO5/BRuhEy1nuiczDmPevbjmoL9LdfhY7tFV+knkF5+H+TpayJNZxzHvVJlbzCh/0k9F4ah3P4L3yF7h6xEs6paFf4XhFZVEfo9NLID7QYcnnI6zB71L9h8jXYsWSta8Op5Mge1rsrmvY4ObcaGwcNOa6LAU8NLHllSzxGSeIo0rgnY9UyWdWTtib9iL6STwLj6LT4ZlszZzY2iodYIRn3GR/pynn6Z9UdG2HRT6KxGEY8FCzUWWcsIiLshCIiAIiIAiIgCIiAIiIAtd9ueBmpwt0rBd9K8TWHFli2T3NOb8C2IqZIw5pa4AtcCHA6ggixBHJAcZNdcXVSndvNmXYZXyQEHuXHPTOPFjjoL8S31T4X4qCVaSwy7CXUgiIvDope24SN1wql8ojq7xXq4OXs0fVEReHRmHY5IRjtNb2mzg/uHn8l06uduwTC3S4o6ot9HTxOGbhnl9Frf2e8PkuiVYjwU5vMmERF0cBERAEREAREQBERAEREAREQBERAYr2ibGx4pSGM2bMy7qeQ+y6253HI7QHyO8BcwYlQzUsz4Khjo5IzZwPwIPtNO8Eb12Sse2w2Mo8SjDamP0237uVhyysv8AZdxH6pBHReOOTqMnF7HKQK8c4DeVsHbDshkou6eyqZJHLURQXfGWGPvnFrXvIJBaNLkW37lc472Nuo6CaqkqRK+FrX90xhY0tD295eQkn1M1rAahR+WTed8GtqaOSaRsULHSSPNmNY0ucT0AV7tBgM+HTCGqYGSOjZILODhZ995HEEOB6g7xYreo2epaGswmagg7uOV8sUpGZzpGz0xe0yvdcmxZcXOmtlOYdgb3YtiEtRCH08sVIyAvDXscGMd3jcp5P11HFddCxgjdjzk5cNQ1ZNsnsTVYhUint+j/AEYmc6Zrmkxl+TPGw2L9bjgOq3RhOCQs2klMFNFHDDQMa7JC1je9lqc4cABbNkaRffpZSVJhc7toZqt0ZZBHRMponki0pdKJSW2N/ROYG/RFBISskya2T2agw6mbT07fRHpPcdXyOIF3vPE6DwAAUyiLsjCIiAIiIAiIgCIiAIiIAiIgCIiAIiIAiIgMY7TadsmEVgeL5YHyN6OjGdjgRxDmg+Sm5aKOen7qVueOSPJI1xJzBzbEE3v5714iAuoIWsa1jQA1oDWgbgALADyVaIgCIiAIiIAiIgCIiAIiIAiIgCIi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jpeg;base64,/9j/4AAQSkZJRgABAQAAAQABAAD/2wCEAAkGBxISEBUTEhIUFRMUFhUVEhcUEhUUFRUbFREWFhcXExQYHCggGBolHRYUITQiJSorLi4vGB8zODMsNzQtLysBCgoKDg0OGxAQGywmICIsLC0sLC8tLCwsLCwtLCwsLCwsNCwsLCwsLCwsLCwsLCwsLCwsLCwsLCwsLCwsLCwsLP/AABEIAQMAwwMBIgACEQEDEQH/xAAcAAEAAQUBAQAAAAAAAAAAAAAABQIEBgcIAQP/xABHEAABAwIDBQQGBgcFCQEAAAABAAIDBBEFEiEGMUFRYQcTcYEiMkKRobEjM1JygsEUYpKTwtHwCHOis+EXJTRTVGN0stIV/8QAGgEBAAMBAQEAAAAAAAAAAAAAAAMEBQIBBv/EAC8RAAICAQMCBQIEBwAAAAAAAAABAgMRBCExEkEFEzJRYSJxFCNCoTNSkbHB0fD/2gAMAwEAAhEDEQA/AN4oiIAiIgCIsD7X9r3YfRBsLrVNQSyE8WAAd5J4gEAdXA8EBa9oHatBQPdBTtFRVDRwvaKI8pHDUu/VHmQtO4z2g4rVE56x8bTuZT/QtHS7fSI8SVjIHmTqSdSSd5JXqgdj7FmNSXJVUTySG8kskh/Xkc75lfOIZTdpc0jcWuII8wVUvCVz1Mk6YrsZjsn2k19FI3NM+ogv6cUzi82/7cjvSYeWtui6RwfE46qCOeF2aOVoew8bHgRwI3EcwVx8t+/2fa4vw2WIn6moeGdGva19v2i/3qWuTezILYJbo2giIpCEIiIAiIgCIiAIiIAiIgCIiAIiIAiIgC5r7a8VM+MSMv6FMxkTeVy3vHnxu+34QulFyLtXUGTEax5N81VPbwErg0eQAC4nwSVLMiMVLnWCqVzhkAc8uO5lreJ4+Q+artpLLLsYuUlFdyiLDZHi5IZyFiT58l8O6yktIsRv4+YPJZEsflkzPeTvzEeQ0HyUdVkp5zwTaiiFSWOTxbR7DdqKWjbWNqpmxBzoXR5g45vRkDrBoO6zfetWkqUweEhmY73m/lw/rqpHZ5a6iGFPnSUTo3/aVhX/AFbf3cv/AML7w9oGFu3VsI+8Sz/2AXPKEBR/jH7Fh+GQ92dO0ON0s31NTBJ/dzMf8ir9cnugad7R7lJYdjVXT/UVU8dtzRI5zP3brt+C7jrI90RS8Ml+mR08i0fhPazXRWE8cVQ3mPoZPeLtP7IWe4B2mYfUkNdIYJD7E4yAnpJqw+FweisRthLhlOzS218ozNF4DfcvVIVwiwjbDtQoaB5iJdPOPWjhAOT+8eTlaempHJY5g3bpSySBlTTSU7SbCQPEzR1eA0OA8AUye4ZtpF86edkjGvY5r2PAcxzSHNcCLgtI0IIX0Q8CIiAIiIAiIgC43rZM08zvtTSn3yErsgrjJzSHvDt4e8HxzG64s4JafUFJ4MPoz1e78goxSeDfVn77vyVO70M0tL/FX2ZfKPq8MzOzNdlJ3i1weqkEVSE3F5Ro2VRsWJIj4cLF7vdm6AWHnzUgqZJQ3ebK1kxBo3D36Lt9dhwvKpWFsXiKOGJE7g333VQxA/ZCeTM8/E1+5forRteOII8NV9452u3H8iuHCS5RJG2EuGfRePYDvF16i5JCZ2c2sraAjuJS6Ib4Zbvj/CL3Z+EjzWQ7Z9sD5qMQ0rH09TJcTuuD3bABcwvHF17XsCLHcbFYKobE22lvzaLeRN/y96uUXSbwzN1unhjqS3yWrW2/Pr4r0i69VObWym3ZT2RuD+z/ALUuD34dK67bGWlvwsfpIx43zgdHrd648wbFH0lVBVM9aGRr7D2m3s5vgWlzfNdd4fWMmiZLG7NHI1r2EcQ4XB+KsReUVJx6WXCIi6OAiIgCIvHOAFybAaknggI7aLG4qKnfUTGzWDQD1nuPqsYOLif6suU8djklqZZ2xgCaR8hY03DC9xcWi+/fv+AWb9oG1ZxCqOQn9GhJbAODzudKR14chbmVjSo3alqWEa+n0KcMz5f7EDHSTO9nL1cbf6qZpIAxgaNbbzzJ1K+qKtZc5rBdp00annlhWlVV20bv4nkqq2fKLDefgFGrqqvO7OL7mvpieucSbnUqki6+1JTSSvEcUb5JDuZGwvcethw6quvoJoH93PFJE+18sjC0kc233jqFZwUHJZwR8kFtW6FfdpNtd69Ret5PFFJ7BEReHR9oapzeo5FSEFQH7t/EKElhzHUm3JUthLSCx1iFxKqMl8klepnB8ZRkS+FZTCRttxGrTyP8lXTy5m396+iqJuLNJqNkcPhkEaWUG2QnqCLe+6pmpXR2Lrely4HgL+HyU+vhXQ543Dja48RqFYjqG2k0U56NKLabz2IQhbY7Ddt+6eMNqHeg8k0bj7LiSXRE8nHUdbjiLama+9uouhvoQSHAgtINiCNQQeBVuMulmbOPUtjs9Fg2xnaBBPQQSVEjWzlmWUG3rMcWF1uGbLm80U5UM5REQBa57Z9pDBSiljNpam4dbe2IaO/aNm+GZbGXNG2mMGsxKea92NcY4uWSMlrbeJzO/Eorp9MclvR1eZZv2IljbCy9RFkH0IRF6gIiqfd593uXxc6wJ5aqp+8+J+a+NT6jvBaEVwjHnJ7s3xsrDS4HhTKmq9GWcMdKQ3NI5zxmZCwcmt4XtcOKq7RBT4lgbquE5u6HfwPIs5uR+WVh4jQPBHMDkvO17ZioxClpzRtEhjeXZM7WZmyMADmlxA0sOO4lWG0NH/8AlbM/or3NM0o7rTcXzSl8gbzDWZ9f1VEsPEs75/YpbmmkRFKXAiKl7rC6A9JsvVvXYjs8pKSnZLXRxSVMgBf34a5kRduija70bjcTvJvwWKdsOxsNJ3dVTMEccj+6mjYLMa4tLmPY3c2+VwIGm7quVOLeERK3c19QSWdbgfmpJQrXWN+WqmgVBet8mppZZi17BePdYEncASV6rTFnWid1sD4FwBUUFmSRPZLpg5eyISBun9aL6orrBsJmrKiOmp25pJDa/Bg9p7jwaBqf5rR9TMNtRRdYXsrWVEQlhY4xvLspHR5afiCi6n2ewaOjpYqaL1IWBoJAu473OPVxJJ6lFYwU8kkiIvTwidra809BUzDRzIZCz72Q5fjZcx0jLNXQvau+2D1NuIjHvnjB+a5+jGg8FS1j4RseGR2bKkRFQNQIiICKrI7PPXUL4qYmiDhYq3FA3mfgrMbljco2aaXV9JnOx3as6lpm09RA6YRDLC9j2tdlHqskDt9hoHDgBpfU43tbtBU4nMJJWiONgIhiBJawH1iSRdzzYXNhuCsAxrATYAAXJ8OqbLYScTrG07qhlOxwcQX8Q23otbcZ5DfdcaAngu6/reYrHyVbaq6MOe79i17mJvrPF/vAL6Mgid6pB8HXW16zsRoIoi59dNHlFy+QwCMWG9wLRp+JaQq4Gtke1rmyNa9zWvaCA8NcQHtB1AIAPmpJUNfqZwtbH+REnNQkeqb9OKudlKcSYhSMd6rqmHNfjaQGx8bWUTTV72byXN5HePA/zUk6UtMdRCRmjcyRpt7THBzSR0IF1wuqLxL+pI+i2DdfPsZv/aDdO6rpYrOMJiJiABOeUyFrgAN7svdW+91U32oF8OAUkE5vOXUrH3NzmjhLnknjbLa/VZNhnaThssAlkqGQvAu+KT6xjrahrbXfxsW3utP9om1pxKqD2gtghBbA1ws45iM8jhwLrN04ADjdI9TwmsYKUY5kYupmH1R4D5KIiZmIHNTKivfCNfSLlhUyxhzS0i4OhVSKunguNZWGR9HgBkmiiEuVssscd8ty3vHht7XF7XvwXS2xGw9LhcZbAC6R/wBZK+xkfxtoLNb0Hnc6rQeEf8XS/wDkwf5zV1EtTTTco5Zha6qNckohERWCiEREBjHabBnwirHKPP8Au3Nf/CuehuW5+0vbqCGOWijaJppGOjlF/o4g9pae8I1LrH1R5kaX0pE7Sx3j49VQ1bTax2Nrw6MoweVzwfRERUjSCIiAIiIC2xP6l/h+YuoIi6yVzQRY7joVB1GHSMPojM3hbeOhCt6eax0sy/EKZSamlkt3uJtck23XJNvC+5eKkusbEEHkRZVAqy8mUFI4M/V7DusHD5H8lHK/wVt3OdwAy+ZN/wAvio7fQyzo8+dHBXVUxabj1fl4r4AX3KbXgaBuAHkqyv23NWWlTezPhSU+UXO8/DorhEUMpNvLLMYqKwgiIvDovtn2Zq+jbzqoPhM1dPLnHs+p+8xekbb1XukPTJG5wPvaF0ctPSr6DE8Sf5iXwERFZM4LCu1Lax1DShkJtU1BLYj9hotnk8RcAdSDrYrNVoXthqu8xYtvpDDG0DgC7M8/B7fcFHbPpg2WdJWrLUmYY0cySSbuJNySdSSTvK9RWtXXtjNrEm1za2g81kpSm9j6CU4wWXsi5I62VNyN4v4b/cqmPBAI3EXHmjHg6ggjobpx2Pdn3DXg7l6qXxg+PNUNkINneR5p054Gccn1REXJ0ERWU9fkkyvFmkAtd87rqMXLg4nZGCzIu5ImuFnAEdRdWMuERncXN8DcfFX7Hgi4IIO4her2M5R4ZzOquz1JMjWYM32nuPTcpCKMNFmiwHAKpElZKXLFdFdfpQREXBKEREARFTK+wv7l6ll4DeDYHYjh5kr5p7ejDFkH3pXC3wY/3rdy1t2G1NKaFzIpQ6o7xz6lh0c3c1lgd7MobqNLkrZK16o9MUj5vVWddrYREUhXC5t26n7zFqx3KXJ+7Y1n8K6SXL+NuvW1budVUH3zvKrat/QaPhq/Mb+CzWPOkzFzvtEkeG4fCyl8UlyxO5n0R+LT5XUOAq+njhNlrWTzJR9j6mrvEyNv2RnP8IVzgvrP5ej79VYgL70NYI84IJJsWjnpa3RSTjmLUV/2SvVPFkZTfH+ibXjmgixUJRSETNJOryQ7rcE/kpxVLIdD5NOm5WpvBTGCNDw3FVIi4byTIKmWJrhZwBHUXVSLxPB40nszxjABYAADcBuXqIh6tgiIgCIiAIiIDxzrb1YV73W3WHyUgqJ2XaVJXJRZHbFyi0mReE4nNSzMnp3lksZu0jjza4e007iCun9gdrY8TpBM0ZZGnJPHfWN4HDm07weXUFcrvbYkLLeyraQ0OJx3NoakiCccPSNo3/hcRryLlpVy7GBdDudPoiKYrBcu4uLVdUOVTUf5zl1EuY9s2iDEK0O3Cokf+8eXgD9oKtqk3DY0fDpJTefYxnF5bvaz7IzHxOg/rqrRUhxcS473G/8AIKpcqPSkhOfXJy9wvF6i9OSul+tZ97+EqeUJQi8zOmY/4bfmptVdRyvsaGi9L+/+EERFXLoREQBERAEREAREQBERAEREBCVbbO/rwVrOPRPPeFe149L3/NWcu4rSg+DEvW8kde7L4gaihppzvlgikd4ujBd8SV4ozsxP+56K/wDyGfLRFaM4vZ9pYWYgyheHNklhMsT3ACOSziHRtdfV4AzWtuXPnbLJG7GZ2xm4Hd97yziJoI62Ab5krdGIHDMbpy3vD3lO5zgWkw1dM9h1Ia4ZmG7eIsbdNOZBO6Rz5HuLnyOL3ucbucXHMS48SSSVxPgkqznBWiIoC2EReFAXeEtvKT9ltv2j/opdWGDR2YXH2zfyGg/NX6p3vM/samkjipfO4REUJZCIiAIiIAiIgCIiAIiIAiLx7rC6LcERXn0vf81ZTGzSrioddx9yk9jMBdiFfDTNBLC4PnI9mNhBeb8NPRHVwWnCPBh6iay2dN7D0hiwyjjcLObTQhw5Humlw9914psC2gRWTPMbx7ZbC6yfLUwQPqMue18sxaDlDjlIc5t9LnRcu4phr6WpmppLh8Ujma8bHRw6FtiOhXU+0+x9NXFj5O8jni+qqIHmKePfo144anQg7ysC237H3TxmaCrnmrG2F6p7CJGtGjMzWDK4cHG/I8xzJZR1CXS8mj0X0xCklp5DFUxPhkbvbI0tO+1xzGm8aFW5lbzUHSy2pxfc+iQwmR2QbvaPIfzX0go5JOBY3md58Apimp2sblaPHmepUVlqhxyWadPKx5e0f7n0Y0AADcNAvURUTWCIiAIiIAiIgCIiAIiIAiIgCusPwWWrE3dujjZTxmWaWZxbGwa2BcATc2NhbgVRhtBLUzNp6duaV505NHFzzwaOJ/0W7MN7LaFkcTJQ+bu7OkaZHiGWS988kINnW3AG+gAN1b01OX1Moa3UquPSuWaXoOzeqfJQNmmjibiAe6IgOe9gbB3v0kZDdSLbidd62XsDs7BRYy+no+8e2npC2tleT6c00sb42W9UWY0kWGmoNzdZ7U7PRyV0NY5zi6nifHDH6PdsMh9OQaXzFtm77WG5TAaBewGu/r4rQSwYbbfJ6iIvTwIiID4VlFFM3LLGyRvJ7GvHuIWgu0LYU4dKZoWZqSR3okC5hJPqPPL7LuO466noRfKpp2SMcyRrXseC1zXAFrgd4IO8LicFJYZNRc6pZRyu119QvVne3PZjLTF09CHSwb3Rauki+7xkb/iHXetfxTgrMsplBm/TfC1ZR9URFCThERAEREAREQBERAERfMzC4Au4k2AGtydwHM+C9UW+DxtLk+ivMDwiorZu5pWZne246MjH2nu4Df1PAFZXsn2XVVVaSrvTw78lh3zx90/V+LtenFbmwXBoKSIRU8bY2DlvcftPcdXO6lXKtL3kZ2o18Y7Q3ZFbE7Hw4dDlZ6cz7d9KRZzzyA9lg4D33KyREV5LBjyk5PLCIi9OQiIgCIiAIiIAtadsGztCyinrXRZJ2gZXREMMj3vDWiRu5wudTa9gdVstal/tF1RFFTRDdJUZndRHG7Q+bgfJeNJrc6hKUXmLNMwV2g3jodQrtlWD18CodFSlXF9jWhqZx5JwVDVWJW8woISEcSqhUO5/BRuhEy1nuiczDmPevbjmoL9LdfhY7tFV+knkF5+H+TpayJNZxzHvVJlbzCh/0k9F4ah3P4L3yF7h6xEs6paFf4XhFZVEfo9NLID7QYcnnI6zB71L9h8jXYsWSta8Op5Mge1rsrmvY4ObcaGwcNOa6LAU8NLHllSzxGSeIo0rgnY9UyWdWTtib9iL6STwLj6LT4ZlszZzY2iodYIRn3GR/pynn6Z9UdG2HRT6KxGEY8FCzUWWcsIiLshCIiAIiIAiIgCIiAIiIAtd9ueBmpwt0rBd9K8TWHFli2T3NOb8C2IqZIw5pa4AtcCHA6ggixBHJAcZNdcXVSndvNmXYZXyQEHuXHPTOPFjjoL8S31T4X4qCVaSwy7CXUgiIvDope24SN1wql8ojq7xXq4OXs0fVEReHRmHY5IRjtNb2mzg/uHn8l06uduwTC3S4o6ot9HTxOGbhnl9Frf2e8PkuiVYjwU5vMmERF0cBERAEREAREQBERAEREAREQBERAYr2ibGx4pSGM2bMy7qeQ+y6253HI7QHyO8BcwYlQzUsz4Khjo5IzZwPwIPtNO8Eb12Sse2w2Mo8SjDamP0237uVhyysv8AZdxH6pBHReOOTqMnF7HKQK8c4DeVsHbDshkou6eyqZJHLURQXfGWGPvnFrXvIJBaNLkW37lc472Nuo6CaqkqRK+FrX90xhY0tD295eQkn1M1rAahR+WTed8GtqaOSaRsULHSSPNmNY0ucT0AV7tBgM+HTCGqYGSOjZILODhZ995HEEOB6g7xYreo2epaGswmagg7uOV8sUpGZzpGz0xe0yvdcmxZcXOmtlOYdgb3YtiEtRCH08sVIyAvDXscGMd3jcp5P11HFddCxgjdjzk5cNQ1ZNsnsTVYhUint+j/AEYmc6Zrmkxl+TPGw2L9bjgOq3RhOCQs2klMFNFHDDQMa7JC1je9lqc4cABbNkaRffpZSVJhc7toZqt0ZZBHRMponki0pdKJSW2N/ROYG/RFBISskya2T2agw6mbT07fRHpPcdXyOIF3vPE6DwAAUyiLsjCIiAIiIAiIgCIiAIiIAiIgCIiAIiIAiIgMY7TadsmEVgeL5YHyN6OjGdjgRxDmg+Sm5aKOen7qVueOSPJI1xJzBzbEE3v5714iAuoIWsa1jQA1oDWgbgALADyVaIgCIiAIiIAiIgCIiAIiIAiIgCIiA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data:image/jpeg;base64,/9j/4AAQSkZJRgABAQAAAQABAAD/2wCEAAkGBxISEBUTEhIUFRMUFhUVEhcUEhUUFRUbFREWFhcXExQYHCggGBolHRYUITQiJSorLi4vGB8zODMsNzQtLysBCgoKDg0OGxAQGywmICIsLC0sLC8tLCwsLCwtLCwsLCwsNCwsLCwsLCwsLCwsLCwsLCwsLCwsLCwsLCwsLCwsLP/AABEIAQMAwwMBIgACEQEDEQH/xAAcAAEAAQUBAQAAAAAAAAAAAAAABQIEBgcIAQP/xABHEAABAwIDBQQGBgcFCQEAAAABAAIDBBEFEiEGMUFRYQcTcYEiMkKRobEjM1JygsEUYpKTwtHwCHOis+EXJTRTVGN0stIV/8QAGgEBAAMBAQEAAAAAAAAAAAAAAAMEBQIBBv/EAC8RAAICAQMCBQIEBwAAAAAAAAABAgMRBCExEkEFEzJRYSJxFCNCoTNSkbHB0fD/2gAMAwEAAhEDEQA/AN4oiIAiIgCIsD7X9r3YfRBsLrVNQSyE8WAAd5J4gEAdXA8EBa9oHatBQPdBTtFRVDRwvaKI8pHDUu/VHmQtO4z2g4rVE56x8bTuZT/QtHS7fSI8SVjIHmTqSdSSd5JXqgdj7FmNSXJVUTySG8kskh/Xkc75lfOIZTdpc0jcWuII8wVUvCVz1Mk6YrsZjsn2k19FI3NM+ogv6cUzi82/7cjvSYeWtui6RwfE46qCOeF2aOVoew8bHgRwI3EcwVx8t+/2fa4vw2WIn6moeGdGva19v2i/3qWuTezILYJbo2giIpCEIiIAiIgCIiAIiIAiIgCIiAIiIAiIgC5r7a8VM+MSMv6FMxkTeVy3vHnxu+34QulFyLtXUGTEax5N81VPbwErg0eQAC4nwSVLMiMVLnWCqVzhkAc8uO5lreJ4+Q+artpLLLsYuUlFdyiLDZHi5IZyFiT58l8O6yktIsRv4+YPJZEsflkzPeTvzEeQ0HyUdVkp5zwTaiiFSWOTxbR7DdqKWjbWNqpmxBzoXR5g45vRkDrBoO6zfetWkqUweEhmY73m/lw/rqpHZ5a6iGFPnSUTo3/aVhX/AFbf3cv/AML7w9oGFu3VsI+8Sz/2AXPKEBR/jH7Fh+GQ92dO0ON0s31NTBJ/dzMf8ir9cnugad7R7lJYdjVXT/UVU8dtzRI5zP3brt+C7jrI90RS8Ml+mR08i0fhPazXRWE8cVQ3mPoZPeLtP7IWe4B2mYfUkNdIYJD7E4yAnpJqw+FweisRthLhlOzS218ozNF4DfcvVIVwiwjbDtQoaB5iJdPOPWjhAOT+8eTlaempHJY5g3bpSySBlTTSU7SbCQPEzR1eA0OA8AUye4ZtpF86edkjGvY5r2PAcxzSHNcCLgtI0IIX0Q8CIiAIiIAiIgC43rZM08zvtTSn3yErsgrjJzSHvDt4e8HxzG64s4JafUFJ4MPoz1e78goxSeDfVn77vyVO70M0tL/FX2ZfKPq8MzOzNdlJ3i1weqkEVSE3F5Ro2VRsWJIj4cLF7vdm6AWHnzUgqZJQ3ebK1kxBo3D36Lt9dhwvKpWFsXiKOGJE7g333VQxA/ZCeTM8/E1+5forRteOII8NV9452u3H8iuHCS5RJG2EuGfRePYDvF16i5JCZ2c2sraAjuJS6Ib4Zbvj/CL3Z+EjzWQ7Z9sD5qMQ0rH09TJcTuuD3bABcwvHF17XsCLHcbFYKobE22lvzaLeRN/y96uUXSbwzN1unhjqS3yWrW2/Pr4r0i69VObWym3ZT2RuD+z/ALUuD34dK67bGWlvwsfpIx43zgdHrd648wbFH0lVBVM9aGRr7D2m3s5vgWlzfNdd4fWMmiZLG7NHI1r2EcQ4XB+KsReUVJx6WXCIi6OAiIgCIvHOAFybAaknggI7aLG4qKnfUTGzWDQD1nuPqsYOLif6suU8djklqZZ2xgCaR8hY03DC9xcWi+/fv+AWb9oG1ZxCqOQn9GhJbAODzudKR14chbmVjSo3alqWEa+n0KcMz5f7EDHSTO9nL1cbf6qZpIAxgaNbbzzJ1K+qKtZc5rBdp00annlhWlVV20bv4nkqq2fKLDefgFGrqqvO7OL7mvpieucSbnUqki6+1JTSSvEcUb5JDuZGwvcethw6quvoJoH93PFJE+18sjC0kc233jqFZwUHJZwR8kFtW6FfdpNtd69Ret5PFFJ7BEReHR9oapzeo5FSEFQH7t/EKElhzHUm3JUthLSCx1iFxKqMl8klepnB8ZRkS+FZTCRttxGrTyP8lXTy5m396+iqJuLNJqNkcPhkEaWUG2QnqCLe+6pmpXR2Lrely4HgL+HyU+vhXQ543Dja48RqFYjqG2k0U56NKLabz2IQhbY7Ddt+6eMNqHeg8k0bj7LiSXRE8nHUdbjiLama+9uouhvoQSHAgtINiCNQQeBVuMulmbOPUtjs9Fg2xnaBBPQQSVEjWzlmWUG3rMcWF1uGbLm80U5UM5REQBa57Z9pDBSiljNpam4dbe2IaO/aNm+GZbGXNG2mMGsxKea92NcY4uWSMlrbeJzO/Eorp9MclvR1eZZv2IljbCy9RFkH0IRF6gIiqfd593uXxc6wJ5aqp+8+J+a+NT6jvBaEVwjHnJ7s3xsrDS4HhTKmq9GWcMdKQ3NI5zxmZCwcmt4XtcOKq7RBT4lgbquE5u6HfwPIs5uR+WVh4jQPBHMDkvO17ZioxClpzRtEhjeXZM7WZmyMADmlxA0sOO4lWG0NH/8AlbM/or3NM0o7rTcXzSl8gbzDWZ9f1VEsPEs75/YpbmmkRFKXAiKl7rC6A9JsvVvXYjs8pKSnZLXRxSVMgBf34a5kRduija70bjcTvJvwWKdsOxsNJ3dVTMEccj+6mjYLMa4tLmPY3c2+VwIGm7quVOLeERK3c19QSWdbgfmpJQrXWN+WqmgVBet8mppZZi17BePdYEncASV6rTFnWid1sD4FwBUUFmSRPZLpg5eyISBun9aL6orrBsJmrKiOmp25pJDa/Bg9p7jwaBqf5rR9TMNtRRdYXsrWVEQlhY4xvLspHR5afiCi6n2ewaOjpYqaL1IWBoJAu473OPVxJJ6lFYwU8kkiIvTwidra809BUzDRzIZCz72Q5fjZcx0jLNXQvau+2D1NuIjHvnjB+a5+jGg8FS1j4RseGR2bKkRFQNQIiICKrI7PPXUL4qYmiDhYq3FA3mfgrMbljco2aaXV9JnOx3as6lpm09RA6YRDLC9j2tdlHqskDt9hoHDgBpfU43tbtBU4nMJJWiONgIhiBJawH1iSRdzzYXNhuCsAxrATYAAXJ8OqbLYScTrG07qhlOxwcQX8Q23otbcZ5DfdcaAngu6/reYrHyVbaq6MOe79i17mJvrPF/vAL6Mgid6pB8HXW16zsRoIoi59dNHlFy+QwCMWG9wLRp+JaQq4Gtke1rmyNa9zWvaCA8NcQHtB1AIAPmpJUNfqZwtbH+REnNQkeqb9OKudlKcSYhSMd6rqmHNfjaQGx8bWUTTV72byXN5HePA/zUk6UtMdRCRmjcyRpt7THBzSR0IF1wuqLxL+pI+i2DdfPsZv/aDdO6rpYrOMJiJiABOeUyFrgAN7svdW+91U32oF8OAUkE5vOXUrH3NzmjhLnknjbLa/VZNhnaThssAlkqGQvAu+KT6xjrahrbXfxsW3utP9om1pxKqD2gtghBbA1ws45iM8jhwLrN04ADjdI9TwmsYKUY5kYupmH1R4D5KIiZmIHNTKivfCNfSLlhUyxhzS0i4OhVSKunguNZWGR9HgBkmiiEuVssscd8ty3vHht7XF7XvwXS2xGw9LhcZbAC6R/wBZK+xkfxtoLNb0Hnc6rQeEf8XS/wDkwf5zV1EtTTTco5Zha6qNckohERWCiEREBjHabBnwirHKPP8Au3Nf/CuehuW5+0vbqCGOWijaJppGOjlF/o4g9pae8I1LrH1R5kaX0pE7Sx3j49VQ1bTax2Nrw6MoweVzwfRERUjSCIiAIiIC2xP6l/h+YuoIi6yVzQRY7joVB1GHSMPojM3hbeOhCt6eax0sy/EKZSamlkt3uJtck23XJNvC+5eKkusbEEHkRZVAqy8mUFI4M/V7DusHD5H8lHK/wVt3OdwAy+ZN/wAvio7fQyzo8+dHBXVUxabj1fl4r4AX3KbXgaBuAHkqyv23NWWlTezPhSU+UXO8/DorhEUMpNvLLMYqKwgiIvDovtn2Zq+jbzqoPhM1dPLnHs+p+8xekbb1XukPTJG5wPvaF0ctPSr6DE8Sf5iXwERFZM4LCu1Lax1DShkJtU1BLYj9hotnk8RcAdSDrYrNVoXthqu8xYtvpDDG0DgC7M8/B7fcFHbPpg2WdJWrLUmYY0cySSbuJNySdSSTvK9RWtXXtjNrEm1za2g81kpSm9j6CU4wWXsi5I62VNyN4v4b/cqmPBAI3EXHmjHg6ggjobpx2Pdn3DXg7l6qXxg+PNUNkINneR5p054Gccn1REXJ0ERWU9fkkyvFmkAtd87rqMXLg4nZGCzIu5ImuFnAEdRdWMuERncXN8DcfFX7Hgi4IIO4her2M5R4ZzOquz1JMjWYM32nuPTcpCKMNFmiwHAKpElZKXLFdFdfpQREXBKEREARFTK+wv7l6ll4DeDYHYjh5kr5p7ejDFkH3pXC3wY/3rdy1t2G1NKaFzIpQ6o7xz6lh0c3c1lgd7MobqNLkrZK16o9MUj5vVWddrYREUhXC5t26n7zFqx3KXJ+7Y1n8K6SXL+NuvW1budVUH3zvKrat/QaPhq/Mb+CzWPOkzFzvtEkeG4fCyl8UlyxO5n0R+LT5XUOAq+njhNlrWTzJR9j6mrvEyNv2RnP8IVzgvrP5ej79VYgL70NYI84IJJsWjnpa3RSTjmLUV/2SvVPFkZTfH+ibXjmgixUJRSETNJOryQ7rcE/kpxVLIdD5NOm5WpvBTGCNDw3FVIi4byTIKmWJrhZwBHUXVSLxPB40nszxjABYAADcBuXqIh6tgiIgCIiAIiIDxzrb1YV73W3WHyUgqJ2XaVJXJRZHbFyi0mReE4nNSzMnp3lksZu0jjza4e007iCun9gdrY8TpBM0ZZGnJPHfWN4HDm07weXUFcrvbYkLLeyraQ0OJx3NoakiCccPSNo3/hcRryLlpVy7GBdDudPoiKYrBcu4uLVdUOVTUf5zl1EuY9s2iDEK0O3Cokf+8eXgD9oKtqk3DY0fDpJTefYxnF5bvaz7IzHxOg/rqrRUhxcS473G/8AIKpcqPSkhOfXJy9wvF6i9OSul+tZ97+EqeUJQi8zOmY/4bfmptVdRyvsaGi9L+/+EERFXLoREQBERAEREAREQBERAEREBCVbbO/rwVrOPRPPeFe149L3/NWcu4rSg+DEvW8kde7L4gaihppzvlgikd4ujBd8SV4ozsxP+56K/wDyGfLRFaM4vZ9pYWYgyheHNklhMsT3ACOSziHRtdfV4AzWtuXPnbLJG7GZ2xm4Hd97yziJoI62Ab5krdGIHDMbpy3vD3lO5zgWkw1dM9h1Ia4ZmG7eIsbdNOZBO6Rz5HuLnyOL3ucbucXHMS48SSSVxPgkqznBWiIoC2EReFAXeEtvKT9ltv2j/opdWGDR2YXH2zfyGg/NX6p3vM/samkjipfO4REUJZCIiAIiIAiIgCIiAIiIAiLx7rC6LcERXn0vf81ZTGzSrioddx9yk9jMBdiFfDTNBLC4PnI9mNhBeb8NPRHVwWnCPBh6iay2dN7D0hiwyjjcLObTQhw5Humlw9914psC2gRWTPMbx7ZbC6yfLUwQPqMue18sxaDlDjlIc5t9LnRcu4phr6WpmppLh8Ujma8bHRw6FtiOhXU+0+x9NXFj5O8jni+qqIHmKePfo144anQg7ysC237H3TxmaCrnmrG2F6p7CJGtGjMzWDK4cHG/I8xzJZR1CXS8mj0X0xCklp5DFUxPhkbvbI0tO+1xzGm8aFW5lbzUHSy2pxfc+iQwmR2QbvaPIfzX0go5JOBY3md58Apimp2sblaPHmepUVlqhxyWadPKx5e0f7n0Y0AADcNAvURUTWCIiAIiIAiIgCIiAIiIAiIgCusPwWWrE3dujjZTxmWaWZxbGwa2BcATc2NhbgVRhtBLUzNp6duaV505NHFzzwaOJ/0W7MN7LaFkcTJQ+bu7OkaZHiGWS988kINnW3AG+gAN1b01OX1Moa3UquPSuWaXoOzeqfJQNmmjibiAe6IgOe9gbB3v0kZDdSLbidd62XsDs7BRYy+no+8e2npC2tleT6c00sb42W9UWY0kWGmoNzdZ7U7PRyV0NY5zi6nifHDH6PdsMh9OQaXzFtm77WG5TAaBewGu/r4rQSwYbbfJ6iIvTwIiID4VlFFM3LLGyRvJ7GvHuIWgu0LYU4dKZoWZqSR3okC5hJPqPPL7LuO466noRfKpp2SMcyRrXseC1zXAFrgd4IO8LicFJYZNRc6pZRyu119QvVne3PZjLTF09CHSwb3Rauki+7xkb/iHXetfxTgrMsplBm/TfC1ZR9URFCThERAEREAREQBERAERfMzC4Au4k2AGtydwHM+C9UW+DxtLk+ivMDwiorZu5pWZne246MjH2nu4Df1PAFZXsn2XVVVaSrvTw78lh3zx90/V+LtenFbmwXBoKSIRU8bY2DlvcftPcdXO6lXKtL3kZ2o18Y7Q3ZFbE7Hw4dDlZ6cz7d9KRZzzyA9lg4D33KyREV5LBjyk5PLCIi9OQiIgCIiAIiIAtadsGztCyinrXRZJ2gZXREMMj3vDWiRu5wudTa9gdVstal/tF1RFFTRDdJUZndRHG7Q+bgfJeNJrc6hKUXmLNMwV2g3jodQrtlWD18CodFSlXF9jWhqZx5JwVDVWJW8woISEcSqhUO5/BRuhEy1nuiczDmPevbjmoL9LdfhY7tFV+knkF5+H+TpayJNZxzHvVJlbzCh/0k9F4ah3P4L3yF7h6xEs6paFf4XhFZVEfo9NLID7QYcnnI6zB71L9h8jXYsWSta8Op5Mge1rsrmvY4ObcaGwcNOa6LAU8NLHllSzxGSeIo0rgnY9UyWdWTtib9iL6STwLj6LT4ZlszZzY2iodYIRn3GR/pynn6Z9UdG2HRT6KxGEY8FCzUWWcsIiLshCIiAIiIAiIgCIiAIiIAtd9ueBmpwt0rBd9K8TWHFli2T3NOb8C2IqZIw5pa4AtcCHA6ggixBHJAcZNdcXVSndvNmXYZXyQEHuXHPTOPFjjoL8S31T4X4qCVaSwy7CXUgiIvDope24SN1wql8ojq7xXq4OXs0fVEReHRmHY5IRjtNb2mzg/uHn8l06uduwTC3S4o6ot9HTxOGbhnl9Frf2e8PkuiVYjwU5vMmERF0cBERAEREAREQBERAEREAREQBERAYr2ibGx4pSGM2bMy7qeQ+y6253HI7QHyO8BcwYlQzUsz4Khjo5IzZwPwIPtNO8Eb12Sse2w2Mo8SjDamP0237uVhyysv8AZdxH6pBHReOOTqMnF7HKQK8c4DeVsHbDshkou6eyqZJHLURQXfGWGPvnFrXvIJBaNLkW37lc472Nuo6CaqkqRK+FrX90xhY0tD295eQkn1M1rAahR+WTed8GtqaOSaRsULHSSPNmNY0ucT0AV7tBgM+HTCGqYGSOjZILODhZ995HEEOB6g7xYreo2epaGswmagg7uOV8sUpGZzpGz0xe0yvdcmxZcXOmtlOYdgb3YtiEtRCH08sVIyAvDXscGMd3jcp5P11HFddCxgjdjzk5cNQ1ZNsnsTVYhUint+j/AEYmc6Zrmkxl+TPGw2L9bjgOq3RhOCQs2klMFNFHDDQMa7JC1je9lqc4cABbNkaRffpZSVJhc7toZqt0ZZBHRMponki0pdKJSW2N/ROYG/RFBISskya2T2agw6mbT07fRHpPcdXyOIF3vPE6DwAAUyiLsjCIiAIiIAiIgCIiAIiIAiIgCIiAIiIAiIgMY7TadsmEVgeL5YHyN6OjGdjgRxDmg+Sm5aKOen7qVueOSPJI1xJzBzbEE3v5714iAuoIWsa1jQA1oDWgbgALADyVaIgCIiAIiIAiIgCIiAIiIAiIgCIiA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7" t="10185" r="9088" b="38549"/>
          <a:stretch/>
        </p:blipFill>
        <p:spPr bwMode="auto">
          <a:xfrm>
            <a:off x="35496" y="1451553"/>
            <a:ext cx="9077438" cy="384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83768" y="719939"/>
            <a:ext cx="6460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/>
              <a:t>описание того, каким образом похожи друг на друга гомологичные последовательности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-40035" y="5445224"/>
            <a:ext cx="89521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Ответ: участки выравнивания (не отдельные колонки), со значительным сходством свидетельствуют об общности происхождения </a:t>
            </a:r>
          </a:p>
        </p:txBody>
      </p:sp>
    </p:spTree>
    <p:extLst>
      <p:ext uri="{BB962C8B-B14F-4D97-AF65-F5344CB8AC3E}">
        <p14:creationId xmlns:p14="http://schemas.microsoft.com/office/powerpoint/2010/main" val="177068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5328592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Выравнивание или его участок, на котором много </a:t>
            </a:r>
            <a:r>
              <a:rPr lang="ru-RU" sz="5400" dirty="0" err="1" smtClean="0"/>
              <a:t>гэпов</a:t>
            </a:r>
            <a:r>
              <a:rPr lang="ru-RU" sz="5400" dirty="0" smtClean="0"/>
              <a:t> и мало совпадений не имеет никакого биологического смысла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8647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5328592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Участки с большим количеством совпадений и маленьким числом </a:t>
            </a:r>
            <a:r>
              <a:rPr lang="ru-RU" sz="5400" dirty="0" err="1" smtClean="0"/>
              <a:t>гэпов</a:t>
            </a:r>
            <a:r>
              <a:rPr lang="ru-RU" sz="5400" dirty="0" smtClean="0"/>
              <a:t> соответствуют гомологии между участками последовательностей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46597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5328592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В таких участках консервативные колонки соответствуют гомологии между буквами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56964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u="sng" dirty="0" smtClean="0"/>
              <a:t>Что такое выравнивание?</a:t>
            </a:r>
          </a:p>
          <a:p>
            <a:r>
              <a:rPr lang="ru-RU" b="1" u="sng" dirty="0" smtClean="0"/>
              <a:t>Хорошие выравнивания не могут быть результатом случайности!</a:t>
            </a:r>
          </a:p>
          <a:p>
            <a:r>
              <a:rPr lang="ru-RU" b="1" u="sng" dirty="0" smtClean="0"/>
              <a:t>Хорошее выравнивание свидетельствует о гомологии.</a:t>
            </a:r>
          </a:p>
          <a:p>
            <a:r>
              <a:rPr lang="ru-RU" b="1" u="sng" dirty="0" smtClean="0"/>
              <a:t>Способы изображения выравниваний.</a:t>
            </a:r>
          </a:p>
          <a:p>
            <a:r>
              <a:rPr lang="ru-RU" b="1" u="sng" dirty="0" smtClean="0"/>
              <a:t>Достоверное и недостоверное выравнивание.</a:t>
            </a:r>
            <a:endParaRPr lang="en-US" b="1" u="sng" dirty="0" smtClean="0"/>
          </a:p>
          <a:p>
            <a:r>
              <a:rPr lang="ru-RU" b="1" u="sng" dirty="0" smtClean="0"/>
              <a:t>Гомология между отдельными остатками.</a:t>
            </a:r>
          </a:p>
        </p:txBody>
      </p:sp>
    </p:spTree>
    <p:extLst>
      <p:ext uri="{BB962C8B-B14F-4D97-AF65-F5344CB8AC3E}">
        <p14:creationId xmlns:p14="http://schemas.microsoft.com/office/powerpoint/2010/main" val="237637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Гомология между остатками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8784976" cy="612068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Определение: два остатка из разных последовательностей </a:t>
            </a:r>
            <a:r>
              <a:rPr lang="ru-RU" dirty="0" err="1" smtClean="0"/>
              <a:t>гомологичны</a:t>
            </a:r>
            <a:r>
              <a:rPr lang="ru-RU" dirty="0" smtClean="0"/>
              <a:t>, </a:t>
            </a:r>
            <a:r>
              <a:rPr lang="ru-RU" dirty="0"/>
              <a:t>если они произошли от </a:t>
            </a:r>
            <a:r>
              <a:rPr lang="ru-RU" dirty="0" smtClean="0"/>
              <a:t>одного и того же остатка предковой последовательности посредством точечных мутаций (замен).</a:t>
            </a:r>
          </a:p>
          <a:p>
            <a:r>
              <a:rPr lang="ru-RU" dirty="0" smtClean="0"/>
              <a:t>Задача: найти в выравнивании все пары остатков, для которых можно уверенно говорить об их гомологии. Удобно при решении этой задачи решить еще одну:</a:t>
            </a:r>
          </a:p>
          <a:p>
            <a:r>
              <a:rPr lang="ru-RU" dirty="0" smtClean="0"/>
              <a:t>Похожая задача: найти все такие участки в выравнивании, где любые </a:t>
            </a:r>
            <a:r>
              <a:rPr lang="ru-RU" dirty="0" err="1" smtClean="0"/>
              <a:t>а.к</a:t>
            </a:r>
            <a:r>
              <a:rPr lang="ru-RU" dirty="0" smtClean="0"/>
              <a:t>., расположенные в одной колонке, </a:t>
            </a:r>
            <a:r>
              <a:rPr lang="ru-RU" dirty="0" err="1" smtClean="0"/>
              <a:t>гомологичны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56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Кластеры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Задача: найти в выравнивании такие участки, на которых расположение аминокислот в одной колонке свидетельствует об их гомологии.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Тут, увы, нет общепринятой терминологии. Мы, в нашем курсе, будем называть такие участки </a:t>
            </a:r>
            <a:r>
              <a:rPr lang="ru-RU" i="1" dirty="0" smtClean="0"/>
              <a:t>кластерами</a:t>
            </a:r>
            <a:r>
              <a:rPr lang="ru-RU" dirty="0" smtClean="0"/>
              <a:t> (позже будет понятно, за что мы их так).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033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3062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Дано 4 последовательности</a:t>
            </a:r>
            <a:br>
              <a:rPr lang="ru-RU" dirty="0" smtClean="0"/>
            </a:br>
            <a:r>
              <a:rPr lang="ru-RU" sz="3600" dirty="0" smtClean="0"/>
              <a:t>Найти общие мотивы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28056" y="3068960"/>
            <a:ext cx="63345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ВНИМАНИЕ</a:t>
            </a:r>
            <a:r>
              <a:rPr lang="en-US" sz="3600" dirty="0" smtClean="0"/>
              <a:t>: </a:t>
            </a:r>
            <a:r>
              <a:rPr lang="ru-RU" sz="3600" dirty="0" smtClean="0"/>
              <a:t>в белке разрывов нет, нарисованное тут пустое место – это на самом деле пептидная связь! Такое пустое место (несколько символов </a:t>
            </a:r>
            <a:r>
              <a:rPr lang="en-US" sz="3600" dirty="0" smtClean="0"/>
              <a:t>“-”</a:t>
            </a:r>
            <a:r>
              <a:rPr lang="ru-RU" sz="3600" dirty="0" smtClean="0"/>
              <a:t> подряд) называется </a:t>
            </a:r>
            <a:r>
              <a:rPr lang="en-US" sz="3600" dirty="0" smtClean="0"/>
              <a:t>“</a:t>
            </a:r>
            <a:r>
              <a:rPr lang="ru-RU" sz="3600" dirty="0" err="1" smtClean="0"/>
              <a:t>гэп</a:t>
            </a:r>
            <a:r>
              <a:rPr lang="en-US" sz="3600" dirty="0" smtClean="0"/>
              <a:t>”</a:t>
            </a:r>
            <a:r>
              <a:rPr lang="ru-RU" sz="3600" dirty="0" smtClean="0"/>
              <a:t> (</a:t>
            </a:r>
            <a:r>
              <a:rPr lang="en-US" sz="3600" dirty="0" smtClean="0"/>
              <a:t>gap)</a:t>
            </a:r>
            <a:endParaRPr lang="ru-RU" sz="36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90950" y="1268760"/>
            <a:ext cx="720080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3051" y="1196752"/>
            <a:ext cx="8964488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VLSGG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IA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DRMQKEITAL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-----------AP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KI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KIIA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PP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RK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YSVWIGGSILA</a:t>
            </a:r>
          </a:p>
          <a:p>
            <a:pPr marL="0" indent="0"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VLSGG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IV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DRMNKELTAL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AP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KI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KIIA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PP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RK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YSVWIGGSILA</a:t>
            </a:r>
          </a:p>
          <a:p>
            <a:pPr marL="0" indent="0"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VLSGG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IA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DRMSKEISAL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AP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SM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KI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KVVA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PP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RK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YSVWIGGSILA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VLSGG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LP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SRLERELKQL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YLERVLKGDVDKL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KF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KI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RIED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PP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RK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HMVFLGGAVLA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94259" y="1268760"/>
            <a:ext cx="288032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321321" y="1268760"/>
            <a:ext cx="288032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004048" y="1268760"/>
            <a:ext cx="144016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436096" y="1268760"/>
            <a:ext cx="288032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228184" y="1268760"/>
            <a:ext cx="288032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660232" y="1268760"/>
            <a:ext cx="288032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71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0263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Кластеры:</a:t>
            </a:r>
            <a:br>
              <a:rPr lang="ru-RU" dirty="0" smtClean="0"/>
            </a:br>
            <a:r>
              <a:rPr lang="ru-RU" dirty="0" smtClean="0"/>
              <a:t>биологическое определение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06044"/>
            <a:ext cx="8784976" cy="546331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Итак, </a:t>
            </a:r>
            <a:r>
              <a:rPr lang="ru-RU" b="1" i="1" dirty="0" smtClean="0"/>
              <a:t>кластер</a:t>
            </a:r>
            <a:r>
              <a:rPr lang="ru-RU" dirty="0" smtClean="0"/>
              <a:t> – это участок выравнивания, где все аминокислоты из одной колонки </a:t>
            </a:r>
            <a:r>
              <a:rPr lang="ru-RU" dirty="0" err="1" smtClean="0"/>
              <a:t>гомологичны</a:t>
            </a:r>
            <a:r>
              <a:rPr lang="ru-RU" dirty="0" smtClean="0"/>
              <a:t> между собой.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Это </a:t>
            </a:r>
            <a:r>
              <a:rPr lang="ru-RU" i="1" dirty="0" smtClean="0"/>
              <a:t>биологическое (сущностное) определение.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Но, увы, на участках выравнивания не написано, кто там кому </a:t>
            </a:r>
            <a:r>
              <a:rPr lang="ru-RU" dirty="0" err="1" smtClean="0"/>
              <a:t>гомологичен</a:t>
            </a:r>
            <a:r>
              <a:rPr lang="ru-RU" dirty="0" smtClean="0"/>
              <a:t>. Задача </a:t>
            </a:r>
            <a:r>
              <a:rPr lang="ru-RU" dirty="0" err="1" smtClean="0"/>
              <a:t>биоинформатика</a:t>
            </a:r>
            <a:r>
              <a:rPr lang="ru-RU" dirty="0" smtClean="0"/>
              <a:t> – найти такие участки. При этом можно ориентироваться на какие-то, наблюдаемые свойства выравнивания, например, на </a:t>
            </a:r>
            <a:r>
              <a:rPr lang="ru-RU" dirty="0" err="1" smtClean="0"/>
              <a:t>гэпы</a:t>
            </a:r>
            <a:r>
              <a:rPr lang="ru-RU" dirty="0" smtClean="0"/>
              <a:t> и совпадения (</a:t>
            </a:r>
            <a:r>
              <a:rPr lang="en-US" dirty="0" smtClean="0"/>
              <a:t>matches)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690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0263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Кластеры:</a:t>
            </a:r>
            <a:br>
              <a:rPr lang="ru-RU" dirty="0" smtClean="0"/>
            </a:br>
            <a:r>
              <a:rPr lang="ru-RU" dirty="0" smtClean="0"/>
              <a:t>техническое определение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06044"/>
            <a:ext cx="8784976" cy="51032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Тогда, </a:t>
            </a:r>
            <a:r>
              <a:rPr lang="ru-RU" dirty="0" err="1" smtClean="0"/>
              <a:t>биоинформатики</a:t>
            </a:r>
            <a:r>
              <a:rPr lang="ru-RU" dirty="0" smtClean="0"/>
              <a:t> придумывают</a:t>
            </a:r>
          </a:p>
          <a:p>
            <a:pPr marL="0" indent="0">
              <a:buNone/>
            </a:pPr>
            <a:r>
              <a:rPr lang="ru-RU" i="1" dirty="0" smtClean="0"/>
              <a:t>техническое определение</a:t>
            </a:r>
            <a:r>
              <a:rPr lang="ru-RU" dirty="0" smtClean="0"/>
              <a:t>, в котором используют только наблюдаемые характеристики объекта, в данном случае – выравнивания.</a:t>
            </a:r>
          </a:p>
          <a:p>
            <a:endParaRPr lang="ru-RU" dirty="0"/>
          </a:p>
          <a:p>
            <a:r>
              <a:rPr lang="ru-RU" dirty="0" smtClean="0"/>
              <a:t>Например, кластер – это участок выравнивания, длины не менее </a:t>
            </a:r>
            <a:r>
              <a:rPr lang="en-US" dirty="0" smtClean="0"/>
              <a:t>XXX </a:t>
            </a:r>
            <a:r>
              <a:rPr lang="ru-RU" dirty="0" smtClean="0"/>
              <a:t>аминокислот, где все колонки консервативны на </a:t>
            </a:r>
            <a:r>
              <a:rPr lang="en-US" dirty="0" smtClean="0"/>
              <a:t>YYY</a:t>
            </a:r>
            <a:r>
              <a:rPr lang="ru-RU" dirty="0" smtClean="0"/>
              <a:t>% и более.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720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0263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Задача: придумать</a:t>
            </a:r>
            <a:br>
              <a:rPr lang="ru-RU" dirty="0" smtClean="0"/>
            </a:br>
            <a:r>
              <a:rPr lang="ru-RU" dirty="0" smtClean="0"/>
              <a:t>техническое определение кластера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6486" t="10875" r="21448" b="9377"/>
          <a:stretch/>
        </p:blipFill>
        <p:spPr>
          <a:xfrm>
            <a:off x="539552" y="1196752"/>
            <a:ext cx="7992888" cy="527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69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0263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Задача: придумать</a:t>
            </a:r>
            <a:br>
              <a:rPr lang="ru-RU" dirty="0" smtClean="0"/>
            </a:br>
            <a:r>
              <a:rPr lang="ru-RU" dirty="0" smtClean="0"/>
              <a:t>техническое определение кластера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7486" t="11157" r="1851" b="7957"/>
          <a:stretch/>
        </p:blipFill>
        <p:spPr>
          <a:xfrm>
            <a:off x="179512" y="1484784"/>
            <a:ext cx="879615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57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0263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Задача: придумать</a:t>
            </a:r>
            <a:br>
              <a:rPr lang="ru-RU" dirty="0" smtClean="0"/>
            </a:br>
            <a:r>
              <a:rPr lang="ru-RU" dirty="0" smtClean="0"/>
              <a:t>техническое определение кластера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7614" t="10370" r="2700" b="8561"/>
          <a:stretch/>
        </p:blipFill>
        <p:spPr>
          <a:xfrm>
            <a:off x="179512" y="1340768"/>
            <a:ext cx="8712968" cy="469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93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0263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Задача: придумать</a:t>
            </a:r>
            <a:br>
              <a:rPr lang="ru-RU" dirty="0" smtClean="0"/>
            </a:br>
            <a:r>
              <a:rPr lang="ru-RU" dirty="0" smtClean="0"/>
              <a:t>техническое определение кластера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7993" t="11168" r="2084" b="9539"/>
          <a:stretch/>
        </p:blipFill>
        <p:spPr>
          <a:xfrm>
            <a:off x="107504" y="1628800"/>
            <a:ext cx="8940114" cy="470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32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0263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Задача: придумать</a:t>
            </a:r>
            <a:br>
              <a:rPr lang="ru-RU" dirty="0" smtClean="0"/>
            </a:br>
            <a:r>
              <a:rPr lang="ru-RU" dirty="0" smtClean="0"/>
              <a:t>техническое определение кластера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7200" t="12826" r="2007" b="9780"/>
          <a:stretch/>
        </p:blipFill>
        <p:spPr>
          <a:xfrm>
            <a:off x="179512" y="1412776"/>
            <a:ext cx="8813534" cy="448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52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0263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Задача: придумать</a:t>
            </a:r>
            <a:br>
              <a:rPr lang="ru-RU" dirty="0" smtClean="0"/>
            </a:br>
            <a:r>
              <a:rPr lang="ru-RU" dirty="0" smtClean="0"/>
              <a:t>техническое определение кластера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7303" t="10885" r="1806" b="8838"/>
          <a:stretch/>
        </p:blipFill>
        <p:spPr>
          <a:xfrm>
            <a:off x="179511" y="1484784"/>
            <a:ext cx="8885055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26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468"/>
            <a:ext cx="9144000" cy="6840531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Задача состоит в поиске объектов (участков выравнивания), удовлетворяющих </a:t>
            </a:r>
            <a:r>
              <a:rPr lang="ru-RU" sz="3600" i="1" dirty="0" smtClean="0"/>
              <a:t>биологическому определению</a:t>
            </a:r>
            <a:r>
              <a:rPr lang="ru-RU" sz="3600" dirty="0" smtClean="0"/>
              <a:t>. Но эту задачу решить трудно. Проще придумать другое – </a:t>
            </a:r>
            <a:r>
              <a:rPr lang="ru-RU" sz="3600" i="1" dirty="0" smtClean="0"/>
              <a:t>техническое определение</a:t>
            </a:r>
            <a:r>
              <a:rPr lang="ru-RU" sz="3600" dirty="0" smtClean="0"/>
              <a:t>, и искать то, что удовлетворяет ему. Это задача, отличается от изначальной, но зато можно придумать техническое определение таким, чтобы она решалась легко, а решение не очень сильно отличалось от решения изначальной биологической задачи.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65993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468"/>
            <a:ext cx="9144000" cy="6840531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Вообще говоря можно придумать много разных технических определений. Какое выбрать – во многом зависит от опыта автора по работе с объектом (в данном случае с выравниванием). </a:t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При этом надо понимать, техническая и биологическая задача, вообще говоря, различны. И поэтому в ряде случаев будут различны их решения. У хорошего технического определения таких ошибок должно быть мало.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40421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44824"/>
            <a:ext cx="8229600" cy="3082354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Выравнивание – это способ изобразить предполагаемое сходство последовательностей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67524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Наше техническое определение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8784976" cy="1656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В этом курсе мы пользуемся для определения понятия кластера вспомогательным понятием </a:t>
            </a:r>
            <a:r>
              <a:rPr lang="ru-RU" sz="2400" i="1" dirty="0" smtClean="0"/>
              <a:t>вертикального блока в выравнивании</a:t>
            </a:r>
            <a:r>
              <a:rPr lang="ru-RU" sz="24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6099" r="2792" b="40972"/>
          <a:stretch/>
        </p:blipFill>
        <p:spPr>
          <a:xfrm>
            <a:off x="197877" y="1916832"/>
            <a:ext cx="8748245" cy="2304256"/>
          </a:xfrm>
          <a:prstGeom prst="rect">
            <a:avLst/>
          </a:prstGeom>
        </p:spPr>
      </p:pic>
      <p:sp>
        <p:nvSpPr>
          <p:cNvPr id="6" name="Левая фигурная скобка 5"/>
          <p:cNvSpPr/>
          <p:nvPr/>
        </p:nvSpPr>
        <p:spPr>
          <a:xfrm rot="16200000">
            <a:off x="4412231" y="4061319"/>
            <a:ext cx="236677" cy="658924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37385" y="4509120"/>
            <a:ext cx="8784976" cy="22322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b="1" u="sng" dirty="0" smtClean="0"/>
              <a:t>Тут нет ни </a:t>
            </a:r>
            <a:r>
              <a:rPr lang="ru-RU" b="1" u="sng" dirty="0" err="1" smtClean="0"/>
              <a:t>гэпов</a:t>
            </a:r>
            <a:r>
              <a:rPr lang="ru-RU" b="1" u="sng" dirty="0" smtClean="0"/>
              <a:t>, ни замен.</a:t>
            </a:r>
            <a:r>
              <a:rPr lang="ru-RU" dirty="0" smtClean="0"/>
              <a:t> Маловероятно случайное появление такого участка.  Скорее всего, именно такой мотив был в предковой последовательности, и в ходе эволюции он не изменялся. Аминокислоты в одной колонке </a:t>
            </a:r>
            <a:r>
              <a:rPr lang="ru-RU" dirty="0" err="1" smtClean="0"/>
              <a:t>гомологичны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129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Наше техническое определение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6099" r="2792" b="40972"/>
          <a:stretch/>
        </p:blipFill>
        <p:spPr>
          <a:xfrm>
            <a:off x="216243" y="1844824"/>
            <a:ext cx="8748245" cy="2304256"/>
          </a:xfrm>
          <a:prstGeom prst="rect">
            <a:avLst/>
          </a:prstGeom>
        </p:spPr>
      </p:pic>
      <p:sp>
        <p:nvSpPr>
          <p:cNvPr id="6" name="Левая фигурная скобка 5"/>
          <p:cNvSpPr/>
          <p:nvPr/>
        </p:nvSpPr>
        <p:spPr>
          <a:xfrm rot="16200000">
            <a:off x="1974812" y="3994814"/>
            <a:ext cx="236677" cy="658924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07504" y="4365104"/>
            <a:ext cx="8784976" cy="23139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b="1" u="sng" dirty="0" smtClean="0"/>
              <a:t>Тут нет </a:t>
            </a:r>
            <a:r>
              <a:rPr lang="ru-RU" b="1" u="sng" dirty="0" err="1" smtClean="0"/>
              <a:t>гэпов</a:t>
            </a:r>
            <a:r>
              <a:rPr lang="ru-RU" b="1" u="sng" dirty="0" smtClean="0"/>
              <a:t> и все колонки функционально консервативны.</a:t>
            </a:r>
            <a:r>
              <a:rPr lang="ru-RU" dirty="0" smtClean="0"/>
              <a:t> Маловероятно случайное появление такого участка.  Скорее всего, похожий мотив был в предковой последовательности. Поскольку здесь нет </a:t>
            </a:r>
            <a:r>
              <a:rPr lang="ru-RU" dirty="0" err="1" smtClean="0"/>
              <a:t>гэпов</a:t>
            </a:r>
            <a:r>
              <a:rPr lang="ru-RU" dirty="0" smtClean="0"/>
              <a:t>, вероятно, в ходе эволюции на этом участке не было </a:t>
            </a:r>
            <a:r>
              <a:rPr lang="ru-RU" dirty="0" err="1" smtClean="0"/>
              <a:t>инделей</a:t>
            </a:r>
            <a:r>
              <a:rPr lang="ru-RU" dirty="0" smtClean="0"/>
              <a:t>, а были только замены. Наверное, это какой-то особенный участок, на котором никакой </a:t>
            </a:r>
            <a:r>
              <a:rPr lang="ru-RU" dirty="0" err="1" smtClean="0"/>
              <a:t>индель</a:t>
            </a:r>
            <a:r>
              <a:rPr lang="ru-RU" dirty="0" smtClean="0"/>
              <a:t> не может произойти без нарушения структуры или функции белка. А раз не было </a:t>
            </a:r>
            <a:r>
              <a:rPr lang="ru-RU" dirty="0" err="1" smtClean="0"/>
              <a:t>инделей</a:t>
            </a:r>
            <a:r>
              <a:rPr lang="ru-RU" dirty="0" smtClean="0"/>
              <a:t>, то аминокислоты в одной колонке </a:t>
            </a:r>
            <a:r>
              <a:rPr lang="ru-RU" dirty="0" err="1" smtClean="0"/>
              <a:t>гомологичны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179512" y="692696"/>
            <a:ext cx="8784976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smtClean="0"/>
              <a:t>В этом курсе мы пользуемся для определения понятия кластера вспомогательным понятием </a:t>
            </a:r>
            <a:r>
              <a:rPr lang="ru-RU" sz="2400" i="1" smtClean="0"/>
              <a:t>вертикального блока в выравнивании</a:t>
            </a:r>
            <a:r>
              <a:rPr lang="ru-RU" sz="240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474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Наше техническое определение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6099" r="2792" b="40972"/>
          <a:stretch/>
        </p:blipFill>
        <p:spPr>
          <a:xfrm>
            <a:off x="216243" y="1844824"/>
            <a:ext cx="8748245" cy="2304256"/>
          </a:xfrm>
          <a:prstGeom prst="rect">
            <a:avLst/>
          </a:prstGeom>
        </p:spPr>
      </p:pic>
      <p:sp>
        <p:nvSpPr>
          <p:cNvPr id="6" name="Левая фигурная скобка 5"/>
          <p:cNvSpPr/>
          <p:nvPr/>
        </p:nvSpPr>
        <p:spPr>
          <a:xfrm rot="16200000">
            <a:off x="7740354" y="3933055"/>
            <a:ext cx="216022" cy="792089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07504" y="4365104"/>
            <a:ext cx="8784976" cy="23139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b="1" u="sng" dirty="0" smtClean="0"/>
              <a:t>Тут нет </a:t>
            </a:r>
            <a:r>
              <a:rPr lang="ru-RU" b="1" u="sng" dirty="0" err="1" smtClean="0"/>
              <a:t>гэпов</a:t>
            </a:r>
            <a:r>
              <a:rPr lang="ru-RU" b="1" u="sng" dirty="0" smtClean="0"/>
              <a:t> и многие колонки функционально консервативны.</a:t>
            </a:r>
            <a:r>
              <a:rPr lang="ru-RU" dirty="0" smtClean="0"/>
              <a:t> Маловероятно случайное появление такого участка.  Скорее всего, похожий мотив был в предковой последовательности. Поскольку здесь нет </a:t>
            </a:r>
            <a:r>
              <a:rPr lang="ru-RU" dirty="0" err="1" smtClean="0"/>
              <a:t>гэпов</a:t>
            </a:r>
            <a:r>
              <a:rPr lang="ru-RU" dirty="0" smtClean="0"/>
              <a:t>, вероятно, в ходе эволюции на этом участке не было </a:t>
            </a:r>
            <a:r>
              <a:rPr lang="ru-RU" dirty="0" err="1" smtClean="0"/>
              <a:t>инделей</a:t>
            </a:r>
            <a:r>
              <a:rPr lang="ru-RU" dirty="0" smtClean="0"/>
              <a:t>, а были только замены. Наверное, это какой-то особенный участок, на котором никакой </a:t>
            </a:r>
            <a:r>
              <a:rPr lang="ru-RU" dirty="0" err="1" smtClean="0"/>
              <a:t>индель</a:t>
            </a:r>
            <a:r>
              <a:rPr lang="ru-RU" dirty="0" smtClean="0"/>
              <a:t> не может произойти без нарушения структуры или функции белка. А раз не было </a:t>
            </a:r>
            <a:r>
              <a:rPr lang="ru-RU" dirty="0" err="1" smtClean="0"/>
              <a:t>инделей</a:t>
            </a:r>
            <a:r>
              <a:rPr lang="ru-RU" dirty="0" smtClean="0"/>
              <a:t>, то аминокислоты в одной колонке </a:t>
            </a:r>
            <a:r>
              <a:rPr lang="ru-RU" dirty="0" err="1" smtClean="0"/>
              <a:t>гомологичны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179512" y="692696"/>
            <a:ext cx="8784976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smtClean="0"/>
              <a:t>В этом курсе мы пользуемся для определения понятия кластера вспомогательным понятием </a:t>
            </a:r>
            <a:r>
              <a:rPr lang="ru-RU" sz="2400" i="1" smtClean="0"/>
              <a:t>вертикального блока в выравнивании</a:t>
            </a:r>
            <a:r>
              <a:rPr lang="ru-RU" sz="2400" smtClean="0"/>
              <a:t>.</a:t>
            </a:r>
            <a:endParaRPr lang="ru-RU" sz="2400" dirty="0"/>
          </a:p>
        </p:txBody>
      </p:sp>
      <p:sp>
        <p:nvSpPr>
          <p:cNvPr id="7" name="Левая фигурная скобка 6"/>
          <p:cNvSpPr/>
          <p:nvPr/>
        </p:nvSpPr>
        <p:spPr>
          <a:xfrm rot="16200000">
            <a:off x="5717062" y="3853982"/>
            <a:ext cx="230155" cy="936105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91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Наше техническое определение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8784976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Наше техническое определение состоит из двух частей: сначала мы определяем понятие </a:t>
            </a:r>
            <a:r>
              <a:rPr lang="ru-RU" i="1" dirty="0" smtClean="0"/>
              <a:t>блока</a:t>
            </a:r>
            <a:r>
              <a:rPr lang="ru-RU" dirty="0" smtClean="0"/>
              <a:t>. Для блока у нас очень строгие критерии. Внутри блока точно есть – мы уверены – гомология между остатками. Хотя, возможно, какие-то участки таких гомологий не входят в состав блоков.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Эти участки мы затем находим в процессе объединения блоков в </a:t>
            </a:r>
            <a:r>
              <a:rPr lang="ru-RU" i="1" dirty="0" smtClean="0"/>
              <a:t>кластеры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6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Наше техническое определение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8784976" cy="568863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 этом курсе мы пользуемся для определения понятия кластера вспомогательным понятием </a:t>
            </a:r>
            <a:r>
              <a:rPr lang="ru-RU" i="1" dirty="0" smtClean="0"/>
              <a:t>вертикального блока в выравнивании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/>
              <a:t>Вертикальный </a:t>
            </a:r>
            <a:r>
              <a:rPr lang="ru-RU" dirty="0" smtClean="0"/>
              <a:t>блок – это участок, где много абсолютно консервативных или функционально консервативных позиций и нет </a:t>
            </a:r>
            <a:r>
              <a:rPr lang="ru-RU" dirty="0" err="1" smtClean="0"/>
              <a:t>гэпов</a:t>
            </a:r>
            <a:r>
              <a:rPr lang="ru-RU" dirty="0" smtClean="0"/>
              <a:t>. По случайным причинам такие участки не встречаются. Поэтому, можно предполагать гомологию между любыми двумя остатками из каждой колонки.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835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</a:rPr>
              <a:t>Тут приведен список терминов, которые употребляются в третьем блоке. Следует учитывать, что терминология в этой области науки не является общепринятой. Я предлагаю использовать эти слова в указанном здесь значении, тогда мы можем с вами понимать друг друга. Но это не значит, что все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</a:rPr>
              <a:t>биоинформатики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</a:rPr>
              <a:t> планеты Земля понимают эти термины именно так. В скобках приведены возможные альтернативные понимания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</a:p>
          <a:p>
            <a:endParaRPr lang="ru-RU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ru-RU" b="1" dirty="0"/>
              <a:t>Вертикальный блок</a:t>
            </a:r>
            <a:r>
              <a:rPr lang="ru-RU" dirty="0"/>
              <a:t>, - участок выравнивания, на котором можно ожидать гомологию между остатками из всех последовательностей для каждой колонки. Значит, фрагменты должны быть похожи по последовательности и выравнивание блока должно содержать много абсолютно консервативных или функционально консервативных позиций.</a:t>
            </a:r>
          </a:p>
          <a:p>
            <a:r>
              <a:rPr lang="ru-RU" dirty="0"/>
              <a:t>Блок не может содержать </a:t>
            </a:r>
            <a:r>
              <a:rPr lang="ru-RU" dirty="0" err="1"/>
              <a:t>гепов</a:t>
            </a:r>
            <a:r>
              <a:rPr lang="ru-RU" dirty="0"/>
              <a:t>, так как иначе у каких-то остатков нет гомологов в других последовательностях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34614" y="3602663"/>
            <a:ext cx="9287134" cy="3363059"/>
          </a:xfrm>
          <a:prstGeom prst="rect">
            <a:avLst/>
          </a:prstGeom>
          <a:solidFill>
            <a:srgbClr val="FFFF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52257" tIns="65067" rIns="1252143" bIns="6506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Вертикальный блок - участок множественного выравнивания не менее чем 5 последовательностей, обладающий следующими свойствами: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dirty="0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eriod"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Не содержит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гэпов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eriod"/>
              <a:tabLst/>
            </a:pPr>
            <a:endParaRPr lang="ru-RU" altLang="ru-RU" sz="1400" dirty="0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eriod"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Длина - не менее 4 колонок.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eriod"/>
              <a:tabLst/>
            </a:pPr>
            <a:endParaRPr lang="ru-RU" altLang="ru-RU" sz="1400" dirty="0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lphaLcPeriod"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Первая и последняя колонки - </a:t>
            </a:r>
            <a:r>
              <a:rPr lang="ru-RU" altLang="ru-RU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абсолютно консервативны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или </a:t>
            </a:r>
            <a:r>
              <a:rPr lang="ru-RU" altLang="ru-RU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абсолютно функционально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консервативны.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eriod"/>
              <a:tabLst/>
            </a:pPr>
            <a:endParaRPr lang="ru-RU" altLang="ru-RU" sz="1400" dirty="0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lphaLcPeriod"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Не содержит более 3 колонок, не являющихся </a:t>
            </a:r>
            <a:r>
              <a:rPr lang="ru-RU" altLang="ru-RU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абсолютно консервативными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или </a:t>
            </a:r>
            <a:r>
              <a:rPr lang="ru-RU" altLang="ru-RU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абсолютно функционально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консервативными, подряд.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eriod"/>
              <a:tabLst/>
            </a:pPr>
            <a:endParaRPr lang="ru-RU" altLang="ru-RU" sz="1400" dirty="0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eriod"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Не может быть расширен без нарушения предыдущих свойств.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86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05" y="3198"/>
            <a:ext cx="9000495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Наше техническое определение</a:t>
            </a:r>
            <a:r>
              <a:rPr lang="en-US" dirty="0" smtClean="0"/>
              <a:t>: </a:t>
            </a:r>
            <a:r>
              <a:rPr lang="ru-RU" sz="3600" dirty="0"/>
              <a:t>блоки</a:t>
            </a:r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323528" y="4797152"/>
            <a:ext cx="8640960" cy="18722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Это вертикальные блоки.</a:t>
            </a:r>
            <a:r>
              <a:rPr lang="en-US" dirty="0" smtClean="0"/>
              <a:t> </a:t>
            </a:r>
            <a:r>
              <a:rPr lang="ru-RU" sz="2400" dirty="0" smtClean="0"/>
              <a:t>То есть весьма консервативные мотивы. Тут много близко расположенных консервативных и функционально консервативных позиций и нет </a:t>
            </a:r>
            <a:r>
              <a:rPr lang="ru-RU" sz="2400" dirty="0" err="1" smtClean="0"/>
              <a:t>гэпов</a:t>
            </a:r>
            <a:r>
              <a:rPr lang="ru-RU" sz="2400" dirty="0" smtClean="0"/>
              <a:t>. То есть участки разных последовательностей </a:t>
            </a:r>
            <a:r>
              <a:rPr lang="ru-RU" sz="2400" dirty="0" err="1" smtClean="0"/>
              <a:t>гомологичны</a:t>
            </a:r>
            <a:r>
              <a:rPr lang="ru-RU" sz="2400" dirty="0" smtClean="0"/>
              <a:t> между собой, а в эволюции не бывает </a:t>
            </a:r>
            <a:r>
              <a:rPr lang="ru-RU" sz="2400" dirty="0" err="1" smtClean="0"/>
              <a:t>инделей</a:t>
            </a:r>
            <a:r>
              <a:rPr lang="ru-RU" sz="2400" dirty="0" smtClean="0"/>
              <a:t>. Следовательно, </a:t>
            </a:r>
            <a:r>
              <a:rPr lang="ru-RU" sz="2400" dirty="0" err="1" smtClean="0"/>
              <a:t>а.к</a:t>
            </a:r>
            <a:r>
              <a:rPr lang="ru-RU" sz="2400" dirty="0" smtClean="0"/>
              <a:t>. в одной колонке – </a:t>
            </a:r>
            <a:r>
              <a:rPr lang="ru-RU" sz="2400" dirty="0" err="1" smtClean="0"/>
              <a:t>гомологичны</a:t>
            </a:r>
            <a:r>
              <a:rPr lang="ru-RU" sz="2400" dirty="0" smtClean="0"/>
              <a:t>.</a:t>
            </a:r>
            <a:endParaRPr lang="ru-RU" dirty="0"/>
          </a:p>
        </p:txBody>
      </p:sp>
      <p:sp>
        <p:nvSpPr>
          <p:cNvPr id="11" name="Левая фигурная скобка 10"/>
          <p:cNvSpPr/>
          <p:nvPr/>
        </p:nvSpPr>
        <p:spPr>
          <a:xfrm rot="16200000">
            <a:off x="6200114" y="3472935"/>
            <a:ext cx="272166" cy="2232249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Левая фигурная скобка 11"/>
          <p:cNvSpPr/>
          <p:nvPr/>
        </p:nvSpPr>
        <p:spPr>
          <a:xfrm rot="16200000">
            <a:off x="1666612" y="2971881"/>
            <a:ext cx="302163" cy="3348375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2886" t="11146" r="1207" b="27638"/>
          <a:stretch/>
        </p:blipFill>
        <p:spPr>
          <a:xfrm>
            <a:off x="143506" y="659821"/>
            <a:ext cx="8820982" cy="374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30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Наше техническое определение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6070" t="9889" r="42484" b="33601"/>
          <a:stretch/>
        </p:blipFill>
        <p:spPr>
          <a:xfrm>
            <a:off x="1259632" y="764704"/>
            <a:ext cx="4968552" cy="3669449"/>
          </a:xfrm>
          <a:prstGeom prst="rect">
            <a:avLst/>
          </a:prstGeom>
        </p:spPr>
      </p:pic>
      <p:sp>
        <p:nvSpPr>
          <p:cNvPr id="11" name="Левая фигурная скобка 10"/>
          <p:cNvSpPr/>
          <p:nvPr/>
        </p:nvSpPr>
        <p:spPr>
          <a:xfrm rot="16200000">
            <a:off x="5155999" y="4301029"/>
            <a:ext cx="272165" cy="720081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Левая фигурная скобка 11"/>
          <p:cNvSpPr/>
          <p:nvPr/>
        </p:nvSpPr>
        <p:spPr>
          <a:xfrm rot="16200000">
            <a:off x="2872745" y="4322032"/>
            <a:ext cx="302163" cy="648075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23528" y="4797152"/>
            <a:ext cx="8640960" cy="18722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Это вертикальные блоки.</a:t>
            </a:r>
            <a:r>
              <a:rPr lang="en-US" dirty="0" smtClean="0"/>
              <a:t> </a:t>
            </a:r>
            <a:r>
              <a:rPr lang="ru-RU" sz="2400" dirty="0" smtClean="0"/>
              <a:t>То есть весьма консервативные мотивы. Тут много близко расположенных консервативных и функционально консервативных позиций и нет </a:t>
            </a:r>
            <a:r>
              <a:rPr lang="ru-RU" sz="2400" dirty="0" err="1" smtClean="0"/>
              <a:t>гэпов</a:t>
            </a:r>
            <a:r>
              <a:rPr lang="ru-RU" sz="2400" dirty="0" smtClean="0"/>
              <a:t>. То есть участки разных последовательностей </a:t>
            </a:r>
            <a:r>
              <a:rPr lang="ru-RU" sz="2400" dirty="0" err="1" smtClean="0"/>
              <a:t>гомологичны</a:t>
            </a:r>
            <a:r>
              <a:rPr lang="ru-RU" sz="2400" dirty="0" smtClean="0"/>
              <a:t> между собой, а в эволюции не бывает </a:t>
            </a:r>
            <a:r>
              <a:rPr lang="ru-RU" sz="2400" dirty="0" err="1" smtClean="0"/>
              <a:t>инделей</a:t>
            </a:r>
            <a:r>
              <a:rPr lang="ru-RU" sz="2400" dirty="0" smtClean="0"/>
              <a:t>. Следовательно, </a:t>
            </a:r>
            <a:r>
              <a:rPr lang="ru-RU" sz="2400" dirty="0" err="1" smtClean="0"/>
              <a:t>а.к</a:t>
            </a:r>
            <a:r>
              <a:rPr lang="ru-RU" sz="2400" dirty="0" smtClean="0"/>
              <a:t>. в одной колонке – </a:t>
            </a:r>
            <a:r>
              <a:rPr lang="ru-RU" sz="2400" dirty="0" err="1" smtClean="0"/>
              <a:t>гомологичны</a:t>
            </a:r>
            <a:r>
              <a:rPr lang="ru-RU" sz="2400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822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198"/>
            <a:ext cx="91440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Наше техническое определение</a:t>
            </a:r>
            <a:r>
              <a:rPr lang="en-US" dirty="0" smtClean="0"/>
              <a:t>: </a:t>
            </a:r>
            <a:r>
              <a:rPr lang="ru-RU" sz="3600" dirty="0" smtClean="0"/>
              <a:t>кластеры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07504" y="4653136"/>
            <a:ext cx="8856984" cy="18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/>
              <a:t>Тут между двумя блоками (участками несомненной гомологии между </a:t>
            </a:r>
            <a:r>
              <a:rPr lang="ru-RU" sz="2400" dirty="0"/>
              <a:t>остатками </a:t>
            </a:r>
            <a:r>
              <a:rPr lang="ru-RU" sz="2400" dirty="0" smtClean="0"/>
              <a:t>всех последовательностей) вообще нет </a:t>
            </a:r>
            <a:r>
              <a:rPr lang="ru-RU" sz="2400" dirty="0" err="1" smtClean="0"/>
              <a:t>гэпов</a:t>
            </a:r>
            <a:r>
              <a:rPr lang="ru-RU" sz="2400" dirty="0" smtClean="0"/>
              <a:t>. Вывод: не бывает в этой области ни вставок, ни </a:t>
            </a:r>
            <a:r>
              <a:rPr lang="ru-RU" sz="2400" dirty="0" err="1" smtClean="0"/>
              <a:t>делеций</a:t>
            </a:r>
            <a:r>
              <a:rPr lang="ru-RU" sz="2400" dirty="0" smtClean="0"/>
              <a:t>. Следовательно, у предковой последовательности тут было столько же аминокислот, и происходили только замены. </a:t>
            </a:r>
            <a:r>
              <a:rPr lang="ru-RU" sz="2400" dirty="0" err="1" smtClean="0"/>
              <a:t>А.к</a:t>
            </a:r>
            <a:r>
              <a:rPr lang="ru-RU" sz="2400" dirty="0" smtClean="0"/>
              <a:t>. в </a:t>
            </a:r>
            <a:r>
              <a:rPr lang="ru-RU" sz="2400" dirty="0"/>
              <a:t>				</a:t>
            </a:r>
            <a:r>
              <a:rPr lang="en-US" sz="2400" dirty="0" smtClean="0"/>
              <a:t>	</a:t>
            </a:r>
            <a:r>
              <a:rPr lang="ru-RU" sz="2400" dirty="0" smtClean="0"/>
              <a:t>одной 	колонке </a:t>
            </a:r>
            <a:r>
              <a:rPr lang="ru-RU" sz="2400" dirty="0" err="1" smtClean="0"/>
              <a:t>гомологичны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-58871" y="5229200"/>
            <a:ext cx="9599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900" dirty="0" smtClean="0"/>
              <a:t>Это два блока надо объединить в КЛАСТЕР</a:t>
            </a:r>
            <a:endParaRPr lang="ru-RU" sz="3900" dirty="0"/>
          </a:p>
        </p:txBody>
      </p:sp>
      <p:sp>
        <p:nvSpPr>
          <p:cNvPr id="14" name="Левая фигурная скобка 13"/>
          <p:cNvSpPr/>
          <p:nvPr/>
        </p:nvSpPr>
        <p:spPr>
          <a:xfrm rot="16200000">
            <a:off x="6200114" y="3472935"/>
            <a:ext cx="272166" cy="2232249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Левая фигурная скобка 14"/>
          <p:cNvSpPr/>
          <p:nvPr/>
        </p:nvSpPr>
        <p:spPr>
          <a:xfrm rot="16200000">
            <a:off x="1666612" y="2971881"/>
            <a:ext cx="302163" cy="3348375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/>
          <a:srcRect l="12886" t="11146" r="1207" b="27638"/>
          <a:stretch/>
        </p:blipFill>
        <p:spPr>
          <a:xfrm>
            <a:off x="143506" y="659821"/>
            <a:ext cx="8820982" cy="374891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7504" y="753988"/>
            <a:ext cx="7416824" cy="36989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09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8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t="16099" r="2792" b="40972"/>
          <a:stretch/>
        </p:blipFill>
        <p:spPr>
          <a:xfrm>
            <a:off x="161873" y="881253"/>
            <a:ext cx="8748245" cy="2304256"/>
          </a:xfrm>
          <a:prstGeom prst="rect">
            <a:avLst/>
          </a:prstGeom>
        </p:spPr>
      </p:pic>
      <p:sp>
        <p:nvSpPr>
          <p:cNvPr id="5" name="Левая фигурная скобка 4"/>
          <p:cNvSpPr/>
          <p:nvPr/>
        </p:nvSpPr>
        <p:spPr>
          <a:xfrm rot="16200000">
            <a:off x="3715925" y="1204772"/>
            <a:ext cx="488015" cy="4536504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Левая фигурная скобка 6"/>
          <p:cNvSpPr/>
          <p:nvPr/>
        </p:nvSpPr>
        <p:spPr>
          <a:xfrm rot="16200000">
            <a:off x="7506074" y="3050703"/>
            <a:ext cx="468559" cy="864096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0" y="3198"/>
            <a:ext cx="91440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Наше техническое определение</a:t>
            </a:r>
            <a:r>
              <a:rPr lang="en-US" dirty="0" smtClean="0"/>
              <a:t>: </a:t>
            </a:r>
            <a:r>
              <a:rPr lang="ru-RU" sz="3600" dirty="0" smtClean="0"/>
              <a:t>кластеры</a:t>
            </a:r>
            <a:endParaRPr lang="ru-RU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107504" y="3861048"/>
            <a:ext cx="8856984" cy="18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/>
              <a:t>Тут между двумя блоками (участками несомненной гомологии между </a:t>
            </a:r>
            <a:r>
              <a:rPr lang="ru-RU" sz="2400" dirty="0"/>
              <a:t>остатками </a:t>
            </a:r>
            <a:r>
              <a:rPr lang="ru-RU" sz="2400" dirty="0" smtClean="0"/>
              <a:t>всех последовательностей) вообще нет </a:t>
            </a:r>
            <a:r>
              <a:rPr lang="ru-RU" sz="2400" dirty="0" err="1" smtClean="0"/>
              <a:t>гэпов</a:t>
            </a:r>
            <a:r>
              <a:rPr lang="ru-RU" sz="2400" dirty="0" smtClean="0"/>
              <a:t>. Вывод: не бывает в этой области ни вставок, ни </a:t>
            </a:r>
            <a:r>
              <a:rPr lang="ru-RU" sz="2400" dirty="0" err="1" smtClean="0"/>
              <a:t>делеций</a:t>
            </a:r>
            <a:r>
              <a:rPr lang="ru-RU" sz="2400" dirty="0" smtClean="0"/>
              <a:t>. Следовательно, у предковой последовательности тут было столько же аминокислот, и происходили только замены. </a:t>
            </a:r>
            <a:r>
              <a:rPr lang="ru-RU" sz="2400" dirty="0" err="1" smtClean="0"/>
              <a:t>А.к</a:t>
            </a:r>
            <a:r>
              <a:rPr lang="ru-RU" sz="2400" dirty="0" smtClean="0"/>
              <a:t>. в </a:t>
            </a:r>
            <a:r>
              <a:rPr lang="ru-RU" sz="2400" dirty="0"/>
              <a:t>				</a:t>
            </a:r>
            <a:r>
              <a:rPr lang="en-US" sz="2400" dirty="0" smtClean="0"/>
              <a:t>	</a:t>
            </a:r>
            <a:r>
              <a:rPr lang="ru-RU" sz="2400" dirty="0" smtClean="0"/>
              <a:t>одной 	колонке </a:t>
            </a:r>
            <a:r>
              <a:rPr lang="ru-RU" sz="2400" dirty="0" err="1" smtClean="0"/>
              <a:t>гомологичны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-58871" y="4437112"/>
            <a:ext cx="9599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900" dirty="0" smtClean="0"/>
              <a:t>Это два блока надо объединить в КЛАСТЕР</a:t>
            </a:r>
            <a:endParaRPr lang="ru-RU" sz="39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619671" y="795714"/>
            <a:ext cx="6624735" cy="2452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34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u="sng" dirty="0" smtClean="0"/>
              <a:t>Что такое выравнивание?</a:t>
            </a:r>
          </a:p>
          <a:p>
            <a:r>
              <a:rPr lang="ru-RU" b="1" u="sng" dirty="0" smtClean="0"/>
              <a:t>Хорошие выравнивания не могут быть результатом случайности!</a:t>
            </a: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272582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9090" t="10665" r="28736" b="50418"/>
          <a:stretch/>
        </p:blipFill>
        <p:spPr>
          <a:xfrm>
            <a:off x="381622" y="718224"/>
            <a:ext cx="7646764" cy="2854792"/>
          </a:xfrm>
          <a:prstGeom prst="rect">
            <a:avLst/>
          </a:prstGeom>
        </p:spPr>
      </p:pic>
      <p:sp>
        <p:nvSpPr>
          <p:cNvPr id="5" name="Левая фигурная скобка 4"/>
          <p:cNvSpPr/>
          <p:nvPr/>
        </p:nvSpPr>
        <p:spPr>
          <a:xfrm rot="16200000">
            <a:off x="3389815" y="2601176"/>
            <a:ext cx="488015" cy="2300109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Левая фигурная скобка 6"/>
          <p:cNvSpPr/>
          <p:nvPr/>
        </p:nvSpPr>
        <p:spPr>
          <a:xfrm rot="16200000">
            <a:off x="6207855" y="2293055"/>
            <a:ext cx="468559" cy="2884466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0" y="3198"/>
            <a:ext cx="91440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Наше техническое определение</a:t>
            </a:r>
            <a:r>
              <a:rPr lang="en-US" dirty="0" smtClean="0"/>
              <a:t>: </a:t>
            </a:r>
            <a:r>
              <a:rPr lang="ru-RU" sz="3600" dirty="0" smtClean="0"/>
              <a:t>кластеры</a:t>
            </a:r>
            <a:endParaRPr lang="ru-RU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107504" y="4149080"/>
            <a:ext cx="8856984" cy="18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/>
              <a:t>Тут между двумя блоками (участками несомненной гомологии между </a:t>
            </a:r>
            <a:r>
              <a:rPr lang="ru-RU" sz="2400" dirty="0"/>
              <a:t>остатками </a:t>
            </a:r>
            <a:r>
              <a:rPr lang="ru-RU" sz="2400" dirty="0" smtClean="0"/>
              <a:t>всех последовательностей) есть вставка только в одной последовательности. Если мы объединим их в кластер, то мы не нарушим определения </a:t>
            </a:r>
            <a:r>
              <a:rPr lang="en-US" sz="2400" dirty="0" smtClean="0"/>
              <a:t>“</a:t>
            </a:r>
            <a:r>
              <a:rPr lang="ru-RU" sz="2400" dirty="0"/>
              <a:t>аминокислоты </a:t>
            </a:r>
            <a:r>
              <a:rPr lang="ru-RU" sz="2400" dirty="0" smtClean="0"/>
              <a:t>в одной колонке </a:t>
            </a:r>
            <a:r>
              <a:rPr lang="ru-RU" sz="2400" dirty="0" err="1" smtClean="0"/>
              <a:t>гомологичны</a:t>
            </a:r>
            <a:r>
              <a:rPr lang="en-US" sz="2400" dirty="0" smtClean="0"/>
              <a:t>”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-58871" y="4653136"/>
            <a:ext cx="9599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900" dirty="0" smtClean="0"/>
              <a:t>Это два блока надо объединить в КЛАСТЕР</a:t>
            </a:r>
            <a:endParaRPr lang="ru-RU" sz="39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411760" y="1007779"/>
            <a:ext cx="5472608" cy="2452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9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32434" t="11455" r="3900" b="51645"/>
          <a:stretch/>
        </p:blipFill>
        <p:spPr>
          <a:xfrm>
            <a:off x="467544" y="886987"/>
            <a:ext cx="7794338" cy="2694339"/>
          </a:xfrm>
          <a:prstGeom prst="rect">
            <a:avLst/>
          </a:prstGeom>
        </p:spPr>
      </p:pic>
      <p:sp>
        <p:nvSpPr>
          <p:cNvPr id="5" name="Левая фигурная скобка 4"/>
          <p:cNvSpPr/>
          <p:nvPr/>
        </p:nvSpPr>
        <p:spPr>
          <a:xfrm rot="16200000">
            <a:off x="1303658" y="3024935"/>
            <a:ext cx="488015" cy="1584177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Левая фигурная скобка 6"/>
          <p:cNvSpPr/>
          <p:nvPr/>
        </p:nvSpPr>
        <p:spPr>
          <a:xfrm rot="16200000">
            <a:off x="4506560" y="2323061"/>
            <a:ext cx="468559" cy="3024337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0" y="3198"/>
            <a:ext cx="91440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Наше техническое определение</a:t>
            </a:r>
            <a:r>
              <a:rPr lang="en-US" dirty="0" smtClean="0"/>
              <a:t>: </a:t>
            </a:r>
            <a:r>
              <a:rPr lang="ru-RU" sz="3600" dirty="0" smtClean="0"/>
              <a:t>кластеры</a:t>
            </a:r>
            <a:endParaRPr lang="ru-RU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107504" y="4149080"/>
            <a:ext cx="8856984" cy="18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/>
              <a:t>Тут между двумя блоками (участками несомненной гомологии между </a:t>
            </a:r>
            <a:r>
              <a:rPr lang="ru-RU" sz="2400" dirty="0"/>
              <a:t>остатками </a:t>
            </a:r>
            <a:r>
              <a:rPr lang="ru-RU" sz="2400" dirty="0" smtClean="0"/>
              <a:t>всех последовательностей) есть вставка только в одной последовательности. Если мы объединим их в кластер, то мы не нарушим определения </a:t>
            </a:r>
            <a:r>
              <a:rPr lang="en-US" sz="2400" dirty="0" smtClean="0"/>
              <a:t>“</a:t>
            </a:r>
            <a:r>
              <a:rPr lang="ru-RU" sz="2400" dirty="0"/>
              <a:t>аминокислоты </a:t>
            </a:r>
            <a:r>
              <a:rPr lang="ru-RU" sz="2400" dirty="0" smtClean="0"/>
              <a:t>в одной колонке </a:t>
            </a:r>
            <a:r>
              <a:rPr lang="ru-RU" sz="2400" dirty="0" err="1" smtClean="0"/>
              <a:t>гомологичны</a:t>
            </a:r>
            <a:r>
              <a:rPr lang="en-US" sz="2400" dirty="0" smtClean="0"/>
              <a:t>”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-58871" y="4653136"/>
            <a:ext cx="9599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900" dirty="0" smtClean="0"/>
              <a:t>Это два блока надо объединить в КЛАСТЕР</a:t>
            </a:r>
            <a:endParaRPr lang="ru-RU" sz="39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55576" y="1120259"/>
            <a:ext cx="5544616" cy="2452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1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Несколько последовательностей со вставками одной длины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1911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Несколько последовательностей со вставками разной длины</a:t>
            </a:r>
            <a:endParaRPr lang="en-US" dirty="0" smtClean="0"/>
          </a:p>
          <a:p>
            <a:pPr lvl="1"/>
            <a:r>
              <a:rPr lang="ru-RU" dirty="0" smtClean="0"/>
              <a:t>Какой-нибудь пример на неочевидность выравнивания какой-нибудь одной последовательности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040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0009" t="10433" r="22069" b="54433"/>
          <a:stretch/>
        </p:blipFill>
        <p:spPr>
          <a:xfrm>
            <a:off x="81365" y="620688"/>
            <a:ext cx="8732147" cy="2693961"/>
          </a:xfrm>
          <a:prstGeom prst="rect">
            <a:avLst/>
          </a:prstGeom>
        </p:spPr>
      </p:pic>
      <p:sp>
        <p:nvSpPr>
          <p:cNvPr id="5" name="Левая фигурная скобка 4"/>
          <p:cNvSpPr/>
          <p:nvPr/>
        </p:nvSpPr>
        <p:spPr>
          <a:xfrm rot="16200000">
            <a:off x="1807712" y="1636915"/>
            <a:ext cx="488015" cy="3888432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Левая фигурная скобка 6"/>
          <p:cNvSpPr/>
          <p:nvPr/>
        </p:nvSpPr>
        <p:spPr>
          <a:xfrm rot="16200000">
            <a:off x="7614085" y="2761689"/>
            <a:ext cx="468559" cy="1656184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0" y="3198"/>
            <a:ext cx="91440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Наше техническое определение</a:t>
            </a:r>
            <a:r>
              <a:rPr lang="en-US" dirty="0" smtClean="0"/>
              <a:t>: </a:t>
            </a:r>
            <a:r>
              <a:rPr lang="ru-RU" sz="3600" dirty="0" smtClean="0"/>
              <a:t>кластеры</a:t>
            </a:r>
            <a:endParaRPr lang="ru-RU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107504" y="3818705"/>
            <a:ext cx="8928992" cy="2592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/>
              <a:t>Тут между двумя блоками (участками несомненной гомологии между </a:t>
            </a:r>
            <a:r>
              <a:rPr lang="ru-RU" sz="2400" dirty="0"/>
              <a:t>остатками </a:t>
            </a:r>
            <a:r>
              <a:rPr lang="ru-RU" sz="2400" dirty="0" smtClean="0"/>
              <a:t>всех последовательностей) есть вставки разной длины. Значительно сходства между всеми последовательностями на этом участке нет</a:t>
            </a:r>
            <a:r>
              <a:rPr lang="ru-RU" sz="2400" dirty="0"/>
              <a:t>. </a:t>
            </a:r>
            <a:r>
              <a:rPr lang="ru-RU" sz="2400" dirty="0" smtClean="0"/>
              <a:t>Вероятно, у предковой последовательности между этими блоками тоже что-то было, от этого участка произошли данные участки современных последовательностей. Мы можем говорить о гомологии между этими участками, но 			    </a:t>
            </a:r>
            <a:r>
              <a:rPr lang="ru-RU" sz="2400" dirty="0" err="1" smtClean="0"/>
              <a:t>достовено</a:t>
            </a:r>
            <a:r>
              <a:rPr lang="ru-RU" sz="2400" dirty="0" smtClean="0"/>
              <a:t> указать гомологичные </a:t>
            </a:r>
            <a:r>
              <a:rPr lang="ru-RU" sz="2400" dirty="0" err="1" smtClean="0"/>
              <a:t>а.к</a:t>
            </a:r>
            <a:r>
              <a:rPr lang="ru-RU" sz="2400" dirty="0" smtClean="0"/>
              <a:t>. нельзя.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5069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10009" t="10433" r="22069" b="54433"/>
          <a:stretch/>
        </p:blipFill>
        <p:spPr>
          <a:xfrm>
            <a:off x="899592" y="620688"/>
            <a:ext cx="8732147" cy="269396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0009" t="10433" r="38818" b="54433"/>
          <a:stretch/>
        </p:blipFill>
        <p:spPr>
          <a:xfrm>
            <a:off x="81365" y="620688"/>
            <a:ext cx="6578867" cy="2693961"/>
          </a:xfrm>
          <a:prstGeom prst="rect">
            <a:avLst/>
          </a:prstGeom>
        </p:spPr>
      </p:pic>
      <p:sp>
        <p:nvSpPr>
          <p:cNvPr id="5" name="Левая фигурная скобка 4"/>
          <p:cNvSpPr/>
          <p:nvPr/>
        </p:nvSpPr>
        <p:spPr>
          <a:xfrm rot="16200000">
            <a:off x="1807712" y="1636915"/>
            <a:ext cx="488015" cy="3888432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Левая фигурная скобка 6"/>
          <p:cNvSpPr/>
          <p:nvPr/>
        </p:nvSpPr>
        <p:spPr>
          <a:xfrm rot="16200000">
            <a:off x="8419149" y="2673038"/>
            <a:ext cx="468559" cy="1656184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0" y="3198"/>
            <a:ext cx="91440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Наше техническое определение</a:t>
            </a:r>
            <a:r>
              <a:rPr lang="en-US" dirty="0" smtClean="0"/>
              <a:t>: </a:t>
            </a:r>
            <a:r>
              <a:rPr lang="ru-RU" sz="3600" dirty="0" smtClean="0"/>
              <a:t>кластеры</a:t>
            </a:r>
            <a:endParaRPr lang="ru-RU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107504" y="3818705"/>
            <a:ext cx="8928992" cy="2592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/>
              <a:t>В частности, возможны и другие выравнивания этих участков. Например, вот такое. Никаких оснований сказать, какое из этих двух выравниваний правильное, у нас нет.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691758" y="5016658"/>
            <a:ext cx="5040482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900" dirty="0" smtClean="0"/>
              <a:t>Это два блока НЕ надо</a:t>
            </a:r>
            <a:br>
              <a:rPr lang="ru-RU" sz="3900" dirty="0" smtClean="0"/>
            </a:br>
            <a:r>
              <a:rPr lang="ru-RU" sz="3900" dirty="0" smtClean="0"/>
              <a:t>объединять в КЛАСТЕР</a:t>
            </a:r>
            <a:endParaRPr lang="ru-RU" sz="39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6323" t="29774" r="33812" b="40452"/>
          <a:stretch/>
        </p:blipFill>
        <p:spPr>
          <a:xfrm>
            <a:off x="4002138" y="904862"/>
            <a:ext cx="3823198" cy="227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06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Левая фигурная скобка 4"/>
          <p:cNvSpPr/>
          <p:nvPr/>
        </p:nvSpPr>
        <p:spPr>
          <a:xfrm rot="16200000">
            <a:off x="1859447" y="2543609"/>
            <a:ext cx="488015" cy="3352919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Левая фигурная скобка 6"/>
          <p:cNvSpPr/>
          <p:nvPr/>
        </p:nvSpPr>
        <p:spPr>
          <a:xfrm rot="16200000">
            <a:off x="7427705" y="3379618"/>
            <a:ext cx="468559" cy="1571457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0290" t="13808" r="2247" b="51687"/>
          <a:stretch/>
        </p:blipFill>
        <p:spPr>
          <a:xfrm>
            <a:off x="426993" y="2008343"/>
            <a:ext cx="8020719" cy="188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85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Наше техническое определение</a:t>
            </a:r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251520" y="836712"/>
            <a:ext cx="8640960" cy="53285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b="1" i="1" dirty="0" smtClean="0"/>
              <a:t>Кластер</a:t>
            </a:r>
            <a:r>
              <a:rPr lang="ru-RU" dirty="0" smtClean="0"/>
              <a:t> – это участок выравнивания (возможно, с </a:t>
            </a:r>
            <a:r>
              <a:rPr lang="ru-RU" dirty="0" err="1" smtClean="0"/>
              <a:t>гэпами</a:t>
            </a:r>
            <a:r>
              <a:rPr lang="ru-RU" dirty="0" smtClean="0"/>
              <a:t>), где любые две аминокислоты, расположенные в одной колонке, </a:t>
            </a:r>
            <a:r>
              <a:rPr lang="ru-RU" dirty="0" err="1" smtClean="0"/>
              <a:t>гомологичны</a:t>
            </a:r>
            <a:r>
              <a:rPr lang="ru-RU" dirty="0" smtClean="0"/>
              <a:t>. Это </a:t>
            </a:r>
            <a:r>
              <a:rPr lang="ru-RU" i="1" dirty="0" smtClean="0"/>
              <a:t>биологическое определение</a:t>
            </a:r>
            <a:r>
              <a:rPr lang="ru-RU" dirty="0" smtClean="0"/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  <a:p>
            <a:pPr marL="0" indent="0">
              <a:buNone/>
            </a:pPr>
            <a:r>
              <a:rPr lang="ru-RU" u="sng" dirty="0" smtClean="0"/>
              <a:t>Задача</a:t>
            </a:r>
            <a:r>
              <a:rPr lang="en-US" dirty="0" smtClean="0"/>
              <a:t>: </a:t>
            </a:r>
            <a:r>
              <a:rPr lang="ru-RU" dirty="0"/>
              <a:t>придумать </a:t>
            </a:r>
            <a:r>
              <a:rPr lang="ru-RU" i="1" dirty="0" smtClean="0"/>
              <a:t>техническое определение </a:t>
            </a:r>
            <a:r>
              <a:rPr lang="ru-RU" dirty="0" smtClean="0"/>
              <a:t>кластера.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Используйте примеры, приведенные выше.</a:t>
            </a:r>
          </a:p>
        </p:txBody>
      </p:sp>
    </p:spTree>
    <p:extLst>
      <p:ext uri="{BB962C8B-B14F-4D97-AF65-F5344CB8AC3E}">
        <p14:creationId xmlns:p14="http://schemas.microsoft.com/office/powerpoint/2010/main" val="390606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Наше техническое определение</a:t>
            </a:r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251520" y="836712"/>
            <a:ext cx="8640960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u="sng" dirty="0" smtClean="0"/>
              <a:t>Задача</a:t>
            </a:r>
            <a:r>
              <a:rPr lang="en-US" dirty="0" smtClean="0"/>
              <a:t>: </a:t>
            </a:r>
            <a:r>
              <a:rPr lang="ru-RU" dirty="0"/>
              <a:t>придумать </a:t>
            </a:r>
            <a:r>
              <a:rPr lang="ru-RU" i="1" dirty="0" smtClean="0"/>
              <a:t>техническое определение</a:t>
            </a:r>
            <a:r>
              <a:rPr lang="ru-RU" dirty="0" smtClean="0"/>
              <a:t> кластера.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36512" y="2060848"/>
            <a:ext cx="3816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Эти блоки надо объединить в кластер.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076056" y="2276872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А эти не надо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2714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</a:rPr>
              <a:t>Тут приведен список терминов, которые употребляются в третьем блоке. Следует учитывать, что терминология в этой области науки не является общепринятой. Я предлагаю использовать эти слова в указанном здесь значении, тогда мы можем с вами понимать друг друга. Но это не значит, что все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</a:rPr>
              <a:t>биоинформатики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</a:rPr>
              <a:t> планеты Земля понимают эти термины именно так. В скобках приведены возможные альтернативные понимания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</a:p>
          <a:p>
            <a:endParaRPr lang="ru-RU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ru-RU" b="1" dirty="0" smtClean="0"/>
              <a:t>Вертикальный блок</a:t>
            </a:r>
            <a:r>
              <a:rPr lang="ru-RU" dirty="0" smtClean="0"/>
              <a:t>, - участок выравнивания, на котором можно ожидать гомологию между остатками из всех последовательностей для каждой колонки. Значит, фрагменты должны быть похожи по последовательности и выравнивание блока должно содержать много абсолютно консервативных или функционально консервативных позиций.</a:t>
            </a:r>
          </a:p>
          <a:p>
            <a:r>
              <a:rPr lang="ru-RU" dirty="0" smtClean="0"/>
              <a:t>Блок не может содержать </a:t>
            </a:r>
            <a:r>
              <a:rPr lang="ru-RU" dirty="0" err="1" smtClean="0"/>
              <a:t>гепов</a:t>
            </a:r>
            <a:r>
              <a:rPr lang="ru-RU" dirty="0" smtClean="0"/>
              <a:t>, так как иначе у каких-то остатков нет гомологов в других последовательностях.</a:t>
            </a:r>
          </a:p>
          <a:p>
            <a:endParaRPr lang="ru-RU" dirty="0"/>
          </a:p>
          <a:p>
            <a:r>
              <a:rPr lang="ru-RU" b="1" dirty="0"/>
              <a:t>Кластер блоков</a:t>
            </a:r>
            <a:r>
              <a:rPr lang="ru-RU" dirty="0"/>
              <a:t> - участок выравнивания, на котором можно ожидать гомологию между любыми двумя аминокислотами, расположенными в одной колонке. Кластер, в отличие от блока, может содержать </a:t>
            </a:r>
            <a:r>
              <a:rPr lang="ru-RU" dirty="0" err="1"/>
              <a:t>гэпы</a:t>
            </a:r>
            <a:r>
              <a:rPr lang="ru-RU" dirty="0"/>
              <a:t>. Каждый блок либо представляет из себя отдельный кластер, либо входит в состав кластера из нескольких блоков. Помимо блоков в кластер могут входить другие участки выравнивания.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547664" y="5361207"/>
            <a:ext cx="6372200" cy="1362511"/>
          </a:xfrm>
          <a:prstGeom prst="rect">
            <a:avLst/>
          </a:prstGeom>
          <a:solidFill>
            <a:srgbClr val="FFFF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52257" tIns="65067" rIns="1252143" bIns="6506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Два блока объединяются в кластер вместе с участком между ними, если все гэпы между этими блоками имеют длину, равную длине участка между ними.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05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>
            <a:off x="90950" y="1268760"/>
            <a:ext cx="720080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бъект 2"/>
          <p:cNvSpPr txBox="1">
            <a:spLocks/>
          </p:cNvSpPr>
          <p:nvPr/>
        </p:nvSpPr>
        <p:spPr>
          <a:xfrm>
            <a:off x="3051" y="1196752"/>
            <a:ext cx="8964488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VLSGG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IA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DRMQKEITAL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-----------AP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KI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KIIA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PP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RK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YSVWIGGSILA</a:t>
            </a:r>
          </a:p>
          <a:p>
            <a:pPr marL="0" indent="0"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VLSGG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IV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DRMNKELTAL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AP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KI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KIIA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PP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RK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YSVWIGGSILA</a:t>
            </a:r>
          </a:p>
          <a:p>
            <a:pPr marL="0" indent="0"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VLSGG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IA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DRMSKEISAL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AP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SM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KI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KVVA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PP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RK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YSVWIGGSILA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VLSGG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LP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SRLERELKQL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YLERVLKGDVDKL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KF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KI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RIED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PP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RK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HMVFLGGAVLA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94259" y="1268760"/>
            <a:ext cx="288032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1321321" y="1268760"/>
            <a:ext cx="288032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004048" y="1268760"/>
            <a:ext cx="144016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436096" y="1268760"/>
            <a:ext cx="288032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228184" y="1268760"/>
            <a:ext cx="288032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660232" y="1268760"/>
            <a:ext cx="288032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93976" y="4607550"/>
            <a:ext cx="89579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Может ли такое сходство быть результатом случайности?</a:t>
            </a:r>
          </a:p>
          <a:p>
            <a:endParaRPr lang="ru-RU" sz="2800" dirty="0" smtClean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66482" y="2769354"/>
            <a:ext cx="68018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LNAMVLVATLRYKKLRQPLNYILVNVSFGGFLLCIFSVFPVFVASCN </a:t>
            </a:r>
            <a:endParaRPr lang="ru-RU" alt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866482" y="2780928"/>
            <a:ext cx="68018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LNAM</a:t>
            </a:r>
            <a:r>
              <a:rPr lang="ru-RU" altLang="ru-RU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VL</a:t>
            </a:r>
            <a:r>
              <a:rPr lang="ru-RU" alt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VATLRYKKLRQPLNYILVNVSFGGFLLCIFSVFPVFVASCN </a:t>
            </a:r>
            <a:endParaRPr lang="ru-RU" alt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3600" y="4608000"/>
            <a:ext cx="895790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Может ли такое сходство быть результатом случайности?</a:t>
            </a:r>
          </a:p>
          <a:p>
            <a:endParaRPr lang="ru-RU" sz="2800" dirty="0" smtClean="0"/>
          </a:p>
          <a:p>
            <a:r>
              <a:rPr lang="ru-RU" sz="2800" dirty="0" smtClean="0"/>
              <a:t>Возьмем из банка первую</a:t>
            </a:r>
            <a:br>
              <a:rPr lang="ru-RU" sz="2800" dirty="0" smtClean="0"/>
            </a:br>
            <a:r>
              <a:rPr lang="ru-RU" sz="2800" dirty="0" smtClean="0"/>
              <a:t>попавшуюся последовательность ...</a:t>
            </a:r>
            <a:endParaRPr lang="ru-RU" sz="2800" dirty="0"/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-252536" y="260648"/>
            <a:ext cx="9381728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Любые ли последовательности можно хорошо выровнять?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626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15573 -0.037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95" y="-187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2" grpId="0"/>
      <p:bldP spid="22" grpId="1"/>
      <p:bldP spid="16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</a:rPr>
              <a:t>Тут приведен список терминов, которые употребляются в третьем блоке. Следует учитывать, что терминология в этой области науки не является общепринятой. Я предлагаю использовать эти слова в указанном здесь значении, тогда мы можем с вами понимать друг друга. Но это не значит, что все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</a:rPr>
              <a:t>биоинформатики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</a:rPr>
              <a:t> планеты Земля понимают эти термины именно так. В скобках приведены возможные альтернативные понимания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</a:p>
          <a:p>
            <a:endParaRPr lang="ru-RU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457467" y="5445224"/>
            <a:ext cx="6372200" cy="1362511"/>
          </a:xfrm>
          <a:prstGeom prst="rect">
            <a:avLst/>
          </a:prstGeom>
          <a:solidFill>
            <a:srgbClr val="FFFF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52257" tIns="65067" rIns="1252143" bIns="6506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Два блока объединяются в кластер вместе с участком между ними, если все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гэпы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между этими блоками имеют длину, равную длине участка между ними.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784963"/>
            <a:ext cx="9287134" cy="3363059"/>
          </a:xfrm>
          <a:prstGeom prst="rect">
            <a:avLst/>
          </a:prstGeom>
          <a:solidFill>
            <a:srgbClr val="FFFF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52257" tIns="65067" rIns="1252143" bIns="6506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Вертикальный блок - участок множественного выравнивания не менее чем 5 последовательностей, обладающий следующими свойствами: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dirty="0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eriod"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Не содержит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гэпов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eriod"/>
              <a:tabLst/>
            </a:pPr>
            <a:endParaRPr lang="ru-RU" altLang="ru-RU" sz="1400" dirty="0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eriod"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Длина - не менее 4 колонок.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eriod"/>
              <a:tabLst/>
            </a:pPr>
            <a:endParaRPr lang="ru-RU" altLang="ru-RU" sz="1400" dirty="0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lphaLcPeriod"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Первая и последняя колонки - </a:t>
            </a:r>
            <a:r>
              <a:rPr lang="ru-RU" altLang="ru-RU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абсолютно консервативны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или </a:t>
            </a:r>
            <a:r>
              <a:rPr lang="ru-RU" altLang="ru-RU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абсолютно функционально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консервативны.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eriod"/>
              <a:tabLst/>
            </a:pPr>
            <a:endParaRPr lang="ru-RU" altLang="ru-RU" sz="1400" dirty="0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lphaLcPeriod"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Не содержит более 3 колонок, не являющихся </a:t>
            </a:r>
            <a:r>
              <a:rPr lang="ru-RU" altLang="ru-RU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абсолютно консервативными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или </a:t>
            </a:r>
            <a:r>
              <a:rPr lang="ru-RU" altLang="ru-RU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абсолютно функционально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консервативными, подряд.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eriod"/>
              <a:tabLst/>
            </a:pPr>
            <a:endParaRPr lang="ru-RU" altLang="ru-RU" sz="1400" dirty="0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eriod"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Не может быть расширен без нарушения предыдущих свойств.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33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</a:rPr>
              <a:t>Тут приведен список терминов, которые употребляются в третьем блоке. </a:t>
            </a:r>
            <a:r>
              <a:rPr lang="ru-RU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Не стоит воспринимать их как истину в последней инстанции. Во-первых, единого общепринятого определения просто не существует. Во-вторых, это не более чем попытка формализовать наши биологические представления, - такая формализация неизбежно </a:t>
            </a:r>
            <a:r>
              <a:rPr lang="ru-RU" b="1" u="sng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привеодит</a:t>
            </a:r>
            <a:r>
              <a:rPr lang="ru-RU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 к неточностям критерия. В некоторых случаях стоит применять более слабые критерии.</a:t>
            </a:r>
            <a:endParaRPr lang="ru-RU" u="sng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ru-RU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457467" y="5445224"/>
            <a:ext cx="6372200" cy="1362511"/>
          </a:xfrm>
          <a:prstGeom prst="rect">
            <a:avLst/>
          </a:prstGeom>
          <a:solidFill>
            <a:srgbClr val="FFFF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52257" tIns="65067" rIns="1252143" bIns="6506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Два блока объединяются в </a:t>
            </a:r>
            <a:r>
              <a:rPr kumimoji="0" lang="ru-RU" altLang="ru-RU" sz="1600" b="1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кластер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вместе с участком между ними, если все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гэпы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между этими блоками имеют длину, равную длине участка между ними.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784963"/>
            <a:ext cx="9287134" cy="3363059"/>
          </a:xfrm>
          <a:prstGeom prst="rect">
            <a:avLst/>
          </a:prstGeom>
          <a:solidFill>
            <a:srgbClr val="FFFF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52257" tIns="65067" rIns="1252143" bIns="6506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Вертикальный блок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 участок множественного выравнивания не менее чем 5 последовательностей, обладающий следующими свойствами: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dirty="0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eriod"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Не содержит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гэпов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eriod"/>
              <a:tabLst/>
            </a:pPr>
            <a:endParaRPr lang="ru-RU" altLang="ru-RU" sz="1400" dirty="0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eriod"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Длина - не менее 4 колонок.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eriod"/>
              <a:tabLst/>
            </a:pPr>
            <a:endParaRPr lang="ru-RU" altLang="ru-RU" sz="1400" dirty="0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lphaLcPeriod"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Первая и последняя колонки - </a:t>
            </a:r>
            <a:r>
              <a:rPr lang="ru-RU" altLang="ru-RU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абсолютно консервативны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или </a:t>
            </a:r>
            <a:r>
              <a:rPr lang="ru-RU" altLang="ru-RU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абсолютно функционально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консервативны.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eriod"/>
              <a:tabLst/>
            </a:pPr>
            <a:endParaRPr lang="ru-RU" altLang="ru-RU" sz="1400" dirty="0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lphaLcPeriod"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Не содержит более 3 колонок, не являющихся </a:t>
            </a:r>
            <a:r>
              <a:rPr lang="ru-RU" altLang="ru-RU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абсолютно консервативными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или </a:t>
            </a:r>
            <a:r>
              <a:rPr lang="ru-RU" altLang="ru-RU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абсолютно функционально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консервативными, подряд.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eriod"/>
              <a:tabLst/>
            </a:pPr>
            <a:endParaRPr lang="ru-RU" altLang="ru-RU" sz="1400" dirty="0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eriod"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Не может быть расширен без нарушения предыдущих свойств.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8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Невертикальные блоки.</a:t>
            </a:r>
            <a:endParaRPr lang="en-US" dirty="0" smtClean="0"/>
          </a:p>
          <a:p>
            <a:r>
              <a:rPr lang="ru-RU" dirty="0" smtClean="0"/>
              <a:t>Спорные случаи.</a:t>
            </a:r>
            <a:endParaRPr lang="en-US" dirty="0" smtClean="0"/>
          </a:p>
          <a:p>
            <a:r>
              <a:rPr lang="ru-RU" dirty="0" smtClean="0"/>
              <a:t>Полнота данных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0645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Наш опыт показывает,</a:t>
            </a:r>
            <a:br>
              <a:rPr lang="ru-RU" sz="5400" dirty="0" smtClean="0"/>
            </a:br>
            <a:r>
              <a:rPr lang="ru-RU" sz="5400" dirty="0" smtClean="0"/>
              <a:t>что такое техническое определение довольно адекватно. Оно позволяет найти практически все участки несомненной гомологии, и почти ничего не пропустить.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72488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Невертикальные кластерами</a:t>
            </a:r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51520" y="836712"/>
            <a:ext cx="8640960" cy="10081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Вертикальными кластерами не исчерпываются случаи гомологии между остатками.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07504" y="5013176"/>
            <a:ext cx="8582866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dirty="0" smtClean="0"/>
              <a:t>Если удалить несколько последовательностей, то получится кластер. Этот кластер не охватывает всех последовательностей, но внутри него можно говорить о гомологии между остатками.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0671" t="11393" r="1683" b="20134"/>
          <a:stretch/>
        </p:blipFill>
        <p:spPr>
          <a:xfrm>
            <a:off x="323528" y="1844824"/>
            <a:ext cx="3600400" cy="30860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51108" t="11745" r="1777" b="28004"/>
          <a:stretch/>
        </p:blipFill>
        <p:spPr>
          <a:xfrm>
            <a:off x="4932040" y="1846941"/>
            <a:ext cx="3578732" cy="2729541"/>
          </a:xfrm>
          <a:prstGeom prst="rect">
            <a:avLst/>
          </a:prstGeom>
        </p:spPr>
      </p:pic>
      <p:sp>
        <p:nvSpPr>
          <p:cNvPr id="12" name="Стрелка вправо 11"/>
          <p:cNvSpPr/>
          <p:nvPr/>
        </p:nvSpPr>
        <p:spPr>
          <a:xfrm>
            <a:off x="4139952" y="2996952"/>
            <a:ext cx="576064" cy="3909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51520" y="2204864"/>
            <a:ext cx="374441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51520" y="2492896"/>
            <a:ext cx="374441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74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Невертикальные кластерами</a:t>
            </a:r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51520" y="836712"/>
            <a:ext cx="8640960" cy="10081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Вертикальными кластерами не исчерпываются случаи гомологии между остатками.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07504" y="5013176"/>
            <a:ext cx="8582866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dirty="0" smtClean="0"/>
              <a:t>Если удалить несколько последовательностей, то получится кластер. Этот кластер не охватывает всех последовательностей, но внутри него можно говорить о гомологии между остатками.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5433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0263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свидетельствует</a:t>
            </a:r>
            <a:br>
              <a:rPr lang="ru-RU" dirty="0" smtClean="0"/>
            </a:br>
            <a:r>
              <a:rPr lang="ru-RU" dirty="0" smtClean="0"/>
              <a:t>о гомологии между остатками?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31930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Колонка входит в состав кластера.</a:t>
            </a:r>
          </a:p>
          <a:p>
            <a:r>
              <a:rPr lang="ru-RU" dirty="0" smtClean="0"/>
              <a:t>Колонка входит в состав кластера, если удалить некоторые последовательности.</a:t>
            </a:r>
          </a:p>
          <a:p>
            <a:r>
              <a:rPr lang="ru-RU" dirty="0" smtClean="0"/>
              <a:t>Есть значительное сходство между двумя последовательностями на этом участке.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960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46646"/>
            <a:ext cx="8229600" cy="11381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Гомология целых последовательностей, отдельных участков и аминокислот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1" t="10792" r="3215" b="60099"/>
          <a:stretch/>
        </p:blipFill>
        <p:spPr bwMode="auto">
          <a:xfrm>
            <a:off x="179512" y="1916832"/>
            <a:ext cx="8712968" cy="1704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" name="Группа 42"/>
          <p:cNvGrpSpPr/>
          <p:nvPr/>
        </p:nvGrpSpPr>
        <p:grpSpPr>
          <a:xfrm>
            <a:off x="179513" y="3621164"/>
            <a:ext cx="2592287" cy="1228975"/>
            <a:chOff x="179513" y="3621164"/>
            <a:chExt cx="2592287" cy="1228975"/>
          </a:xfrm>
        </p:grpSpPr>
        <p:sp>
          <p:nvSpPr>
            <p:cNvPr id="4" name="Левая фигурная скобка 3"/>
            <p:cNvSpPr/>
            <p:nvPr/>
          </p:nvSpPr>
          <p:spPr>
            <a:xfrm rot="-5400000">
              <a:off x="2375756" y="3441145"/>
              <a:ext cx="216025" cy="576063"/>
            </a:xfrm>
            <a:prstGeom prst="lef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Левая фигурная скобка 6"/>
            <p:cNvSpPr/>
            <p:nvPr/>
          </p:nvSpPr>
          <p:spPr>
            <a:xfrm rot="-5400000">
              <a:off x="827584" y="2996952"/>
              <a:ext cx="216025" cy="1512167"/>
            </a:xfrm>
            <a:prstGeom prst="lef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395537" y="3861048"/>
              <a:ext cx="2088232" cy="989091"/>
              <a:chOff x="1644403" y="2780928"/>
              <a:chExt cx="2088232" cy="989091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1644403" y="3308354"/>
                <a:ext cx="20882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/>
                  <a:t>Блоки</a:t>
                </a:r>
                <a:endParaRPr lang="ru-RU" sz="2400" dirty="0"/>
              </a:p>
            </p:txBody>
          </p:sp>
          <p:cxnSp>
            <p:nvCxnSpPr>
              <p:cNvPr id="12" name="Прямая со стрелкой 11"/>
              <p:cNvCxnSpPr>
                <a:stCxn id="11" idx="0"/>
              </p:cNvCxnSpPr>
              <p:nvPr/>
            </p:nvCxnSpPr>
            <p:spPr>
              <a:xfrm flipH="1" flipV="1">
                <a:off x="2292474" y="2780928"/>
                <a:ext cx="396045" cy="527426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 стрелкой 13"/>
              <p:cNvCxnSpPr>
                <a:stCxn id="11" idx="0"/>
              </p:cNvCxnSpPr>
              <p:nvPr/>
            </p:nvCxnSpPr>
            <p:spPr>
              <a:xfrm flipV="1">
                <a:off x="2688519" y="2852936"/>
                <a:ext cx="1044115" cy="455418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4" name="Группа 43"/>
          <p:cNvGrpSpPr/>
          <p:nvPr/>
        </p:nvGrpSpPr>
        <p:grpSpPr>
          <a:xfrm>
            <a:off x="5364088" y="3591016"/>
            <a:ext cx="2088232" cy="1043098"/>
            <a:chOff x="5364088" y="3591016"/>
            <a:chExt cx="2088232" cy="1043098"/>
          </a:xfrm>
        </p:grpSpPr>
        <p:sp>
          <p:nvSpPr>
            <p:cNvPr id="20" name="Левая фигурная скобка 19"/>
            <p:cNvSpPr/>
            <p:nvPr/>
          </p:nvSpPr>
          <p:spPr>
            <a:xfrm rot="-5400000">
              <a:off x="6854990" y="3302985"/>
              <a:ext cx="252030" cy="828092"/>
            </a:xfrm>
            <a:prstGeom prst="lef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5364088" y="3944740"/>
              <a:ext cx="2088232" cy="689374"/>
              <a:chOff x="1644403" y="3080645"/>
              <a:chExt cx="2088232" cy="689374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644403" y="3308354"/>
                <a:ext cx="20882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/>
                  <a:t>Блок?</a:t>
                </a:r>
                <a:endParaRPr lang="ru-RU" sz="2400" dirty="0"/>
              </a:p>
            </p:txBody>
          </p:sp>
          <p:cxnSp>
            <p:nvCxnSpPr>
              <p:cNvPr id="24" name="Прямая со стрелкой 23"/>
              <p:cNvCxnSpPr>
                <a:stCxn id="22" idx="0"/>
              </p:cNvCxnSpPr>
              <p:nvPr/>
            </p:nvCxnSpPr>
            <p:spPr>
              <a:xfrm flipV="1">
                <a:off x="2688519" y="3080645"/>
                <a:ext cx="522057" cy="227709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" name="Группа 30"/>
          <p:cNvGrpSpPr/>
          <p:nvPr/>
        </p:nvGrpSpPr>
        <p:grpSpPr>
          <a:xfrm>
            <a:off x="1439653" y="3212977"/>
            <a:ext cx="3636404" cy="1758325"/>
            <a:chOff x="888319" y="2381026"/>
            <a:chExt cx="3636404" cy="1758325"/>
          </a:xfrm>
        </p:grpSpPr>
        <p:sp>
          <p:nvSpPr>
            <p:cNvPr id="32" name="TextBox 31"/>
            <p:cNvSpPr txBox="1"/>
            <p:nvPr/>
          </p:nvSpPr>
          <p:spPr>
            <a:xfrm>
              <a:off x="1644403" y="3308354"/>
              <a:ext cx="28803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/>
                <a:t>Есть гомология между буквами</a:t>
              </a:r>
              <a:endParaRPr lang="ru-RU" sz="2400" dirty="0"/>
            </a:p>
          </p:txBody>
        </p:sp>
        <p:cxnSp>
          <p:nvCxnSpPr>
            <p:cNvPr id="33" name="Прямая со стрелкой 32"/>
            <p:cNvCxnSpPr>
              <a:stCxn id="32" idx="0"/>
            </p:cNvCxnSpPr>
            <p:nvPr/>
          </p:nvCxnSpPr>
          <p:spPr>
            <a:xfrm flipH="1" flipV="1">
              <a:off x="888319" y="2381026"/>
              <a:ext cx="2196244" cy="927328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Группа 44"/>
          <p:cNvGrpSpPr/>
          <p:nvPr/>
        </p:nvGrpSpPr>
        <p:grpSpPr>
          <a:xfrm>
            <a:off x="179512" y="5246834"/>
            <a:ext cx="2520280" cy="1031780"/>
            <a:chOff x="179512" y="5246834"/>
            <a:chExt cx="2520280" cy="1031780"/>
          </a:xfrm>
        </p:grpSpPr>
        <p:sp>
          <p:nvSpPr>
            <p:cNvPr id="37" name="Левая фигурная скобка 36"/>
            <p:cNvSpPr/>
            <p:nvPr/>
          </p:nvSpPr>
          <p:spPr>
            <a:xfrm rot="-5400000">
              <a:off x="1313637" y="4112709"/>
              <a:ext cx="252030" cy="2520280"/>
            </a:xfrm>
            <a:prstGeom prst="lef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71480" y="5816949"/>
              <a:ext cx="2088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/>
                <a:t>Кластер</a:t>
              </a:r>
              <a:endParaRPr lang="ru-RU" sz="2400" dirty="0"/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1961710" y="3068960"/>
            <a:ext cx="4210920" cy="3375338"/>
            <a:chOff x="1961710" y="3068960"/>
            <a:chExt cx="4210920" cy="3375338"/>
          </a:xfrm>
        </p:grpSpPr>
        <p:sp>
          <p:nvSpPr>
            <p:cNvPr id="41" name="TextBox 40"/>
            <p:cNvSpPr txBox="1"/>
            <p:nvPr/>
          </p:nvSpPr>
          <p:spPr>
            <a:xfrm>
              <a:off x="3292310" y="5613301"/>
              <a:ext cx="28803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/>
                <a:t>Есть гомология между участками</a:t>
              </a:r>
              <a:endParaRPr lang="ru-RU" sz="2400" dirty="0"/>
            </a:p>
          </p:txBody>
        </p:sp>
        <p:cxnSp>
          <p:nvCxnSpPr>
            <p:cNvPr id="42" name="Прямая со стрелкой 41"/>
            <p:cNvCxnSpPr>
              <a:stCxn id="41" idx="0"/>
            </p:cNvCxnSpPr>
            <p:nvPr/>
          </p:nvCxnSpPr>
          <p:spPr>
            <a:xfrm flipH="1" flipV="1">
              <a:off x="1961710" y="3068960"/>
              <a:ext cx="2770760" cy="2544341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2189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u="sng" dirty="0" smtClean="0"/>
              <a:t>Что такое выравнивание?</a:t>
            </a:r>
          </a:p>
          <a:p>
            <a:r>
              <a:rPr lang="ru-RU" b="1" u="sng" dirty="0" smtClean="0"/>
              <a:t>Хорошие выравнивания не могут быть результатом случайности!</a:t>
            </a:r>
          </a:p>
          <a:p>
            <a:r>
              <a:rPr lang="ru-RU" b="1" u="sng" dirty="0" smtClean="0"/>
              <a:t>Хорошее выравнивание свидетельствует о гомологии.</a:t>
            </a:r>
          </a:p>
          <a:p>
            <a:r>
              <a:rPr lang="ru-RU" b="1" u="sng" dirty="0" smtClean="0"/>
              <a:t>Способы изображения выравниваний.</a:t>
            </a:r>
          </a:p>
          <a:p>
            <a:r>
              <a:rPr lang="ru-RU" b="1" u="sng" dirty="0" smtClean="0"/>
              <a:t>Достоверное и недостоверное выравнивание.</a:t>
            </a:r>
          </a:p>
          <a:p>
            <a:r>
              <a:rPr lang="ru-RU" b="1" u="sng" dirty="0" smtClean="0"/>
              <a:t>Кластеры и вертикальные блоки.</a:t>
            </a:r>
          </a:p>
          <a:p>
            <a:r>
              <a:rPr lang="ru-RU" b="1" u="sng" dirty="0" smtClean="0"/>
              <a:t>Плохое выравнивание не обязательно говорит об отсутствии гомологии.</a:t>
            </a: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215411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 плохого выравнивания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2" t="12770" r="17183" b="6098"/>
          <a:stretch/>
        </p:blipFill>
        <p:spPr bwMode="auto">
          <a:xfrm>
            <a:off x="683568" y="620688"/>
            <a:ext cx="8208912" cy="587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05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>
            <a:off x="90950" y="1268760"/>
            <a:ext cx="720080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бъект 2"/>
          <p:cNvSpPr txBox="1">
            <a:spLocks/>
          </p:cNvSpPr>
          <p:nvPr/>
        </p:nvSpPr>
        <p:spPr>
          <a:xfrm>
            <a:off x="3051" y="1196752"/>
            <a:ext cx="8964488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VLSGG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IA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DRMQKEITAL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-----------AP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KI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KIIA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PP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RK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YSVWIGGSILA</a:t>
            </a:r>
          </a:p>
          <a:p>
            <a:pPr marL="0" indent="0"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VLSGG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IV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DRMNKELTAL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AP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KI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KIIA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PP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RK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YSVWIGGSILA</a:t>
            </a:r>
          </a:p>
          <a:p>
            <a:pPr marL="0" indent="0"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VLSGG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IA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DRMSKEISAL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AP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SM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KI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KVVA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PP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RK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YSVWIGGSILA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VLSGG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TM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LP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SRLERELKQL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YLERVLKGDVDKL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KF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KI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RIED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PP</a:t>
            </a:r>
            <a:r>
              <a:rPr lang="en-US" sz="1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RK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HMVFLGGAVLA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94259" y="1268760"/>
            <a:ext cx="288032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1321321" y="1268760"/>
            <a:ext cx="288032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004048" y="1268760"/>
            <a:ext cx="144016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436096" y="1268760"/>
            <a:ext cx="288032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228184" y="1268760"/>
            <a:ext cx="288032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660232" y="1268760"/>
            <a:ext cx="288032" cy="122413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93976" y="4607550"/>
            <a:ext cx="895790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Может ли такое сходство быть результатом случайности?</a:t>
            </a:r>
          </a:p>
          <a:p>
            <a:endParaRPr lang="ru-RU" sz="2800" dirty="0" smtClean="0"/>
          </a:p>
          <a:p>
            <a:r>
              <a:rPr lang="ru-RU" sz="2800" dirty="0" smtClean="0"/>
              <a:t>Возьмем из банка вторую</a:t>
            </a:r>
            <a:br>
              <a:rPr lang="ru-RU" sz="2800" dirty="0" smtClean="0"/>
            </a:br>
            <a:r>
              <a:rPr lang="ru-RU" sz="2800" dirty="0" smtClean="0"/>
              <a:t>попавшуюся последовательность ...</a:t>
            </a:r>
            <a:endParaRPr lang="ru-RU" sz="2800" dirty="0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865526" y="2769354"/>
            <a:ext cx="5698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CIIVVLQSKNSDIYMTVKEQSDIVHGIMSQCVLMKNVSRP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866482" y="2769354"/>
            <a:ext cx="5698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CIIV</a:t>
            </a:r>
            <a:r>
              <a:rPr lang="ru-RU" altLang="ru-RU" u="sng" dirty="0">
                <a:latin typeface="Courier New" panose="02070309020205020404" pitchFamily="49" charset="0"/>
                <a:cs typeface="Courier New" panose="02070309020205020404" pitchFamily="49" charset="0"/>
              </a:rPr>
              <a:t>VL</a:t>
            </a:r>
            <a:r>
              <a:rPr lang="ru-RU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QSKNSDIYMTVKEQSDIVHGIMSQCVLMKNVSRP</a:t>
            </a: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-252536" y="260648"/>
            <a:ext cx="9381728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Любые ли последовательности можно хорошо выровнять?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613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15573 -0.0356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95" y="-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6" grpId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 плохого выравнивания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2" t="12770" r="17183" b="6098"/>
          <a:stretch/>
        </p:blipFill>
        <p:spPr bwMode="auto">
          <a:xfrm>
            <a:off x="179511" y="836712"/>
            <a:ext cx="3117761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3100318"/>
            <a:ext cx="1657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1       2       3     4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28120" y="4221088"/>
            <a:ext cx="5040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Правомерно ли говорить о гомологии аминокислот в колонке 2? 3? 4?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995936" y="5648886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НЕТ! Эти участки совершенно несходны.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923928" y="836712"/>
            <a:ext cx="50405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Вопросы</a:t>
            </a:r>
            <a:r>
              <a:rPr lang="en-US" sz="2800" dirty="0" smtClean="0"/>
              <a:t>: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Программа </a:t>
            </a:r>
            <a:r>
              <a:rPr lang="en-US" sz="2800" dirty="0" smtClean="0"/>
              <a:t>Muscle </a:t>
            </a:r>
            <a:r>
              <a:rPr lang="ru-RU" sz="2800" dirty="0" smtClean="0"/>
              <a:t>сумела построить выравнивание. </a:t>
            </a:r>
            <a:r>
              <a:rPr lang="ru-RU" sz="2800" dirty="0" err="1" smtClean="0"/>
              <a:t>Гомологичны</a:t>
            </a:r>
            <a:r>
              <a:rPr lang="ru-RU" sz="2800" dirty="0" smtClean="0"/>
              <a:t> ли последовательности? </a:t>
            </a:r>
            <a:endParaRPr lang="en-US" sz="28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927351" y="3178448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НЕТ! Программа всегда что-нибудь построит.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0298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 плохого выравнивания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2" t="12770" r="17183" b="6098"/>
          <a:stretch/>
        </p:blipFill>
        <p:spPr bwMode="auto">
          <a:xfrm>
            <a:off x="179511" y="836712"/>
            <a:ext cx="3117761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3100318"/>
            <a:ext cx="1657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1       2       3     4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838575" y="832570"/>
            <a:ext cx="5040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Правомерно ли говорить о гомологии аминокислот в колонке 2? 3? 4?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906391" y="2260368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НЕТ! Эти участки совершенно несходны.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849613" y="3400000"/>
            <a:ext cx="5040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Правомерно ли говорить о гомологии аминокислот в колонке 1?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917429" y="4827798"/>
            <a:ext cx="50405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НЕТ! Это – очевидная случайность (участок вокруг этой колонки </a:t>
            </a:r>
            <a:r>
              <a:rPr lang="ru-RU" sz="2800" dirty="0" err="1" smtClean="0"/>
              <a:t>неконсервативен</a:t>
            </a:r>
            <a:r>
              <a:rPr lang="ru-RU" sz="2800" dirty="0" smtClean="0"/>
              <a:t>).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0012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 плохого выравнивания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2" t="12770" r="17183" b="6098"/>
          <a:stretch/>
        </p:blipFill>
        <p:spPr bwMode="auto">
          <a:xfrm>
            <a:off x="179511" y="836712"/>
            <a:ext cx="3117761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3100318"/>
            <a:ext cx="1657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1       2       3     4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838575" y="832570"/>
            <a:ext cx="50405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Ни одна из колонок выравнивания не несет информации о родстве последовательностей. Значит, они неродственны?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645024"/>
            <a:ext cx="914399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НЕТ! Эти последовательности </a:t>
            </a:r>
            <a:r>
              <a:rPr lang="ru-RU" sz="2800" dirty="0" err="1" smtClean="0"/>
              <a:t>гомологичны</a:t>
            </a:r>
            <a:r>
              <a:rPr lang="ru-RU" sz="2800" dirty="0" smtClean="0"/>
              <a:t>. Это следует из</a:t>
            </a:r>
          </a:p>
          <a:p>
            <a:pPr marL="514350" indent="-514350">
              <a:buAutoNum type="arabicPeriod"/>
            </a:pPr>
            <a:endParaRPr lang="ru-RU" sz="2800" dirty="0" smtClean="0"/>
          </a:p>
          <a:p>
            <a:pPr marL="514350" indent="-514350">
              <a:buAutoNum type="arabicPeriod"/>
            </a:pPr>
            <a:r>
              <a:rPr lang="ru-RU" sz="2800" dirty="0" smtClean="0"/>
              <a:t>Структурного сходства (хотя и слабого).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Общности функций.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Сходства доменной архитектуры (это – С-концевые домены </a:t>
            </a:r>
            <a:r>
              <a:rPr lang="el-GR" sz="2800" dirty="0" smtClean="0"/>
              <a:t>α</a:t>
            </a:r>
            <a:r>
              <a:rPr lang="ru-RU" sz="2800" dirty="0" smtClean="0"/>
              <a:t>-амилаз).</a:t>
            </a:r>
          </a:p>
          <a:p>
            <a:pPr marL="514350" indent="-514350">
              <a:buAutoNum type="arabicPeriod"/>
            </a:pP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325647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8881" y="116632"/>
            <a:ext cx="87716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Вот, кстати, их </a:t>
            </a:r>
            <a:r>
              <a:rPr lang="en-US" sz="2800" dirty="0" smtClean="0"/>
              <a:t>“</a:t>
            </a:r>
            <a:r>
              <a:rPr lang="ru-RU" sz="2800" dirty="0" smtClean="0"/>
              <a:t>структурное</a:t>
            </a:r>
            <a:r>
              <a:rPr lang="en-US" sz="2800" dirty="0" smtClean="0"/>
              <a:t>”</a:t>
            </a:r>
            <a:r>
              <a:rPr lang="ru-RU" sz="2800" dirty="0" smtClean="0"/>
              <a:t> выравнивание.</a:t>
            </a:r>
            <a:br>
              <a:rPr lang="ru-RU" sz="2800" dirty="0" smtClean="0"/>
            </a:br>
            <a:r>
              <a:rPr lang="ru-RU" sz="2800" dirty="0" smtClean="0"/>
              <a:t>Между последовательностями нет ничего общего.</a:t>
            </a:r>
          </a:p>
          <a:p>
            <a:r>
              <a:rPr lang="ru-RU" sz="2800" dirty="0" smtClean="0"/>
              <a:t>Тоже одна консервативная колонка.</a:t>
            </a:r>
            <a:endParaRPr lang="ru-RU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0" t="10641" r="13647" b="6545"/>
          <a:stretch/>
        </p:blipFill>
        <p:spPr bwMode="auto">
          <a:xfrm>
            <a:off x="755576" y="1501627"/>
            <a:ext cx="7704856" cy="5130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200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6264696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Гомология между последовательностями может быть настолько слабой, что ее невозможно обнаружить при помощи выравнивания.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5210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188640"/>
            <a:ext cx="9073008" cy="6264696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Похожие последовательности обычно </a:t>
            </a:r>
            <a:r>
              <a:rPr lang="ru-RU" sz="5400" dirty="0" err="1" smtClean="0"/>
              <a:t>гомологичны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(но бывают исключения!).</a:t>
            </a:r>
            <a:br>
              <a:rPr lang="ru-RU" sz="5400" dirty="0" smtClean="0"/>
            </a:br>
            <a:r>
              <a:rPr lang="ru-RU" sz="5400" dirty="0" smtClean="0"/>
              <a:t>Непохожие </a:t>
            </a:r>
            <a:r>
              <a:rPr lang="ru-RU" sz="5400" dirty="0"/>
              <a:t>последовательности обычно </a:t>
            </a:r>
            <a:r>
              <a:rPr lang="ru-RU" sz="5400" dirty="0" err="1" smtClean="0"/>
              <a:t>негомологичны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(</a:t>
            </a:r>
            <a:r>
              <a:rPr lang="ru-RU" sz="5400" dirty="0"/>
              <a:t>но бывают исключения!).</a:t>
            </a:r>
            <a:br>
              <a:rPr lang="ru-RU" sz="5400" dirty="0"/>
            </a:b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15119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1347</TotalTime>
  <Words>3612</Words>
  <Application>Microsoft Office PowerPoint</Application>
  <PresentationFormat>Экран (4:3)</PresentationFormat>
  <Paragraphs>424</Paragraphs>
  <Slides>95</Slides>
  <Notes>2</Notes>
  <HiddenSlides>5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95</vt:i4>
      </vt:variant>
    </vt:vector>
  </HeadingPairs>
  <TitlesOfParts>
    <vt:vector size="100" baseType="lpstr">
      <vt:lpstr>Arial</vt:lpstr>
      <vt:lpstr>Calibri</vt:lpstr>
      <vt:lpstr>Courier New</vt:lpstr>
      <vt:lpstr>Wingdings</vt:lpstr>
      <vt:lpstr>Тема Office</vt:lpstr>
      <vt:lpstr>Понятие (множественного) выравнивания</vt:lpstr>
      <vt:lpstr>Презентация PowerPoint</vt:lpstr>
      <vt:lpstr>Дано 4 последовательности Найти общие мотивы</vt:lpstr>
      <vt:lpstr>Дано 4 последовательности Найти общие мотивы</vt:lpstr>
      <vt:lpstr>Дано 4 последовательности Найти общие мотивы</vt:lpstr>
      <vt:lpstr>Выравнивание – это способ изобразить предполагаемое сходство последовательностей</vt:lpstr>
      <vt:lpstr>Презентация PowerPoint</vt:lpstr>
      <vt:lpstr>Любые ли последовательности можно хорошо выровнять?</vt:lpstr>
      <vt:lpstr>Любые ли последовательности можно хорошо выровнять?</vt:lpstr>
      <vt:lpstr>Любые ли последовательности можно хорошо выровнять?</vt:lpstr>
      <vt:lpstr>Любые ли последовательности можно хорошо выровнять?</vt:lpstr>
      <vt:lpstr>Эксперимент: совпадения букв в случайных последовательностях</vt:lpstr>
      <vt:lpstr>Эксперимент: совпадения букв в случайных последовательностях</vt:lpstr>
      <vt:lpstr>Эксперимент: совпадения букв в случайных последовательностях</vt:lpstr>
      <vt:lpstr>Любые ли последовательности можно хорошо выровнять?</vt:lpstr>
      <vt:lpstr>Насколько часто мы найдем мотив по случайным причинам?</vt:lpstr>
      <vt:lpstr>Презентация PowerPoint</vt:lpstr>
      <vt:lpstr>Презентация PowerPoint</vt:lpstr>
      <vt:lpstr>Презентация PowerPoint</vt:lpstr>
      <vt:lpstr>Презентация PowerPoint</vt:lpstr>
      <vt:lpstr>Биологический смысл выравнивания</vt:lpstr>
      <vt:lpstr>Презентация PowerPoint</vt:lpstr>
      <vt:lpstr>Участки выравнивания, где много совпадений соответствуют консервативным (медленно эволюционирующим) участкам последовательностей</vt:lpstr>
      <vt:lpstr>Совпадение (match) аминокислот может означать, что в данной позиции сохранилась предковая последовательность</vt:lpstr>
      <vt:lpstr>Несовпадение (mismatch) аминокислот может означать, что в данной позиции произошли замены</vt:lpstr>
      <vt:lpstr>Гэпы соответствуют вставкам или делециям (вместе они называются инделями)</vt:lpstr>
      <vt:lpstr>Презентация PowerPoint</vt:lpstr>
      <vt:lpstr>Презентация PowerPoint</vt:lpstr>
      <vt:lpstr>Презентация PowerPoint</vt:lpstr>
      <vt:lpstr>Презентация PowerPoint</vt:lpstr>
      <vt:lpstr>Обычно выравнивание выглядит так</vt:lpstr>
      <vt:lpstr>Или так … </vt:lpstr>
      <vt:lpstr>Или так … </vt:lpstr>
      <vt:lpstr>LOGO и консенсус</vt:lpstr>
      <vt:lpstr>Существуют разные способы изображения выравнивания – различные раскраски, консенсусные последовательности, LOGO</vt:lpstr>
      <vt:lpstr>Презентация PowerPoint</vt:lpstr>
      <vt:lpstr>Пример хорошего выравнивания</vt:lpstr>
      <vt:lpstr>Пример плохого выравнивания</vt:lpstr>
      <vt:lpstr>Некоторые участки выравниваются хорошо, другие - плохо</vt:lpstr>
      <vt:lpstr>Выравнивание - </vt:lpstr>
      <vt:lpstr>Выравнивание - </vt:lpstr>
      <vt:lpstr>Выравнивание - </vt:lpstr>
      <vt:lpstr>Выравнивание - </vt:lpstr>
      <vt:lpstr>Выравнивание или его участок, на котором много гэпов и мало совпадений не имеет никакого биологического смысла</vt:lpstr>
      <vt:lpstr>Участки с большим количеством совпадений и маленьким числом гэпов соответствуют гомологии между участками последовательностей</vt:lpstr>
      <vt:lpstr>В таких участках консервативные колонки соответствуют гомологии между буквами</vt:lpstr>
      <vt:lpstr>Презентация PowerPoint</vt:lpstr>
      <vt:lpstr>Гомология между остатками</vt:lpstr>
      <vt:lpstr>Кластеры</vt:lpstr>
      <vt:lpstr>Кластеры: биологическое определение</vt:lpstr>
      <vt:lpstr>Кластеры: техническое определение</vt:lpstr>
      <vt:lpstr>Задача: придумать техническое определение кластера</vt:lpstr>
      <vt:lpstr>Задача: придумать техническое определение кластера</vt:lpstr>
      <vt:lpstr>Задача: придумать техническое определение кластера</vt:lpstr>
      <vt:lpstr>Задача: придумать техническое определение кластера</vt:lpstr>
      <vt:lpstr>Задача: придумать техническое определение кластера</vt:lpstr>
      <vt:lpstr>Задача: придумать техническое определение кластера</vt:lpstr>
      <vt:lpstr>Задача состоит в поиске объектов (участков выравнивания), удовлетворяющих биологическому определению. Но эту задачу решить трудно. Проще придумать другое – техническое определение, и искать то, что удовлетворяет ему. Это задача, отличается от изначальной, но зато можно придумать техническое определение таким, чтобы она решалась легко, а решение не очень сильно отличалось от решения изначальной биологической задачи.</vt:lpstr>
      <vt:lpstr>Вообще говоря можно придумать много разных технических определений. Какое выбрать – во многом зависит от опыта автора по работе с объектом (в данном случае с выравниванием).   При этом надо понимать, техническая и биологическая задача, вообще говоря, различны. И поэтому в ряде случаев будут различны их решения. У хорошего технического определения таких ошибок должно быть мало.</vt:lpstr>
      <vt:lpstr>Наше техническое определение</vt:lpstr>
      <vt:lpstr>Наше техническое определение</vt:lpstr>
      <vt:lpstr>Наше техническое определение</vt:lpstr>
      <vt:lpstr>Наше техническое определение</vt:lpstr>
      <vt:lpstr>Наше техническое определение</vt:lpstr>
      <vt:lpstr>Презентация PowerPoint</vt:lpstr>
      <vt:lpstr>Наше техническое определение: блоки</vt:lpstr>
      <vt:lpstr>Наше техническое определение</vt:lpstr>
      <vt:lpstr>Наше техническое определение: кластеры</vt:lpstr>
      <vt:lpstr>Наше техническое определение: кластеры</vt:lpstr>
      <vt:lpstr>Наше техническое определение: кластеры</vt:lpstr>
      <vt:lpstr>Наше техническое определение: кластеры</vt:lpstr>
      <vt:lpstr>Презентация PowerPoint</vt:lpstr>
      <vt:lpstr>Презентация PowerPoint</vt:lpstr>
      <vt:lpstr>Наше техническое определение: кластеры</vt:lpstr>
      <vt:lpstr>Наше техническое определение: кластеры</vt:lpstr>
      <vt:lpstr>Презентация PowerPoint</vt:lpstr>
      <vt:lpstr>Наше техническое определение</vt:lpstr>
      <vt:lpstr>Наше техническое определение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Наш опыт показывает, что такое техническое определение довольно адекватно. Оно позволяет найти практически все участки несомненной гомологии, и почти ничего не пропустить.</vt:lpstr>
      <vt:lpstr>Невертикальные кластерами</vt:lpstr>
      <vt:lpstr>Невертикальные кластерами</vt:lpstr>
      <vt:lpstr>Что свидетельствует о гомологии между остатками?</vt:lpstr>
      <vt:lpstr>Гомология целых последовательностей, отдельных участков и аминокислот</vt:lpstr>
      <vt:lpstr>Презентация PowerPoint</vt:lpstr>
      <vt:lpstr>Пример плохого выравнивания</vt:lpstr>
      <vt:lpstr>Пример плохого выравнивания</vt:lpstr>
      <vt:lpstr>Пример плохого выравнивания</vt:lpstr>
      <vt:lpstr>Пример плохого выравнивания</vt:lpstr>
      <vt:lpstr>Презентация PowerPoint</vt:lpstr>
      <vt:lpstr>Гомология между последовательностями может быть настолько слабой, что ее невозможно обнаружить при помощи выравнивания.</vt:lpstr>
      <vt:lpstr>Похожие последовательности обычно гомологичны (но бывают исключения!). Непохожие последовательности обычно негомологичны (но бывают исключения!).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evgeniy_note</dc:creator>
  <cp:lastModifiedBy>evgeniy</cp:lastModifiedBy>
  <cp:revision>148</cp:revision>
  <dcterms:created xsi:type="dcterms:W3CDTF">2014-04-08T04:51:00Z</dcterms:created>
  <dcterms:modified xsi:type="dcterms:W3CDTF">2015-05-05T02:14:33Z</dcterms:modified>
</cp:coreProperties>
</file>