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2" r:id="rId3"/>
    <p:sldId id="305" r:id="rId4"/>
    <p:sldId id="329" r:id="rId5"/>
    <p:sldId id="330" r:id="rId6"/>
    <p:sldId id="312" r:id="rId7"/>
    <p:sldId id="313" r:id="rId8"/>
    <p:sldId id="314" r:id="rId9"/>
    <p:sldId id="315" r:id="rId10"/>
    <p:sldId id="309" r:id="rId11"/>
    <p:sldId id="310" r:id="rId12"/>
    <p:sldId id="289" r:id="rId13"/>
    <p:sldId id="311" r:id="rId14"/>
    <p:sldId id="331" r:id="rId15"/>
    <p:sldId id="326" r:id="rId16"/>
    <p:sldId id="327" r:id="rId17"/>
    <p:sldId id="328" r:id="rId18"/>
    <p:sldId id="332" r:id="rId19"/>
    <p:sldId id="333" r:id="rId20"/>
    <p:sldId id="321" r:id="rId21"/>
    <p:sldId id="336" r:id="rId22"/>
    <p:sldId id="334" r:id="rId23"/>
    <p:sldId id="337" r:id="rId24"/>
    <p:sldId id="335" r:id="rId25"/>
    <p:sldId id="306" r:id="rId26"/>
    <p:sldId id="320" r:id="rId27"/>
    <p:sldId id="317" r:id="rId28"/>
    <p:sldId id="318" r:id="rId29"/>
    <p:sldId id="319" r:id="rId30"/>
    <p:sldId id="339" r:id="rId31"/>
    <p:sldId id="322" r:id="rId32"/>
    <p:sldId id="338" r:id="rId33"/>
    <p:sldId id="340" r:id="rId34"/>
    <p:sldId id="323" r:id="rId35"/>
    <p:sldId id="324" r:id="rId36"/>
    <p:sldId id="325" r:id="rId37"/>
    <p:sldId id="341" r:id="rId38"/>
    <p:sldId id="344" r:id="rId39"/>
    <p:sldId id="343" r:id="rId40"/>
    <p:sldId id="34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68"/>
    </p:cViewPr>
  </p:sorterViewPr>
  <p:notesViewPr>
    <p:cSldViewPr>
      <p:cViewPr varScale="1">
        <p:scale>
          <a:sx n="64" d="100"/>
          <a:sy n="64" d="100"/>
        </p:scale>
        <p:origin x="-2645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C0953-1E2E-4BE2-A992-5B4690F99A1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FC4D6-A7C8-4B3F-A7BA-62793DC68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2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4ED-726C-4700-B6A1-A1F748F2017B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1D0E-776A-4EDB-A3FB-C2F7AD034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5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E1D0E-776A-4EDB-A3FB-C2F7AD0340C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2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9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0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198"/>
            <a:ext cx="8229600" cy="63408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233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516052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Выравнивания – 201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51328" y="651605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292C650-A5D7-4838-B1A0-73BC6DF363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4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5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6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1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7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4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6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5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41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-3651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A6E728D-A4BC-4226-8EC8-1D2E27C3B46E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41D0E423-05BA-4961-B777-2729568F4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0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4464496"/>
          </a:xfrm>
        </p:spPr>
        <p:txBody>
          <a:bodyPr>
            <a:noAutofit/>
          </a:bodyPr>
          <a:lstStyle/>
          <a:p>
            <a:r>
              <a:rPr lang="ru-RU" sz="9600" i="1" dirty="0" smtClean="0"/>
              <a:t>Построение парного</a:t>
            </a:r>
            <a:r>
              <a:rPr lang="ru-RU" sz="8000" i="1" dirty="0" smtClean="0"/>
              <a:t> </a:t>
            </a:r>
            <a:r>
              <a:rPr lang="ru-RU" sz="9600" i="1" dirty="0" smtClean="0"/>
              <a:t>выравнивания</a:t>
            </a:r>
            <a:endParaRPr lang="ru-RU" sz="9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530120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ФББ МГУ, 201</a:t>
            </a:r>
            <a:r>
              <a:rPr lang="en-US" smtClean="0"/>
              <a:t>5</a:t>
            </a:r>
            <a:r>
              <a:rPr lang="ru-RU" smtClean="0"/>
              <a:t>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Аксянов Е.А.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0040" y="476672"/>
            <a:ext cx="7772400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i="1" dirty="0" smtClean="0"/>
              <a:t>Предсказание парного</a:t>
            </a:r>
            <a:r>
              <a:rPr lang="ru-RU" sz="8000" i="1" dirty="0" smtClean="0"/>
              <a:t> </a:t>
            </a:r>
            <a:r>
              <a:rPr lang="ru-RU" sz="9600" i="1" dirty="0" smtClean="0"/>
              <a:t>выравнивания</a:t>
            </a:r>
            <a:endParaRPr lang="ru-RU" sz="9600" i="1" dirty="0"/>
          </a:p>
        </p:txBody>
      </p:sp>
    </p:spTree>
    <p:extLst>
      <p:ext uri="{BB962C8B-B14F-4D97-AF65-F5344CB8AC3E}">
        <p14:creationId xmlns:p14="http://schemas.microsoft.com/office/powerpoint/2010/main" val="223484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Парное выравнивание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08720"/>
            <a:ext cx="936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AKALGLDKQIGSLEIGKKADFVAID-VRGIHTQPWFNPVSAVVYTATGRDVDVVVVNGK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AKALGLLAETGTLEAGKSADFAIWD-IERPAELV---------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YRIGFNPLHARIFKGQ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+++++++++++++++++++++++++                  ++++++++++++++++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79512" y="2204864"/>
            <a:ext cx="8712968" cy="41044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dirty="0" smtClean="0"/>
              <a:t>Между аминокислотами двух гомологичных последовательностей может быть отношение гомологии</a:t>
            </a:r>
            <a:br>
              <a:rPr lang="ru-RU" sz="5400" dirty="0" smtClean="0"/>
            </a:br>
            <a:r>
              <a:rPr lang="ru-RU" sz="4000" dirty="0" smtClean="0"/>
              <a:t>(отмечено знаками +)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211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Парное выравнивание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08720"/>
            <a:ext cx="936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AKALGL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DKQI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-VRGIHTQPWFNPVSAVV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TATGRDVDVVVVN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AKALGL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AIW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-IERPAELV---------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RIGFNPLHARIFK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+++++++++++++++++++++++++                  ++++++++++++++++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0" y="2204864"/>
            <a:ext cx="9144000" cy="41044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dirty="0" smtClean="0"/>
              <a:t>Иногда оно очевидно из анализа парного выравнивания. Иногда может быть установлено после анализа множественного.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031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597352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Парное выравнивание – это описание того,</a:t>
            </a:r>
            <a:br>
              <a:rPr lang="ru-RU" sz="5400" dirty="0" smtClean="0"/>
            </a:br>
            <a:r>
              <a:rPr lang="ru-RU" sz="5400" dirty="0" smtClean="0"/>
              <a:t>какие пары аминокислот </a:t>
            </a:r>
            <a:r>
              <a:rPr lang="ru-RU" sz="5400" dirty="0" err="1" smtClean="0"/>
              <a:t>гомологичны</a:t>
            </a:r>
            <a:r>
              <a:rPr lang="ru-RU" sz="5400" dirty="0" smtClean="0"/>
              <a:t> друг другу.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Записывается, как две последовательности с </a:t>
            </a:r>
            <a:r>
              <a:rPr lang="ru-RU" sz="5400" dirty="0" err="1" smtClean="0"/>
              <a:t>гэпами</a:t>
            </a:r>
            <a:r>
              <a:rPr lang="ru-RU" sz="5400" dirty="0" smtClean="0"/>
              <a:t> + разметка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752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b="1" u="sng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выравнивания.</a:t>
            </a:r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25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парного выравнивания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836712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Дано: 2 последовательности.</a:t>
            </a:r>
          </a:p>
          <a:p>
            <a:endParaRPr lang="ru-RU" sz="2800" dirty="0"/>
          </a:p>
          <a:p>
            <a:r>
              <a:rPr lang="ru-RU" sz="2800" dirty="0" smtClean="0"/>
              <a:t>Задача: предсказать их парное выравнивание, не используя ни множественного, ни пространственных структур.</a:t>
            </a:r>
          </a:p>
          <a:p>
            <a:endParaRPr lang="ru-RU" sz="2800" dirty="0"/>
          </a:p>
          <a:p>
            <a:r>
              <a:rPr lang="ru-RU" sz="2800" dirty="0" smtClean="0"/>
              <a:t>Зачем надо? Иногда бывает, что ничего другого просто нет. Также используется в ряде других задач, как промежуточный этап (построение множественного выравнивания, поиск сходных последовательностей в банке данных).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79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Дано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ru-RU" sz="2400" dirty="0" smtClean="0"/>
              <a:t>две последовательности. </a:t>
            </a:r>
          </a:p>
          <a:p>
            <a:r>
              <a:rPr lang="ru-RU" sz="2400" b="1" dirty="0" smtClean="0"/>
              <a:t>Вопрос:</a:t>
            </a:r>
            <a:r>
              <a:rPr lang="en-US" sz="2400" b="1" dirty="0" smtClean="0"/>
              <a:t> </a:t>
            </a:r>
            <a:r>
              <a:rPr lang="ru-RU" sz="2400" dirty="0" smtClean="0"/>
              <a:t>Сколько всего выравниваний возможно?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039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2039599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ASN-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2039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AS-N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5896" y="2039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039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525" y="2998693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7629" y="2998692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A--SN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39757" y="2998693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9877" y="2998693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ASN----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3717032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Задача: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r>
              <a:rPr lang="ru-RU" sz="2400" dirty="0" smtClean="0"/>
              <a:t>  Оценить все возможные </a:t>
            </a:r>
            <a:r>
              <a:rPr lang="en-US" sz="2400" dirty="0" smtClean="0"/>
              <a:t>“</a:t>
            </a:r>
            <a:r>
              <a:rPr lang="ru-RU" sz="2400" dirty="0" smtClean="0"/>
              <a:t>выравнивания</a:t>
            </a:r>
            <a:r>
              <a:rPr lang="en-US" sz="2400" dirty="0" smtClean="0"/>
              <a:t>”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 Выбрать наилучшее.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Вопрос: </a:t>
            </a:r>
            <a:r>
              <a:rPr lang="ru-RU" sz="2400" dirty="0" smtClean="0"/>
              <a:t>как оценивать?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Проблема: </a:t>
            </a:r>
            <a:r>
              <a:rPr lang="ru-RU" sz="2400" dirty="0" smtClean="0"/>
              <a:t> их слишком много (3</a:t>
            </a:r>
            <a:r>
              <a:rPr lang="en-US" sz="2400" baseline="30000" dirty="0" smtClean="0"/>
              <a:t>L</a:t>
            </a:r>
            <a:r>
              <a:rPr lang="ru-RU" sz="2400" dirty="0" smtClean="0"/>
              <a:t>, где </a:t>
            </a:r>
            <a:r>
              <a:rPr lang="en-US" sz="2400" dirty="0" smtClean="0"/>
              <a:t>L</a:t>
            </a:r>
            <a:r>
              <a:rPr lang="ru-RU" sz="2400" dirty="0" smtClean="0"/>
              <a:t> – длина выравнивания)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895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5384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1488" y="1172021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ASN-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3616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AS-N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736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9840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365" y="213111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5469" y="2131114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A--SN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7597" y="213111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7717" y="2131115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ASN----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73333" y="3209494"/>
            <a:ext cx="3988280" cy="646331"/>
            <a:chOff x="445493" y="4077072"/>
            <a:chExt cx="3988280" cy="646331"/>
          </a:xfrm>
        </p:grpSpPr>
        <p:sp>
          <p:nvSpPr>
            <p:cNvPr id="19" name="TextBox 18"/>
            <p:cNvSpPr txBox="1"/>
            <p:nvPr/>
          </p:nvSpPr>
          <p:spPr>
            <a:xfrm>
              <a:off x="445493" y="4077072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ATRN</a:t>
              </a:r>
            </a:p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AS-N</a:t>
              </a:r>
              <a:endParaRPr lang="ru-RU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475656" y="4211796"/>
              <a:ext cx="2958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matches, 1 gap, 1 mismatch</a:t>
              </a:r>
              <a:endParaRPr lang="en-US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73333" y="3929574"/>
            <a:ext cx="3988280" cy="646331"/>
            <a:chOff x="445493" y="4077072"/>
            <a:chExt cx="3988280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445493" y="4077072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ATRN</a:t>
              </a:r>
            </a:p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A-SN</a:t>
              </a:r>
              <a:endParaRPr lang="ru-RU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75656" y="4211796"/>
              <a:ext cx="2958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matches, 1 gap, 1 mismatch</a:t>
              </a:r>
              <a:endParaRPr lang="en-US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67544" y="4723403"/>
            <a:ext cx="3988280" cy="646331"/>
            <a:chOff x="445493" y="4077072"/>
            <a:chExt cx="3988280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445493" y="4077072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ATRN</a:t>
              </a:r>
            </a:p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-ASN</a:t>
              </a:r>
              <a:endParaRPr lang="ru-RU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5656" y="4211796"/>
              <a:ext cx="2958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match, 1 gap, 2 mismatches</a:t>
              </a:r>
              <a:endParaRPr lang="en-US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88984" y="260648"/>
            <a:ext cx="843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Простейший метод оценки выравнивания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02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5384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1488" y="1172021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ASN-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3616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AS-N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736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9840" y="117202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365" y="213111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5469" y="2131114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A--SN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7597" y="213111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ATRN-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--ASN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7717" y="2131115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---ATRN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ASN----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73333" y="3209494"/>
            <a:ext cx="4347994" cy="646331"/>
            <a:chOff x="445493" y="4077072"/>
            <a:chExt cx="4347994" cy="646331"/>
          </a:xfrm>
        </p:grpSpPr>
        <p:sp>
          <p:nvSpPr>
            <p:cNvPr id="19" name="TextBox 18"/>
            <p:cNvSpPr txBox="1"/>
            <p:nvPr/>
          </p:nvSpPr>
          <p:spPr>
            <a:xfrm>
              <a:off x="445493" y="4077072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ATRN</a:t>
              </a:r>
            </a:p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AS-N</a:t>
              </a:r>
              <a:endParaRPr lang="ru-RU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475656" y="4211796"/>
              <a:ext cx="3317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matches, 1 gap, </a:t>
              </a:r>
              <a:r>
                <a:rPr lang="en-US" dirty="0"/>
                <a:t>1 almost match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73333" y="3929574"/>
            <a:ext cx="3988280" cy="646331"/>
            <a:chOff x="445493" y="4077072"/>
            <a:chExt cx="3988280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445493" y="4077072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ATRN</a:t>
              </a:r>
            </a:p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A-SN</a:t>
              </a:r>
              <a:endParaRPr lang="ru-RU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75656" y="4211796"/>
              <a:ext cx="2958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matches, 1 gap, 1 mismatch</a:t>
              </a:r>
              <a:endParaRPr lang="en-US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67544" y="4723403"/>
            <a:ext cx="3988280" cy="646331"/>
            <a:chOff x="445493" y="4077072"/>
            <a:chExt cx="3988280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445493" y="4077072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ATRN</a:t>
              </a:r>
            </a:p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-ASN</a:t>
              </a:r>
              <a:endParaRPr lang="ru-RU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5656" y="4211796"/>
              <a:ext cx="2958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match, 1 gap, 2 mismatches</a:t>
              </a:r>
              <a:endParaRPr lang="en-US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88984" y="260648"/>
            <a:ext cx="843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Использование матрицы сходства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6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8984" y="260648"/>
            <a:ext cx="843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Простейший метод оценки выравнивания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8984" y="836712"/>
            <a:ext cx="7567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придумать какую-нибудь оценку, типа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1794" y="1414517"/>
            <a:ext cx="13607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совпадений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61954" y="169732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2589" y="1414517"/>
            <a:ext cx="15996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несовпадений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266210" y="169732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56922" y="1377929"/>
            <a:ext cx="18394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гэповых</a:t>
            </a:r>
            <a:r>
              <a:rPr lang="ru-RU" dirty="0" smtClean="0"/>
              <a:t> колонок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984" y="1556792"/>
            <a:ext cx="92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 = </a:t>
            </a:r>
            <a:endParaRPr lang="en-US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95536" y="2492896"/>
            <a:ext cx="7567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или лучше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528346" y="3070701"/>
            <a:ext cx="13607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совпадений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572000" y="335351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30540" y="3070700"/>
            <a:ext cx="15996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несовпадений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700740" y="335351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51015" y="3030344"/>
            <a:ext cx="18394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гэповых</a:t>
            </a:r>
            <a:r>
              <a:rPr lang="ru-RU" dirty="0" smtClean="0"/>
              <a:t> колонок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5536" y="3212976"/>
            <a:ext cx="92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 = </a:t>
            </a:r>
            <a:endParaRPr lang="en-US" dirty="0" smtClean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987824" y="335351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491880" y="3070701"/>
            <a:ext cx="9178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сходств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5536" y="3933056"/>
            <a:ext cx="7567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а, так как, совпадение – все-таки более важно, чем просто сходство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528346" y="4510861"/>
            <a:ext cx="13607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совпадений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4572000" y="479367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30540" y="4510860"/>
            <a:ext cx="15996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несовпадений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700740" y="479367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51015" y="4470504"/>
            <a:ext cx="18394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гэповых</a:t>
            </a:r>
            <a:r>
              <a:rPr lang="ru-RU" dirty="0" smtClean="0"/>
              <a:t> колонок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3541" y="4653136"/>
            <a:ext cx="124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 </a:t>
            </a:r>
            <a:r>
              <a:rPr lang="en-US" dirty="0" smtClean="0"/>
              <a:t>=</a:t>
            </a:r>
            <a:r>
              <a:rPr lang="ru-RU" dirty="0" smtClean="0"/>
              <a:t> 5 х</a:t>
            </a:r>
            <a:r>
              <a:rPr lang="en-US" dirty="0" smtClean="0"/>
              <a:t> 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987824" y="479367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91880" y="4510861"/>
            <a:ext cx="9178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br>
              <a:rPr lang="ru-RU" dirty="0" smtClean="0"/>
            </a:br>
            <a:r>
              <a:rPr lang="ru-RU" dirty="0" smtClean="0"/>
              <a:t>сходств</a:t>
            </a:r>
          </a:p>
        </p:txBody>
      </p:sp>
    </p:spTree>
    <p:extLst>
      <p:ext uri="{BB962C8B-B14F-4D97-AF65-F5344CB8AC3E}">
        <p14:creationId xmlns:p14="http://schemas.microsoft.com/office/powerpoint/2010/main" val="21284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4" grpId="0" animBg="1"/>
      <p:bldP spid="36" grpId="0" animBg="1"/>
      <p:bldP spid="37" grpId="0"/>
      <p:bldP spid="39" grpId="0" animBg="1"/>
      <p:bldP spid="40" grpId="0"/>
      <p:bldP spid="41" grpId="0" animBg="1"/>
      <p:bldP spid="43" grpId="0" animBg="1"/>
      <p:bldP spid="45" grpId="0" animBg="1"/>
      <p:bldP spid="46" grpId="0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6976" y="-37262"/>
            <a:ext cx="8431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Конечно, реально используют гораздо больше коэффициентов. Кажется логичным </a:t>
            </a:r>
          </a:p>
          <a:p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 smtClean="0"/>
              <a:t>За </a:t>
            </a:r>
            <a:r>
              <a:rPr lang="en-US" sz="2800" dirty="0" smtClean="0"/>
              <a:t>mismatch </a:t>
            </a:r>
            <a:r>
              <a:rPr lang="ru-RU" sz="2800" dirty="0" smtClean="0"/>
              <a:t>сходных аминокислот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(например, </a:t>
            </a:r>
            <a:r>
              <a:rPr lang="en-US" sz="2800" dirty="0" smtClean="0"/>
              <a:t>E </a:t>
            </a:r>
            <a:r>
              <a:rPr lang="ru-RU" sz="2800" dirty="0" smtClean="0"/>
              <a:t>и </a:t>
            </a:r>
            <a:r>
              <a:rPr lang="en-US" sz="2800" dirty="0" smtClean="0"/>
              <a:t>D)</a:t>
            </a:r>
            <a:r>
              <a:rPr lang="ru-RU" sz="2800" dirty="0" smtClean="0"/>
              <a:t> вычитать меньше,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чем за </a:t>
            </a:r>
            <a:r>
              <a:rPr lang="en-US" sz="2800" dirty="0" smtClean="0"/>
              <a:t>mismatch </a:t>
            </a:r>
            <a:r>
              <a:rPr lang="ru-RU" sz="2800" dirty="0" smtClean="0"/>
              <a:t>несходных (</a:t>
            </a:r>
            <a:r>
              <a:rPr lang="en-US" sz="2800" dirty="0" smtClean="0"/>
              <a:t>E</a:t>
            </a:r>
            <a:r>
              <a:rPr lang="ru-RU" sz="2800" dirty="0" smtClean="0"/>
              <a:t> и</a:t>
            </a:r>
            <a:r>
              <a:rPr lang="en-US" sz="2800" dirty="0" smtClean="0"/>
              <a:t> K</a:t>
            </a:r>
            <a:r>
              <a:rPr lang="ru-RU" sz="2800" dirty="0" smtClean="0"/>
              <a:t>).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За совпадение редких аминокислот </a:t>
            </a:r>
            <a:br>
              <a:rPr lang="ru-RU" sz="2800" dirty="0" smtClean="0"/>
            </a:br>
            <a:r>
              <a:rPr lang="ru-RU" sz="2800" dirty="0" smtClean="0"/>
              <a:t>(например</a:t>
            </a:r>
            <a:r>
              <a:rPr lang="en-US" sz="2800" dirty="0" smtClean="0"/>
              <a:t>,</a:t>
            </a:r>
            <a:r>
              <a:rPr lang="ru-RU" sz="2800" dirty="0" smtClean="0"/>
              <a:t> </a:t>
            </a:r>
            <a:r>
              <a:rPr lang="en-US" sz="2800" dirty="0" smtClean="0"/>
              <a:t>P) </a:t>
            </a:r>
            <a:r>
              <a:rPr lang="ru-RU" sz="2800" dirty="0" smtClean="0"/>
              <a:t>прибавлять больше, чем за совпадение частых (например, </a:t>
            </a:r>
            <a:r>
              <a:rPr lang="en-US" sz="2800" dirty="0" smtClean="0"/>
              <a:t>A)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539552" y="3873822"/>
            <a:ext cx="7920880" cy="2867546"/>
            <a:chOff x="539552" y="3873822"/>
            <a:chExt cx="7920880" cy="2867546"/>
          </a:xfrm>
        </p:grpSpPr>
        <p:sp>
          <p:nvSpPr>
            <p:cNvPr id="4" name="TextBox 3"/>
            <p:cNvSpPr txBox="1"/>
            <p:nvPr/>
          </p:nvSpPr>
          <p:spPr>
            <a:xfrm>
              <a:off x="539552" y="4593902"/>
              <a:ext cx="1619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“</a:t>
              </a:r>
              <a:r>
                <a:rPr lang="ru-RU" dirty="0" smtClean="0"/>
                <a:t>качество</a:t>
              </a:r>
              <a:r>
                <a:rPr lang="en-US" dirty="0" smtClean="0"/>
                <a:t>”</a:t>
              </a:r>
              <a:br>
                <a:rPr lang="en-US" dirty="0" smtClean="0"/>
              </a:br>
              <a:r>
                <a:rPr lang="ru-RU" dirty="0" smtClean="0"/>
                <a:t>выравнивания</a:t>
              </a:r>
              <a:endParaRPr lang="ru-RU" dirty="0"/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2123728" y="5025950"/>
              <a:ext cx="360040" cy="2160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866449" y="5818038"/>
              <a:ext cx="19899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Суммирование</a:t>
              </a:r>
              <a:br>
                <a:rPr lang="ru-RU" dirty="0" smtClean="0"/>
              </a:br>
              <a:r>
                <a:rPr lang="ru-RU" dirty="0" smtClean="0"/>
                <a:t>по всем позициям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match </a:t>
              </a:r>
              <a:r>
                <a:rPr lang="ru-RU" dirty="0" smtClean="0"/>
                <a:t>и </a:t>
              </a:r>
              <a:r>
                <a:rPr lang="en-US" dirty="0" smtClean="0"/>
                <a:t>mismatch</a:t>
              </a:r>
              <a:endParaRPr lang="ru-RU" dirty="0" err="1" smtClean="0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3676333" y="5890046"/>
              <a:ext cx="319603" cy="2160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Прямоугольник 10"/>
                <p:cNvSpPr/>
                <p:nvPr/>
              </p:nvSpPr>
              <p:spPr>
                <a:xfrm>
                  <a:off x="2395309" y="4559461"/>
                  <a:ext cx="4515980" cy="13905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𝑆𝑐𝑜𝑟𝑒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𝐺𝑃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𝑔𝑎𝑝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Прямоугольник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5309" y="4559461"/>
                  <a:ext cx="4515980" cy="139057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5292080" y="5746030"/>
              <a:ext cx="14516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Сходство </a:t>
              </a:r>
              <a:r>
                <a:rPr lang="ru-RU" dirty="0" err="1" smtClean="0"/>
                <a:t>а.к</a:t>
              </a:r>
              <a:r>
                <a:rPr lang="ru-RU" dirty="0" smtClean="0"/>
                <a:t>.</a:t>
              </a:r>
              <a:br>
                <a:rPr lang="ru-RU" dirty="0" smtClean="0"/>
              </a:br>
              <a:r>
                <a:rPr lang="ru-RU" dirty="0" smtClean="0"/>
                <a:t>в позиции </a:t>
              </a:r>
              <a:r>
                <a:rPr lang="en-US" dirty="0" smtClean="0"/>
                <a:t>j</a:t>
              </a:r>
              <a:endParaRPr lang="ru-RU" dirty="0" err="1" smtClean="0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4794825" y="5574325"/>
              <a:ext cx="528295" cy="4597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008816" y="4449886"/>
              <a:ext cx="14516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Число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ru-RU" dirty="0" smtClean="0"/>
                <a:t>колонок</a:t>
              </a:r>
              <a:br>
                <a:rPr lang="ru-RU" dirty="0" smtClean="0"/>
              </a:br>
              <a:r>
                <a:rPr lang="ru-RU" dirty="0" smtClean="0"/>
                <a:t>с </a:t>
              </a:r>
              <a:r>
                <a:rPr lang="ru-RU" dirty="0" err="1" smtClean="0"/>
                <a:t>гэпами</a:t>
              </a:r>
              <a:endParaRPr lang="ru-RU" dirty="0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6444208" y="4844579"/>
              <a:ext cx="788689" cy="3956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067944" y="3873822"/>
              <a:ext cx="28917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Gap penalty</a:t>
              </a:r>
            </a:p>
            <a:p>
              <a:pPr algn="ctr"/>
              <a:r>
                <a:rPr lang="en-US" dirty="0" smtClean="0"/>
                <a:t>(</a:t>
              </a:r>
              <a:r>
                <a:rPr lang="ru-RU" dirty="0"/>
                <a:t>штраф </a:t>
              </a:r>
              <a:r>
                <a:rPr lang="ru-RU" dirty="0" smtClean="0"/>
                <a:t>за</a:t>
              </a:r>
              <a:br>
                <a:rPr lang="ru-RU" dirty="0" smtClean="0"/>
              </a:br>
              <a:r>
                <a:rPr lang="ru-RU" dirty="0" err="1" smtClean="0"/>
                <a:t>гэповую</a:t>
              </a:r>
              <a:r>
                <a:rPr lang="ru-RU" dirty="0" smtClean="0"/>
                <a:t> колонку)</a:t>
              </a:r>
              <a:endParaRPr lang="ru-RU" dirty="0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flipH="1">
              <a:off x="5323120" y="4838579"/>
              <a:ext cx="99002" cy="2850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23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выравнивания.</a:t>
            </a:r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58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b="1" u="sng" dirty="0" smtClean="0"/>
              <a:t>Откуда берется матрица сходства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выравнивания.</a:t>
            </a:r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Откуда берутся матрицы сходства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Упражнение: написать матрицу из головы, учитывая свойства и распространенность </a:t>
            </a:r>
            <a:r>
              <a:rPr lang="ru-RU" dirty="0" err="1" smtClean="0"/>
              <a:t>а.к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Из статистики замен в хороших выравниваниях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0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9702" t="14101" r="22565" b="3053"/>
          <a:stretch/>
        </p:blipFill>
        <p:spPr>
          <a:xfrm>
            <a:off x="179512" y="638312"/>
            <a:ext cx="5328592" cy="55654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0714" y="980728"/>
            <a:ext cx="3170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База </a:t>
            </a:r>
            <a:r>
              <a:rPr lang="ru-RU" dirty="0" smtClean="0"/>
              <a:t>очень хороших </a:t>
            </a:r>
            <a:r>
              <a:rPr lang="ru-RU" dirty="0" err="1" smtClean="0"/>
              <a:t>выравнва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4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BLOSUM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85964"/>
            <a:ext cx="8784976" cy="5823356"/>
          </a:xfrm>
        </p:spPr>
        <p:txBody>
          <a:bodyPr/>
          <a:lstStyle/>
          <a:p>
            <a:r>
              <a:rPr lang="en-US" dirty="0" smtClean="0"/>
              <a:t>BLOSUM62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96752"/>
            <a:ext cx="820891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 </a:t>
            </a:r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 N  D  C  Q  E  G  H  I  L  K  M  F  P  S  T  W  Y  V  B  Z  X  *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 4 -1 -2 -2  0 -1 -1  0 -2 -1 -1 -1 -1 -2 -1  1  0 -3 -2  0 -2 -1  0 -4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-1  5  0 -2 -3  1  0 -2  0 -3 -2  2 -1 -3 -2 -1 -1 -3 -2 -3 -1  0 -1 -4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-2  0  6  1 -3  0  0  0  1 -3 -3  0 -2 -3 -2  1  0 -4 -2 -3  3  0 -1 -4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D -2 -2  1  6 -3  0  2 -1 -1 -3 -4 -1 -3 -3 -1  0 -1 -4 -3 -3  4  1 -1 -4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  0 -3 -3 -3  9 -3 -4 -3 -3 -1 -1 -3 -1 -2 -3 -1 -1 -2 -2 -1 -3 -3 -2 -4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Q -1  1  0  0 -3  5  2 -2  0 -3 -2  1  0 -3 -1  0 -1 -2 -1 -2  0  3 -1 -4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E -1  0  0  2 -4  2  5 -2  0 -3 -3  1 -2 -3 -1  0 -1 -3 -2 -2  1  4 -1 -4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 0 -2  0 -1 -3 -2 -2  6 -2 -4 -4 -2 -3 -3 -2  0 -2 -2 -3 -3 -1 -2 -1 -4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H -2  0  1 -1 -3  0  0 -2  8 -3 -3 -1 -2 -1 -2 -1 -2 -2  2 -3  0  0 -1 -4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-1 -3 -3 -3 -1 -3 -3 -4 -3  4  2 -3  1  0 -3 -2 -1 -3 -1  3 -3 -3 -1 -4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 -1 -2 -3 -4 -1 -2 -3 -4 -3  2  4 -2  2  0 -3 -2 -1 -2 -1  1 -4 -3 -1 -4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-1  2  0 -1 -3  1  1 -2 -1 -3 -2  5 -1 -3 -1  0 -1 -3 -2 -2  0  1 -1 -4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-1 -1 -2 -3 -1  0 -2 -3 -2  1  2 -1  5  0 -2 -1 -1 -1 -1  1 -3 -1 -1 -4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-2 -3 -3 -3 -2 -3 -3 -3 -1  0  0 -3  0  6 -4 -2 -2  1  3 -1 -3 -3 -1 -4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 -1 -2 -2 -1 -3 -1 -1 -2 -2 -3 -3 -1 -2 -4  7 -1 -1 -4 -3 -2 -2 -1 -2 -4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 1 -1  1  0 -1  0  0  0 -1 -2 -2  0 -1 -2 -1  4  1 -3 -2 -2  0  0  0 -4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 0 -1  0 -1 -1 -1 -1 -2 -2 -1 -1 -1 -1 -2 -1  1  5 -2 -2  0 -1 -1  0 -4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W -3 -3 -4 -4 -2 -2 -3 -2 -2 -3 -2 -3 -1  1 -4 -3 -2 11  2 -3 -4 -3 -2 -4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-2 -2 -2 -3 -2 -1 -2 -3  2 -1 -1 -2 -1  3 -3 -2 -2  2  7 -1 -3 -2 -1 -4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  0 -3 -3 -3 -1 -2 -2 -3 -3  3  1 -2  1 -1 -2 -2  0 -3 -1  4 -3 -2 -1 -4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-2 -1  3  4 -3  0  1 -1  0 -3 -4  0 -3 -3 -2  0 -1 -4 -3 -3  4  1 -1 -4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-1  0  0  1 -3  3  4 -2  0 -3 -3  1 -1 -3 -1  0 -1 -3 -2 -2  1  4 -1 -4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 0 -1 -1 -1 -2 -1 -1 -1 -1 -1 -1 -1 -1 -1 -2  0  0 -2 -1 -1 -1 -1 -1 -4 </a:t>
            </a:r>
          </a:p>
          <a:p>
            <a:r>
              <a:rPr lang="ru-RU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-4 -4 -4 -4 -4 -4 -4 -4 -4 -4 -4 -4 -4 -4 -4 -4 -4 -4 -4 -4 -4 -4 -4  1 </a:t>
            </a:r>
          </a:p>
        </p:txBody>
      </p:sp>
    </p:spTree>
    <p:extLst>
      <p:ext uri="{BB962C8B-B14F-4D97-AF65-F5344CB8AC3E}">
        <p14:creationId xmlns:p14="http://schemas.microsoft.com/office/powerpoint/2010/main" val="33304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5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b="1" u="sng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выравнивания.</a:t>
            </a:r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71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b="1" u="sng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</a:t>
            </a:r>
            <a:r>
              <a:rPr lang="ru-RU" dirty="0" smtClean="0"/>
              <a:t>выравнивания.</a:t>
            </a:r>
            <a:endParaRPr lang="ru-RU" dirty="0"/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120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4624"/>
            <a:ext cx="8964488" cy="576064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Глобальное </a:t>
            </a:r>
            <a:r>
              <a:rPr lang="en-US" dirty="0" smtClean="0"/>
              <a:t>“</a:t>
            </a:r>
            <a:r>
              <a:rPr lang="ru-RU" dirty="0" smtClean="0"/>
              <a:t>выравнивание</a:t>
            </a:r>
            <a:r>
              <a:rPr lang="en-US" dirty="0" smtClean="0"/>
              <a:t>”</a:t>
            </a:r>
            <a:r>
              <a:rPr lang="ru-RU" dirty="0" smtClean="0"/>
              <a:t> двух последовательностей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76470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Дано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ru-RU" sz="2400" dirty="0" smtClean="0"/>
              <a:t>две последовательности. И (почти) ничего больше.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Задача:</a:t>
            </a:r>
            <a:r>
              <a:rPr lang="ru-RU" sz="2400" dirty="0" smtClean="0"/>
              <a:t> Построить </a:t>
            </a:r>
            <a:r>
              <a:rPr lang="ru-RU" sz="2400" dirty="0"/>
              <a:t>такое </a:t>
            </a:r>
            <a:r>
              <a:rPr lang="ru-RU" sz="2400" dirty="0" smtClean="0"/>
              <a:t>сопоставление между аминокислотами, чтобы большинство найденных пар аминокислот были </a:t>
            </a:r>
            <a:r>
              <a:rPr lang="ru-RU" sz="2400" dirty="0" err="1" smtClean="0"/>
              <a:t>гомологичны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0" t="11386" r="2143" b="3217"/>
          <a:stretch/>
        </p:blipFill>
        <p:spPr bwMode="auto">
          <a:xfrm>
            <a:off x="304850" y="692696"/>
            <a:ext cx="8496944" cy="570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907704" y="5445224"/>
            <a:ext cx="3456384" cy="288032"/>
            <a:chOff x="1907704" y="5445224"/>
            <a:chExt cx="3456384" cy="28803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3419872" y="5445224"/>
              <a:ext cx="19442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907704" y="5733256"/>
              <a:ext cx="17281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73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Для того, чтобы правильно построить (предсказать) парное выравнивание, недостаточно запустить какую-нибудь одну программу. Любая программа выдает не истину в последней инстанции, а материал для размышления.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455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Построенное любой программой глобальное выравнивание не обязано соответствовать правильному парному выравниванию последовательностей – некоторые участки могут быть выровнены совершенно другим образом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896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евая фигурная скобка 11"/>
          <p:cNvSpPr/>
          <p:nvPr/>
        </p:nvSpPr>
        <p:spPr>
          <a:xfrm rot="16200000">
            <a:off x="873339" y="4731842"/>
            <a:ext cx="307587" cy="14072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4081560" y="3866934"/>
            <a:ext cx="230902" cy="306034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7524329" y="4581129"/>
            <a:ext cx="288031" cy="172819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93673" y="642371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Кластеры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851920" y="5653916"/>
            <a:ext cx="3759803" cy="81019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851920" y="5653916"/>
            <a:ext cx="322509" cy="78513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1187624" y="5693931"/>
            <a:ext cx="2664296" cy="74511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71452" y="-76745"/>
            <a:ext cx="8747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u="sng" dirty="0" smtClean="0"/>
              <a:t>Задача: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построить парное выравнивание двух указанных последовательностей</a:t>
            </a:r>
            <a:endParaRPr lang="ru-RU" sz="2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1309" t="11642" r="5992" b="11522"/>
          <a:stretch/>
        </p:blipFill>
        <p:spPr>
          <a:xfrm>
            <a:off x="356479" y="646326"/>
            <a:ext cx="8170733" cy="46091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9512" y="1438414"/>
            <a:ext cx="8496944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 биологическую и формальную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0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b="1" u="sng" dirty="0"/>
              <a:t>Алгоритмы предсказания парных выравниваний – основная </a:t>
            </a:r>
            <a:r>
              <a:rPr lang="ru-RU" b="1" u="sng" dirty="0" smtClean="0"/>
              <a:t>идея</a:t>
            </a:r>
            <a:endParaRPr lang="ru-RU" b="1" u="sng" dirty="0"/>
          </a:p>
          <a:p>
            <a:r>
              <a:rPr lang="ru-RU" dirty="0"/>
              <a:t>Локальные выравнивания.</a:t>
            </a:r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Прямой перебор невозможен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Дано 2 последовательности длин </a:t>
            </a:r>
            <a:r>
              <a:rPr lang="en-US" dirty="0" smtClean="0"/>
              <a:t>N </a:t>
            </a:r>
            <a:r>
              <a:rPr lang="ru-RU" dirty="0" smtClean="0"/>
              <a:t>и </a:t>
            </a:r>
            <a:r>
              <a:rPr lang="en-US" dirty="0" smtClean="0"/>
              <a:t>M</a:t>
            </a:r>
            <a:r>
              <a:rPr lang="ru-RU" dirty="0" smtClean="0"/>
              <a:t>. Сколько всего возможно выравниваний между ними?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5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Динамическое программирование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7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b="1" u="sng" dirty="0"/>
              <a:t>Локальные </a:t>
            </a:r>
            <a:r>
              <a:rPr lang="ru-RU" b="1" u="sng" dirty="0" smtClean="0"/>
              <a:t>выравнивания</a:t>
            </a:r>
            <a:endParaRPr lang="ru-RU" b="1" u="sng" dirty="0"/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выравнивания.</a:t>
            </a:r>
          </a:p>
          <a:p>
            <a:r>
              <a:rPr lang="ru-RU" b="1" u="sng" dirty="0" smtClean="0"/>
              <a:t>Аффинные </a:t>
            </a:r>
            <a:r>
              <a:rPr lang="ru-RU" b="1" u="sng" dirty="0" err="1" smtClean="0"/>
              <a:t>гэпы</a:t>
            </a:r>
            <a:endParaRPr lang="ru-RU" b="1" u="sng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парное выравнивание?</a:t>
            </a:r>
          </a:p>
          <a:p>
            <a:r>
              <a:rPr lang="ru-RU" dirty="0" smtClean="0"/>
              <a:t>Как предсказать парное выравнивание последовательностей?</a:t>
            </a:r>
          </a:p>
          <a:p>
            <a:r>
              <a:rPr lang="ru-RU" dirty="0" smtClean="0"/>
              <a:t>Глобальное выравнивание.</a:t>
            </a:r>
          </a:p>
          <a:p>
            <a:r>
              <a:rPr lang="ru-RU" dirty="0" smtClean="0"/>
              <a:t>Оценка качества глобального выравнивания.</a:t>
            </a:r>
          </a:p>
          <a:p>
            <a:r>
              <a:rPr lang="ru-RU" dirty="0" smtClean="0"/>
              <a:t>Откуда берется матрица сходства.</a:t>
            </a:r>
          </a:p>
          <a:p>
            <a:r>
              <a:rPr lang="ru-RU" dirty="0"/>
              <a:t>Алгоритмы предсказания парных выравниваний – основная идея.</a:t>
            </a:r>
          </a:p>
          <a:p>
            <a:r>
              <a:rPr lang="ru-RU" dirty="0"/>
              <a:t>Локальные выравнивания.</a:t>
            </a:r>
          </a:p>
          <a:p>
            <a:r>
              <a:rPr lang="ru-RU" dirty="0" smtClean="0"/>
              <a:t>Аффинные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Концевые </a:t>
            </a:r>
            <a:r>
              <a:rPr lang="ru-RU" dirty="0" err="1" smtClean="0"/>
              <a:t>гэпы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0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Аффинные </a:t>
            </a:r>
            <a:r>
              <a:rPr lang="ru-RU" dirty="0" err="1"/>
              <a:t>гэпы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07" y="1572691"/>
            <a:ext cx="161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</a:t>
            </a:r>
            <a:r>
              <a:rPr lang="ru-RU" dirty="0" smtClean="0"/>
              <a:t>качество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ru-RU" dirty="0" smtClean="0"/>
              <a:t>выравнивания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975503" y="2219656"/>
            <a:ext cx="44232" cy="4000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265" y="3356992"/>
            <a:ext cx="1989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Суммирование</a:t>
            </a:r>
            <a:br>
              <a:rPr lang="ru-RU" dirty="0" smtClean="0"/>
            </a:br>
            <a:r>
              <a:rPr lang="ru-RU" dirty="0" smtClean="0"/>
              <a:t>по всем позициям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match </a:t>
            </a:r>
            <a:r>
              <a:rPr lang="ru-RU" dirty="0" smtClean="0"/>
              <a:t>и </a:t>
            </a:r>
            <a:r>
              <a:rPr lang="en-US" dirty="0" smtClean="0"/>
              <a:t>mismatch</a:t>
            </a:r>
            <a:endParaRPr lang="ru-RU" dirty="0" err="1" smtClean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020149" y="3429000"/>
            <a:ext cx="319603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39125" y="2098415"/>
                <a:ext cx="8382679" cy="13905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𝑆𝑐𝑜𝑟𝑒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𝐺𝑂𝑃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𝑔𝑎𝑝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𝐺𝐸𝑃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𝑔𝑎𝑝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𝑔𝑎𝑝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25" y="2098415"/>
                <a:ext cx="8382679" cy="13905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635896" y="3284984"/>
            <a:ext cx="1451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Сходство </a:t>
            </a:r>
            <a:r>
              <a:rPr lang="ru-RU" dirty="0" err="1" smtClean="0"/>
              <a:t>а.к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позиции </a:t>
            </a:r>
            <a:r>
              <a:rPr lang="en-US" dirty="0" smtClean="0"/>
              <a:t>j</a:t>
            </a:r>
            <a:endParaRPr lang="ru-RU" dirty="0" err="1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3138641" y="3113279"/>
            <a:ext cx="528295" cy="4597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86675" y="1169422"/>
            <a:ext cx="1451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колонок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err="1" smtClean="0"/>
              <a:t>гэпами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4905851" y="2158993"/>
            <a:ext cx="570718" cy="5180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11760" y="1412776"/>
            <a:ext cx="2891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Gap open penalty</a:t>
            </a:r>
          </a:p>
          <a:p>
            <a:pPr algn="ctr"/>
            <a:r>
              <a:rPr lang="en-US" dirty="0" smtClean="0"/>
              <a:t>(</a:t>
            </a:r>
            <a:r>
              <a:rPr lang="ru-RU" dirty="0"/>
              <a:t>штраф </a:t>
            </a:r>
            <a:r>
              <a:rPr lang="ru-RU" dirty="0" smtClean="0"/>
              <a:t>за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открытие </a:t>
            </a:r>
            <a:r>
              <a:rPr lang="ru-RU" dirty="0" err="1" smtClean="0"/>
              <a:t>гэпа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666936" y="2377533"/>
            <a:ext cx="99002" cy="2850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8024" y="3956863"/>
            <a:ext cx="2891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Gap extension penalty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ru-RU" dirty="0"/>
              <a:t>штраф </a:t>
            </a:r>
            <a:r>
              <a:rPr lang="ru-RU" dirty="0" smtClean="0"/>
              <a:t>за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удлинненение</a:t>
            </a:r>
            <a:r>
              <a:rPr lang="ru-RU" dirty="0" smtClean="0"/>
              <a:t> </a:t>
            </a:r>
            <a:r>
              <a:rPr lang="ru-RU" dirty="0" err="1" smtClean="0"/>
              <a:t>гэпа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6066452" y="3113280"/>
            <a:ext cx="17716" cy="8180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06590" y="3818657"/>
            <a:ext cx="1451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Число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гэпов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8316416" y="3113279"/>
            <a:ext cx="81874" cy="6489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9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См. </a:t>
            </a:r>
            <a:r>
              <a:rPr lang="ru-RU" dirty="0" err="1" smtClean="0"/>
              <a:t>Дурбина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4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евая фигурная скобка 11"/>
          <p:cNvSpPr/>
          <p:nvPr/>
        </p:nvSpPr>
        <p:spPr>
          <a:xfrm rot="16200000">
            <a:off x="873339" y="4202148"/>
            <a:ext cx="307587" cy="14072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4081560" y="3337240"/>
            <a:ext cx="230902" cy="306034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7524329" y="4051435"/>
            <a:ext cx="288031" cy="172819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1309" t="11642" r="5992" b="11522"/>
          <a:stretch/>
        </p:blipFill>
        <p:spPr>
          <a:xfrm>
            <a:off x="356479" y="116632"/>
            <a:ext cx="8170733" cy="46091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9512" y="908720"/>
            <a:ext cx="8496944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2688" y="5085741"/>
            <a:ext cx="8493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В этих участках есть гомология между любыми </a:t>
            </a:r>
            <a:r>
              <a:rPr lang="ru-RU" sz="2200" dirty="0" err="1" smtClean="0"/>
              <a:t>а.к</a:t>
            </a:r>
            <a:r>
              <a:rPr lang="ru-RU" sz="2200" dirty="0" smtClean="0"/>
              <a:t>. в одной колонке. </a:t>
            </a:r>
            <a:endParaRPr lang="ru-RU" sz="2200" dirty="0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2049551" y="5259981"/>
            <a:ext cx="298477" cy="93610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07504" y="595044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На этом участке выбранные две последовательности настолько  			похожи, что также можно предполагать гомологию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9751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Алгоритмы 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needle, water, NW, SW</a:t>
            </a:r>
          </a:p>
          <a:p>
            <a:r>
              <a:rPr lang="en-US" dirty="0" err="1" smtClean="0"/>
              <a:t>Gapopen</a:t>
            </a:r>
            <a:r>
              <a:rPr lang="en-US" dirty="0" smtClean="0"/>
              <a:t>, </a:t>
            </a:r>
            <a:r>
              <a:rPr lang="en-US" dirty="0" err="1" smtClean="0"/>
              <a:t>gapextend</a:t>
            </a:r>
            <a:r>
              <a:rPr lang="en-US" dirty="0" smtClean="0"/>
              <a:t>, end gaps, output format</a:t>
            </a:r>
          </a:p>
        </p:txBody>
      </p:sp>
    </p:spTree>
    <p:extLst>
      <p:ext uri="{BB962C8B-B14F-4D97-AF65-F5344CB8AC3E}">
        <p14:creationId xmlns:p14="http://schemas.microsoft.com/office/powerpoint/2010/main" val="1271941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евая фигурная скобка 11"/>
          <p:cNvSpPr/>
          <p:nvPr/>
        </p:nvSpPr>
        <p:spPr>
          <a:xfrm rot="16200000">
            <a:off x="2735796" y="944724"/>
            <a:ext cx="360041" cy="561662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9622" t="11123" r="2585" b="74973"/>
          <a:stretch/>
        </p:blipFill>
        <p:spPr>
          <a:xfrm>
            <a:off x="35496" y="1196752"/>
            <a:ext cx="8986600" cy="864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476672"/>
            <a:ext cx="670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Следовательно, вот оно – искомое выравнивание</a:t>
            </a:r>
            <a:endParaRPr lang="ru-RU" sz="2400" dirty="0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7560333" y="2816933"/>
            <a:ext cx="360037" cy="187220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0679" t="12397" r="4707" b="76778"/>
          <a:stretch/>
        </p:blipFill>
        <p:spPr>
          <a:xfrm>
            <a:off x="107501" y="2827918"/>
            <a:ext cx="8665556" cy="67309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3528" y="2391271"/>
            <a:ext cx="3432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Удаляем пустые колонки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4191471"/>
            <a:ext cx="8698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участки, где есть гомология между остатками.</a:t>
            </a:r>
            <a:br>
              <a:rPr lang="ru-RU" sz="2400" dirty="0" smtClean="0"/>
            </a:br>
            <a:r>
              <a:rPr lang="ru-RU" sz="2400" dirty="0" smtClean="0"/>
              <a:t>Важно понимать, что без указания таких участков парное выравнивание бессмысленно!</a:t>
            </a:r>
          </a:p>
          <a:p>
            <a:endParaRPr lang="ru-RU" sz="2400" dirty="0"/>
          </a:p>
          <a:p>
            <a:r>
              <a:rPr lang="ru-RU" sz="2400" dirty="0" smtClean="0"/>
              <a:t>Между этими участками последовательности различаются, и установить, какие там были </a:t>
            </a:r>
            <a:r>
              <a:rPr lang="ru-RU" sz="2400" dirty="0" err="1" smtClean="0"/>
              <a:t>индели</a:t>
            </a:r>
            <a:r>
              <a:rPr lang="ru-RU" sz="2400" dirty="0" smtClean="0"/>
              <a:t> и замены, мы не можем.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196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Откуда можно узнать, что участки последовательностей или отдельные аминокислоты </a:t>
            </a:r>
            <a:r>
              <a:rPr lang="ru-RU" dirty="0" err="1" smtClean="0"/>
              <a:t>гомологичны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Из множественного выравнивания, если эти участки входят в кластер.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 парного выравнивания, если есть много совпадений на длинном участке почти без </a:t>
            </a:r>
            <a:r>
              <a:rPr lang="ru-RU" dirty="0" err="1" smtClean="0"/>
              <a:t>гэпов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 пространственного совмещения.</a:t>
            </a:r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964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823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Допустим, нам нужно парное выравнивание последовательностей.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 smtClean="0"/>
              <a:t>Надежные способы его найти: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Если есть структуры, и они хорошо совмещаются, - строим структурное выравнивание.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Если последовательности очень-очень похожи (например, </a:t>
            </a:r>
            <a:r>
              <a:rPr lang="en-US" sz="2400" dirty="0" smtClean="0"/>
              <a:t>90% </a:t>
            </a:r>
            <a:r>
              <a:rPr lang="ru-RU" sz="2400" dirty="0" smtClean="0"/>
              <a:t>идентичных остатков при длину в сотни аминокислот) – справится программа построения глобального выравнивания.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Если нет структур – поищем похожие последовательности со структурами. </a:t>
            </a:r>
          </a:p>
        </p:txBody>
      </p:sp>
    </p:spTree>
    <p:extLst>
      <p:ext uri="{BB962C8B-B14F-4D97-AF65-F5344CB8AC3E}">
        <p14:creationId xmlns:p14="http://schemas.microsoft.com/office/powerpoint/2010/main" val="649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Допустим, нам нужно парное выравнивание последовательностей.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 smtClean="0"/>
              <a:t>Не очень надежный способы его найти:</a:t>
            </a:r>
          </a:p>
          <a:p>
            <a:r>
              <a:rPr lang="ru-RU" sz="2400" dirty="0" smtClean="0"/>
              <a:t>Построить множественное выравнивание. (Обычно, программы построения множественного выравнивания, используют построение парного выравнивания на каком-нибудь этапе своего алгоритма.)</a:t>
            </a:r>
          </a:p>
          <a:p>
            <a:r>
              <a:rPr lang="ru-RU" sz="2400" dirty="0" smtClean="0"/>
              <a:t>Отметить кластеры и блоки.</a:t>
            </a:r>
          </a:p>
          <a:p>
            <a:r>
              <a:rPr lang="ru-RU" sz="2400" dirty="0" smtClean="0"/>
              <a:t>Удалить все последовательности, кроме двух.</a:t>
            </a:r>
          </a:p>
        </p:txBody>
      </p:sp>
    </p:spTree>
    <p:extLst>
      <p:ext uri="{BB962C8B-B14F-4D97-AF65-F5344CB8AC3E}">
        <p14:creationId xmlns:p14="http://schemas.microsoft.com/office/powerpoint/2010/main" val="35558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Допустим, нам нужно парное выравнивание последовательностей.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 smtClean="0"/>
              <a:t>Не очень надежный способы его найти:</a:t>
            </a:r>
          </a:p>
          <a:p>
            <a:r>
              <a:rPr lang="ru-RU" sz="2400" dirty="0" smtClean="0"/>
              <a:t>Построить множественное выравнивание. (Обычно, программы построения множественного выравнивания, используют построение парного выравнивания на каком-нибудь этапе своего алгоритма.)</a:t>
            </a:r>
          </a:p>
          <a:p>
            <a:r>
              <a:rPr lang="ru-RU" sz="2400" dirty="0" smtClean="0"/>
              <a:t>Отметить кластеры и блоки.</a:t>
            </a:r>
          </a:p>
          <a:p>
            <a:r>
              <a:rPr lang="ru-RU" sz="2400" dirty="0" smtClean="0"/>
              <a:t>Удалить все последовательности, кроме двух.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Совсем ненадежный способ:</a:t>
            </a:r>
            <a:endParaRPr lang="ru-RU" sz="2400" dirty="0"/>
          </a:p>
          <a:p>
            <a:r>
              <a:rPr lang="ru-RU" sz="2400" dirty="0" smtClean="0"/>
              <a:t>Применить программу построения парного выравнивания.</a:t>
            </a:r>
          </a:p>
        </p:txBody>
      </p:sp>
    </p:spTree>
    <p:extLst>
      <p:ext uri="{BB962C8B-B14F-4D97-AF65-F5344CB8AC3E}">
        <p14:creationId xmlns:p14="http://schemas.microsoft.com/office/powerpoint/2010/main" val="20104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2218</Words>
  <Application>Microsoft Office PowerPoint</Application>
  <PresentationFormat>Экран (4:3)</PresentationFormat>
  <Paragraphs>301</Paragraphs>
  <Slides>40</Slides>
  <Notes>1</Notes>
  <HiddenSlides>7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 Math</vt:lpstr>
      <vt:lpstr>Courier New</vt:lpstr>
      <vt:lpstr>Тема Office</vt:lpstr>
      <vt:lpstr>Построение парного выравнивания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Парное выравнивание</vt:lpstr>
      <vt:lpstr>Парное выравнивание</vt:lpstr>
      <vt:lpstr>Парное выравнивание – это описание того, какие пары аминокислот гомологичны друг другу.  Записывается, как две последовательности с гэпами + разметка</vt:lpstr>
      <vt:lpstr>Презентация PowerPoint</vt:lpstr>
      <vt:lpstr>Построение парного выравнивания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Откуда берутся матрицы сходства </vt:lpstr>
      <vt:lpstr>BLOCKS</vt:lpstr>
      <vt:lpstr>BLOSUM</vt:lpstr>
      <vt:lpstr>PAM</vt:lpstr>
      <vt:lpstr>Презентация PowerPoint</vt:lpstr>
      <vt:lpstr>Презентация PowerPoint</vt:lpstr>
      <vt:lpstr>Презентация PowerPoint</vt:lpstr>
      <vt:lpstr>Для того, чтобы правильно построить (предсказать) парное выравнивание, недостаточно запустить какую-нибудь одну программу. Любая программа выдает не истину в последней инстанции, а материал для размышления.</vt:lpstr>
      <vt:lpstr>Построенное любой программой глобальное выравнивание не обязано соответствовать правильному парному выравниванию последовательностей – некоторые участки могут быть выровнены совершенно другим образом</vt:lpstr>
      <vt:lpstr>Про биологическую и формальную задачу</vt:lpstr>
      <vt:lpstr>Презентация PowerPoint</vt:lpstr>
      <vt:lpstr>Прямой перебор невозможен</vt:lpstr>
      <vt:lpstr>Динамическое программирование</vt:lpstr>
      <vt:lpstr>Презентация PowerPoint</vt:lpstr>
      <vt:lpstr>Презентация PowerPoint</vt:lpstr>
      <vt:lpstr>Презентация PowerPoint</vt:lpstr>
      <vt:lpstr>Концевые гэпы</vt:lpstr>
      <vt:lpstr>Аффинные гэпы</vt:lpstr>
      <vt:lpstr>См. Дурбина</vt:lpstr>
      <vt:lpstr>Алгоритмы и программы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evgeniy_note</dc:creator>
  <cp:lastModifiedBy>evgeniy</cp:lastModifiedBy>
  <cp:revision>93</cp:revision>
  <dcterms:created xsi:type="dcterms:W3CDTF">2014-04-08T04:51:00Z</dcterms:created>
  <dcterms:modified xsi:type="dcterms:W3CDTF">2015-05-05T02:19:54Z</dcterms:modified>
</cp:coreProperties>
</file>