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68" r:id="rId17"/>
    <p:sldId id="271" r:id="rId18"/>
    <p:sldId id="272" r:id="rId19"/>
    <p:sldId id="277" r:id="rId20"/>
    <p:sldId id="279" r:id="rId21"/>
    <p:sldId id="278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2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050"/>
    </p:cViewPr>
  </p:sorterViewPr>
  <p:notesViewPr>
    <p:cSldViewPr>
      <p:cViewPr varScale="1">
        <p:scale>
          <a:sx n="64" d="100"/>
          <a:sy n="64" d="100"/>
        </p:scale>
        <p:origin x="-264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0953-1E2E-4BE2-A992-5B4690F99A12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C4D6-A7C8-4B3F-A7BA-62793DC68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29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4ED-726C-4700-B6A1-A1F748F2017B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1D0E-776A-4EDB-A3FB-C2F7AD034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98"/>
            <a:ext cx="8229600" cy="634082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2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51605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Выравнивания – 2015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1328" y="651605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292C650-A5D7-4838-B1A0-73BC6DF363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7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4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6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41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-36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A6E728D-A4BC-4226-8EC8-1D2E27C3B46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41D0E423-05BA-4961-B777-2729568F4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0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464496"/>
          </a:xfrm>
        </p:spPr>
        <p:txBody>
          <a:bodyPr>
            <a:noAutofit/>
          </a:bodyPr>
          <a:lstStyle/>
          <a:p>
            <a:r>
              <a:rPr lang="en-US" sz="6600" b="1" i="1" dirty="0" smtClean="0"/>
              <a:t>BLAST</a:t>
            </a: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en-US" sz="6600" b="1" i="1" dirty="0" smtClean="0"/>
              <a:t/>
            </a:r>
            <a:br>
              <a:rPr lang="en-US" sz="6600" b="1" i="1" dirty="0" smtClean="0"/>
            </a:br>
            <a:r>
              <a:rPr lang="ru-RU" sz="6600" b="1" i="1" dirty="0" smtClean="0"/>
              <a:t>Поиск по сходству</a:t>
            </a:r>
            <a:endParaRPr lang="ru-RU" sz="16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ФББ МГУ, 2015г.</a:t>
            </a:r>
            <a:br>
              <a:rPr lang="ru-RU" dirty="0" smtClean="0"/>
            </a:br>
            <a:r>
              <a:rPr lang="ru-RU" dirty="0" smtClean="0"/>
              <a:t>Аксянов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8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Пусть дан банк последовательностей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&gt;sequence_01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ASDNNRD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sequence_02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WERKP</a:t>
            </a:r>
          </a:p>
          <a:p>
            <a:r>
              <a:rPr lang="ru-RU" dirty="0" smtClean="0"/>
              <a:t>И запрос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&gt;query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TDQRD</a:t>
            </a:r>
          </a:p>
          <a:p>
            <a:r>
              <a:rPr lang="ru-RU" dirty="0" smtClean="0"/>
              <a:t>Результат поиска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QRD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SDNNRD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/>
              <a:t>Score = …, ID=…, …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Перемешаем банк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&gt;sequence_01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ASDNNRD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EAKNDNR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sequence_02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WERKP   -&gt; SDPRW</a:t>
            </a:r>
          </a:p>
          <a:p>
            <a:r>
              <a:rPr lang="ru-RU" dirty="0" smtClean="0"/>
              <a:t>И запрос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&gt;query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TDQRD</a:t>
            </a:r>
          </a:p>
          <a:p>
            <a:r>
              <a:rPr lang="ru-RU" dirty="0" smtClean="0"/>
              <a:t>Результат поиска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DQR             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DQR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DNR                    DPR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ASDNNRD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/>
              <a:t>Score = …, ID=…, …                            Score </a:t>
            </a:r>
            <a:r>
              <a:rPr lang="en-US" sz="2400" dirty="0"/>
              <a:t>= …, ID=…, …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4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Перемешаем банк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&gt;sequence_01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ASDNNRD -&gt; SDRWKRE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sequence_02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WERKP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 DANPN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/>
              <a:t>И запрос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&gt;query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TDQRD</a:t>
            </a:r>
          </a:p>
          <a:p>
            <a:r>
              <a:rPr lang="ru-RU" dirty="0" smtClean="0"/>
              <a:t>Результат поиска</a:t>
            </a:r>
            <a:br>
              <a:rPr lang="ru-RU" dirty="0" smtClean="0"/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TDQR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SD-R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/>
              <a:t>Score = …, ID=…, …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Возьмем все возможные способы перестановки аминокислот в банке. Будем каждый раз запускать поиск с одними и теми же параметрами (в том числе с данной последовательностью). Каждый раз будет сколько-то находок со счетом </a:t>
            </a:r>
            <a:r>
              <a:rPr lang="en-US" dirty="0" smtClean="0"/>
              <a:t>≥ </a:t>
            </a:r>
            <a:r>
              <a:rPr lang="en-US" dirty="0"/>
              <a:t>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Это некоторое множество чисел, например,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1 2 1 0 0 0 5 3 0 1 1 ...</a:t>
            </a:r>
          </a:p>
          <a:p>
            <a:r>
              <a:rPr lang="en-US" dirty="0" smtClean="0"/>
              <a:t>E-value = </a:t>
            </a:r>
            <a:r>
              <a:rPr lang="ru-RU" dirty="0" smtClean="0"/>
              <a:t>среднее из таких чисел.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          E-value = K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query</a:t>
            </a:r>
            <a:r>
              <a:rPr lang="en-US" dirty="0" smtClean="0"/>
              <a:t>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bank</a:t>
            </a:r>
            <a:r>
              <a:rPr lang="en-US" dirty="0" smtClean="0"/>
              <a:t> * 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λ</a:t>
            </a:r>
            <a:r>
              <a:rPr lang="en-US" baseline="30000" dirty="0" smtClean="0"/>
              <a:t>*Score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80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E-value &amp; Bit-Score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E-value = K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query</a:t>
            </a:r>
            <a:r>
              <a:rPr lang="en-US" dirty="0" smtClean="0"/>
              <a:t>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bank</a:t>
            </a:r>
            <a:r>
              <a:rPr lang="en-US" dirty="0" smtClean="0"/>
              <a:t> * 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λ</a:t>
            </a:r>
            <a:r>
              <a:rPr lang="en-US" baseline="30000" dirty="0" smtClean="0"/>
              <a:t>*Score</a:t>
            </a:r>
            <a:br>
              <a:rPr lang="en-US" baseline="30000" dirty="0" smtClean="0"/>
            </a:br>
            <a:r>
              <a:rPr lang="ru-RU" baseline="30000" dirty="0"/>
              <a:t/>
            </a:r>
            <a:br>
              <a:rPr lang="ru-RU" baseline="30000" dirty="0"/>
            </a:br>
            <a:r>
              <a:rPr lang="en-US" dirty="0" smtClean="0"/>
              <a:t>K </a:t>
            </a:r>
            <a:r>
              <a:rPr lang="ru-RU" dirty="0"/>
              <a:t>и </a:t>
            </a:r>
            <a:r>
              <a:rPr lang="el-GR" dirty="0" smtClean="0"/>
              <a:t>λ</a:t>
            </a:r>
            <a:r>
              <a:rPr lang="en-US" dirty="0" smtClean="0"/>
              <a:t> – </a:t>
            </a:r>
            <a:r>
              <a:rPr lang="ru-RU" dirty="0" smtClean="0"/>
              <a:t>константы, которые зависят от матрицы замен и штрафов за </a:t>
            </a:r>
            <a:r>
              <a:rPr lang="ru-RU" dirty="0" err="1" smtClean="0"/>
              <a:t>гэпы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 smtClean="0"/>
          </a:p>
          <a:p>
            <a:r>
              <a:rPr lang="en-US" dirty="0" smtClean="0"/>
              <a:t>Bit-score = (</a:t>
            </a:r>
            <a:r>
              <a:rPr lang="el-GR" dirty="0" smtClean="0"/>
              <a:t>λ</a:t>
            </a:r>
            <a:r>
              <a:rPr lang="en-US" dirty="0" smtClean="0"/>
              <a:t> / ln2) * Score – log</a:t>
            </a:r>
            <a:r>
              <a:rPr lang="en-US" baseline="-25000" dirty="0" smtClean="0"/>
              <a:t>2</a:t>
            </a:r>
            <a:r>
              <a:rPr lang="en-US" dirty="0" smtClean="0"/>
              <a:t>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E-value = </a:t>
            </a:r>
            <a:r>
              <a:rPr lang="en-US" dirty="0" err="1"/>
              <a:t>L</a:t>
            </a:r>
            <a:r>
              <a:rPr lang="en-US" baseline="-25000" dirty="0" err="1"/>
              <a:t>query</a:t>
            </a:r>
            <a:r>
              <a:rPr lang="en-US" dirty="0"/>
              <a:t>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bank</a:t>
            </a:r>
            <a:r>
              <a:rPr lang="en-US" dirty="0" smtClean="0"/>
              <a:t> *2 </a:t>
            </a:r>
            <a:r>
              <a:rPr lang="en-US" baseline="30000" dirty="0" smtClean="0"/>
              <a:t>– Bit-score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8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E-value ≤ 0.001 – </a:t>
            </a:r>
            <a:r>
              <a:rPr lang="ru-RU" dirty="0" smtClean="0"/>
              <a:t>можно считать достоверным результатом.</a:t>
            </a:r>
          </a:p>
          <a:p>
            <a:r>
              <a:rPr lang="en-US" dirty="0"/>
              <a:t>E-value </a:t>
            </a:r>
            <a:r>
              <a:rPr lang="en-US" dirty="0" smtClean="0"/>
              <a:t>≥ 1</a:t>
            </a:r>
            <a:r>
              <a:rPr lang="en-US" dirty="0"/>
              <a:t> – </a:t>
            </a:r>
            <a:r>
              <a:rPr lang="ru-RU" dirty="0"/>
              <a:t>можно считать </a:t>
            </a:r>
            <a:r>
              <a:rPr lang="ru-RU" dirty="0" smtClean="0"/>
              <a:t>недостоверным </a:t>
            </a:r>
            <a:r>
              <a:rPr lang="ru-RU" dirty="0"/>
              <a:t>результатом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это не закон. Возможны</a:t>
            </a:r>
            <a:r>
              <a:rPr lang="en-US" dirty="0" smtClean="0"/>
              <a:t> </a:t>
            </a:r>
            <a:r>
              <a:rPr lang="ru-RU" dirty="0"/>
              <a:t>исключения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708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достоверности находки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06" t="24397" r="32465" b="24370"/>
          <a:stretch/>
        </p:blipFill>
        <p:spPr>
          <a:xfrm>
            <a:off x="323528" y="1412776"/>
            <a:ext cx="8538091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700808"/>
            <a:ext cx="7200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637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Почему при таком низком </a:t>
            </a:r>
            <a:r>
              <a:rPr lang="en-US" sz="2400" dirty="0" smtClean="0"/>
              <a:t>%ID </a:t>
            </a:r>
            <a:r>
              <a:rPr lang="ru-RU" sz="2400" dirty="0" smtClean="0"/>
              <a:t>такой приличный </a:t>
            </a:r>
            <a:r>
              <a:rPr lang="en-US" sz="2400" dirty="0" smtClean="0"/>
              <a:t>E-value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53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алгоритма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08" t="21352" r="33308" b="28487"/>
          <a:stretch/>
        </p:blipFill>
        <p:spPr>
          <a:xfrm>
            <a:off x="251520" y="1196752"/>
            <a:ext cx="848665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437" t="7579" r="44694" b="6486"/>
          <a:stretch/>
        </p:blipFill>
        <p:spPr>
          <a:xfrm>
            <a:off x="179512" y="116632"/>
            <a:ext cx="6675742" cy="640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Запуск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021288"/>
            <a:ext cx="187220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47042" y="4869160"/>
            <a:ext cx="381642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Показывать результаты в новом окне. Удобно, если запускаем подряд несколько разных поисков.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8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Запуск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56" t="9702" r="42712" b="9991"/>
          <a:stretch/>
        </p:blipFill>
        <p:spPr>
          <a:xfrm>
            <a:off x="683568" y="548680"/>
            <a:ext cx="6696744" cy="58596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7704" y="1124744"/>
            <a:ext cx="86409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48064" y="1556792"/>
            <a:ext cx="3816424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 умолчанию выдается только 100 находок.  Но в банке может быть сильно больше последовательностей, с </a:t>
            </a:r>
            <a:r>
              <a:rPr lang="en-US" dirty="0" smtClean="0"/>
              <a:t>E-value </a:t>
            </a:r>
            <a:r>
              <a:rPr lang="ru-RU" dirty="0" smtClean="0"/>
              <a:t>меньше порога. В этом случае, в результатах мы увидим, что у самой худшей находки </a:t>
            </a:r>
            <a:r>
              <a:rPr lang="en-US" dirty="0" smtClean="0"/>
              <a:t>E-value </a:t>
            </a:r>
            <a:r>
              <a:rPr lang="ru-RU" dirty="0" smtClean="0"/>
              <a:t>составит что-нибудь типа 10</a:t>
            </a:r>
            <a:r>
              <a:rPr lang="ru-RU" baseline="30000" dirty="0" smtClean="0"/>
              <a:t>-25</a:t>
            </a:r>
            <a:r>
              <a:rPr lang="ru-RU" dirty="0" smtClean="0"/>
              <a:t> или 10</a:t>
            </a:r>
            <a:r>
              <a:rPr lang="ru-RU" baseline="30000" dirty="0" smtClean="0"/>
              <a:t>-10</a:t>
            </a:r>
            <a:r>
              <a:rPr lang="en-US" dirty="0" smtClean="0"/>
              <a:t>. </a:t>
            </a:r>
            <a:r>
              <a:rPr lang="ru-RU" dirty="0"/>
              <a:t>Верный признак </a:t>
            </a:r>
            <a:r>
              <a:rPr lang="ru-RU" dirty="0" smtClean="0"/>
              <a:t>того, что надо было попросить находить побольше!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Дано: банк последовательностей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напр., </a:t>
            </a:r>
            <a:r>
              <a:rPr lang="en-US" dirty="0" err="1" smtClean="0"/>
              <a:t>SwissProt</a:t>
            </a:r>
            <a:r>
              <a:rPr lang="en-US" dirty="0" smtClean="0"/>
              <a:t>) </a:t>
            </a:r>
            <a:r>
              <a:rPr lang="ru-RU" dirty="0" smtClean="0"/>
              <a:t>последовательность интересного нам белка.</a:t>
            </a:r>
          </a:p>
          <a:p>
            <a:r>
              <a:rPr lang="ru-RU" dirty="0" smtClean="0"/>
              <a:t>Биологическая задача</a:t>
            </a:r>
            <a:r>
              <a:rPr lang="en-US" dirty="0" smtClean="0"/>
              <a:t>:</a:t>
            </a:r>
            <a:r>
              <a:rPr lang="ru-RU" dirty="0" smtClean="0"/>
              <a:t> найти гомологов в банке последовательностей.</a:t>
            </a:r>
          </a:p>
          <a:p>
            <a:r>
              <a:rPr lang="ru-RU" dirty="0" smtClean="0"/>
              <a:t>Формальная задача: найти в банке последовательности, очень похожие на данную. Предположительно, это – гомологи.</a:t>
            </a:r>
          </a:p>
          <a:p>
            <a:r>
              <a:rPr lang="ru-RU" dirty="0" smtClean="0"/>
              <a:t>Точное решение: применить алгоритм Смита-</a:t>
            </a:r>
            <a:r>
              <a:rPr lang="ru-RU" dirty="0" err="1" smtClean="0"/>
              <a:t>Ватермана</a:t>
            </a:r>
            <a:r>
              <a:rPr lang="ru-RU" dirty="0"/>
              <a:t> </a:t>
            </a:r>
            <a:r>
              <a:rPr lang="ru-RU" dirty="0" smtClean="0"/>
              <a:t>для всех пар (наша последовательность, последовательность из банка)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9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66" t="52055" r="15329" b="8677"/>
          <a:stretch/>
        </p:blipFill>
        <p:spPr>
          <a:xfrm>
            <a:off x="467544" y="645935"/>
            <a:ext cx="8331326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520" t="17081" r="16447" b="42789"/>
          <a:stretch/>
        </p:blipFill>
        <p:spPr>
          <a:xfrm>
            <a:off x="467544" y="3580465"/>
            <a:ext cx="8331326" cy="28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6464" t="8653" r="27539" b="10588"/>
          <a:stretch/>
        </p:blipFill>
        <p:spPr>
          <a:xfrm>
            <a:off x="683568" y="-1179512"/>
            <a:ext cx="7848872" cy="8293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419" t="7718" r="46582" b="18952"/>
          <a:stretch/>
        </p:blipFill>
        <p:spPr>
          <a:xfrm>
            <a:off x="1007604" y="3198"/>
            <a:ext cx="7200800" cy="66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951" t="13730" r="29076" b="16471"/>
          <a:stretch/>
        </p:blipFill>
        <p:spPr>
          <a:xfrm>
            <a:off x="467544" y="603791"/>
            <a:ext cx="8352928" cy="566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428" t="13903" r="19955" b="7857"/>
          <a:stretch/>
        </p:blipFill>
        <p:spPr>
          <a:xfrm>
            <a:off x="251520" y="603791"/>
            <a:ext cx="8568952" cy="563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4647" y="1124744"/>
            <a:ext cx="381642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 банке могут встречаться полностью идентичные последовательности. В этом случае, они 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39" t="9005" r="18529" b="8661"/>
          <a:stretch/>
        </p:blipFill>
        <p:spPr>
          <a:xfrm>
            <a:off x="611560" y="548680"/>
            <a:ext cx="7848872" cy="5980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29" t="7674" r="29488" b="13029"/>
          <a:stretch/>
        </p:blipFill>
        <p:spPr>
          <a:xfrm>
            <a:off x="431540" y="472747"/>
            <a:ext cx="8208912" cy="6131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807" t="12153" r="13542" b="12480"/>
          <a:stretch/>
        </p:blipFill>
        <p:spPr>
          <a:xfrm>
            <a:off x="107504" y="1106829"/>
            <a:ext cx="8735832" cy="48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779" t="20917" r="16386" b="16335"/>
          <a:stretch/>
        </p:blipFill>
        <p:spPr>
          <a:xfrm>
            <a:off x="107504" y="764704"/>
            <a:ext cx="8764402" cy="5184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274" t="8903" r="35990" b="1651"/>
          <a:stretch/>
        </p:blipFill>
        <p:spPr>
          <a:xfrm>
            <a:off x="961313" y="22754"/>
            <a:ext cx="7056784" cy="6694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292" t="16725" r="21157" b="24737"/>
          <a:stretch/>
        </p:blipFill>
        <p:spPr>
          <a:xfrm>
            <a:off x="46640" y="669428"/>
            <a:ext cx="888613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Эвристический 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Формальная задача: найти в банке последовательности, очень похожие на данную. Предположительно, это – гомологи.</a:t>
            </a:r>
          </a:p>
          <a:p>
            <a:r>
              <a:rPr lang="ru-RU" dirty="0" smtClean="0"/>
              <a:t>Точное решение: применить алгоритм Смита-</a:t>
            </a:r>
            <a:r>
              <a:rPr lang="ru-RU" dirty="0" err="1" smtClean="0"/>
              <a:t>Ватермана</a:t>
            </a:r>
            <a:r>
              <a:rPr lang="ru-RU" dirty="0"/>
              <a:t> </a:t>
            </a:r>
            <a:r>
              <a:rPr lang="ru-RU" dirty="0" smtClean="0"/>
              <a:t>для всех пар (наша последовательность, последовательность из банка).</a:t>
            </a:r>
          </a:p>
          <a:p>
            <a:r>
              <a:rPr lang="ru-RU" dirty="0" smtClean="0"/>
              <a:t>Проблема: банк большой, это слишком медленно.</a:t>
            </a:r>
          </a:p>
          <a:p>
            <a:r>
              <a:rPr lang="ru-RU" dirty="0" smtClean="0"/>
              <a:t>Решение: применить какой-то другой алгоритм.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1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Эвристический 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Точные алгоритмы гарантируют точное решение поставленной формальной задачи.</a:t>
            </a:r>
          </a:p>
          <a:p>
            <a:r>
              <a:rPr lang="ru-RU" dirty="0" smtClean="0"/>
              <a:t>Эвристический алгоритм такого решения не гарантирует, но обладает другими достоинствами. Например, в данном случае, он быстрый.</a:t>
            </a:r>
          </a:p>
          <a:p>
            <a:r>
              <a:rPr lang="ru-RU" dirty="0" smtClean="0"/>
              <a:t>Эвристика оптимизирована таким способом, чтобы получаемый результат был бы как можно более похож на правильный.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Эвристический 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эвристических алгоритмов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6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Хэширование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Запишем в специальной таблице (хэш-таблица) все </a:t>
            </a:r>
            <a:r>
              <a:rPr lang="ru-RU" dirty="0" err="1" smtClean="0"/>
              <a:t>трипептиды</a:t>
            </a:r>
            <a:r>
              <a:rPr lang="ru-RU" dirty="0" smtClean="0"/>
              <a:t>, встречающиеся в базе данных. Например,</a:t>
            </a:r>
          </a:p>
          <a:p>
            <a:pPr lvl="1"/>
            <a:r>
              <a:rPr lang="en-US" dirty="0" smtClean="0"/>
              <a:t>AAA </a:t>
            </a:r>
            <a:r>
              <a:rPr lang="ru-RU" dirty="0" smtClean="0"/>
              <a:t>встречается в </a:t>
            </a:r>
            <a:r>
              <a:rPr lang="en-US" dirty="0" smtClean="0"/>
              <a:t>sequence_01 </a:t>
            </a:r>
            <a:r>
              <a:rPr lang="ru-RU" dirty="0" smtClean="0"/>
              <a:t>в позиции 12, в </a:t>
            </a:r>
            <a:r>
              <a:rPr lang="en-US" dirty="0" smtClean="0"/>
              <a:t>sequence_02 – </a:t>
            </a:r>
            <a:r>
              <a:rPr lang="ru-RU" dirty="0"/>
              <a:t>в </a:t>
            </a:r>
            <a:r>
              <a:rPr lang="ru-RU" dirty="0" smtClean="0"/>
              <a:t>позициях 23 и 208,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AAC </a:t>
            </a:r>
            <a:r>
              <a:rPr lang="en-US" dirty="0"/>
              <a:t> </a:t>
            </a:r>
            <a:r>
              <a:rPr lang="ru-RU" dirty="0"/>
              <a:t>встречается в </a:t>
            </a:r>
            <a:r>
              <a:rPr lang="en-US" dirty="0"/>
              <a:t>sequence_01 </a:t>
            </a:r>
            <a:r>
              <a:rPr lang="ru-RU" dirty="0"/>
              <a:t>в позиции </a:t>
            </a:r>
            <a:r>
              <a:rPr lang="en-US" dirty="0" smtClean="0"/>
              <a:t>45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en-US" dirty="0" smtClean="0"/>
              <a:t>sequence_03 </a:t>
            </a:r>
            <a:r>
              <a:rPr lang="en-US" dirty="0"/>
              <a:t>– </a:t>
            </a:r>
            <a:r>
              <a:rPr lang="ru-RU" dirty="0"/>
              <a:t>в </a:t>
            </a:r>
            <a:r>
              <a:rPr lang="ru-RU" dirty="0" smtClean="0"/>
              <a:t>позиции 89, в </a:t>
            </a:r>
            <a:r>
              <a:rPr lang="en-US" dirty="0" smtClean="0"/>
              <a:t>sequence_04 – d </a:t>
            </a:r>
            <a:r>
              <a:rPr lang="ru-RU" dirty="0" smtClean="0"/>
              <a:t>позициях 79, 202 и 367,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en-US" dirty="0" err="1" smtClean="0"/>
              <a:t>etc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Тогда можно быстро оценить, насколько поданная на вход последовательность похожа на каждую последовательность в банке.</a:t>
            </a:r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3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</a:t>
            </a:r>
            <a:r>
              <a:rPr lang="en-US" dirty="0" smtClean="0"/>
              <a:t>BLAST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7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достоверности находки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06" t="24397" r="32465" b="24370"/>
          <a:stretch/>
        </p:blipFill>
        <p:spPr>
          <a:xfrm>
            <a:off x="323528" y="1412776"/>
            <a:ext cx="8538091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700808"/>
            <a:ext cx="129614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7" y="1700808"/>
            <a:ext cx="3857571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63728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66 </a:t>
            </a:r>
            <a:r>
              <a:rPr lang="ru-RU" sz="2400" dirty="0" smtClean="0"/>
              <a:t>совпадений при длине выравнивания 253 – </a:t>
            </a:r>
            <a:br>
              <a:rPr lang="ru-RU" sz="2400" dirty="0" smtClean="0"/>
            </a:br>
            <a:r>
              <a:rPr lang="ru-RU" sz="2400" dirty="0" smtClean="0"/>
              <a:t>это достоверно или нет?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16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достоверности находки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06" t="24397" r="32465" b="24370"/>
          <a:stretch/>
        </p:blipFill>
        <p:spPr>
          <a:xfrm>
            <a:off x="323528" y="1412776"/>
            <a:ext cx="8538091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700808"/>
            <a:ext cx="7200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637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Тут применяется несколько более строгий критерий – </a:t>
            </a:r>
            <a:r>
              <a:rPr lang="en-US" sz="2400" dirty="0" smtClean="0"/>
              <a:t>E-value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86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429</Words>
  <Application>Microsoft Office PowerPoint</Application>
  <PresentationFormat>Экран (4:3)</PresentationFormat>
  <Paragraphs>64</Paragraphs>
  <Slides>24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Courier New</vt:lpstr>
      <vt:lpstr>Тема Office</vt:lpstr>
      <vt:lpstr>BLAST  Поиск по сходству</vt:lpstr>
      <vt:lpstr>Постановка задачи</vt:lpstr>
      <vt:lpstr>Эвристический алгоритм</vt:lpstr>
      <vt:lpstr>Эвристический алгоритм</vt:lpstr>
      <vt:lpstr>Эвристический алгоритм</vt:lpstr>
      <vt:lpstr>Хэширование</vt:lpstr>
      <vt:lpstr>Алгоритм BLAST</vt:lpstr>
      <vt:lpstr>Показатели достоверности находки</vt:lpstr>
      <vt:lpstr>Показатели достоверности находки</vt:lpstr>
      <vt:lpstr>E-value</vt:lpstr>
      <vt:lpstr>E-value</vt:lpstr>
      <vt:lpstr>E-value</vt:lpstr>
      <vt:lpstr>E-value</vt:lpstr>
      <vt:lpstr>E-value &amp; Bit-Score</vt:lpstr>
      <vt:lpstr>E-value</vt:lpstr>
      <vt:lpstr>Показатели достоверности находки</vt:lpstr>
      <vt:lpstr>Варианты алгоритма</vt:lpstr>
      <vt:lpstr>Запуск</vt:lpstr>
      <vt:lpstr>Запуск</vt:lpstr>
      <vt:lpstr>Результат</vt:lpstr>
      <vt:lpstr>Результат</vt:lpstr>
      <vt:lpstr>Результат</vt:lpstr>
      <vt:lpstr>Результат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evgeniy_note</dc:creator>
  <cp:lastModifiedBy>evgeniy</cp:lastModifiedBy>
  <cp:revision>168</cp:revision>
  <dcterms:created xsi:type="dcterms:W3CDTF">2014-04-08T04:51:00Z</dcterms:created>
  <dcterms:modified xsi:type="dcterms:W3CDTF">2015-05-05T02:22:20Z</dcterms:modified>
</cp:coreProperties>
</file>