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82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5050"/>
    </p:cViewPr>
  </p:sorterViewPr>
  <p:notesViewPr>
    <p:cSldViewPr>
      <p:cViewPr varScale="1">
        <p:scale>
          <a:sx n="64" d="100"/>
          <a:sy n="64" d="100"/>
        </p:scale>
        <p:origin x="-264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C0953-1E2E-4BE2-A992-5B4690F99A12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FC4D6-A7C8-4B3F-A7BA-62793DC68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29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4ED-726C-4700-B6A1-A1F748F2017B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E1D0E-776A-4EDB-A3FB-C2F7AD034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5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9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3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198"/>
            <a:ext cx="8229600" cy="634082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8233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-36512" y="6516052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Выравнивания – 2015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51328" y="651605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292C650-A5D7-4838-B1A0-73BC6DF363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47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85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6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07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4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6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728D-A4BC-4226-8EC8-1D2E27C3B46E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E423-05BA-4961-B777-2729568F43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95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1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-36512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A6E728D-A4BC-4226-8EC8-1D2E27C3B46E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41D0E423-05BA-4961-B777-2729568F4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0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4464496"/>
          </a:xfrm>
        </p:spPr>
        <p:txBody>
          <a:bodyPr>
            <a:noAutofit/>
          </a:bodyPr>
          <a:lstStyle/>
          <a:p>
            <a:r>
              <a:rPr lang="en-US" sz="6600" b="1" i="1" dirty="0" smtClean="0"/>
              <a:t>PSI-BLAST</a:t>
            </a:r>
            <a:r>
              <a:rPr lang="ru-RU" sz="6600" b="1" i="1" dirty="0" smtClean="0"/>
              <a:t/>
            </a:r>
            <a:br>
              <a:rPr lang="ru-RU" sz="6600" b="1" i="1" dirty="0" smtClean="0"/>
            </a:br>
            <a:r>
              <a:rPr lang="en-US" sz="6600" b="1" i="1" dirty="0" smtClean="0"/>
              <a:t/>
            </a:r>
            <a:br>
              <a:rPr lang="en-US" sz="6600" b="1" i="1" dirty="0" smtClean="0"/>
            </a:br>
            <a:r>
              <a:rPr lang="ru-RU" sz="6600" b="1" i="1" dirty="0" smtClean="0"/>
              <a:t>Поиск по сходству</a:t>
            </a:r>
            <a:endParaRPr lang="ru-RU" sz="1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30120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ФББ МГУ, 2015г.</a:t>
            </a:r>
            <a:br>
              <a:rPr lang="ru-RU" dirty="0" smtClean="0"/>
            </a:br>
            <a:r>
              <a:rPr lang="ru-RU" dirty="0" smtClean="0"/>
              <a:t>Аксянов Е.А.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8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PSI-BLAST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ru-RU" dirty="0" smtClean="0"/>
              <a:t>. Первая итерация – обычный результат </a:t>
            </a:r>
            <a:r>
              <a:rPr lang="en-US" dirty="0" smtClean="0"/>
              <a:t>BLAST.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32" t="12957" r="9177" b="2801"/>
          <a:stretch/>
        </p:blipFill>
        <p:spPr>
          <a:xfrm>
            <a:off x="539552" y="1316368"/>
            <a:ext cx="8064896" cy="51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PSI-BLAST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ru-RU" dirty="0" smtClean="0"/>
              <a:t>. По умолчанию для построения </a:t>
            </a:r>
            <a:r>
              <a:rPr lang="en-US" dirty="0" smtClean="0"/>
              <a:t>PSSM </a:t>
            </a:r>
            <a:r>
              <a:rPr lang="ru-RU" dirty="0" smtClean="0"/>
              <a:t>отмечены все находки с </a:t>
            </a:r>
            <a:r>
              <a:rPr lang="en-US" dirty="0" smtClean="0"/>
              <a:t>E-value &lt; 0.005.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25" t="11484" r="8193" b="6495"/>
          <a:stretch/>
        </p:blipFill>
        <p:spPr>
          <a:xfrm>
            <a:off x="755576" y="1755349"/>
            <a:ext cx="7416824" cy="48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PSI-BLAST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</a:t>
            </a:r>
            <a:r>
              <a:rPr lang="ru-RU" dirty="0"/>
              <a:t>. Вторая </a:t>
            </a:r>
            <a:r>
              <a:rPr lang="ru-RU" dirty="0" smtClean="0"/>
              <a:t>итерация – поиск по </a:t>
            </a:r>
            <a:r>
              <a:rPr lang="en-US" dirty="0" smtClean="0"/>
              <a:t>PSSM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ru-RU" dirty="0"/>
              <a:t>. Третья </a:t>
            </a:r>
            <a:r>
              <a:rPr lang="ru-RU" dirty="0" smtClean="0"/>
              <a:t> итерация </a:t>
            </a:r>
            <a:r>
              <a:rPr lang="ru-RU" dirty="0"/>
              <a:t>– поиск по </a:t>
            </a:r>
            <a:r>
              <a:rPr lang="en-US" dirty="0"/>
              <a:t>PSSM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Если программа перестала находить новые последовательности – значит, все представители данного семейства в данном банке найдены.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Чаще всего это происходит примерно на 5й итерации. Но бывают и сложные случаи.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1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Дано: банк последовательностей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напр., </a:t>
            </a:r>
            <a:r>
              <a:rPr lang="en-US" dirty="0" err="1" smtClean="0"/>
              <a:t>SwissProt</a:t>
            </a:r>
            <a:r>
              <a:rPr lang="en-US" dirty="0" smtClean="0"/>
              <a:t>) </a:t>
            </a:r>
            <a:r>
              <a:rPr lang="ru-RU" dirty="0" smtClean="0"/>
              <a:t>последовательность интересного нам белка.</a:t>
            </a:r>
          </a:p>
          <a:p>
            <a:r>
              <a:rPr lang="ru-RU" dirty="0" smtClean="0"/>
              <a:t>Биологическая задача</a:t>
            </a:r>
            <a:r>
              <a:rPr lang="en-US" dirty="0" smtClean="0"/>
              <a:t>:</a:t>
            </a:r>
            <a:r>
              <a:rPr lang="ru-RU" dirty="0" smtClean="0"/>
              <a:t> найти гомологов в банке последовательностей.</a:t>
            </a:r>
            <a:endParaRPr lang="en-US" dirty="0" smtClean="0"/>
          </a:p>
          <a:p>
            <a:r>
              <a:rPr lang="ru-RU" dirty="0" smtClean="0"/>
              <a:t>Отличие от простого </a:t>
            </a:r>
            <a:r>
              <a:rPr lang="en-US" dirty="0" smtClean="0"/>
              <a:t>BLAST:</a:t>
            </a:r>
            <a:r>
              <a:rPr lang="ru-RU" dirty="0" smtClean="0"/>
              <a:t> эта программа ищет последовательности, сходные не с одной данной на вход, а с семейством последовательностей.</a:t>
            </a:r>
          </a:p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94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Стратегия поиска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Найти последовательности, сходные с данной при помощи </a:t>
            </a:r>
            <a:r>
              <a:rPr lang="en-US" dirty="0" smtClean="0"/>
              <a:t>BLAST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Искать новые последовательности, сходные с достоверными находками.</a:t>
            </a:r>
          </a:p>
          <a:p>
            <a:r>
              <a:rPr lang="ru-RU" dirty="0" smtClean="0"/>
              <a:t>Продолжать такие итерации до тех пор, пока не перестанут появляться новые находки.</a:t>
            </a:r>
          </a:p>
          <a:p>
            <a:endParaRPr lang="ru-RU" dirty="0"/>
          </a:p>
          <a:p>
            <a:r>
              <a:rPr lang="ru-RU" dirty="0" smtClean="0"/>
              <a:t>В хорошем случае </a:t>
            </a:r>
            <a:r>
              <a:rPr lang="en-US" dirty="0" smtClean="0"/>
              <a:t>PSI-BLAST </a:t>
            </a:r>
            <a:r>
              <a:rPr lang="ru-RU" dirty="0" smtClean="0"/>
              <a:t>сходится после нескольких итераций. То есть все использованные для поиска последовательности окажутся в результатах поиска, а новых находок уже 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45616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Обратите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E-value </a:t>
            </a:r>
            <a:r>
              <a:rPr lang="ru-RU" dirty="0" smtClean="0"/>
              <a:t>каждой находки на разных итерациях может отличаться. Почему?</a:t>
            </a:r>
          </a:p>
          <a:p>
            <a:r>
              <a:rPr lang="ru-RU" dirty="0" smtClean="0"/>
              <a:t>Какие последовательности использовать для следующей итерации, – вообще говоря, есть решение пользователя. По умолчанию, - все с </a:t>
            </a:r>
            <a:r>
              <a:rPr lang="en-US" dirty="0" smtClean="0"/>
              <a:t>E-value &lt; 0.005.</a:t>
            </a:r>
          </a:p>
        </p:txBody>
      </p:sp>
    </p:spTree>
    <p:extLst>
      <p:ext uri="{BB962C8B-B14F-4D97-AF65-F5344CB8AC3E}">
        <p14:creationId xmlns:p14="http://schemas.microsoft.com/office/powerpoint/2010/main" val="10487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Используется такая идея: Выравнивать между собой можно не только последовательности. Например, можно построить выравнивание одной последовательности против целого выравнивания.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75" t="16764" r="52770" b="53638"/>
          <a:stretch/>
        </p:blipFill>
        <p:spPr>
          <a:xfrm>
            <a:off x="539552" y="3573016"/>
            <a:ext cx="4935818" cy="1872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30" t="16963" r="51014" b="70296"/>
          <a:stretch/>
        </p:blipFill>
        <p:spPr>
          <a:xfrm>
            <a:off x="539552" y="5589240"/>
            <a:ext cx="5058180" cy="80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3429000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Допустим, есть выравнивание, в которое надо вписать вот такую последовательность.</a:t>
            </a:r>
          </a:p>
          <a:p>
            <a:endParaRPr lang="ru-RU" sz="2000" dirty="0"/>
          </a:p>
          <a:p>
            <a:r>
              <a:rPr lang="ru-RU" sz="2000" dirty="0" smtClean="0"/>
              <a:t>Решение в данном случае: добавить в выравнивание две </a:t>
            </a:r>
            <a:r>
              <a:rPr lang="ru-RU" sz="2000" dirty="0" err="1" smtClean="0"/>
              <a:t>гэповых</a:t>
            </a:r>
            <a:r>
              <a:rPr lang="ru-RU" sz="2000" dirty="0" smtClean="0"/>
              <a:t> колонки.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748" t="17855" r="50766" b="50974"/>
          <a:stretch/>
        </p:blipFill>
        <p:spPr>
          <a:xfrm>
            <a:off x="444375" y="3692478"/>
            <a:ext cx="5126172" cy="196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6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Используется такая идея: Выравнивать между собой можно не только последовательности. Например, можно построить выравнивание одной последовательности против целого выравнивания.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342900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Добавим еще одну последовательность. </a:t>
            </a:r>
          </a:p>
          <a:p>
            <a:endParaRPr lang="ru-RU" sz="2000" dirty="0"/>
          </a:p>
          <a:p>
            <a:r>
              <a:rPr lang="ru-RU" sz="2000" dirty="0" smtClean="0"/>
              <a:t>Теперь придется добавить </a:t>
            </a:r>
            <a:r>
              <a:rPr lang="ru-RU" sz="2000" dirty="0" err="1" smtClean="0"/>
              <a:t>гэп</a:t>
            </a:r>
            <a:r>
              <a:rPr lang="ru-RU" sz="2000" dirty="0" smtClean="0"/>
              <a:t> в нее, а не в выравнивание.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748" t="17855" r="50766" b="50974"/>
          <a:stretch/>
        </p:blipFill>
        <p:spPr>
          <a:xfrm>
            <a:off x="539552" y="3645024"/>
            <a:ext cx="5126172" cy="1968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59" t="18388" r="49519" b="67335"/>
          <a:stretch/>
        </p:blipFill>
        <p:spPr>
          <a:xfrm>
            <a:off x="384516" y="5638697"/>
            <a:ext cx="5281208" cy="901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166" t="17253" r="49092" b="47573"/>
          <a:stretch/>
        </p:blipFill>
        <p:spPr>
          <a:xfrm>
            <a:off x="469154" y="3392193"/>
            <a:ext cx="5261776" cy="22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692696"/>
            <a:ext cx="4392488" cy="58233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Это все очень похоже на поиск оптимального выравнивания двух последовательностей</a:t>
            </a:r>
            <a:r>
              <a:rPr lang="en-US" dirty="0" smtClean="0"/>
              <a:t>. </a:t>
            </a:r>
            <a:r>
              <a:rPr lang="ru-RU" dirty="0" smtClean="0"/>
              <a:t>Только на гранях матрицы для динамического программирования будет написано не две последовательности, а последовательность и выравнивание.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246" t="17855" r="50766" b="50974"/>
          <a:stretch/>
        </p:blipFill>
        <p:spPr>
          <a:xfrm>
            <a:off x="755576" y="836712"/>
            <a:ext cx="3669032" cy="1968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899" t="22351" r="52415" b="71351"/>
          <a:stretch/>
        </p:blipFill>
        <p:spPr>
          <a:xfrm rot="5400000">
            <a:off x="-1217027" y="4399447"/>
            <a:ext cx="3528392" cy="39773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55576" y="2996952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8952" y="3212976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3429000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3645024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55576" y="3861048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5576" y="4077072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58952" y="4293096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55576" y="4509120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55576" y="4725144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576" y="4941168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55576" y="5157192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8952" y="5373216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5576" y="5589240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5576" y="5805264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55576" y="6021288"/>
            <a:ext cx="36690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 rot="5400000">
            <a:off x="575556" y="3149352"/>
            <a:ext cx="3672408" cy="3024336"/>
            <a:chOff x="907976" y="3149352"/>
            <a:chExt cx="3672408" cy="3024336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907976" y="3149352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911352" y="3365376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07976" y="3581400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07976" y="3797424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907976" y="4013448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907976" y="4229472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911352" y="4445496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907976" y="4661520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907976" y="4877544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907976" y="5093568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907976" y="5309592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911352" y="5525616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907976" y="5741640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907976" y="5957664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907976" y="6173688"/>
              <a:ext cx="3669032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Прямая со стрелкой 38"/>
          <p:cNvCxnSpPr/>
          <p:nvPr/>
        </p:nvCxnSpPr>
        <p:spPr>
          <a:xfrm>
            <a:off x="755576" y="2834117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971600" y="3050141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259632" y="3338173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1475656" y="3501008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691680" y="3698213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907704" y="3861048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060104" y="4221088"/>
            <a:ext cx="243644" cy="9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267744" y="4149080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483768" y="4365104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771800" y="4653136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987824" y="4815971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203848" y="5013176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3419872" y="5176011"/>
            <a:ext cx="216024" cy="3068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Алгоритм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поиске вместо последовательности </a:t>
            </a:r>
            <a:r>
              <a:rPr lang="en-US" dirty="0" smtClean="0"/>
              <a:t>Query</a:t>
            </a:r>
            <a:r>
              <a:rPr lang="ru-RU" dirty="0"/>
              <a:t> </a:t>
            </a:r>
            <a:r>
              <a:rPr lang="ru-RU" dirty="0" smtClean="0"/>
              <a:t>используется </a:t>
            </a:r>
            <a:r>
              <a:rPr lang="en-US" dirty="0" smtClean="0"/>
              <a:t>PSSM</a:t>
            </a:r>
            <a:r>
              <a:rPr lang="ru-RU" dirty="0" smtClean="0"/>
              <a:t> (</a:t>
            </a:r>
            <a:r>
              <a:rPr lang="en-US" dirty="0" smtClean="0"/>
              <a:t>Position-Specific Scoring Matrix).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95" t="12060" r="8370" b="5024"/>
          <a:stretch/>
        </p:blipFill>
        <p:spPr>
          <a:xfrm>
            <a:off x="177646" y="2348880"/>
            <a:ext cx="8756173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16" y="2367974"/>
            <a:ext cx="87561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каждой позиции в выравнивании рассчитываются штрафы или бонусы за совпадение этой колонки с каждой из 20ти возможных аминокислот. Например, если в данной колонке выравнивания часто встречается </a:t>
            </a:r>
            <a:r>
              <a:rPr lang="en-US" sz="2800" dirty="0" smtClean="0"/>
              <a:t>Y</a:t>
            </a:r>
            <a:r>
              <a:rPr lang="ru-RU" sz="2800" dirty="0" smtClean="0"/>
              <a:t>, и никогда не встречается </a:t>
            </a:r>
            <a:r>
              <a:rPr lang="en-US" sz="2800" dirty="0" smtClean="0"/>
              <a:t>E</a:t>
            </a:r>
            <a:r>
              <a:rPr lang="ru-RU" sz="2800" dirty="0" smtClean="0"/>
              <a:t>, то за </a:t>
            </a:r>
            <a:r>
              <a:rPr lang="ru-RU" sz="2800" dirty="0" err="1" smtClean="0"/>
              <a:t>ароматику</a:t>
            </a:r>
            <a:r>
              <a:rPr lang="ru-RU" sz="2800" dirty="0" smtClean="0"/>
              <a:t> будет выдаваться существенный бонус, а за заряженные аминокислоты – значительный штраф.</a:t>
            </a:r>
          </a:p>
          <a:p>
            <a:endParaRPr lang="ru-RU" sz="2800" dirty="0"/>
          </a:p>
          <a:p>
            <a:r>
              <a:rPr lang="ru-RU" sz="2800" dirty="0" smtClean="0"/>
              <a:t>После этого можно заполнить матрицу динамического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138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PSI-BLAST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Взять одну последовательность из интересующего нас семейства.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35" t="11949" r="44418" b="13701"/>
          <a:stretch/>
        </p:blipFill>
        <p:spPr>
          <a:xfrm>
            <a:off x="1835696" y="1700807"/>
            <a:ext cx="5184576" cy="48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401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PSI-BLAST  Поиск по сходству</vt:lpstr>
      <vt:lpstr>Постановка задачи</vt:lpstr>
      <vt:lpstr>Стратегия поиска</vt:lpstr>
      <vt:lpstr>Обратите внимание</vt:lpstr>
      <vt:lpstr>Алгоритм</vt:lpstr>
      <vt:lpstr>Алгоритм</vt:lpstr>
      <vt:lpstr>Алгоритм</vt:lpstr>
      <vt:lpstr>Алгоритм</vt:lpstr>
      <vt:lpstr>Использование PSI-BLAST</vt:lpstr>
      <vt:lpstr>Использование PSI-BLAST</vt:lpstr>
      <vt:lpstr>Использование PSI-BLAST</vt:lpstr>
      <vt:lpstr>Использование PSI-BLAST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evgeniy_note</dc:creator>
  <cp:lastModifiedBy>evgeniy</cp:lastModifiedBy>
  <cp:revision>183</cp:revision>
  <dcterms:created xsi:type="dcterms:W3CDTF">2014-04-08T04:51:00Z</dcterms:created>
  <dcterms:modified xsi:type="dcterms:W3CDTF">2015-05-05T02:25:26Z</dcterms:modified>
</cp:coreProperties>
</file>