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61" r:id="rId3"/>
    <p:sldId id="262" r:id="rId4"/>
    <p:sldId id="272" r:id="rId5"/>
    <p:sldId id="263" r:id="rId6"/>
    <p:sldId id="265" r:id="rId7"/>
    <p:sldId id="266" r:id="rId8"/>
    <p:sldId id="269" r:id="rId9"/>
    <p:sldId id="302" r:id="rId10"/>
    <p:sldId id="276" r:id="rId11"/>
    <p:sldId id="275" r:id="rId12"/>
    <p:sldId id="278" r:id="rId13"/>
    <p:sldId id="277" r:id="rId14"/>
    <p:sldId id="301" r:id="rId15"/>
    <p:sldId id="279" r:id="rId16"/>
    <p:sldId id="298" r:id="rId17"/>
    <p:sldId id="259" r:id="rId18"/>
    <p:sldId id="299" r:id="rId19"/>
    <p:sldId id="304" r:id="rId20"/>
    <p:sldId id="307" r:id="rId21"/>
    <p:sldId id="308" r:id="rId22"/>
    <p:sldId id="309" r:id="rId23"/>
    <p:sldId id="294" r:id="rId24"/>
    <p:sldId id="310" r:id="rId25"/>
    <p:sldId id="283" r:id="rId26"/>
    <p:sldId id="313" r:id="rId27"/>
    <p:sldId id="314" r:id="rId28"/>
    <p:sldId id="312" r:id="rId29"/>
    <p:sldId id="286" r:id="rId30"/>
    <p:sldId id="287" r:id="rId31"/>
    <p:sldId id="291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2" autoAdjust="0"/>
  </p:normalViewPr>
  <p:slideViewPr>
    <p:cSldViewPr showGuides="1">
      <p:cViewPr varScale="1">
        <p:scale>
          <a:sx n="90" d="100"/>
          <a:sy n="90" d="100"/>
        </p:scale>
        <p:origin x="-2172" y="-114"/>
      </p:cViewPr>
      <p:guideLst>
        <p:guide orient="horz" pos="2160"/>
        <p:guide pos="288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7D0DA-D0C8-4E1C-ADDA-DF750F55678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6D43-5C94-41C6-A8C0-62FF1A58A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79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6D43-5C94-41C6-A8C0-62FF1A58AA2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9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6D43-5C94-41C6-A8C0-62FF1A58AA2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88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5F6711-CEA1-4E3F-86C8-A60E6E4D0813}" type="slidenum">
              <a:rPr lang="en-US" altLang="ru-RU" sz="1200"/>
              <a:pPr/>
              <a:t>16</a:t>
            </a:fld>
            <a:endParaRPr lang="en-US" altLang="ru-RU" sz="1200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E37D3FA-F978-455B-9C2F-4A32DC04782E}" type="slidenum">
              <a:rPr lang="en-US" altLang="ru-RU" sz="1200">
                <a:latin typeface="Times" panose="02020603050405020304" pitchFamily="18" charset="0"/>
              </a:rPr>
              <a:pPr algn="r"/>
              <a:t>16</a:t>
            </a:fld>
            <a:endParaRPr lang="en-US" altLang="ru-RU" sz="1200">
              <a:latin typeface="Times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70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6D43-5C94-41C6-A8C0-62FF1A58AA2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9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6FE2-9C2B-4358-B420-A9D46207B61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9154-4962-4D7D-8E09-8ED3546D8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Практическая информатика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9860"/>
            <a:ext cx="6400800" cy="1752600"/>
          </a:xfrm>
        </p:spPr>
        <p:txBody>
          <a:bodyPr/>
          <a:lstStyle/>
          <a:p>
            <a:r>
              <a:rPr lang="ru-RU" dirty="0" smtClean="0"/>
              <a:t>… а на самом деле </a:t>
            </a:r>
            <a:r>
              <a:rPr lang="ru-RU" dirty="0" err="1" smtClean="0"/>
              <a:t>биоинформатика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01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7700" y="202980"/>
            <a:ext cx="77648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геном?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7395" y="855865"/>
            <a:ext cx="317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Геном человека, хромосома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2235" y="1393535"/>
            <a:ext cx="86411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chrX</a:t>
            </a: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……………………………………………………………………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TATGTCTTCCAACTTCCCTACACAGGGGGGACTTCAAAGAGTGCCTTGAGCTGATCTGGTGATTGCTTTTTTGTACTGTTATTTATCTTATTCTTTTCATTGTGAGGTACTGATGCAAACACTTTGTACGAAAAGGTCTTTCTCATCTCGGGAGTCCCCGTCTATTTGTCCCGGTCCCTGTTAACCCAGTCCCCGACAGGAGCCCCTTCTGCACCTTGAGCTCTCACCACTCACCGTCCATCCAGCCCCAGCTCTGCCTGCAACCCACCCATCCCTGGGACTCGGGCCTCCCCTCTCTAGTGGTCTGGTCATCAGGCCAGGGGCACGTGGAAGAAGCTATCGTGGCAAAGGGAGCAGTCATATCCCCAAAATCTGTGGTTGGTTTACCACCACCATGGAAACCCCAGGGTGGGACTCTAGTTTCAGGTTGGAGCTGAGCCCTGTCGGGA</a:t>
            </a: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……………………………………………………………………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61085" y="6488668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248 956 422 </a:t>
            </a:r>
            <a:r>
              <a:rPr lang="en-US" dirty="0" smtClean="0"/>
              <a:t>“</a:t>
            </a:r>
            <a:r>
              <a:rPr lang="ru-RU" dirty="0" smtClean="0"/>
              <a:t>букв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198" y="2430470"/>
            <a:ext cx="1577213" cy="314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nucleosome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343" y="3791507"/>
            <a:ext cx="2177450" cy="25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habrastorage.org/storage2/dc6/f43/4ba/dc6f434ba8cdfef9c7fca8cade42b085.jpg"/>
          <p:cNvPicPr>
            <a:picLocks noChangeAspect="1" noChangeArrowheads="1"/>
          </p:cNvPicPr>
          <p:nvPr/>
        </p:nvPicPr>
        <p:blipFill>
          <a:blip r:embed="rId4" cstate="print"/>
          <a:srcRect l="33596"/>
          <a:stretch>
            <a:fillRect/>
          </a:stretch>
        </p:blipFill>
        <p:spPr bwMode="auto">
          <a:xfrm>
            <a:off x="309045" y="1201237"/>
            <a:ext cx="3282221" cy="56567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335" y="150875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81445" y="61941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8740" y="55796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6660" y="22384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25620" y="1355130"/>
            <a:ext cx="69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TGAC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576410" y="1547156"/>
            <a:ext cx="3264425" cy="72969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691625" y="1623965"/>
            <a:ext cx="3264425" cy="142834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3720" y="1369848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 или </a:t>
            </a:r>
            <a:r>
              <a:rPr lang="en-US" dirty="0" smtClean="0"/>
              <a:t>GTCA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6565" y="41061"/>
            <a:ext cx="8213135" cy="1200329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Геном – совокупность последователь-</a:t>
            </a:r>
          </a:p>
          <a:p>
            <a:pPr algn="ctr"/>
            <a:r>
              <a:rPr lang="ru-RU" sz="3600" dirty="0" err="1" smtClean="0"/>
              <a:t>ностей</a:t>
            </a:r>
            <a:r>
              <a:rPr lang="ru-RU" sz="3600" dirty="0" smtClean="0"/>
              <a:t> всех ДНК организма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60873" y="6216372"/>
            <a:ext cx="161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Схема ДНК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91198" y="5616207"/>
            <a:ext cx="2718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Пространственная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труктура короткой</a:t>
            </a:r>
          </a:p>
          <a:p>
            <a:r>
              <a:rPr lang="ru-RU" sz="2400" dirty="0" smtClean="0"/>
              <a:t>молекулы ДНК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23752" y="2484723"/>
            <a:ext cx="2608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Пространственная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труктура ДНК в </a:t>
            </a:r>
          </a:p>
          <a:p>
            <a:r>
              <a:rPr lang="ru-RU" sz="2400" dirty="0"/>
              <a:t>я</a:t>
            </a:r>
            <a:r>
              <a:rPr lang="ru-RU" sz="2400" dirty="0" smtClean="0"/>
              <a:t>дре клетки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54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хромосома?</a:t>
            </a:r>
            <a:br>
              <a:rPr lang="ru-RU" dirty="0" smtClean="0"/>
            </a:br>
            <a:r>
              <a:rPr lang="ru-RU" dirty="0" smtClean="0"/>
              <a:t>Сколько хромосом у человека?</a:t>
            </a:r>
            <a:endParaRPr lang="ru-RU" dirty="0"/>
          </a:p>
        </p:txBody>
      </p:sp>
      <p:pic>
        <p:nvPicPr>
          <p:cNvPr id="34820" name="Picture 4" descr="http://www.karakalpak.com/images/geneti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42" y="1931205"/>
            <a:ext cx="7432915" cy="465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617" y="126170"/>
            <a:ext cx="8454565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Кодирующая последовательность и последовательность белка </a:t>
            </a:r>
            <a:r>
              <a:rPr lang="en-US" sz="3600" dirty="0" smtClean="0"/>
              <a:t>OPN1MW</a:t>
            </a:r>
            <a:endParaRPr lang="ru-RU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70" y="1316725"/>
            <a:ext cx="8241660" cy="5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и химическая формула белка</a:t>
            </a:r>
            <a:endParaRPr lang="ru-RU" dirty="0"/>
          </a:p>
        </p:txBody>
      </p:sp>
      <p:pic>
        <p:nvPicPr>
          <p:cNvPr id="1026" name="Picture 2" descr="http://konspekta.net/studopediainfo/baza1/868369060437.files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25715"/>
            <a:ext cx="6667500" cy="2981326"/>
          </a:xfrm>
          <a:prstGeom prst="rect">
            <a:avLst/>
          </a:prstGeom>
          <a:noFill/>
          <a:ln w="25400" cmpd="sng">
            <a:solidFill>
              <a:srgbClr val="0070C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8745" y="5042048"/>
            <a:ext cx="2070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GSYLF</a:t>
            </a:r>
            <a:endParaRPr lang="ru-RU" sz="6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55045" y="4440702"/>
            <a:ext cx="1067855" cy="90854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576410" y="3429000"/>
            <a:ext cx="1420985" cy="1068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97395" y="2968140"/>
            <a:ext cx="1078636" cy="1528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722900" y="4440702"/>
            <a:ext cx="503455" cy="8317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36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64575"/>
            <a:ext cx="8229600" cy="8116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Пространственная структура белка </a:t>
            </a:r>
            <a:r>
              <a:rPr lang="en-US" dirty="0" smtClean="0"/>
              <a:t>OPN1MW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0386" y="1854395"/>
            <a:ext cx="4660825" cy="45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1931205"/>
            <a:ext cx="3564268" cy="456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38005" y="1166583"/>
            <a:ext cx="506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… </a:t>
            </a:r>
            <a:r>
              <a:rPr lang="ru-RU" sz="2800" dirty="0" smtClean="0">
                <a:solidFill>
                  <a:srgbClr val="FF0000"/>
                </a:solidFill>
              </a:rPr>
              <a:t>не совсем он, но похожий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46_10_transmembrane_pro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" y="605955"/>
            <a:ext cx="85486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3193" y="115417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ru-RU" sz="1200" smtClean="0">
                <a:latin typeface="Arial" panose="020B0604020202020204" pitchFamily="34" charset="0"/>
              </a:rPr>
              <a:t>Figure 46-10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70706" y="634530"/>
            <a:ext cx="380523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200" b="1"/>
              <a:t>Rods and cones contain stacks of membranes.</a:t>
            </a:r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>
            <a:off x="5061743" y="629767"/>
            <a:ext cx="3797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200" b="1"/>
              <a:t>Rhodopsin is a transmembrane protein complex.</a:t>
            </a:r>
          </a:p>
        </p:txBody>
      </p:sp>
      <p:sp>
        <p:nvSpPr>
          <p:cNvPr id="44037" name="Text Box 14"/>
          <p:cNvSpPr txBox="1">
            <a:spLocks noChangeArrowheads="1"/>
          </p:cNvSpPr>
          <p:nvPr/>
        </p:nvSpPr>
        <p:spPr bwMode="auto">
          <a:xfrm>
            <a:off x="908843" y="3782542"/>
            <a:ext cx="4540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/>
              <a:t>Cone</a:t>
            </a:r>
            <a:endParaRPr lang="en-US" altLang="ru-RU" sz="1200" b="1"/>
          </a:p>
        </p:txBody>
      </p:sp>
      <p:sp>
        <p:nvSpPr>
          <p:cNvPr id="44038" name="Text Box 15"/>
          <p:cNvSpPr txBox="1">
            <a:spLocks noChangeArrowheads="1"/>
          </p:cNvSpPr>
          <p:nvPr/>
        </p:nvSpPr>
        <p:spPr bwMode="auto">
          <a:xfrm>
            <a:off x="1540668" y="3787305"/>
            <a:ext cx="3492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/>
              <a:t>Rod</a:t>
            </a:r>
          </a:p>
        </p:txBody>
      </p:sp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3328193" y="4117505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/>
              <a:t>Light</a:t>
            </a:r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>
            <a:off x="6622256" y="4139730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/>
              <a:t>Light</a:t>
            </a:r>
          </a:p>
        </p:txBody>
      </p:sp>
      <p:sp>
        <p:nvSpPr>
          <p:cNvPr id="44041" name="Text Box 18"/>
          <p:cNvSpPr txBox="1">
            <a:spLocks noChangeArrowheads="1"/>
          </p:cNvSpPr>
          <p:nvPr/>
        </p:nvSpPr>
        <p:spPr bwMode="auto">
          <a:xfrm>
            <a:off x="7339806" y="3823817"/>
            <a:ext cx="8636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/>
              <a:t>Rhodopsin</a:t>
            </a:r>
          </a:p>
        </p:txBody>
      </p:sp>
      <p:sp>
        <p:nvSpPr>
          <p:cNvPr id="44042" name="Text Box 19"/>
          <p:cNvSpPr txBox="1">
            <a:spLocks noChangeArrowheads="1"/>
          </p:cNvSpPr>
          <p:nvPr/>
        </p:nvSpPr>
        <p:spPr bwMode="auto">
          <a:xfrm>
            <a:off x="7617618" y="1629892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100" b="1"/>
              <a:t>Retinal (pigment)</a:t>
            </a:r>
          </a:p>
        </p:txBody>
      </p:sp>
      <p:sp>
        <p:nvSpPr>
          <p:cNvPr id="44043" name="Text Box 20"/>
          <p:cNvSpPr txBox="1">
            <a:spLocks noChangeArrowheads="1"/>
          </p:cNvSpPr>
          <p:nvPr/>
        </p:nvSpPr>
        <p:spPr bwMode="auto">
          <a:xfrm>
            <a:off x="4996656" y="1488605"/>
            <a:ext cx="9223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100" b="1"/>
              <a:t>Opsin (protein component)</a:t>
            </a:r>
          </a:p>
        </p:txBody>
      </p:sp>
      <p:sp>
        <p:nvSpPr>
          <p:cNvPr id="44044" name="Text Box 21"/>
          <p:cNvSpPr txBox="1">
            <a:spLocks noChangeArrowheads="1"/>
          </p:cNvSpPr>
          <p:nvPr/>
        </p:nvSpPr>
        <p:spPr bwMode="auto">
          <a:xfrm>
            <a:off x="589756" y="4506442"/>
            <a:ext cx="6454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200" b="1"/>
              <a:t>The retinal molecule inside rhodopsin changes shape when retinal absorbs light.</a:t>
            </a:r>
          </a:p>
        </p:txBody>
      </p:sp>
      <p:sp>
        <p:nvSpPr>
          <p:cNvPr id="44045" name="Line 22"/>
          <p:cNvSpPr>
            <a:spLocks noChangeShapeType="1"/>
          </p:cNvSpPr>
          <p:nvPr/>
        </p:nvSpPr>
        <p:spPr bwMode="auto">
          <a:xfrm>
            <a:off x="5426868" y="1580680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Line 23"/>
          <p:cNvSpPr>
            <a:spLocks noChangeShapeType="1"/>
          </p:cNvSpPr>
          <p:nvPr/>
        </p:nvSpPr>
        <p:spPr bwMode="auto">
          <a:xfrm flipV="1">
            <a:off x="6773068" y="1715617"/>
            <a:ext cx="822325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Text Box 24"/>
          <p:cNvSpPr txBox="1">
            <a:spLocks noChangeArrowheads="1"/>
          </p:cNvSpPr>
          <p:nvPr/>
        </p:nvSpPr>
        <p:spPr bwMode="auto">
          <a:xfrm>
            <a:off x="6654006" y="6133630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/>
              <a:t>Light</a:t>
            </a:r>
          </a:p>
        </p:txBody>
      </p:sp>
      <p:sp>
        <p:nvSpPr>
          <p:cNvPr id="44048" name="Text Box 26"/>
          <p:cNvSpPr txBox="1">
            <a:spLocks noChangeArrowheads="1"/>
          </p:cNvSpPr>
          <p:nvPr/>
        </p:nvSpPr>
        <p:spPr bwMode="auto">
          <a:xfrm>
            <a:off x="7606506" y="4714405"/>
            <a:ext cx="1301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100" b="1" i="1"/>
              <a:t>trans</a:t>
            </a:r>
            <a:r>
              <a:rPr lang="en-US" altLang="ru-RU" sz="1100" b="1"/>
              <a:t> conformation (activated)</a:t>
            </a:r>
          </a:p>
        </p:txBody>
      </p:sp>
      <p:sp>
        <p:nvSpPr>
          <p:cNvPr id="44049" name="Text Box 27"/>
          <p:cNvSpPr txBox="1">
            <a:spLocks noChangeArrowheads="1"/>
          </p:cNvSpPr>
          <p:nvPr/>
        </p:nvSpPr>
        <p:spPr bwMode="auto">
          <a:xfrm>
            <a:off x="3482181" y="6152680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>
                <a:solidFill>
                  <a:srgbClr val="1AA372"/>
                </a:solidFill>
              </a:rPr>
              <a:t>Opsin</a:t>
            </a:r>
            <a:endParaRPr lang="en-US" altLang="ru-RU" sz="1100" b="1"/>
          </a:p>
        </p:txBody>
      </p:sp>
      <p:sp>
        <p:nvSpPr>
          <p:cNvPr id="44050" name="Line 28"/>
          <p:cNvSpPr>
            <a:spLocks noChangeShapeType="1"/>
          </p:cNvSpPr>
          <p:nvPr/>
        </p:nvSpPr>
        <p:spPr bwMode="auto">
          <a:xfrm>
            <a:off x="3267868" y="6119342"/>
            <a:ext cx="212725" cy="95250"/>
          </a:xfrm>
          <a:prstGeom prst="line">
            <a:avLst/>
          </a:prstGeom>
          <a:noFill/>
          <a:ln w="12700">
            <a:solidFill>
              <a:srgbClr val="1AA3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1" name="Text Box 31"/>
          <p:cNvSpPr txBox="1">
            <a:spLocks noChangeArrowheads="1"/>
          </p:cNvSpPr>
          <p:nvPr/>
        </p:nvSpPr>
        <p:spPr bwMode="auto">
          <a:xfrm>
            <a:off x="3155156" y="4798542"/>
            <a:ext cx="1301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100" b="1" i="1"/>
              <a:t>cis</a:t>
            </a:r>
            <a:r>
              <a:rPr lang="en-US" altLang="ru-RU" sz="1100" b="1"/>
              <a:t> conformation (inactive)</a:t>
            </a:r>
          </a:p>
        </p:txBody>
      </p:sp>
      <p:sp>
        <p:nvSpPr>
          <p:cNvPr id="44052" name="AutoShape 32"/>
          <p:cNvSpPr>
            <a:spLocks/>
          </p:cNvSpPr>
          <p:nvPr/>
        </p:nvSpPr>
        <p:spPr bwMode="auto">
          <a:xfrm>
            <a:off x="5777706" y="1085380"/>
            <a:ext cx="117475" cy="2981325"/>
          </a:xfrm>
          <a:prstGeom prst="leftBrace">
            <a:avLst>
              <a:gd name="adj1" fmla="val 58041"/>
              <a:gd name="adj2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ru-RU" altLang="ru-RU">
              <a:latin typeface="Times" panose="02020603050405020304" pitchFamily="18" charset="0"/>
            </a:endParaRPr>
          </a:p>
        </p:txBody>
      </p:sp>
      <p:sp>
        <p:nvSpPr>
          <p:cNvPr id="44053" name="Text Box 34"/>
          <p:cNvSpPr txBox="1">
            <a:spLocks noChangeArrowheads="1"/>
          </p:cNvSpPr>
          <p:nvPr/>
        </p:nvSpPr>
        <p:spPr bwMode="auto">
          <a:xfrm>
            <a:off x="3786981" y="3769842"/>
            <a:ext cx="5365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>
                <a:solidFill>
                  <a:schemeClr val="bg1"/>
                </a:solidFill>
              </a:rPr>
              <a:t>0.5 µm</a:t>
            </a:r>
            <a:endParaRPr lang="en-US" altLang="ru-RU" sz="1100" b="1"/>
          </a:p>
        </p:txBody>
      </p:sp>
      <p:sp>
        <p:nvSpPr>
          <p:cNvPr id="44054" name="Text Box 36"/>
          <p:cNvSpPr txBox="1">
            <a:spLocks noChangeArrowheads="1"/>
          </p:cNvSpPr>
          <p:nvPr/>
        </p:nvSpPr>
        <p:spPr bwMode="auto">
          <a:xfrm>
            <a:off x="7912893" y="5592292"/>
            <a:ext cx="431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ru-RU" sz="1100" b="1">
                <a:solidFill>
                  <a:srgbClr val="1AA372"/>
                </a:solidFill>
              </a:rPr>
              <a:t>Opsin</a:t>
            </a:r>
            <a:endParaRPr lang="en-US" altLang="ru-RU" sz="1100" b="1"/>
          </a:p>
        </p:txBody>
      </p:sp>
      <p:sp>
        <p:nvSpPr>
          <p:cNvPr id="44055" name="Line 37"/>
          <p:cNvSpPr>
            <a:spLocks noChangeShapeType="1"/>
          </p:cNvSpPr>
          <p:nvPr/>
        </p:nvSpPr>
        <p:spPr bwMode="auto">
          <a:xfrm>
            <a:off x="7698581" y="5558955"/>
            <a:ext cx="212725" cy="95250"/>
          </a:xfrm>
          <a:prstGeom prst="line">
            <a:avLst/>
          </a:prstGeom>
          <a:noFill/>
          <a:ln w="12700">
            <a:solidFill>
              <a:srgbClr val="1AA3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48357" y="6483952"/>
            <a:ext cx="267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слайда </a:t>
            </a:r>
            <a:r>
              <a:rPr lang="en-US" dirty="0" smtClean="0"/>
              <a:t>Ross </a:t>
            </a:r>
            <a:r>
              <a:rPr lang="en-US" dirty="0" err="1" smtClean="0"/>
              <a:t>Koning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3193" y="10955"/>
            <a:ext cx="8755063" cy="4953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Как работает ген </a:t>
            </a:r>
            <a:r>
              <a:rPr lang="en-US" sz="3600" dirty="0" smtClean="0"/>
              <a:t>OPN1MW?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110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гены необходимы для различения цветов?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40" y="1600200"/>
            <a:ext cx="8602720" cy="41330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У человека есть четыре</a:t>
            </a:r>
            <a:r>
              <a:rPr lang="en-US" dirty="0" smtClean="0"/>
              <a:t> </a:t>
            </a:r>
            <a:r>
              <a:rPr lang="ru-RU" dirty="0" smtClean="0"/>
              <a:t>гена белков, реагирующих на свет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опсинов</a:t>
            </a:r>
            <a:r>
              <a:rPr lang="ru-RU" dirty="0" smtClean="0"/>
              <a:t> …</a:t>
            </a:r>
          </a:p>
          <a:p>
            <a:r>
              <a:rPr lang="ru-RU" dirty="0" smtClean="0"/>
              <a:t>В палочках</a:t>
            </a:r>
          </a:p>
          <a:p>
            <a:pPr lvl="1"/>
            <a:r>
              <a:rPr lang="ru-RU" dirty="0" smtClean="0"/>
              <a:t>Родопсин</a:t>
            </a:r>
            <a:r>
              <a:rPr lang="en-US" dirty="0" smtClean="0"/>
              <a:t> RH1</a:t>
            </a:r>
            <a:r>
              <a:rPr lang="ru-RU" dirty="0" smtClean="0"/>
              <a:t>; реагирует на слабый свет   </a:t>
            </a:r>
            <a:endParaRPr lang="en-US" dirty="0" smtClean="0"/>
          </a:p>
          <a:p>
            <a:r>
              <a:rPr lang="ru-RU" dirty="0" smtClean="0"/>
              <a:t>В колбочках</a:t>
            </a:r>
          </a:p>
          <a:p>
            <a:pPr lvl="2"/>
            <a:r>
              <a:rPr lang="ru-RU" sz="2600" dirty="0" err="1" smtClean="0"/>
              <a:t>Опсин</a:t>
            </a:r>
            <a:r>
              <a:rPr lang="ru-RU" sz="2600" dirty="0" smtClean="0"/>
              <a:t> </a:t>
            </a:r>
            <a:r>
              <a:rPr lang="en-US" sz="2600" dirty="0" smtClean="0"/>
              <a:t>SW</a:t>
            </a:r>
            <a:r>
              <a:rPr lang="en-US" sz="2600" dirty="0"/>
              <a:t>S</a:t>
            </a:r>
            <a:r>
              <a:rPr lang="en-US" sz="2600" dirty="0" smtClean="0"/>
              <a:t>1 – </a:t>
            </a:r>
            <a:r>
              <a:rPr lang="ru-RU" sz="2600" dirty="0" smtClean="0"/>
              <a:t>реагирует на синий цвет</a:t>
            </a:r>
          </a:p>
          <a:p>
            <a:pPr lvl="2"/>
            <a:r>
              <a:rPr lang="ru-RU" sz="2600" dirty="0" err="1" smtClean="0"/>
              <a:t>Опсин</a:t>
            </a:r>
            <a:r>
              <a:rPr lang="ru-RU" sz="2600" dirty="0" smtClean="0"/>
              <a:t> </a:t>
            </a:r>
            <a:r>
              <a:rPr lang="en-US" sz="2600" dirty="0" smtClean="0"/>
              <a:t>MWS </a:t>
            </a:r>
            <a:r>
              <a:rPr lang="ru-RU" sz="2600" dirty="0" smtClean="0"/>
              <a:t>– реагирует на зеленый цвет</a:t>
            </a:r>
          </a:p>
          <a:p>
            <a:pPr lvl="2"/>
            <a:r>
              <a:rPr lang="ru-RU" sz="2600" dirty="0" err="1" smtClean="0"/>
              <a:t>Опсин</a:t>
            </a:r>
            <a:r>
              <a:rPr lang="ru-RU" sz="2600" dirty="0" smtClean="0"/>
              <a:t> </a:t>
            </a:r>
            <a:r>
              <a:rPr lang="en-US" sz="2600" dirty="0" smtClean="0"/>
              <a:t>LWS  - </a:t>
            </a:r>
            <a:r>
              <a:rPr lang="ru-RU" sz="2600" dirty="0" smtClean="0"/>
              <a:t>реагирует на красный цвет</a:t>
            </a:r>
          </a:p>
          <a:p>
            <a:r>
              <a:rPr lang="ru-RU" dirty="0" smtClean="0"/>
              <a:t>У курицы и золотой рыбки …..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61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0107880"/>
              </p:ext>
            </p:extLst>
          </p:nvPr>
        </p:nvGraphicFramePr>
        <p:xfrm>
          <a:off x="366957" y="1700775"/>
          <a:ext cx="8406230" cy="4220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0015"/>
                <a:gridCol w="1440847"/>
                <a:gridCol w="1323975"/>
                <a:gridCol w="1235919"/>
                <a:gridCol w="1308620"/>
                <a:gridCol w="1456854"/>
              </a:tblGrid>
              <a:tr h="5521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Семейство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Дина волны </a:t>
                      </a:r>
                      <a:r>
                        <a:rPr lang="ru-RU" sz="2400" dirty="0" err="1" smtClean="0"/>
                        <a:t>нм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Человек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Курица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Золотая рыбка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Утконос</a:t>
                      </a:r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480-510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450</a:t>
                      </a:r>
                      <a:r>
                        <a:rPr lang="en-US" sz="2400" dirty="0" smtClean="0"/>
                        <a:t>-</a:t>
                      </a:r>
                      <a:r>
                        <a:rPr lang="ru-RU" sz="2400" dirty="0" smtClean="0"/>
                        <a:t>530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92D050"/>
                          </a:solidFill>
                        </a:rPr>
                        <a:t>+ +</a:t>
                      </a:r>
                      <a:endParaRPr lang="ru-RU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SWS1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360-440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SWS2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400-450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M/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LWS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510-560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92D050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Семейства </a:t>
            </a:r>
            <a:r>
              <a:rPr lang="ru-RU" dirty="0" err="1" smtClean="0"/>
              <a:t>опсинов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66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06" y="0"/>
            <a:ext cx="4762220" cy="7007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814" y="87765"/>
            <a:ext cx="4242328" cy="6770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03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Биоинформатика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… а на самом деле такой науки нет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24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Опсины</a:t>
            </a:r>
            <a:r>
              <a:rPr lang="ru-RU" dirty="0" smtClean="0"/>
              <a:t> утконоса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полном геноме найдены по сходству последовательностей с другими </a:t>
            </a:r>
            <a:r>
              <a:rPr lang="ru-RU" dirty="0" err="1" smtClean="0"/>
              <a:t>опсинами</a:t>
            </a:r>
            <a:r>
              <a:rPr lang="ru-RU" dirty="0" smtClean="0"/>
              <a:t> три белка</a:t>
            </a:r>
            <a:endParaRPr lang="en-US" dirty="0" smtClean="0"/>
          </a:p>
          <a:p>
            <a:pPr lvl="1"/>
            <a:r>
              <a:rPr lang="en-US" dirty="0" smtClean="0"/>
              <a:t>A4ZIS9_ORNAN</a:t>
            </a:r>
          </a:p>
          <a:p>
            <a:pPr lvl="1"/>
            <a:r>
              <a:rPr lang="en-US" dirty="0" smtClean="0"/>
              <a:t>A4ZIS8_ORNAN</a:t>
            </a:r>
          </a:p>
          <a:p>
            <a:pPr lvl="1"/>
            <a:r>
              <a:rPr lang="en-US" dirty="0" smtClean="0"/>
              <a:t>A4ZIT0_ORNAN</a:t>
            </a:r>
            <a:endParaRPr lang="ru-RU" dirty="0" smtClean="0"/>
          </a:p>
          <a:p>
            <a:r>
              <a:rPr lang="ru-RU" dirty="0" smtClean="0"/>
              <a:t>Сравним последовательности </a:t>
            </a:r>
            <a:r>
              <a:rPr lang="ru-RU" dirty="0" err="1" smtClean="0"/>
              <a:t>опсинов</a:t>
            </a:r>
            <a:r>
              <a:rPr lang="ru-RU" dirty="0" smtClean="0"/>
              <a:t> ….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65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00" y="433410"/>
            <a:ext cx="7772400" cy="1470025"/>
          </a:xfrm>
        </p:spPr>
        <p:txBody>
          <a:bodyPr/>
          <a:lstStyle/>
          <a:p>
            <a:r>
              <a:rPr lang="ru-RU" dirty="0" smtClean="0"/>
              <a:t>Открываем файл с последовательностями 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790" y="1969610"/>
            <a:ext cx="6400800" cy="883315"/>
          </a:xfrm>
        </p:spPr>
        <p:txBody>
          <a:bodyPr/>
          <a:lstStyle/>
          <a:p>
            <a:r>
              <a:rPr lang="ru-RU" dirty="0" smtClean="0"/>
              <a:t>…  и выравниванием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665" y="2622495"/>
            <a:ext cx="58920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CHICK  </a:t>
            </a:r>
            <a:r>
              <a:rPr lang="ru-RU" sz="2800" dirty="0" smtClean="0"/>
              <a:t>    </a:t>
            </a:r>
            <a:r>
              <a:rPr lang="en-US" sz="2800" dirty="0" smtClean="0"/>
              <a:t>-  Gallus </a:t>
            </a:r>
            <a:r>
              <a:rPr lang="en-US" sz="2800" dirty="0" err="1" smtClean="0"/>
              <a:t>gallus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XENLA </a:t>
            </a:r>
            <a:r>
              <a:rPr lang="ru-RU" sz="2800" dirty="0" smtClean="0"/>
              <a:t>    -  </a:t>
            </a:r>
            <a:r>
              <a:rPr lang="en-US" sz="2800" dirty="0" err="1" smtClean="0"/>
              <a:t>Xenopus</a:t>
            </a:r>
            <a:r>
              <a:rPr lang="en-US" sz="2800" dirty="0" smtClean="0"/>
              <a:t> </a:t>
            </a:r>
            <a:r>
              <a:rPr lang="en-US" sz="2800" dirty="0" err="1" smtClean="0"/>
              <a:t>laevis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CARAU    - </a:t>
            </a:r>
            <a:r>
              <a:rPr lang="la-Latn" sz="2800" i="1" dirty="0" smtClean="0"/>
              <a:t>Ornithorhynchus anatinus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HUMAN -  </a:t>
            </a:r>
          </a:p>
        </p:txBody>
      </p:sp>
      <p:sp>
        <p:nvSpPr>
          <p:cNvPr id="18434" name="AutoShape 2" descr="&amp;Kcy;&amp;acy;&amp;rcy;&amp;tcy;&amp;icy;&amp;ncy;&amp;kcy;&amp;icy; &amp;pcy;&amp;ocy; &amp;zcy;&amp;acy;&amp;pcy;&amp;rcy;&amp;ocy;&amp;scy;&amp;ucy; Xenopus laev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&amp;Kcy;&amp;acy;&amp;rcy;&amp;tcy;&amp;icy;&amp;ncy;&amp;kcy;&amp;icy; &amp;pcy;&amp;ocy; &amp;zcy;&amp;acy;&amp;pcy;&amp;rcy;&amp;ocy;&amp;scy;&amp;ucy; Xenopus laev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&amp;Kcy;&amp;acy;&amp;rcy;&amp;tcy;&amp;icy;&amp;ncy;&amp;kcy;&amp;icy; &amp;pcy;&amp;ocy; &amp;zcy;&amp;acy;&amp;pcy;&amp;rcy;&amp;ocy;&amp;scy;&amp;ucy; Xenopus laev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African Clawed Frog (Xenopus laevis) Ariz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060" y="2584090"/>
            <a:ext cx="1905000" cy="1162050"/>
          </a:xfrm>
          <a:prstGeom prst="rect">
            <a:avLst/>
          </a:prstGeom>
          <a:noFill/>
        </p:spPr>
      </p:pic>
      <p:pic>
        <p:nvPicPr>
          <p:cNvPr id="18442" name="Picture 10" descr="&amp;Kcy;&amp;acy;&amp;rcy;&amp;tcy;&amp;icy;&amp;ncy;&amp;kcy;&amp;icy; &amp;pcy;&amp;ocy; &amp;zcy;&amp;acy;&amp;pcy;&amp;rcy;&amp;ocy;&amp;scy;&amp;ucy; &amp;ucy;&amp;tcy;&amp;kcy;&amp;ocy;&amp;ncy;&amp;o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465" y="3851455"/>
            <a:ext cx="1767640" cy="1267365"/>
          </a:xfrm>
          <a:prstGeom prst="rect">
            <a:avLst/>
          </a:prstGeom>
          <a:noFill/>
        </p:spPr>
      </p:pic>
      <p:pic>
        <p:nvPicPr>
          <p:cNvPr id="18444" name="Picture 12" descr="&amp;Kcy;&amp;acy;&amp;rcy;&amp;tcy;&amp;icy;&amp;ncy;&amp;kcy;&amp;icy; &amp;pcy;&amp;ocy; &amp;zcy;&amp;acy;&amp;pcy;&amp;rcy;&amp;ocy;&amp;scy;&amp;ucy; Gallus gal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060" y="5310845"/>
            <a:ext cx="2004895" cy="1334167"/>
          </a:xfrm>
          <a:prstGeom prst="rect">
            <a:avLst/>
          </a:prstGeom>
          <a:noFill/>
        </p:spPr>
      </p:pic>
      <p:pic>
        <p:nvPicPr>
          <p:cNvPr id="18446" name="Picture 14" descr="https://encrypted-tbn2.gstatic.com/images?q=tbn:ANd9GcRTRXn9KFnlL11BIYA0Y-nTckJMlSIYG5OKMQPL48o1ej3xjES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190" y="4619555"/>
            <a:ext cx="1805035" cy="1963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32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0305872"/>
              </p:ext>
            </p:extLst>
          </p:nvPr>
        </p:nvGraphicFramePr>
        <p:xfrm>
          <a:off x="366957" y="1700775"/>
          <a:ext cx="8406230" cy="4220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0015"/>
                <a:gridCol w="1440847"/>
                <a:gridCol w="1323975"/>
                <a:gridCol w="1235919"/>
                <a:gridCol w="1308620"/>
                <a:gridCol w="1456854"/>
              </a:tblGrid>
              <a:tr h="5521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Семейство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Дина волны </a:t>
                      </a:r>
                      <a:r>
                        <a:rPr lang="ru-RU" sz="2400" dirty="0" err="1" smtClean="0"/>
                        <a:t>нм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Человек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Курица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Золотая рыбка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Утконос</a:t>
                      </a:r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480-510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</a:t>
                      </a:r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450</a:t>
                      </a:r>
                      <a:r>
                        <a:rPr lang="en-US" sz="2400" dirty="0" smtClean="0"/>
                        <a:t>-</a:t>
                      </a:r>
                      <a:r>
                        <a:rPr lang="ru-RU" sz="2400" dirty="0" smtClean="0"/>
                        <a:t>530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92D050"/>
                          </a:solidFill>
                        </a:rPr>
                        <a:t>+ +</a:t>
                      </a:r>
                      <a:endParaRPr lang="ru-RU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SWS1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360-440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SWS2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400-450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52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M/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LWS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510-560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92D050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Семейства </a:t>
            </a:r>
            <a:r>
              <a:rPr lang="ru-RU" dirty="0" err="1" smtClean="0"/>
              <a:t>опсинов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52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цветового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Животные различают четыре цвета (в принципе) </a:t>
            </a:r>
          </a:p>
          <a:p>
            <a:r>
              <a:rPr lang="ru-RU" dirty="0" smtClean="0"/>
              <a:t>Млекопитающие потеряли два </a:t>
            </a:r>
            <a:r>
              <a:rPr lang="ru-RU" dirty="0" err="1" smtClean="0"/>
              <a:t>опсина</a:t>
            </a:r>
            <a:r>
              <a:rPr lang="ru-RU" dirty="0" smtClean="0"/>
              <a:t> – </a:t>
            </a:r>
            <a:r>
              <a:rPr lang="en-US" dirty="0" smtClean="0"/>
              <a:t>Rh2 </a:t>
            </a:r>
            <a:r>
              <a:rPr lang="ru-RU" dirty="0" smtClean="0"/>
              <a:t>и </a:t>
            </a:r>
            <a:r>
              <a:rPr lang="en-US" dirty="0" smtClean="0"/>
              <a:t>SWS2</a:t>
            </a:r>
          </a:p>
          <a:p>
            <a:r>
              <a:rPr lang="ru-RU" dirty="0" smtClean="0"/>
              <a:t>Предок обезьян старого света (включая людей)  приобрел новый </a:t>
            </a:r>
            <a:r>
              <a:rPr lang="ru-RU" dirty="0" err="1" smtClean="0"/>
              <a:t>опсин</a:t>
            </a:r>
            <a:r>
              <a:rPr lang="ru-RU" dirty="0" smtClean="0"/>
              <a:t> – </a:t>
            </a:r>
            <a:r>
              <a:rPr lang="en-US" dirty="0" smtClean="0"/>
              <a:t>“</a:t>
            </a:r>
            <a:r>
              <a:rPr lang="ru-RU" dirty="0" smtClean="0"/>
              <a:t>зеленый</a:t>
            </a:r>
            <a:r>
              <a:rPr lang="en-US" dirty="0" smtClean="0"/>
              <a:t>”</a:t>
            </a:r>
            <a:r>
              <a:rPr lang="ru-RU" dirty="0" smtClean="0"/>
              <a:t>, путем дупликации </a:t>
            </a:r>
            <a:r>
              <a:rPr lang="en-US" dirty="0" smtClean="0"/>
              <a:t>“</a:t>
            </a:r>
            <a:r>
              <a:rPr lang="ru-RU" dirty="0" smtClean="0"/>
              <a:t>красного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 err="1" smtClean="0"/>
              <a:t>опсина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Здесь остановимся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02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3DF08C78-0632-4D8B-8E53-AC3606F5FBE0}" type="slidenum">
              <a:rPr lang="en-US"/>
              <a:pPr/>
              <a:t>25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467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234" y="122237"/>
            <a:ext cx="2571750" cy="10160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</a:t>
            </a:r>
            <a:r>
              <a:rPr 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sins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09600" y="2362200"/>
            <a:ext cx="36893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Long wavelength (red)</a:t>
            </a:r>
          </a:p>
          <a:p>
            <a:r>
              <a:rPr lang="en-US" b="0"/>
              <a:t>Medium wavelength (green)</a:t>
            </a:r>
          </a:p>
          <a:p>
            <a:r>
              <a:rPr lang="en-US" b="0"/>
              <a:t>Short wavelength (blue)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6681" y="3198570"/>
            <a:ext cx="469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609975" y="6017970"/>
            <a:ext cx="4679950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0" i="1" dirty="0">
                <a:latin typeface="Chalkduster" pitchFamily="1" charset="0"/>
              </a:rPr>
              <a:t>Suggested flag for Mars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4580" y="1239915"/>
            <a:ext cx="1911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7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30030" y="1278320"/>
            <a:ext cx="19159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158647" y="6382926"/>
            <a:ext cx="18371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 smtClean="0"/>
              <a:t>Слайд </a:t>
            </a:r>
            <a:r>
              <a:rPr lang="en-US" sz="1800" b="1" i="1" dirty="0" smtClean="0"/>
              <a:t>Dan </a:t>
            </a:r>
            <a:r>
              <a:rPr lang="en-US" sz="1800" b="1" i="1" dirty="0" err="1"/>
              <a:t>Graur</a:t>
            </a:r>
            <a:endParaRPr lang="en-US" sz="1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30248" y="177302"/>
            <a:ext cx="5354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Расположение генов </a:t>
            </a:r>
            <a:r>
              <a:rPr lang="ru-RU" sz="3200" dirty="0" err="1" smtClean="0"/>
              <a:t>опсинов</a:t>
            </a:r>
            <a:endParaRPr lang="ru-RU" sz="3200" dirty="0" smtClean="0"/>
          </a:p>
          <a:p>
            <a:r>
              <a:rPr lang="ru-RU" sz="3200" dirty="0" smtClean="0"/>
              <a:t>человека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07" y="1752316"/>
            <a:ext cx="7467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19100" y="169720"/>
            <a:ext cx="8229600" cy="1143000"/>
          </a:xfrm>
        </p:spPr>
        <p:txBody>
          <a:bodyPr/>
          <a:lstStyle/>
          <a:p>
            <a:r>
              <a:rPr lang="ru-RU" dirty="0" smtClean="0"/>
              <a:t>Женщины</a:t>
            </a:r>
            <a:endParaRPr lang="ru-RU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F08C78-0632-4D8B-8E53-AC3606F5FBE0}" type="slidenum">
              <a:rPr lang="en-US"/>
              <a:pPr/>
              <a:t>26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07" y="1249142"/>
            <a:ext cx="7467600" cy="904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54580" y="1239915"/>
            <a:ext cx="1911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7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30030" y="1278320"/>
            <a:ext cx="19159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sp>
        <p:nvSpPr>
          <p:cNvPr id="16" name="Заголовок 11"/>
          <p:cNvSpPr txBox="1">
            <a:spLocks/>
          </p:cNvSpPr>
          <p:nvPr/>
        </p:nvSpPr>
        <p:spPr>
          <a:xfrm>
            <a:off x="457200" y="31375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Мужчины</a:t>
            </a:r>
            <a:endParaRPr lang="ru-RU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29" y="4858376"/>
            <a:ext cx="7467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54579" y="4395489"/>
            <a:ext cx="1911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7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30030" y="4293153"/>
            <a:ext cx="19159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62633"/>
            <a:ext cx="7467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802790" y="5378965"/>
            <a:ext cx="4301360" cy="60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954579" y="4370748"/>
            <a:ext cx="1911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7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5245" y="4427530"/>
            <a:ext cx="19159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Хромосома </a:t>
            </a:r>
            <a:r>
              <a:rPr lang="en-US" sz="2400" dirty="0" smtClean="0"/>
              <a:t>X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712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7BAB021F-162B-4385-822A-53B8A95DB90D}" type="slidenum">
              <a:rPr lang="en-US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100" y="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766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0"/>
            <a:ext cx="2616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2766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38400" y="5957888"/>
            <a:ext cx="4095750" cy="8239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Ishihara 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2756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Мутации в </a:t>
            </a:r>
            <a:r>
              <a:rPr lang="ru-RU" dirty="0" err="1"/>
              <a:t>опсинах</a:t>
            </a:r>
            <a:r>
              <a:rPr lang="ru-RU" dirty="0"/>
              <a:t> </a:t>
            </a:r>
            <a:r>
              <a:rPr lang="ru-RU" dirty="0" smtClean="0"/>
              <a:t>могут приводить </a:t>
            </a:r>
            <a:r>
              <a:rPr lang="ru-RU" dirty="0"/>
              <a:t>к </a:t>
            </a:r>
            <a:r>
              <a:rPr lang="ru-RU" dirty="0" smtClean="0"/>
              <a:t>дальтонизму</a:t>
            </a:r>
          </a:p>
          <a:p>
            <a:r>
              <a:rPr lang="ru-RU" dirty="0" smtClean="0"/>
              <a:t>Или к изменению спектра поглощения </a:t>
            </a:r>
            <a:r>
              <a:rPr lang="ru-RU" dirty="0" err="1" smtClean="0"/>
              <a:t>опсина</a:t>
            </a:r>
            <a:endParaRPr lang="ru-RU" dirty="0" smtClean="0"/>
          </a:p>
          <a:p>
            <a:r>
              <a:rPr lang="ru-RU" dirty="0" smtClean="0"/>
              <a:t>У женщин описаны случаи </a:t>
            </a:r>
            <a:r>
              <a:rPr lang="ru-RU" dirty="0" err="1" smtClean="0"/>
              <a:t>тетрахромного</a:t>
            </a:r>
            <a:r>
              <a:rPr lang="ru-RU" dirty="0" smtClean="0"/>
              <a:t> зрения (!)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8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885B4563-07DA-419E-945B-E8F427AD6DCE}" type="slidenum">
              <a:rPr lang="en-US"/>
              <a:pPr/>
              <a:t>29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928688"/>
            <a:ext cx="3902075" cy="1190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/>
              <a:t>Saimiri sciureus</a:t>
            </a:r>
          </a:p>
          <a:p>
            <a:pPr algn="ctr"/>
            <a:r>
              <a:rPr lang="en-US" sz="3600"/>
              <a:t>Squirrel monkey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13" y="0"/>
            <a:ext cx="438308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4270375"/>
            <a:ext cx="8915400" cy="2308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New-World monkeys possess only two opsin loci, one autosomal and one X-linked. However, the X-linked opsin locus is highly polymorphic. Two of these alleles have maximal-sensitivity peaks similar to those of human red and green opsin, while the third allele has an intermediate peak. A heterozygous female will be trichromatic, while males and homozygous females are dichromatic.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Такой науки 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… а на самом деле без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 нет современной (молекулярной) биологии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74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5F0DC290-95BF-4BB7-B571-BE1228792773}" type="slidenum">
              <a:rPr lang="en-US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9631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14815" y="2584090"/>
            <a:ext cx="6400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Neitz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Arroll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Neitz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Optics &amp; Photonics News, pp. 26-33, Jan 2001.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видят мир собаки?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Cone photopigment sensitivity of dogs</a:t>
            </a:r>
          </a:p>
        </p:txBody>
      </p:sp>
      <p:pic>
        <p:nvPicPr>
          <p:cNvPr id="11267" name="Picture 3" descr="G:\VESZPREM\eloadasok\Colour Seminar\colorvision evolution\colo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506913" cy="48006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0" y="1905000"/>
            <a:ext cx="2743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Dogs have two types of cone-pigments most similar to human S and L pigments. The bar at the bottom approximates how a dog can distinguish among colours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Tomatoes: which one is ripe, seen by a dog</a:t>
            </a:r>
          </a:p>
        </p:txBody>
      </p:sp>
      <p:pic>
        <p:nvPicPr>
          <p:cNvPr id="12291" name="Picture 3" descr="G:\VESZPREM\eloadasok\Colour Seminar\colorvision evolution\col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001000" cy="481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Tomatoes: which one is ripe, seen by a trichromat</a:t>
            </a:r>
          </a:p>
        </p:txBody>
      </p:sp>
      <p:pic>
        <p:nvPicPr>
          <p:cNvPr id="13315" name="Picture 3" descr="G:\VESZPREM\eloadasok\Colour Seminar\colorvision evolution\col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0050"/>
            <a:ext cx="8229600" cy="456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Многие открытия делаются так: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" y="1393535"/>
            <a:ext cx="8229600" cy="44165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Технологии дают</a:t>
            </a:r>
            <a:r>
              <a:rPr lang="en-US" dirty="0" smtClean="0"/>
              <a:t> </a:t>
            </a:r>
            <a:r>
              <a:rPr lang="ru-RU" dirty="0" smtClean="0"/>
              <a:t>много-много-много данных</a:t>
            </a:r>
          </a:p>
          <a:p>
            <a:pPr lvl="1"/>
            <a:r>
              <a:rPr lang="ru-RU" dirty="0" smtClean="0"/>
              <a:t>Последовательности ДНК человека, полные геномы конкретных людей </a:t>
            </a:r>
          </a:p>
          <a:p>
            <a:pPr lvl="1"/>
            <a:r>
              <a:rPr lang="ru-RU" dirty="0" smtClean="0"/>
              <a:t>участки ДНК</a:t>
            </a:r>
            <a:r>
              <a:rPr lang="en-US" dirty="0" smtClean="0"/>
              <a:t>, </a:t>
            </a:r>
            <a:r>
              <a:rPr lang="ru-RU" dirty="0" smtClean="0"/>
              <a:t> которые соседствуют в ядре клетки</a:t>
            </a:r>
          </a:p>
          <a:p>
            <a:pPr lvl="1"/>
            <a:r>
              <a:rPr lang="ru-RU" dirty="0" smtClean="0"/>
              <a:t>Много чего еще</a:t>
            </a:r>
          </a:p>
          <a:p>
            <a:r>
              <a:rPr lang="ru-RU" dirty="0" err="1" smtClean="0"/>
              <a:t>Биоинформатики</a:t>
            </a:r>
            <a:r>
              <a:rPr lang="ru-RU" dirty="0" smtClean="0"/>
              <a:t> (≈ вычислительные молекулярные биологи) выдвигают гипотезы</a:t>
            </a:r>
          </a:p>
          <a:p>
            <a:r>
              <a:rPr lang="ru-RU" dirty="0" smtClean="0"/>
              <a:t>Экспериментаторы проверяют и подтверждают или опровергают гипотезы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172" y="5810110"/>
            <a:ext cx="810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Современные биологи понимают/умеют работать на всех  этапах!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166018"/>
            <a:ext cx="8229600" cy="5143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CRISPR-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ru-RU" dirty="0" smtClean="0"/>
              <a:t>системы</a:t>
            </a:r>
          </a:p>
          <a:p>
            <a:pPr lvl="1"/>
            <a:r>
              <a:rPr lang="ru-RU" dirty="0" smtClean="0"/>
              <a:t>Найдены в геномах бактерий (1987)</a:t>
            </a:r>
          </a:p>
          <a:p>
            <a:pPr lvl="1"/>
            <a:r>
              <a:rPr lang="ru-RU" dirty="0" smtClean="0"/>
              <a:t>Через 20 </a:t>
            </a:r>
            <a:r>
              <a:rPr lang="ru-RU" dirty="0"/>
              <a:t>л</a:t>
            </a:r>
            <a:r>
              <a:rPr lang="ru-RU" dirty="0" smtClean="0"/>
              <a:t>ет объяснили что это такое и доказали экспериментально (2007)</a:t>
            </a:r>
          </a:p>
          <a:p>
            <a:pPr lvl="1"/>
            <a:r>
              <a:rPr lang="ru-RU" dirty="0" smtClean="0"/>
              <a:t>Еще через 6 лет стали мощным инструментом </a:t>
            </a:r>
            <a:r>
              <a:rPr lang="ru-RU" dirty="0" err="1" smtClean="0"/>
              <a:t>биоинженерии</a:t>
            </a:r>
            <a:r>
              <a:rPr lang="ru-RU" dirty="0" smtClean="0"/>
              <a:t> и (возможно) станут использоваться в генной терапии</a:t>
            </a:r>
          </a:p>
          <a:p>
            <a:r>
              <a:rPr lang="ru-RU" dirty="0" err="1" smtClean="0"/>
              <a:t>Рибопереключатели</a:t>
            </a:r>
            <a:endParaRPr lang="ru-RU" dirty="0" smtClean="0"/>
          </a:p>
          <a:p>
            <a:pPr lvl="1"/>
            <a:r>
              <a:rPr lang="ru-RU" dirty="0" smtClean="0"/>
              <a:t>Найдены в геномах бактерий, их функция предсказана методами </a:t>
            </a:r>
            <a:r>
              <a:rPr lang="ru-RU" dirty="0" err="1" smtClean="0"/>
              <a:t>биоинформатики</a:t>
            </a:r>
            <a:endParaRPr lang="ru-RU" dirty="0" smtClean="0"/>
          </a:p>
          <a:p>
            <a:pPr lvl="1"/>
            <a:r>
              <a:rPr lang="ru-RU" dirty="0" smtClean="0"/>
              <a:t>Через 2? года доказано, что предсказание верно</a:t>
            </a:r>
          </a:p>
          <a:p>
            <a:r>
              <a:rPr lang="ru-RU" dirty="0" smtClean="0"/>
              <a:t>Цветовое зрение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95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30" y="2687813"/>
            <a:ext cx="8801740" cy="1106550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Различает ли цвета утконос? </a:t>
            </a:r>
            <a:endParaRPr lang="ru-RU" sz="5400" dirty="0"/>
          </a:p>
        </p:txBody>
      </p:sp>
      <p:pic>
        <p:nvPicPr>
          <p:cNvPr id="16386" name="Picture 2" descr="Картинки по запросу цветовое зрение опс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723" y="463112"/>
            <a:ext cx="3627780" cy="2224701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цветовое зрение опс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908" y="4515884"/>
            <a:ext cx="3241092" cy="2156801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цветовое зрение опс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2306" y="4532454"/>
            <a:ext cx="2902336" cy="2173952"/>
          </a:xfrm>
          <a:prstGeom prst="rect">
            <a:avLst/>
          </a:prstGeom>
          <a:noFill/>
        </p:spPr>
      </p:pic>
      <p:pic>
        <p:nvPicPr>
          <p:cNvPr id="16396" name="Picture 12" descr="Картинки по запросу цветовое зрение опсины"/>
          <p:cNvPicPr>
            <a:picLocks noChangeAspect="1" noChangeArrowheads="1"/>
          </p:cNvPicPr>
          <p:nvPr/>
        </p:nvPicPr>
        <p:blipFill>
          <a:blip r:embed="rId5" cstate="print"/>
          <a:srcRect l="4123" t="10327" r="45354" b="20653"/>
          <a:stretch>
            <a:fillRect/>
          </a:stretch>
        </p:blipFill>
        <p:spPr bwMode="auto">
          <a:xfrm>
            <a:off x="148430" y="574718"/>
            <a:ext cx="2410818" cy="2191756"/>
          </a:xfrm>
          <a:prstGeom prst="rect">
            <a:avLst/>
          </a:prstGeom>
          <a:noFill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359" y="444393"/>
            <a:ext cx="2436899" cy="222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430" y="4515884"/>
            <a:ext cx="2550985" cy="217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640" y="1278320"/>
            <a:ext cx="8602720" cy="3494855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err="1" smtClean="0"/>
              <a:t>Узн</a:t>
            </a:r>
            <a:r>
              <a:rPr lang="en-US" sz="2800" dirty="0" smtClean="0"/>
              <a:t>á</a:t>
            </a:r>
            <a:r>
              <a:rPr lang="ru-RU" sz="2800" dirty="0" smtClean="0"/>
              <a:t>ем какие </a:t>
            </a:r>
            <a:r>
              <a:rPr lang="ru-RU" sz="2800" b="1" dirty="0" smtClean="0"/>
              <a:t>гены</a:t>
            </a:r>
            <a:r>
              <a:rPr lang="ru-RU" sz="2800" dirty="0" smtClean="0"/>
              <a:t> необходимы для распознавания отдельных цветов. Найдем их последовательность в г</a:t>
            </a:r>
            <a:r>
              <a:rPr lang="ru-RU" sz="2800" b="1" dirty="0" smtClean="0"/>
              <a:t>еноме</a:t>
            </a:r>
            <a:r>
              <a:rPr lang="ru-RU" sz="2800" dirty="0" smtClean="0"/>
              <a:t> человека или еще кого-нибудь </a:t>
            </a:r>
          </a:p>
          <a:p>
            <a:r>
              <a:rPr lang="ru-RU" sz="2800" b="1" dirty="0" err="1" smtClean="0"/>
              <a:t>Секвенируем</a:t>
            </a:r>
            <a:r>
              <a:rPr lang="ru-RU" sz="2800" b="1" dirty="0" smtClean="0"/>
              <a:t> </a:t>
            </a:r>
            <a:r>
              <a:rPr lang="ru-RU" sz="2800" dirty="0" smtClean="0"/>
              <a:t>геном</a:t>
            </a:r>
            <a:r>
              <a:rPr lang="ru-RU" sz="2800" b="1" dirty="0" smtClean="0"/>
              <a:t> </a:t>
            </a:r>
            <a:r>
              <a:rPr lang="ru-RU" sz="2800" dirty="0" smtClean="0"/>
              <a:t>утконоса </a:t>
            </a:r>
          </a:p>
          <a:p>
            <a:r>
              <a:rPr lang="ru-RU" sz="2800" dirty="0" smtClean="0"/>
              <a:t>Поищем в нем гены </a:t>
            </a:r>
            <a:r>
              <a:rPr lang="ru-RU" sz="2800" b="1" dirty="0" smtClean="0"/>
              <a:t>с похожей последовательностью</a:t>
            </a:r>
            <a:r>
              <a:rPr lang="ru-RU" sz="2800" dirty="0" smtClean="0"/>
              <a:t>. По сходству последовательностей предскажем  какой ген отвечает за какой цвет</a:t>
            </a:r>
          </a:p>
          <a:p>
            <a:r>
              <a:rPr lang="ru-RU" sz="2800" dirty="0" smtClean="0"/>
              <a:t>Проверим предсказания методами </a:t>
            </a:r>
            <a:r>
              <a:rPr lang="ru-RU" sz="2800" dirty="0" err="1" smtClean="0"/>
              <a:t>биоинженерии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Попросим физиологов или этологов проверить предсказание на живых организмах</a:t>
            </a:r>
          </a:p>
          <a:p>
            <a:r>
              <a:rPr lang="ru-RU" sz="2800" dirty="0" smtClean="0"/>
              <a:t>Напишем  статью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045" y="4773175"/>
            <a:ext cx="8487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Поищем литературу: может быть кто-то выполнил уже такую работу?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7700" y="279790"/>
            <a:ext cx="77648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ген?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8121" y="932675"/>
            <a:ext cx="475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Ген </a:t>
            </a:r>
            <a:r>
              <a:rPr lang="en-US" sz="2400" dirty="0" smtClean="0"/>
              <a:t>OPN1MW </a:t>
            </a:r>
            <a:r>
              <a:rPr lang="en-US" dirty="0" smtClean="0"/>
              <a:t>- </a:t>
            </a:r>
            <a:r>
              <a:rPr lang="ru-RU" dirty="0" err="1" smtClean="0"/>
              <a:t>опсин</a:t>
            </a:r>
            <a:r>
              <a:rPr lang="ru-RU" dirty="0" smtClean="0"/>
              <a:t> человека </a:t>
            </a:r>
            <a:r>
              <a:rPr lang="en-US" dirty="0" smtClean="0"/>
              <a:t>“</a:t>
            </a:r>
            <a:r>
              <a:rPr lang="ru-RU" dirty="0" smtClean="0"/>
              <a:t>зеленый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2235" y="1393535"/>
            <a:ext cx="86411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&gt;gi|568815575:154182596-154196861 Homo sapiens chromosome X, GRCh38.p2 CCCACTGGCCGGTATAAAGCACCGTGACCCTCAGGTGACGCACCAGGGCCGGCTGCCGTCGGGGACAGGGCTTTCCATAGCCATGGCCCAGCAGTGGAGCCTCCAAAGGCTCGCAGGCCGCCATCCGCAGGACAGCTATGAGGACAGCACCCAGTCCAGCATCTTCACCTACACCAACAGCAACTCCACCAGAGGTGAGCCAGCAGGCCCGTGGAGGCTGGGTGGCTGCACTGGGGGCCACCGGCCACCCACCTGCCCCGCCCAAGGGAATCTCTCTTCTGCACGTCCCCACCAGCAGAGAAGGCTTTCTCCCATAGCTTTTCTGATGACATGAATTGGGGGGTCCTCTCCAAATCTAGAAGGACACCATAATATCGAATATGCATTCTCAAGCCACACAGGCTTCCCAGCCCCTTTGAGAATCCGAGGCCGGGGAAGAGTTTATGTGCTCTTTCTTTGTGGCCCGTAGATGAGTGTGTTCACTGCTAGCGAATGACCTCTCATTCCACGGAGTCCCTCAGCTTCCTGGGGAAGAGCTGGGTCTGTCTTTACATTTGAAGCCGAAAGGAGGCAACATACTGACACACCCAAGGGAGGCGGGAGGGTGGGGAAGACAGCAGCAGAGGGCAAGAAACTTCTAGAACTTCAGGGTCGGCAAAGCCTGTAGCAGTCATTTTGTCAAACTCCATGATGGGGCCACTTGGCTTTTGGCTGCACACCTCTGGGGGAAGAGGCTGCATTGGCGCCCAGGGCCATCTTTCCATTCGGAGCCGTCCTGGGAGAGAGGGCTCAGGCCCAACAGAAAGCTGAAAGCTCTCATCAGGGCAGCCCGAGTCCTGCCATTGGGAGTTGCCCAATCCGAAAGTTTTGCACGCAGGCCCTCAAAGAAGCTGAGGACACCAGTGACCGCCCCACTCCTGGCCCTCTCCCCAGGTCCCTCCTCCAAACCAAATTCCTTTGGTGCCTTCAAGAACATCGTGCAGGCCGGGCACAGTGGCTCACGCCTGTAATCCCAGCACTTTGGGAGGCAGAGGCGGGCAGATGACGAGGTCAACAGATAGAGATCATCCTGGCCAACATACTGAAACCTCATGTCTACTAAAAATGCAAAAATTAGCTGGGCTTGGTGGCGCATGCCTGTAGTCCCAGCTACTCAGGAGGCTGAGGCAGGAGAATCGCTTGAACCCGGGAGGTGGAGGTTGCAGTGAGCCGAGATCACGCCACTATGCTCCAGCCTGGCCACAGAGTGAGACTCTTGTCTCAAAACAAAACAAAACAAAAAACAACAACATCGTGCAGGCTGTGGTTTCCAGAAGCCACGCCAGCTCCTTGATTGCCAATAAACATCCCGCTGTGGGGTGGCCAGGACCGAGTGCCAATTAGTGACAGAGTGCCCAGACCAAACCGGATGAGGATCTTGCAGTTGACCTCAACATGACTGTGCCCAGAATTTCCTTGGTGGCAATGTCAACAGTCTCTTCCTAGATGCCCCCAGACTTCATCAATGCATGATGCTTCAGTGCACTCTTTTCAAATGTCGGGGTGGGTTTTTTTTTTTTTCCACAAAACTTCAAGCATCTACTAAAGTAGAGGGAGGAGTGTAATGAACTCCGGTACCCATCACTCAGCTTCCACGGTTTCATCTCATTTCATCTGTGACCCCTCCACTACCCTTTCTTCCTGATTCTTGGAAGCAAATCCAAGACATCACACCCTTCCCTCTGTAAATCTTTACTATGTTCCTCTAGGAGAAAAGGGCTCTTCTCAATACATAACCACAAGTCATCATCACACCGACAAGTGTAACAGTATTTCCT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………………………………………………..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83540" y="6488668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14 266 </a:t>
            </a:r>
            <a:r>
              <a:rPr lang="en-US" dirty="0" smtClean="0"/>
              <a:t>“</a:t>
            </a:r>
            <a:r>
              <a:rPr lang="ru-RU" dirty="0" smtClean="0"/>
              <a:t>букв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Ген такой длинный, что его рисуют в виде схемы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667" y="1931205"/>
            <a:ext cx="8524665" cy="695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25" y="3697835"/>
            <a:ext cx="576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такое толстые и тонкие отрезки? 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012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885</Words>
  <Application>Microsoft Office PowerPoint</Application>
  <PresentationFormat>Экран (4:3)</PresentationFormat>
  <Paragraphs>234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Практическая информатика</vt:lpstr>
      <vt:lpstr>Биоинформатика</vt:lpstr>
      <vt:lpstr>Такой науки нет</vt:lpstr>
      <vt:lpstr>Многие открытия делаются так:</vt:lpstr>
      <vt:lpstr>Выбор темы</vt:lpstr>
      <vt:lpstr>Различает ли цвета утконос? </vt:lpstr>
      <vt:lpstr>Идея</vt:lpstr>
      <vt:lpstr>Что такое ген?</vt:lpstr>
      <vt:lpstr>Ген такой длинный, что его рисуют в виде схемы</vt:lpstr>
      <vt:lpstr>Что такое геном?</vt:lpstr>
      <vt:lpstr>Слайд 11</vt:lpstr>
      <vt:lpstr>Что такое хромосома? Сколько хромосом у человека?</vt:lpstr>
      <vt:lpstr>Кодирующая последовательность и последовательность белка OPN1MW</vt:lpstr>
      <vt:lpstr>Последовательность и химическая формула белка</vt:lpstr>
      <vt:lpstr>Пространственная структура белка OPN1MW</vt:lpstr>
      <vt:lpstr>Figure 46-10</vt:lpstr>
      <vt:lpstr>Какие гены необходимы для различения цветов?</vt:lpstr>
      <vt:lpstr>Семейства опсинов</vt:lpstr>
      <vt:lpstr>Слайд 19</vt:lpstr>
      <vt:lpstr>Опсины утконоса </vt:lpstr>
      <vt:lpstr>Открываем файл с последовательностями …</vt:lpstr>
      <vt:lpstr>Семейства опсинов</vt:lpstr>
      <vt:lpstr>Эволюция цветового зрения</vt:lpstr>
      <vt:lpstr>Здесь остановимся</vt:lpstr>
      <vt:lpstr>Слайд 25</vt:lpstr>
      <vt:lpstr>Женщины</vt:lpstr>
      <vt:lpstr>Слайд 27</vt:lpstr>
      <vt:lpstr>Слайд 28</vt:lpstr>
      <vt:lpstr>Слайд 29</vt:lpstr>
      <vt:lpstr>Слайд 30</vt:lpstr>
      <vt:lpstr>Как видят мир собаки?</vt:lpstr>
      <vt:lpstr>Cone photopigment sensitivity of dogs</vt:lpstr>
      <vt:lpstr>Tomatoes: which one is ripe, seen by a dog</vt:lpstr>
      <vt:lpstr>Tomatoes: which one is ripe, seen by a trichromat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aba</dc:creator>
  <cp:lastModifiedBy>aba</cp:lastModifiedBy>
  <cp:revision>132</cp:revision>
  <dcterms:created xsi:type="dcterms:W3CDTF">2015-07-31T13:53:49Z</dcterms:created>
  <dcterms:modified xsi:type="dcterms:W3CDTF">2015-09-04T11:19:23Z</dcterms:modified>
</cp:coreProperties>
</file>