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328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4" r:id="rId13"/>
    <p:sldId id="332" r:id="rId14"/>
    <p:sldId id="315" r:id="rId15"/>
    <p:sldId id="331" r:id="rId16"/>
    <p:sldId id="316" r:id="rId17"/>
    <p:sldId id="329" r:id="rId18"/>
    <p:sldId id="317" r:id="rId19"/>
    <p:sldId id="319" r:id="rId20"/>
    <p:sldId id="322" r:id="rId21"/>
    <p:sldId id="323" r:id="rId22"/>
    <p:sldId id="330" r:id="rId23"/>
    <p:sldId id="324" r:id="rId24"/>
    <p:sldId id="325" r:id="rId25"/>
    <p:sldId id="326" r:id="rId26"/>
    <p:sldId id="327" r:id="rId27"/>
    <p:sldId id="257" r:id="rId28"/>
    <p:sldId id="288" r:id="rId29"/>
    <p:sldId id="289" r:id="rId30"/>
    <p:sldId id="296" r:id="rId31"/>
    <p:sldId id="290" r:id="rId32"/>
    <p:sldId id="291" r:id="rId33"/>
    <p:sldId id="292" r:id="rId34"/>
    <p:sldId id="293" r:id="rId35"/>
    <p:sldId id="294" r:id="rId36"/>
    <p:sldId id="295" r:id="rId37"/>
    <p:sldId id="297" r:id="rId38"/>
    <p:sldId id="298" r:id="rId39"/>
    <p:sldId id="299" r:id="rId40"/>
    <p:sldId id="300" r:id="rId41"/>
    <p:sldId id="301" r:id="rId42"/>
    <p:sldId id="302" r:id="rId43"/>
    <p:sldId id="303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52" autoAdjust="0"/>
  </p:normalViewPr>
  <p:slideViewPr>
    <p:cSldViewPr>
      <p:cViewPr varScale="1">
        <p:scale>
          <a:sx n="99" d="100"/>
          <a:sy n="99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7BB6AE5-25F5-4E1C-A2BA-D517903C05A4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E9F2853-89EE-42B1-A12E-E8FB459B9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21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smtClean="0"/>
              <a:t>http://en.wikipedia.org/wiki/Ramachandran_plot#mediaviewer/File:Ramachandran_plot_original_outlines.jpg</a:t>
            </a: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54DE01-2749-4E9C-A274-9C6D47C00AC4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smtClean="0"/>
              <a:t>http://en.wikipedia.org/wiki/Ramachandran_plot#mediaviewer/File:Ramachandran_plot_general_100K.jpg</a:t>
            </a: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518AAE-3F38-414A-8FAB-92ADCEDC4463}" type="slidenum">
              <a:rPr lang="ru-RU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smtClean="0"/>
              <a:t>http://en.wikipedia.org/wiki/Ramachandran_plot#mediaviewer/File:Ramachandran_plot_pre-Pro.png</a:t>
            </a: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DC141E-B4FA-40FF-B7B7-986F5B759945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C2073-9002-4CF1-B621-E6D1962DB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251AE-331D-45C4-A8A3-C3A3856DC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ACBE7-F320-4D04-97C5-7F987788E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C9EA6-4156-475B-AC3D-6E17E2C4A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3F850-0668-4FD9-8E25-67EFDAD63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B6068-D21E-456B-834D-458C9142F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FBEB6-B9F1-4217-B5A9-845FB4ACD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2438C-1AF3-4E1E-A683-0A69BA030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A3856-7AA2-48D9-95D6-DF2E6C9C3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86319-F828-4214-819E-1046543F5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60017-A161-4A70-98A5-6F19AF90D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F58734B-86A2-4459-9723-B532B7CF8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srs.ebi.ac.uk/srsbin/cgi-bin/wgetz?-id+1eTVe1c6_ca+-view+MedlineFull+%5bMEDLINE:6667333%5d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srs.ebi.ac.uk/srsbin/cgi-bin/wgetz?-id+1eTVe1c6cd9+-view+MedlineFull+%5bMEDLINE2010:8749853%5d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914400"/>
            <a:ext cx="8229600" cy="1600200"/>
          </a:xfrm>
        </p:spPr>
        <p:txBody>
          <a:bodyPr/>
          <a:lstStyle/>
          <a:p>
            <a:pPr eaLnBrk="1" hangingPunct="1"/>
            <a:r>
              <a:rPr lang="ru-RU" dirty="0" smtClean="0"/>
              <a:t>Структурная биоинформатика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800" dirty="0" smtClean="0"/>
              <a:t> </a:t>
            </a:r>
            <a:r>
              <a:rPr lang="ru-RU" sz="2600" dirty="0" smtClean="0"/>
              <a:t>(работа с пространственными структурами белков)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2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438400"/>
            <a:ext cx="6400800" cy="28956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Calibri Light" pitchFamily="34" charset="0"/>
              </a:rPr>
              <a:t>водородные связи </a:t>
            </a:r>
            <a:r>
              <a:rPr lang="en-US" sz="2800" dirty="0" smtClean="0">
                <a:latin typeface="Calibri Light" pitchFamily="34" charset="0"/>
              </a:rPr>
              <a:t/>
            </a:r>
            <a:br>
              <a:rPr lang="en-US" sz="2800" dirty="0" smtClean="0">
                <a:latin typeface="Calibri Light" pitchFamily="34" charset="0"/>
              </a:rPr>
            </a:br>
            <a:r>
              <a:rPr lang="ru-RU" sz="2800" dirty="0" smtClean="0">
                <a:latin typeface="Calibri Light" pitchFamily="34" charset="0"/>
              </a:rPr>
              <a:t>конформация остатков </a:t>
            </a:r>
            <a:r>
              <a:rPr lang="en-US" sz="2800" dirty="0" smtClean="0">
                <a:latin typeface="Calibri Light" pitchFamily="34" charset="0"/>
              </a:rPr>
              <a:t/>
            </a:r>
            <a:br>
              <a:rPr lang="en-US" sz="2800" dirty="0" smtClean="0">
                <a:latin typeface="Calibri Light" pitchFamily="34" charset="0"/>
              </a:rPr>
            </a:br>
            <a:r>
              <a:rPr lang="ru-RU" sz="2800" dirty="0" smtClean="0">
                <a:latin typeface="Calibri Light" pitchFamily="34" charset="0"/>
              </a:rPr>
              <a:t>вторичная </a:t>
            </a:r>
            <a:r>
              <a:rPr lang="ru-RU" sz="2800" dirty="0" smtClean="0">
                <a:latin typeface="Calibri Light" pitchFamily="34" charset="0"/>
              </a:rPr>
              <a:t>структура</a:t>
            </a:r>
            <a:endParaRPr lang="en-US" sz="2800" dirty="0" smtClean="0">
              <a:latin typeface="Calibri Light" pitchFamily="34" charset="0"/>
            </a:endParaRP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ru-RU" sz="2000" dirty="0" err="1" smtClean="0"/>
              <a:t>С.А.Спирин</a:t>
            </a:r>
            <a:endParaRPr lang="ru-RU" sz="2000" dirty="0" smtClean="0"/>
          </a:p>
          <a:p>
            <a:pPr eaLnBrk="1" hangingPunct="1"/>
            <a:r>
              <a:rPr lang="en-US" sz="2000" dirty="0" smtClean="0"/>
              <a:t>7</a:t>
            </a:r>
            <a:r>
              <a:rPr lang="ru-RU" sz="2000" dirty="0" smtClean="0"/>
              <a:t> </a:t>
            </a:r>
            <a:r>
              <a:rPr lang="ru-RU" sz="2000" dirty="0" smtClean="0"/>
              <a:t>ноября 201</a:t>
            </a:r>
            <a:r>
              <a:rPr lang="en-US" sz="2000" dirty="0" smtClean="0"/>
              <a:t>8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Ван-дер-ваальсово взаимодействие</a:t>
            </a:r>
            <a:endParaRPr lang="ru-RU" sz="2800" smtClean="0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609600" y="5181600"/>
            <a:ext cx="8077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Ван-дер-ваальсовым притяжением можно пренебрегать при рассмотрении биологических макромолекул в растворе.</a:t>
            </a:r>
          </a:p>
          <a:p>
            <a:endParaRPr lang="ru-RU"/>
          </a:p>
          <a:p>
            <a:r>
              <a:rPr lang="ru-RU"/>
              <a:t>Ван-дер-ваальсово отталкивание порождает ограничения на возможные конформации полипептидной цепи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54340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Силы, удерживающие форму молекулы белка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953000"/>
          </a:xfrm>
        </p:spPr>
        <p:txBody>
          <a:bodyPr/>
          <a:lstStyle/>
          <a:p>
            <a:pPr eaLnBrk="1" hangingPunct="1"/>
            <a:r>
              <a:rPr lang="ru-RU" sz="2800" smtClean="0"/>
              <a:t>Ван-дер-ваальсово отталкивание</a:t>
            </a:r>
            <a:endParaRPr lang="ru-RU" sz="2000" smtClean="0"/>
          </a:p>
          <a:p>
            <a:pPr eaLnBrk="1" hangingPunct="1"/>
            <a:r>
              <a:rPr lang="ru-RU" sz="2800" smtClean="0"/>
              <a:t>Водородные связи между остатками</a:t>
            </a:r>
            <a:endParaRPr lang="ru-RU" sz="2000" smtClean="0"/>
          </a:p>
          <a:p>
            <a:pPr eaLnBrk="1" hangingPunct="1"/>
            <a:r>
              <a:rPr lang="ru-RU" sz="2800" smtClean="0"/>
              <a:t>Гидрофобное взаимодействие</a:t>
            </a:r>
          </a:p>
          <a:p>
            <a:pPr eaLnBrk="1" hangingPunct="1"/>
            <a:r>
              <a:rPr lang="ru-RU" sz="2800" smtClean="0"/>
              <a:t>Водяные мостики</a:t>
            </a:r>
          </a:p>
          <a:p>
            <a:pPr eaLnBrk="1" hangingPunct="1"/>
            <a:r>
              <a:rPr lang="ru-RU" sz="2000" smtClean="0"/>
              <a:t>Электростатические силы (?)</a:t>
            </a:r>
          </a:p>
          <a:p>
            <a:pPr eaLnBrk="1" hangingPunct="1"/>
            <a:r>
              <a:rPr lang="ru-RU" sz="2000" smtClean="0"/>
              <a:t>Связи через ионы</a:t>
            </a:r>
          </a:p>
          <a:p>
            <a:pPr eaLnBrk="1" hangingPunct="1"/>
            <a:r>
              <a:rPr lang="ru-RU" sz="1600" smtClean="0"/>
              <a:t>Ван-дер-ваальсово притяжение (???)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Торсионные углы</a:t>
            </a:r>
          </a:p>
        </p:txBody>
      </p:sp>
      <p:pic>
        <p:nvPicPr>
          <p:cNvPr id="13315" name="Рисунок 7" descr="image001.gif"/>
          <p:cNvPicPr>
            <a:picLocks noChangeAspect="1"/>
          </p:cNvPicPr>
          <p:nvPr/>
        </p:nvPicPr>
        <p:blipFill>
          <a:blip r:embed="rId2" cstate="print"/>
          <a:srcRect r="37500" b="65714"/>
          <a:stretch>
            <a:fillRect/>
          </a:stretch>
        </p:blipFill>
        <p:spPr bwMode="auto">
          <a:xfrm>
            <a:off x="1828800" y="3048000"/>
            <a:ext cx="5334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Определение торсионного угла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2438C-1AF3-4E1E-A683-0A69BA030D6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Торсионный угол можно определить для любой упорядоченной четвёрки точек в пространстве </a:t>
            </a:r>
            <a:br>
              <a:rPr lang="ru-RU" sz="2000" dirty="0" smtClean="0"/>
            </a:br>
            <a:r>
              <a:rPr lang="ru-RU" sz="1400" dirty="0" smtClean="0"/>
              <a:t>(нас интересует случай, когда эти точки – центры атомов, последовательно связанных </a:t>
            </a:r>
            <a:r>
              <a:rPr lang="ru-RU" sz="1400" dirty="0" err="1" smtClean="0"/>
              <a:t>ковалентно</a:t>
            </a:r>
            <a:r>
              <a:rPr lang="ru-RU" sz="1400" dirty="0" smtClean="0"/>
              <a:t>)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Рассмотрим плоскость, перпендикулярную отрезку, соединяющему точки 2 и 3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 Спроецируем все четыре точки на эту плоскость. При этом точки 2 и 3 проецируются в одну и ту же точку (обозначим её </a:t>
            </a:r>
            <a:r>
              <a:rPr lang="en-US" sz="2000" dirty="0" smtClean="0"/>
              <a:t>O). </a:t>
            </a:r>
            <a:r>
              <a:rPr lang="ru-RU" sz="2000" dirty="0" smtClean="0"/>
              <a:t>Обозначим через </a:t>
            </a:r>
            <a:r>
              <a:rPr lang="en-US" sz="2000" dirty="0" smtClean="0"/>
              <a:t>A</a:t>
            </a:r>
            <a:r>
              <a:rPr lang="ru-RU" sz="2000" dirty="0" smtClean="0"/>
              <a:t> проекцию точки </a:t>
            </a:r>
            <a:r>
              <a:rPr lang="en-US" sz="2000" dirty="0" smtClean="0"/>
              <a:t>1, </a:t>
            </a:r>
            <a:r>
              <a:rPr lang="ru-RU" sz="2000" dirty="0" smtClean="0"/>
              <a:t>через </a:t>
            </a:r>
            <a:r>
              <a:rPr lang="en-US" sz="2000" dirty="0" smtClean="0"/>
              <a:t>B –</a:t>
            </a:r>
            <a:r>
              <a:rPr lang="ru-RU" sz="2000" dirty="0" smtClean="0"/>
              <a:t> проекцию</a:t>
            </a:r>
            <a:r>
              <a:rPr lang="en-US" sz="2000" dirty="0" smtClean="0"/>
              <a:t> </a:t>
            </a:r>
            <a:r>
              <a:rPr lang="ru-RU" sz="2000" dirty="0" smtClean="0"/>
              <a:t>точки 4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Теперь торсионный угол – это угол, на который нужно повернуть против часовой стрелки вокруг точки </a:t>
            </a:r>
            <a:r>
              <a:rPr lang="en-US" sz="2000" dirty="0" smtClean="0"/>
              <a:t>O </a:t>
            </a:r>
            <a:r>
              <a:rPr lang="ru-RU" sz="2000" dirty="0" smtClean="0"/>
              <a:t>луч </a:t>
            </a:r>
            <a:r>
              <a:rPr lang="en-US" sz="2000" dirty="0" smtClean="0"/>
              <a:t>[OA)</a:t>
            </a:r>
            <a:r>
              <a:rPr lang="ru-RU" sz="2000" dirty="0" smtClean="0"/>
              <a:t>, чтобы</a:t>
            </a:r>
            <a:r>
              <a:rPr lang="en-US" sz="2000" dirty="0" smtClean="0"/>
              <a:t> </a:t>
            </a:r>
            <a:r>
              <a:rPr lang="ru-RU" sz="2000" dirty="0" smtClean="0"/>
              <a:t>он совпал с лучом </a:t>
            </a:r>
            <a:r>
              <a:rPr lang="en-US" sz="2000" dirty="0" smtClean="0"/>
              <a:t>[OB)</a:t>
            </a:r>
            <a:r>
              <a:rPr lang="ru-RU" sz="2000" dirty="0" smtClean="0"/>
              <a:t>.</a:t>
            </a:r>
            <a:r>
              <a:rPr lang="en-US" sz="2000" dirty="0" smtClean="0"/>
              <a:t> 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dirty="0" smtClean="0"/>
              <a:t>Торсионный угол принимает значения от 0</a:t>
            </a:r>
            <a:r>
              <a:rPr lang="ru-RU" dirty="0" smtClean="0">
                <a:sym typeface="Symbol"/>
              </a:rPr>
              <a:t></a:t>
            </a:r>
            <a:r>
              <a:rPr lang="ru-RU" dirty="0" smtClean="0"/>
              <a:t> до 360</a:t>
            </a:r>
            <a:r>
              <a:rPr lang="ru-RU" dirty="0" smtClean="0">
                <a:sym typeface="Symbol"/>
              </a:rPr>
              <a:t> </a:t>
            </a:r>
            <a:br>
              <a:rPr lang="ru-RU" dirty="0" smtClean="0">
                <a:sym typeface="Symbol"/>
              </a:rPr>
            </a:br>
            <a:r>
              <a:rPr lang="ru-RU" dirty="0" smtClean="0">
                <a:sym typeface="Symbol"/>
              </a:rPr>
              <a:t>(чаще принимается диапазон от </a:t>
            </a:r>
            <a:r>
              <a:rPr lang="ru-RU" dirty="0" smtClean="0"/>
              <a:t>–180</a:t>
            </a:r>
            <a:r>
              <a:rPr lang="ru-RU" dirty="0" smtClean="0">
                <a:sym typeface="Symbol"/>
              </a:rPr>
              <a:t> до </a:t>
            </a:r>
            <a:r>
              <a:rPr lang="ru-RU" dirty="0" smtClean="0"/>
              <a:t>180</a:t>
            </a:r>
            <a:r>
              <a:rPr lang="ru-RU" dirty="0" smtClean="0">
                <a:sym typeface="Symbol"/>
              </a:rPr>
              <a:t>: в этом случае отрицательный угол понимается как угол поворота </a:t>
            </a:r>
            <a:r>
              <a:rPr lang="ru-RU" b="1" dirty="0" smtClean="0">
                <a:sym typeface="Symbol"/>
              </a:rPr>
              <a:t>по</a:t>
            </a:r>
            <a:r>
              <a:rPr lang="ru-RU" dirty="0" smtClean="0">
                <a:sym typeface="Symbol"/>
              </a:rPr>
              <a:t> часовой стрелке). </a:t>
            </a:r>
          </a:p>
          <a:p>
            <a:r>
              <a:rPr lang="ru-RU" dirty="0" smtClean="0">
                <a:sym typeface="Symbol"/>
              </a:rPr>
              <a:t>Это не то же, что угол между плоскостями, проходящими через точки (1,2,3) и (2,3,4): угол между плоскостями принимает значения в пределах </a:t>
            </a:r>
            <a:r>
              <a:rPr lang="ru-RU" dirty="0" smtClean="0"/>
              <a:t>0</a:t>
            </a:r>
            <a:r>
              <a:rPr lang="ru-RU" dirty="0" smtClean="0">
                <a:sym typeface="Symbol"/>
              </a:rPr>
              <a:t></a:t>
            </a:r>
            <a:r>
              <a:rPr lang="ru-RU" dirty="0" smtClean="0"/>
              <a:t>–90</a:t>
            </a:r>
            <a:r>
              <a:rPr lang="ru-RU" dirty="0" smtClean="0">
                <a:sym typeface="Symbol"/>
              </a:rPr>
              <a:t>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Карта Рамачандрана</a:t>
            </a:r>
            <a:br>
              <a:rPr lang="ru-RU" sz="4000" smtClean="0"/>
            </a:br>
            <a:r>
              <a:rPr lang="ru-RU" sz="1800" smtClean="0"/>
              <a:t>(сделана в 1963 на основе модели)</a:t>
            </a:r>
            <a:endParaRPr lang="ru-RU" sz="1800" b="1" smtClean="0"/>
          </a:p>
        </p:txBody>
      </p:sp>
      <p:pic>
        <p:nvPicPr>
          <p:cNvPr id="14339" name="Picture 4" descr="http://upload.wikimedia.org/wikipedia/commons/8/85/Ramachandran_plot_original_outli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98120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Карта Рамачандрана </a:t>
            </a:r>
            <a:br>
              <a:rPr lang="ru-RU" sz="4000" smtClean="0"/>
            </a:br>
            <a:r>
              <a:rPr lang="ru-RU" sz="2000" smtClean="0"/>
              <a:t>с нанесённой статистикой из реальных структур</a:t>
            </a:r>
            <a:endParaRPr lang="ru-RU" sz="2000" b="1" smtClean="0"/>
          </a:p>
        </p:txBody>
      </p:sp>
      <p:pic>
        <p:nvPicPr>
          <p:cNvPr id="15363" name="Picture 2" descr="http://upload.wikimedia.org/wikipedia/commons/9/90/Ramachandran_plot_general_100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86000"/>
            <a:ext cx="3783013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Глицин и пролин</a:t>
            </a: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1828800" y="44196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Глицин</a:t>
            </a: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5486400" y="43434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Пролин </a:t>
            </a:r>
          </a:p>
        </p:txBody>
      </p:sp>
      <p:pic>
        <p:nvPicPr>
          <p:cNvPr id="16389" name="Picture 2" descr="http://upload.wikimedia.org/wikipedia/commons/6/63/Ramachandran_plot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283845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http://upload.wikimedia.org/wikipedia/commons/4/44/Ramachandran_plot_G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283845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Перед пролином</a:t>
            </a:r>
          </a:p>
        </p:txBody>
      </p:sp>
      <p:pic>
        <p:nvPicPr>
          <p:cNvPr id="17411" name="Picture 2" descr="http://upload.wikimedia.org/wikipedia/commons/3/32/Ramachandran_plot_pre-P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6667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2438C-1AF3-4E1E-A683-0A69BA030D6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Угол </a:t>
            </a:r>
            <a:r>
              <a:rPr lang="ru-RU" smtClean="0">
                <a:sym typeface="Symbol" pitchFamily="18" charset="2"/>
              </a:rPr>
              <a:t>. </a:t>
            </a:r>
            <a:br>
              <a:rPr lang="ru-RU" smtClean="0">
                <a:sym typeface="Symbol" pitchFamily="18" charset="2"/>
              </a:rPr>
            </a:br>
            <a:r>
              <a:rPr lang="ru-RU" sz="3600" smtClean="0">
                <a:sym typeface="Symbol" pitchFamily="18" charset="2"/>
              </a:rPr>
              <a:t>Цис- и транс-конформации остатков</a:t>
            </a:r>
            <a:endParaRPr lang="ru-RU" sz="3600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743200"/>
            <a:ext cx="581342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Водородные связи </a:t>
            </a:r>
            <a:br>
              <a:rPr lang="ru-RU" smtClean="0"/>
            </a:br>
            <a:r>
              <a:rPr lang="ru-RU" smtClean="0"/>
              <a:t>в альфа-спирали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752600"/>
            <a:ext cx="29718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Аминокислотные остатки</a:t>
            </a:r>
          </a:p>
        </p:txBody>
      </p:sp>
      <p:pic>
        <p:nvPicPr>
          <p:cNvPr id="3075" name="Рисунок 3" descr="AA_residu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14388"/>
            <a:ext cx="7848600" cy="619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Бета-тяж</a:t>
            </a:r>
            <a:br>
              <a:rPr lang="ru-RU" smtClean="0"/>
            </a:br>
            <a:r>
              <a:rPr lang="ru-RU" sz="3200" smtClean="0"/>
              <a:t>(</a:t>
            </a:r>
            <a:r>
              <a:rPr lang="en-US" sz="3200" smtClean="0"/>
              <a:t>beta-strand, </a:t>
            </a:r>
            <a:r>
              <a:rPr lang="en-US" sz="3200" smtClean="0">
                <a:sym typeface="Symbol" pitchFamily="18" charset="2"/>
              </a:rPr>
              <a:t>-strand)</a:t>
            </a:r>
            <a:endParaRPr lang="ru-RU" sz="3200" smtClean="0"/>
          </a:p>
        </p:txBody>
      </p:sp>
      <p:pic>
        <p:nvPicPr>
          <p:cNvPr id="20483" name="Рисунок 6" descr="bet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81200"/>
            <a:ext cx="44196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Бета-лист</a:t>
            </a:r>
            <a:br>
              <a:rPr lang="ru-RU" smtClean="0"/>
            </a:br>
            <a:r>
              <a:rPr lang="ru-RU" sz="3200" smtClean="0"/>
              <a:t>(</a:t>
            </a:r>
            <a:r>
              <a:rPr lang="en-US" sz="3200" smtClean="0"/>
              <a:t>beta-sheet, </a:t>
            </a:r>
            <a:r>
              <a:rPr lang="en-US" sz="3200" smtClean="0">
                <a:sym typeface="Symbol" pitchFamily="18" charset="2"/>
              </a:rPr>
              <a:t>-sheet)</a:t>
            </a:r>
            <a:endParaRPr lang="ru-RU" sz="320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19400"/>
            <a:ext cx="78200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Карта Рамачандрана</a:t>
            </a:r>
            <a:endParaRPr lang="ru-RU" sz="4000" b="1" smtClean="0"/>
          </a:p>
        </p:txBody>
      </p:sp>
      <p:pic>
        <p:nvPicPr>
          <p:cNvPr id="22531" name="Picture 2" descr="http://upload.wikimedia.org/wikipedia/commons/9/90/Ramachandran_plot_general_100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81200"/>
            <a:ext cx="3783013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Вторичная структура белка</a:t>
            </a:r>
          </a:p>
        </p:txBody>
      </p:sp>
      <p:pic>
        <p:nvPicPr>
          <p:cNvPr id="23555" name="Рисунок 4" descr="beta_al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4196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 descr="alpha_al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4196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Вторичная структура белка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8448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Схема вторичной структуры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0962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 cstate="print"/>
          <a:srcRect b="48000"/>
          <a:stretch>
            <a:fillRect/>
          </a:stretch>
        </p:blipFill>
        <p:spPr bwMode="auto">
          <a:xfrm>
            <a:off x="228600" y="5105400"/>
            <a:ext cx="8096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Выравнивание из </a:t>
            </a:r>
            <a:r>
              <a:rPr lang="en-US" smtClean="0"/>
              <a:t>Pfam</a:t>
            </a:r>
            <a:endParaRPr lang="ru-RU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61722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DSSP</a:t>
            </a:r>
            <a:endParaRPr lang="ru-RU" sz="4000" smtClean="0"/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057400" y="914400"/>
            <a:ext cx="525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(</a:t>
            </a:r>
            <a:r>
              <a:rPr lang="ru-RU" b="1"/>
              <a:t>D</a:t>
            </a:r>
            <a:r>
              <a:rPr lang="ru-RU"/>
              <a:t>efinition of the </a:t>
            </a:r>
            <a:r>
              <a:rPr lang="ru-RU" b="1"/>
              <a:t>S</a:t>
            </a:r>
            <a:r>
              <a:rPr lang="ru-RU"/>
              <a:t>econdary </a:t>
            </a:r>
            <a:r>
              <a:rPr lang="ru-RU" b="1"/>
              <a:t>S</a:t>
            </a:r>
            <a:r>
              <a:rPr lang="ru-RU"/>
              <a:t>tructure of </a:t>
            </a:r>
            <a:r>
              <a:rPr lang="ru-RU" b="1"/>
              <a:t>P</a:t>
            </a:r>
            <a:r>
              <a:rPr lang="ru-RU"/>
              <a:t>roteins</a:t>
            </a:r>
            <a:r>
              <a:rPr lang="en-US"/>
              <a:t>)</a:t>
            </a:r>
            <a:endParaRPr lang="ru-RU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533400" y="1524000"/>
            <a:ext cx="815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Kabsch,W., Sander,C. </a:t>
            </a:r>
            <a:r>
              <a:rPr lang="en-US">
                <a:hlinkClick r:id="rId2"/>
              </a:rPr>
              <a:t/>
            </a:r>
            <a:br>
              <a:rPr lang="en-US">
                <a:hlinkClick r:id="rId2"/>
              </a:rPr>
            </a:br>
            <a:r>
              <a:rPr lang="en-US">
                <a:hlinkClick r:id="rId2"/>
              </a:rPr>
              <a:t>Dictionary of protein secondary structure: pattern recognition of hydrogen-bonded and geometrical features.</a:t>
            </a:r>
            <a:r>
              <a:rPr lang="en-US"/>
              <a:t> </a:t>
            </a:r>
            <a:r>
              <a:rPr lang="en-US" i="1"/>
              <a:t>Biopolymers</a:t>
            </a:r>
            <a:r>
              <a:rPr lang="en-US"/>
              <a:t> </a:t>
            </a:r>
            <a:r>
              <a:rPr lang="en-US" b="1"/>
              <a:t>22</a:t>
            </a:r>
            <a:r>
              <a:rPr lang="en-US"/>
              <a:t>, no.12 (1983)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5800" y="4114800"/>
            <a:ext cx="7315200" cy="247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Этапы алгоритма:</a:t>
            </a:r>
            <a:r>
              <a:rPr lang="en-US" dirty="0"/>
              <a:t> </a:t>
            </a:r>
            <a:endParaRPr lang="ru-RU" dirty="0"/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/>
              <a:buChar char=""/>
              <a:defRPr/>
            </a:pPr>
            <a:r>
              <a:rPr lang="ru-RU" dirty="0">
                <a:latin typeface="Calibri"/>
                <a:ea typeface="Calibri"/>
                <a:cs typeface="Times New Roman"/>
              </a:rPr>
              <a:t>нахождение водородных связей между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остовными</a:t>
            </a:r>
            <a:r>
              <a:rPr lang="ru-RU" dirty="0">
                <a:latin typeface="Calibri"/>
                <a:ea typeface="Calibri"/>
                <a:cs typeface="Times New Roman"/>
              </a:rPr>
              <a:t> N и O.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/>
              <a:buChar char=""/>
              <a:defRPr/>
            </a:pPr>
            <a:r>
              <a:rPr lang="ru-RU" dirty="0">
                <a:latin typeface="Calibri"/>
                <a:ea typeface="Calibri"/>
                <a:cs typeface="Times New Roman"/>
              </a:rPr>
              <a:t>поиск паттернов водородных связей – “зародышей” элементов вторичной структуры, а также нахождение поворотов и определение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хиральности</a:t>
            </a:r>
            <a:r>
              <a:rPr lang="ru-RU" dirty="0">
                <a:latin typeface="Calibri"/>
                <a:ea typeface="Calibri"/>
                <a:cs typeface="Times New Roman"/>
              </a:rPr>
              <a:t>.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/>
              <a:buChar char=""/>
              <a:defRPr/>
            </a:pPr>
            <a:r>
              <a:rPr lang="ru-RU" dirty="0">
                <a:latin typeface="Calibri"/>
                <a:ea typeface="Calibri"/>
                <a:cs typeface="Times New Roman"/>
              </a:rPr>
              <a:t>объединение паттернов в элементы вторичной структуры.</a:t>
            </a:r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762000" y="2895600"/>
            <a:ext cx="731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Вход алгоритма:</a:t>
            </a:r>
            <a:r>
              <a:rPr lang="ru-RU"/>
              <a:t> </a:t>
            </a:r>
            <a:r>
              <a:rPr lang="en-US"/>
              <a:t>PDB-</a:t>
            </a:r>
            <a:r>
              <a:rPr lang="ru-RU"/>
              <a:t>файл</a:t>
            </a:r>
          </a:p>
          <a:p>
            <a:r>
              <a:rPr lang="ru-RU" b="1"/>
              <a:t>Выход алгоритма:</a:t>
            </a:r>
            <a:r>
              <a:rPr lang="ru-RU"/>
              <a:t> текстовый файл с информацией о каждом остатке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DSSP</a:t>
            </a:r>
            <a:r>
              <a:rPr lang="ru-RU" sz="4000" smtClean="0"/>
              <a:t>, шаг 1</a:t>
            </a:r>
          </a:p>
        </p:txBody>
      </p:sp>
      <p:grpSp>
        <p:nvGrpSpPr>
          <p:cNvPr id="28675" name="Группа 5"/>
          <p:cNvGrpSpPr>
            <a:grpSpLocks/>
          </p:cNvGrpSpPr>
          <p:nvPr/>
        </p:nvGrpSpPr>
        <p:grpSpPr bwMode="auto">
          <a:xfrm>
            <a:off x="1447800" y="1219200"/>
            <a:ext cx="6253163" cy="4525963"/>
            <a:chOff x="1219200" y="1554163"/>
            <a:chExt cx="6253163" cy="4525963"/>
          </a:xfrm>
        </p:grpSpPr>
        <p:pic>
          <p:nvPicPr>
            <p:cNvPr id="2867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9200" y="1554163"/>
              <a:ext cx="6253163" cy="45259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8680" name="Oval 5"/>
            <p:cNvSpPr>
              <a:spLocks noChangeArrowheads="1"/>
            </p:cNvSpPr>
            <p:nvPr/>
          </p:nvSpPr>
          <p:spPr bwMode="auto">
            <a:xfrm>
              <a:off x="2133600" y="3429000"/>
              <a:ext cx="3505200" cy="21336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8676" name="TextBox 10"/>
          <p:cNvSpPr txBox="1">
            <a:spLocks noChangeArrowheads="1"/>
          </p:cNvSpPr>
          <p:nvPr/>
        </p:nvSpPr>
        <p:spPr bwMode="auto">
          <a:xfrm>
            <a:off x="228600" y="5345113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Электростатическая модель</a:t>
            </a:r>
            <a:endParaRPr lang="ru-RU"/>
          </a:p>
        </p:txBody>
      </p:sp>
      <p:sp>
        <p:nvSpPr>
          <p:cNvPr id="28677" name="TextBox 11"/>
          <p:cNvSpPr txBox="1">
            <a:spLocks noChangeArrowheads="1"/>
          </p:cNvSpPr>
          <p:nvPr/>
        </p:nvSpPr>
        <p:spPr bwMode="auto">
          <a:xfrm>
            <a:off x="1371600" y="838200"/>
            <a:ext cx="640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Нахождение водородных связей между остовными </a:t>
            </a:r>
            <a:r>
              <a:rPr lang="en-US"/>
              <a:t>N </a:t>
            </a:r>
            <a:r>
              <a:rPr lang="ru-RU"/>
              <a:t>и </a:t>
            </a:r>
            <a:r>
              <a:rPr lang="en-US"/>
              <a:t>O</a:t>
            </a:r>
            <a:endParaRPr lang="ru-RU"/>
          </a:p>
        </p:txBody>
      </p: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791200"/>
            <a:ext cx="55911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Электростатическая модель водородной связи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55911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2743200"/>
            <a:ext cx="7010400" cy="3940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1,2</a:t>
            </a:r>
            <a:r>
              <a:rPr lang="ru-RU" dirty="0">
                <a:sym typeface="Symbol" pitchFamily="18" charset="2"/>
              </a:rPr>
              <a:t> – заряды (в единицах заряда электрона):</a:t>
            </a:r>
            <a:br>
              <a:rPr lang="ru-RU" dirty="0">
                <a:sym typeface="Symbol" pitchFamily="18" charset="2"/>
              </a:rPr>
            </a:b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=0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42e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=0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2e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1600" dirty="0">
                <a:latin typeface="+mn-lt"/>
                <a:cs typeface="Times New Roman" pitchFamily="18" charset="0"/>
                <a:sym typeface="Symbol" pitchFamily="18" charset="2"/>
              </a:rPr>
              <a:t>(считается, что атомы имеют заряды: </a:t>
            </a:r>
            <a:br>
              <a:rPr lang="ru-RU" sz="1600" dirty="0">
                <a:latin typeface="+mn-lt"/>
                <a:cs typeface="Times New Roman" pitchFamily="18" charset="0"/>
                <a:sym typeface="Symbol" pitchFamily="18" charset="2"/>
              </a:rPr>
            </a:br>
            <a:r>
              <a:rPr lang="ru-RU" sz="1600" dirty="0">
                <a:latin typeface="+mn-lt"/>
                <a:sym typeface="Symbol" pitchFamily="18" charset="2"/>
              </a:rPr>
              <a:t>С</a:t>
            </a:r>
            <a:r>
              <a:rPr lang="en-US" sz="1600" dirty="0">
                <a:latin typeface="+mn-lt"/>
                <a:sym typeface="Symbol" pitchFamily="18" charset="2"/>
              </a:rPr>
              <a:t>: +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1600" dirty="0">
                <a:latin typeface="+mn-lt"/>
                <a:sym typeface="Symbol" pitchFamily="18" charset="2"/>
              </a:rPr>
              <a:t>, </a:t>
            </a:r>
            <a:r>
              <a:rPr lang="en-US" sz="1600" dirty="0">
                <a:latin typeface="+mn-lt"/>
                <a:sym typeface="Symbol" pitchFamily="18" charset="2"/>
              </a:rPr>
              <a:t>O: </a:t>
            </a:r>
            <a:r>
              <a:rPr lang="ru-RU" sz="1600" dirty="0">
                <a:latin typeface="+mn-lt"/>
                <a:sym typeface="Symbol" pitchFamily="18" charset="2"/>
              </a:rPr>
              <a:t>–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1600" dirty="0">
                <a:latin typeface="+mn-lt"/>
                <a:sym typeface="Symbol" pitchFamily="18" charset="2"/>
              </a:rPr>
              <a:t>, N: </a:t>
            </a:r>
            <a:r>
              <a:rPr lang="ru-RU" sz="1600" dirty="0">
                <a:latin typeface="+mn-lt"/>
                <a:sym typeface="Symbol" pitchFamily="18" charset="2"/>
              </a:rPr>
              <a:t>–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1600" dirty="0">
                <a:latin typeface="+mn-lt"/>
                <a:sym typeface="Symbol" pitchFamily="18" charset="2"/>
              </a:rPr>
              <a:t>, H: +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dirty="0">
                <a:latin typeface="+mn-lt"/>
                <a:sym typeface="Symbol" pitchFamily="18" charset="2"/>
              </a:rPr>
              <a:t>);</a:t>
            </a:r>
            <a:r>
              <a:rPr lang="en-US" dirty="0">
                <a:latin typeface="+mn-lt"/>
                <a:sym typeface="Symbol" pitchFamily="18" charset="2"/>
              </a:rPr>
              <a:t> </a:t>
            </a:r>
            <a:endParaRPr lang="ru-RU" dirty="0">
              <a:latin typeface="+mn-lt"/>
              <a:cs typeface="Times New Roman" pitchFamily="18" charset="0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NO</a:t>
            </a:r>
            <a:r>
              <a:rPr lang="en-US" dirty="0">
                <a:sym typeface="Symbol" pitchFamily="18" charset="2"/>
              </a:rPr>
              <a:t> </a:t>
            </a:r>
            <a:r>
              <a:rPr lang="ru-RU" dirty="0">
                <a:sym typeface="Symbol" pitchFamily="18" charset="2"/>
              </a:rPr>
              <a:t>и др. – межатомные расстояния (в ангстремах)</a:t>
            </a:r>
            <a:endParaRPr lang="en-US" dirty="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/>
              <a:t>  </a:t>
            </a:r>
            <a:r>
              <a:rPr lang="ru-RU" dirty="0"/>
              <a:t>–</a:t>
            </a:r>
            <a:r>
              <a:rPr lang="en-US" dirty="0"/>
              <a:t> </a:t>
            </a:r>
            <a:r>
              <a:rPr lang="ru-RU" dirty="0"/>
              <a:t>константа, связанная с размерностью величин</a:t>
            </a:r>
            <a:r>
              <a:rPr lang="en-US" dirty="0"/>
              <a:t>, </a:t>
            </a:r>
            <a:br>
              <a:rPr lang="en-US" dirty="0"/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=332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ккал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· Å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моль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1400" dirty="0"/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/>
              <a:t> </a:t>
            </a:r>
            <a:r>
              <a:rPr lang="ru-RU" dirty="0"/>
              <a:t>исчисляется в ккал/моль</a:t>
            </a:r>
            <a:endParaRPr lang="ru-RU" dirty="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dirty="0">
                <a:sym typeface="Symbol" pitchFamily="18" charset="2"/>
              </a:rPr>
              <a:t>Положение </a:t>
            </a:r>
            <a:r>
              <a:rPr lang="en-US" dirty="0">
                <a:sym typeface="Symbol" pitchFamily="18" charset="2"/>
              </a:rPr>
              <a:t>H </a:t>
            </a:r>
            <a:r>
              <a:rPr lang="ru-RU" dirty="0">
                <a:sym typeface="Symbol" pitchFamily="18" charset="2"/>
              </a:rPr>
              <a:t>восстанавливается</a:t>
            </a:r>
            <a:endParaRPr lang="en-US" dirty="0"/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dirty="0">
                <a:solidFill>
                  <a:srgbClr val="A31001"/>
                </a:solidFill>
              </a:rPr>
              <a:t>Критерий водородной связи: </a:t>
            </a:r>
            <a:r>
              <a:rPr lang="en-US" sz="2000" i="1" dirty="0">
                <a:solidFill>
                  <a:srgbClr val="A3100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dirty="0">
                <a:solidFill>
                  <a:srgbClr val="A310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A31001"/>
                </a:solidFill>
              </a:rPr>
              <a:t>&lt; – 0,5 </a:t>
            </a:r>
            <a:r>
              <a:rPr lang="ru-RU" dirty="0">
                <a:solidFill>
                  <a:srgbClr val="A31001"/>
                </a:solidFill>
              </a:rPr>
              <a:t>ккал</a:t>
            </a:r>
            <a:r>
              <a:rPr lang="en-US" dirty="0">
                <a:solidFill>
                  <a:srgbClr val="A31001"/>
                </a:solidFill>
              </a:rPr>
              <a:t>/</a:t>
            </a:r>
            <a:r>
              <a:rPr lang="ru-RU" dirty="0">
                <a:solidFill>
                  <a:srgbClr val="A31001"/>
                </a:solidFill>
              </a:rPr>
              <a:t>моль</a:t>
            </a:r>
            <a:br>
              <a:rPr lang="ru-RU" dirty="0">
                <a:solidFill>
                  <a:srgbClr val="A31001"/>
                </a:solidFill>
              </a:rPr>
            </a:br>
            <a:r>
              <a:rPr lang="ru-RU" sz="1600" dirty="0">
                <a:solidFill>
                  <a:srgbClr val="A31001"/>
                </a:solidFill>
              </a:rPr>
              <a:t>(при «идеальном» расположении атомов получается примерно</a:t>
            </a:r>
            <a:br>
              <a:rPr lang="ru-RU" sz="1600" dirty="0">
                <a:solidFill>
                  <a:srgbClr val="A31001"/>
                </a:solidFill>
              </a:rPr>
            </a:br>
            <a:r>
              <a:rPr lang="ru-RU" sz="1600" dirty="0">
                <a:solidFill>
                  <a:srgbClr val="A31001"/>
                </a:solidFill>
              </a:rPr>
              <a:t> –3</a:t>
            </a:r>
            <a:r>
              <a:rPr lang="en-US" sz="1600" dirty="0">
                <a:solidFill>
                  <a:srgbClr val="A31001"/>
                </a:solidFill>
              </a:rPr>
              <a:t> </a:t>
            </a:r>
            <a:r>
              <a:rPr lang="ru-RU" sz="1600" dirty="0">
                <a:solidFill>
                  <a:srgbClr val="A31001"/>
                </a:solidFill>
              </a:rPr>
              <a:t>ккал</a:t>
            </a:r>
            <a:r>
              <a:rPr lang="en-US" sz="1600" dirty="0">
                <a:solidFill>
                  <a:srgbClr val="A31001"/>
                </a:solidFill>
              </a:rPr>
              <a:t>/</a:t>
            </a:r>
            <a:r>
              <a:rPr lang="ru-RU" sz="1600" dirty="0">
                <a:solidFill>
                  <a:srgbClr val="A31001"/>
                </a:solidFill>
              </a:rPr>
              <a:t>моль)</a:t>
            </a:r>
            <a:endParaRPr lang="en-US" sz="1600" dirty="0">
              <a:solidFill>
                <a:srgbClr val="A31001"/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2438C-1AF3-4E1E-A683-0A69BA030D6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Водородная связь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1143000"/>
            <a:ext cx="69913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81000" y="5334000"/>
            <a:ext cx="8458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22325" y="1108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914400" y="1066800"/>
            <a:ext cx="251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 альфа-спиралях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486400" y="1066800"/>
            <a:ext cx="199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 бета-листах</a:t>
            </a:r>
          </a:p>
        </p:txBody>
      </p:sp>
      <p:pic>
        <p:nvPicPr>
          <p:cNvPr id="30726" name="Picture 6" descr="F:\Common\Education\FBB\Year_03\Term_5\BioInformatics\3Dcomparison\MainUnits\1teh_5.GIF"/>
          <p:cNvPicPr>
            <a:picLocks noChangeAspect="1" noChangeArrowheads="1"/>
          </p:cNvPicPr>
          <p:nvPr/>
        </p:nvPicPr>
        <p:blipFill>
          <a:blip r:embed="rId2" cstate="print"/>
          <a:srcRect l="3448" t="22498" r="63222" b="15515"/>
          <a:stretch>
            <a:fillRect/>
          </a:stretch>
        </p:blipFill>
        <p:spPr bwMode="auto">
          <a:xfrm>
            <a:off x="5486400" y="1371600"/>
            <a:ext cx="24352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7" name="Group 11"/>
          <p:cNvGrpSpPr>
            <a:grpSpLocks/>
          </p:cNvGrpSpPr>
          <p:nvPr/>
        </p:nvGrpSpPr>
        <p:grpSpPr bwMode="auto">
          <a:xfrm>
            <a:off x="762000" y="1447800"/>
            <a:ext cx="3024188" cy="3278188"/>
            <a:chOff x="480" y="1728"/>
            <a:chExt cx="1905" cy="2065"/>
          </a:xfrm>
        </p:grpSpPr>
        <p:pic>
          <p:nvPicPr>
            <p:cNvPr id="30732" name="Picture 7" descr="F:\Common\Education\FBB\Year_03\Term_5\BioInformatics\3Dcomparison\MainUnits\hb_bifurcated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1728"/>
              <a:ext cx="1857" cy="2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3" name="Text Box 8"/>
            <p:cNvSpPr txBox="1">
              <a:spLocks noChangeArrowheads="1"/>
            </p:cNvSpPr>
            <p:nvPr/>
          </p:nvSpPr>
          <p:spPr bwMode="auto">
            <a:xfrm>
              <a:off x="672" y="2928"/>
              <a:ext cx="4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(i).O</a:t>
              </a: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0734" name="Text Box 9"/>
            <p:cNvSpPr txBox="1">
              <a:spLocks noChangeArrowheads="1"/>
            </p:cNvSpPr>
            <p:nvPr/>
          </p:nvSpPr>
          <p:spPr bwMode="auto">
            <a:xfrm>
              <a:off x="1584" y="2400"/>
              <a:ext cx="6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(i+4).N</a:t>
              </a: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0735" name="Text Box 10"/>
            <p:cNvSpPr txBox="1">
              <a:spLocks noChangeArrowheads="1"/>
            </p:cNvSpPr>
            <p:nvPr/>
          </p:nvSpPr>
          <p:spPr bwMode="auto">
            <a:xfrm>
              <a:off x="480" y="2400"/>
              <a:ext cx="6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(i+3).N</a:t>
              </a:r>
              <a:endParaRPr lang="ru-RU" b="1">
                <a:solidFill>
                  <a:srgbClr val="000000"/>
                </a:solidFill>
              </a:endParaRPr>
            </a:p>
          </p:txBody>
        </p:sp>
      </p:grpSp>
      <p:sp>
        <p:nvSpPr>
          <p:cNvPr id="30728" name="Text Box 12"/>
          <p:cNvSpPr txBox="1">
            <a:spLocks noChangeArrowheads="1"/>
          </p:cNvSpPr>
          <p:nvPr/>
        </p:nvSpPr>
        <p:spPr bwMode="auto">
          <a:xfrm>
            <a:off x="1066800" y="4724400"/>
            <a:ext cx="2432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Может быть правдой</a:t>
            </a:r>
          </a:p>
        </p:txBody>
      </p:sp>
      <p:sp>
        <p:nvSpPr>
          <p:cNvPr id="30729" name="Text Box 13"/>
          <p:cNvSpPr txBox="1">
            <a:spLocks noChangeArrowheads="1"/>
          </p:cNvSpPr>
          <p:nvPr/>
        </p:nvSpPr>
        <p:spPr bwMode="auto">
          <a:xfrm>
            <a:off x="5410200" y="4724400"/>
            <a:ext cx="2949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Артефакт алгоритма </a:t>
            </a:r>
          </a:p>
        </p:txBody>
      </p:sp>
      <p:sp>
        <p:nvSpPr>
          <p:cNvPr id="30730" name="Заголовок 15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/>
            <a:r>
              <a:rPr lang="ru-RU" sz="2400" smtClean="0"/>
              <a:t>Типичные примеры вилочковых водородных связей в элементах вторичных структур, детектируемые </a:t>
            </a:r>
            <a:r>
              <a:rPr lang="en-US" sz="2400" smtClean="0"/>
              <a:t>DSSP</a:t>
            </a:r>
            <a:endParaRPr lang="ru-RU" sz="2400" smtClean="0"/>
          </a:p>
        </p:txBody>
      </p:sp>
      <p:sp>
        <p:nvSpPr>
          <p:cNvPr id="30731" name="Text Box 2"/>
          <p:cNvSpPr txBox="1">
            <a:spLocks noChangeArrowheads="1"/>
          </p:cNvSpPr>
          <p:nvPr/>
        </p:nvSpPr>
        <p:spPr bwMode="auto">
          <a:xfrm>
            <a:off x="457200" y="5334000"/>
            <a:ext cx="8458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Используемая модель для расчета энергии водородной связи приближенная – как и любая другая! </a:t>
            </a:r>
          </a:p>
          <a:p>
            <a:endParaRPr lang="en-US" sz="1600"/>
          </a:p>
          <a:p>
            <a:r>
              <a:rPr lang="ru-RU" sz="1600"/>
              <a:t>Модель показала себя </a:t>
            </a:r>
            <a:r>
              <a:rPr lang="ru-RU" sz="1600" i="1" u="sng">
                <a:solidFill>
                  <a:srgbClr val="C00000"/>
                </a:solidFill>
              </a:rPr>
              <a:t>приемлемой д</a:t>
            </a:r>
            <a:r>
              <a:rPr lang="ru-RU" sz="1600" i="1" u="sng">
                <a:solidFill>
                  <a:srgbClr val="A31001"/>
                </a:solidFill>
              </a:rPr>
              <a:t>ля конкретной цели</a:t>
            </a:r>
            <a:r>
              <a:rPr lang="ru-RU" sz="1600" i="1">
                <a:solidFill>
                  <a:srgbClr val="A31001"/>
                </a:solidFill>
              </a:rPr>
              <a:t> </a:t>
            </a:r>
            <a:r>
              <a:rPr lang="ru-RU" sz="1600">
                <a:solidFill>
                  <a:srgbClr val="516E36"/>
                </a:solidFill>
              </a:rPr>
              <a:t>– </a:t>
            </a:r>
            <a:r>
              <a:rPr lang="ru-RU" sz="1600">
                <a:solidFill>
                  <a:srgbClr val="3E6650"/>
                </a:solidFill>
              </a:rPr>
              <a:t>определения элементов вторичной структуры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2438C-1AF3-4E1E-A683-0A69BA030D66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DSSP</a:t>
            </a:r>
            <a:r>
              <a:rPr lang="ru-RU" sz="4000" smtClean="0"/>
              <a:t>, шаг </a:t>
            </a:r>
            <a:r>
              <a:rPr lang="en-US" sz="4000" smtClean="0"/>
              <a:t>2</a:t>
            </a:r>
            <a:endParaRPr lang="ru-RU" sz="4000" smtClean="0"/>
          </a:p>
        </p:txBody>
      </p:sp>
      <p:sp>
        <p:nvSpPr>
          <p:cNvPr id="31747" name="TextBox 11"/>
          <p:cNvSpPr txBox="1">
            <a:spLocks noChangeArrowheads="1"/>
          </p:cNvSpPr>
          <p:nvPr/>
        </p:nvSpPr>
        <p:spPr bwMode="auto">
          <a:xfrm>
            <a:off x="2895600" y="8382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Поиск элементарных паттернов</a:t>
            </a:r>
          </a:p>
        </p:txBody>
      </p:sp>
      <p:grpSp>
        <p:nvGrpSpPr>
          <p:cNvPr id="31748" name="Group 10"/>
          <p:cNvGrpSpPr>
            <a:grpSpLocks/>
          </p:cNvGrpSpPr>
          <p:nvPr/>
        </p:nvGrpSpPr>
        <p:grpSpPr bwMode="auto">
          <a:xfrm>
            <a:off x="1371600" y="1676400"/>
            <a:ext cx="4092575" cy="1624013"/>
            <a:chOff x="2688" y="1754"/>
            <a:chExt cx="2578" cy="1023"/>
          </a:xfrm>
        </p:grpSpPr>
        <p:pic>
          <p:nvPicPr>
            <p:cNvPr id="3175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88" y="1754"/>
              <a:ext cx="2496" cy="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3" name="Text Box 6"/>
            <p:cNvSpPr txBox="1">
              <a:spLocks noChangeArrowheads="1"/>
            </p:cNvSpPr>
            <p:nvPr/>
          </p:nvSpPr>
          <p:spPr bwMode="auto">
            <a:xfrm>
              <a:off x="2976" y="2544"/>
              <a:ext cx="15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54" name="Text Box 7"/>
            <p:cNvSpPr txBox="1">
              <a:spLocks noChangeArrowheads="1"/>
            </p:cNvSpPr>
            <p:nvPr/>
          </p:nvSpPr>
          <p:spPr bwMode="auto">
            <a:xfrm>
              <a:off x="4944" y="2496"/>
              <a:ext cx="3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+4</a:t>
              </a:r>
              <a:endPara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55" name="AutoShape 8"/>
            <p:cNvSpPr>
              <a:spLocks/>
            </p:cNvSpPr>
            <p:nvPr/>
          </p:nvSpPr>
          <p:spPr bwMode="auto">
            <a:xfrm rot="-5400000">
              <a:off x="2808" y="2232"/>
              <a:ext cx="336" cy="480"/>
            </a:xfrm>
            <a:prstGeom prst="leftBrace">
              <a:avLst>
                <a:gd name="adj1" fmla="val 11905"/>
                <a:gd name="adj2" fmla="val 52778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56" name="AutoShape 9"/>
            <p:cNvSpPr>
              <a:spLocks/>
            </p:cNvSpPr>
            <p:nvPr/>
          </p:nvSpPr>
          <p:spPr bwMode="auto">
            <a:xfrm rot="-5400000">
              <a:off x="4728" y="2232"/>
              <a:ext cx="336" cy="480"/>
            </a:xfrm>
            <a:prstGeom prst="leftBrace">
              <a:avLst>
                <a:gd name="adj1" fmla="val 11905"/>
                <a:gd name="adj2" fmla="val 52778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749" name="TextBox 18"/>
          <p:cNvSpPr txBox="1">
            <a:spLocks noChangeArrowheads="1"/>
          </p:cNvSpPr>
          <p:nvPr/>
        </p:nvSpPr>
        <p:spPr bwMode="auto">
          <a:xfrm>
            <a:off x="1371600" y="4038600"/>
            <a:ext cx="44958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i="1">
                <a:solidFill>
                  <a:srgbClr val="A3100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solidFill>
                  <a:srgbClr val="A31001"/>
                </a:solidFill>
              </a:rPr>
              <a:t>-</a:t>
            </a:r>
            <a:r>
              <a:rPr lang="ru-RU">
                <a:solidFill>
                  <a:srgbClr val="A31001"/>
                </a:solidFill>
              </a:rPr>
              <a:t>поворот</a:t>
            </a:r>
            <a:r>
              <a:rPr lang="en-US">
                <a:solidFill>
                  <a:srgbClr val="A31001"/>
                </a:solidFill>
              </a:rPr>
              <a:t> (n-turn)</a:t>
            </a:r>
            <a:r>
              <a:rPr lang="ru-RU"/>
              <a:t> 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sz="24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=3, </a:t>
            </a:r>
            <a:r>
              <a:rPr lang="en-US">
                <a:solidFill>
                  <a:srgbClr val="A3100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5</a:t>
            </a:r>
            <a:r>
              <a:rPr lang="en-US"/>
              <a:t>: 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/>
              <a:t>.CO---(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i+n</a:t>
            </a:r>
            <a:r>
              <a:rPr lang="en-US"/>
              <a:t>).NH</a:t>
            </a:r>
            <a:endParaRPr lang="ru-RU"/>
          </a:p>
        </p:txBody>
      </p:sp>
      <p:sp>
        <p:nvSpPr>
          <p:cNvPr id="31750" name="TextBox 19"/>
          <p:cNvSpPr txBox="1">
            <a:spLocks noChangeArrowheads="1"/>
          </p:cNvSpPr>
          <p:nvPr/>
        </p:nvSpPr>
        <p:spPr bwMode="auto">
          <a:xfrm>
            <a:off x="1371600" y="32004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4-</a:t>
            </a:r>
            <a:r>
              <a:rPr lang="ru-RU"/>
              <a:t>поворот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762000" y="5410200"/>
            <a:ext cx="576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Детектируются также повороты с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/>
              <a:t>= </a:t>
            </a:r>
            <a:r>
              <a:rPr lang="ru-RU"/>
              <a:t>–</a:t>
            </a:r>
            <a:r>
              <a:rPr lang="en-US"/>
              <a:t>5, </a:t>
            </a:r>
            <a:r>
              <a:rPr lang="ru-RU"/>
              <a:t>–</a:t>
            </a:r>
            <a:r>
              <a:rPr lang="en-US"/>
              <a:t>4, …, </a:t>
            </a:r>
            <a:r>
              <a:rPr lang="ru-RU"/>
              <a:t>–</a:t>
            </a:r>
            <a:r>
              <a:rPr lang="en-US"/>
              <a:t>2, 2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DSSP</a:t>
            </a:r>
            <a:r>
              <a:rPr lang="ru-RU" sz="4000" smtClean="0"/>
              <a:t>, шаг </a:t>
            </a:r>
            <a:r>
              <a:rPr lang="en-US" sz="4000" smtClean="0"/>
              <a:t>2</a:t>
            </a:r>
            <a:endParaRPr lang="ru-RU" sz="4000" smtClean="0"/>
          </a:p>
        </p:txBody>
      </p:sp>
      <p:sp>
        <p:nvSpPr>
          <p:cNvPr id="32771" name="TextBox 11"/>
          <p:cNvSpPr txBox="1">
            <a:spLocks noChangeArrowheads="1"/>
          </p:cNvSpPr>
          <p:nvPr/>
        </p:nvSpPr>
        <p:spPr bwMode="auto">
          <a:xfrm>
            <a:off x="2895600" y="8382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Поиск элементарных паттернов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304800" y="2293938"/>
            <a:ext cx="3708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/>
              <a:t>Параллельный (</a:t>
            </a:r>
            <a:r>
              <a:rPr lang="en-US" sz="1600" b="1" i="1"/>
              <a:t>i, j):</a:t>
            </a:r>
          </a:p>
          <a:p>
            <a:r>
              <a:rPr lang="ru-RU" sz="1600"/>
              <a:t>Либо (</a:t>
            </a:r>
            <a:r>
              <a:rPr lang="en-US" sz="1600"/>
              <a:t>i</a:t>
            </a:r>
            <a:r>
              <a:rPr lang="ru-RU" sz="1600"/>
              <a:t>-1</a:t>
            </a:r>
            <a:r>
              <a:rPr lang="en-US" sz="1600"/>
              <a:t>).O---(j).N   </a:t>
            </a:r>
            <a:r>
              <a:rPr lang="ru-RU" sz="1600"/>
              <a:t>и    (</a:t>
            </a:r>
            <a:r>
              <a:rPr lang="en-US" sz="1600"/>
              <a:t>j).O---(i+1).N</a:t>
            </a:r>
            <a:r>
              <a:rPr lang="ru-RU" sz="1600"/>
              <a:t>,</a:t>
            </a:r>
          </a:p>
          <a:p>
            <a:r>
              <a:rPr lang="ru-RU" sz="1600"/>
              <a:t>Либо (</a:t>
            </a:r>
            <a:r>
              <a:rPr lang="en-US" sz="1600"/>
              <a:t>j</a:t>
            </a:r>
            <a:r>
              <a:rPr lang="ru-RU" sz="1600"/>
              <a:t>-1</a:t>
            </a:r>
            <a:r>
              <a:rPr lang="en-US" sz="1600"/>
              <a:t>).O---(i).N   </a:t>
            </a:r>
            <a:r>
              <a:rPr lang="ru-RU" sz="1600"/>
              <a:t>и    (</a:t>
            </a:r>
            <a:r>
              <a:rPr lang="en-US" sz="1600"/>
              <a:t>i).O---(j+1).N</a:t>
            </a:r>
            <a:endParaRPr lang="ru-RU" sz="1600"/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4876800" y="2286000"/>
            <a:ext cx="403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Антипараллельный (</a:t>
            </a:r>
            <a:r>
              <a:rPr lang="en-US" sz="1600" b="1" i="1"/>
              <a:t>i, j):</a:t>
            </a:r>
          </a:p>
          <a:p>
            <a:r>
              <a:rPr lang="ru-RU" sz="1600"/>
              <a:t>Либо (</a:t>
            </a:r>
            <a:r>
              <a:rPr lang="en-US" sz="1600"/>
              <a:t>i).O---(j).N           </a:t>
            </a:r>
            <a:r>
              <a:rPr lang="ru-RU" sz="1600"/>
              <a:t>и   (</a:t>
            </a:r>
            <a:r>
              <a:rPr lang="en-US" sz="1600"/>
              <a:t>j).O---(i).N,</a:t>
            </a:r>
          </a:p>
          <a:p>
            <a:r>
              <a:rPr lang="ru-RU" sz="1600"/>
              <a:t>Либо (</a:t>
            </a:r>
            <a:r>
              <a:rPr lang="en-US" sz="1600"/>
              <a:t>i</a:t>
            </a:r>
            <a:r>
              <a:rPr lang="ru-RU" sz="1600"/>
              <a:t>-1</a:t>
            </a:r>
            <a:r>
              <a:rPr lang="en-US" sz="1600"/>
              <a:t>).O---(j+1).N   </a:t>
            </a:r>
            <a:r>
              <a:rPr lang="ru-RU" sz="1600"/>
              <a:t>и   (</a:t>
            </a:r>
            <a:r>
              <a:rPr lang="en-US" sz="1600"/>
              <a:t>j-1).O---(i+1).N</a:t>
            </a:r>
            <a:endParaRPr lang="ru-RU" sz="1600"/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2133600" y="1524000"/>
            <a:ext cx="441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A31001"/>
                </a:solidFill>
              </a:rPr>
              <a:t>Мостики (</a:t>
            </a:r>
            <a:r>
              <a:rPr lang="en-US" sz="3600">
                <a:solidFill>
                  <a:srgbClr val="A31001"/>
                </a:solidFill>
              </a:rPr>
              <a:t>bridges)</a:t>
            </a:r>
            <a:endParaRPr lang="ru-RU" sz="3600">
              <a:solidFill>
                <a:srgbClr val="A31001"/>
              </a:solidFill>
            </a:endParaRPr>
          </a:p>
        </p:txBody>
      </p:sp>
      <p:grpSp>
        <p:nvGrpSpPr>
          <p:cNvPr id="32775" name="Группа 24"/>
          <p:cNvGrpSpPr>
            <a:grpSpLocks/>
          </p:cNvGrpSpPr>
          <p:nvPr/>
        </p:nvGrpSpPr>
        <p:grpSpPr bwMode="auto">
          <a:xfrm>
            <a:off x="5181600" y="3429000"/>
            <a:ext cx="3505200" cy="2489200"/>
            <a:chOff x="5257800" y="2743200"/>
            <a:chExt cx="3505200" cy="2489200"/>
          </a:xfrm>
        </p:grpSpPr>
        <p:pic>
          <p:nvPicPr>
            <p:cNvPr id="32788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57800" y="2743200"/>
              <a:ext cx="3505200" cy="248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Овал 25"/>
            <p:cNvSpPr/>
            <p:nvPr/>
          </p:nvSpPr>
          <p:spPr>
            <a:xfrm>
              <a:off x="5715000" y="48768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781800" y="27432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7924800" y="27432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6781800" y="48768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848600" y="48768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5715000" y="27432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2776" name="Группа 22"/>
          <p:cNvGrpSpPr>
            <a:grpSpLocks/>
          </p:cNvGrpSpPr>
          <p:nvPr/>
        </p:nvGrpSpPr>
        <p:grpSpPr bwMode="auto">
          <a:xfrm>
            <a:off x="304800" y="3429000"/>
            <a:ext cx="3429000" cy="2514600"/>
            <a:chOff x="457200" y="1981200"/>
            <a:chExt cx="3429000" cy="2514600"/>
          </a:xfrm>
        </p:grpSpPr>
        <p:pic>
          <p:nvPicPr>
            <p:cNvPr id="3278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1981200"/>
              <a:ext cx="34290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Овал 33"/>
            <p:cNvSpPr/>
            <p:nvPr/>
          </p:nvSpPr>
          <p:spPr>
            <a:xfrm>
              <a:off x="3048000" y="41910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981200" y="41910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914400" y="41910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914400" y="19812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981200" y="19812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124200" y="20574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6096000" y="3124200"/>
            <a:ext cx="1676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914400" y="3124200"/>
            <a:ext cx="1676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1066800" y="6096000"/>
            <a:ext cx="1676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10800000">
            <a:off x="6248400" y="6019800"/>
            <a:ext cx="1676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DSSP</a:t>
            </a:r>
            <a:r>
              <a:rPr lang="ru-RU" sz="4000" smtClean="0"/>
              <a:t>, шаг </a:t>
            </a:r>
            <a:r>
              <a:rPr lang="en-US" sz="4000" smtClean="0"/>
              <a:t>2</a:t>
            </a:r>
            <a:endParaRPr lang="ru-RU" sz="4000" smtClean="0"/>
          </a:p>
        </p:txBody>
      </p:sp>
      <p:sp>
        <p:nvSpPr>
          <p:cNvPr id="33795" name="TextBox 11"/>
          <p:cNvSpPr txBox="1">
            <a:spLocks noChangeArrowheads="1"/>
          </p:cNvSpPr>
          <p:nvPr/>
        </p:nvSpPr>
        <p:spPr bwMode="auto">
          <a:xfrm>
            <a:off x="914400" y="8382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6600CC"/>
                </a:solidFill>
              </a:rPr>
              <a:t>Элементарные паттерны, не связанные с</a:t>
            </a:r>
            <a:r>
              <a:rPr lang="en-US">
                <a:solidFill>
                  <a:srgbClr val="6600CC"/>
                </a:solidFill>
              </a:rPr>
              <a:t> </a:t>
            </a:r>
            <a:r>
              <a:rPr lang="ru-RU">
                <a:solidFill>
                  <a:srgbClr val="6600CC"/>
                </a:solidFill>
              </a:rPr>
              <a:t>водородными связями</a:t>
            </a:r>
          </a:p>
        </p:txBody>
      </p:sp>
      <p:pic>
        <p:nvPicPr>
          <p:cNvPr id="33796" name="Picture 30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48006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3080"/>
          <p:cNvSpPr txBox="1">
            <a:spLocks noChangeArrowheads="1"/>
          </p:cNvSpPr>
          <p:nvPr/>
        </p:nvSpPr>
        <p:spPr bwMode="auto">
          <a:xfrm>
            <a:off x="457200" y="1524000"/>
            <a:ext cx="7369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A31001"/>
                </a:solidFill>
              </a:rPr>
              <a:t>Излом (</a:t>
            </a:r>
            <a:r>
              <a:rPr lang="en-US">
                <a:solidFill>
                  <a:srgbClr val="A31001"/>
                </a:solidFill>
              </a:rPr>
              <a:t>bend)</a:t>
            </a:r>
            <a:r>
              <a:rPr lang="ru-RU">
                <a:solidFill>
                  <a:srgbClr val="A31001"/>
                </a:solidFill>
              </a:rPr>
              <a:t>:</a:t>
            </a:r>
            <a:r>
              <a:rPr lang="ru-RU"/>
              <a:t> изменение направления более чем на 70</a:t>
            </a:r>
            <a:r>
              <a:rPr lang="ru-RU">
                <a:cs typeface="Times New Roman" pitchFamily="18" charset="0"/>
              </a:rPr>
              <a:t>º</a:t>
            </a:r>
            <a:endParaRPr lang="ru-RU"/>
          </a:p>
        </p:txBody>
      </p:sp>
      <p:pic>
        <p:nvPicPr>
          <p:cNvPr id="33798" name="Picture 30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84675"/>
            <a:ext cx="51435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3083"/>
          <p:cNvSpPr txBox="1">
            <a:spLocks noChangeArrowheads="1"/>
          </p:cNvSpPr>
          <p:nvPr/>
        </p:nvSpPr>
        <p:spPr bwMode="auto">
          <a:xfrm>
            <a:off x="457200" y="3733800"/>
            <a:ext cx="7805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A31001"/>
                </a:solidFill>
              </a:rPr>
              <a:t>Хиральность.</a:t>
            </a:r>
            <a:r>
              <a:rPr lang="ru-RU"/>
              <a:t> Остатку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/>
              <a:t> </a:t>
            </a:r>
            <a:r>
              <a:rPr lang="ru-RU"/>
              <a:t>приписывается знак (</a:t>
            </a:r>
            <a:r>
              <a:rPr lang="en-US"/>
              <a:t>“+” </a:t>
            </a:r>
            <a:r>
              <a:rPr lang="ru-RU"/>
              <a:t>или </a:t>
            </a:r>
            <a:r>
              <a:rPr lang="en-US"/>
              <a:t>“–” ) </a:t>
            </a:r>
            <a:endParaRPr lang="ru-RU"/>
          </a:p>
          <a:p>
            <a:r>
              <a:rPr lang="ru-RU"/>
              <a:t>торсионного угла,</a:t>
            </a:r>
            <a:r>
              <a:rPr lang="en-US"/>
              <a:t> </a:t>
            </a:r>
            <a:r>
              <a:rPr lang="ru-RU"/>
              <a:t> образованного </a:t>
            </a:r>
            <a:r>
              <a:rPr lang="en-US"/>
              <a:t>C</a:t>
            </a:r>
            <a:r>
              <a:rPr lang="en-US" baseline="-25000">
                <a:sym typeface="Symbol" pitchFamily="18" charset="2"/>
              </a:rPr>
              <a:t></a:t>
            </a:r>
            <a:r>
              <a:rPr lang="en-US"/>
              <a:t>-</a:t>
            </a:r>
            <a:r>
              <a:rPr lang="ru-RU"/>
              <a:t>атомами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i–1, i, i+1, i+2</a:t>
            </a:r>
            <a:endParaRPr lang="ru-RU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0" name="Text Box 3084"/>
          <p:cNvSpPr txBox="1">
            <a:spLocks noChangeArrowheads="1"/>
          </p:cNvSpPr>
          <p:nvPr/>
        </p:nvSpPr>
        <p:spPr bwMode="auto">
          <a:xfrm>
            <a:off x="381000" y="5570538"/>
            <a:ext cx="8610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err="1"/>
              <a:t>Хиральность</a:t>
            </a:r>
            <a:r>
              <a:rPr lang="ru-RU" sz="1600" dirty="0"/>
              <a:t> остатков из правых спиралей </a:t>
            </a:r>
            <a:r>
              <a:rPr lang="en-US" sz="1600" dirty="0"/>
              <a:t>“+”; “</a:t>
            </a:r>
            <a:r>
              <a:rPr lang="ru-RU" sz="1600" dirty="0"/>
              <a:t>левые</a:t>
            </a:r>
            <a:r>
              <a:rPr lang="en-US" sz="1600" dirty="0"/>
              <a:t>” </a:t>
            </a:r>
            <a:r>
              <a:rPr lang="ru-RU" sz="1600" dirty="0"/>
              <a:t>спирали исключительно редки</a:t>
            </a:r>
          </a:p>
          <a:p>
            <a:endParaRPr lang="ru-RU" sz="1600" dirty="0"/>
          </a:p>
          <a:p>
            <a:r>
              <a:rPr lang="ru-RU" sz="1600" dirty="0" err="1"/>
              <a:t>Хиральность</a:t>
            </a:r>
            <a:r>
              <a:rPr lang="ru-RU" sz="1600" dirty="0"/>
              <a:t> остатков из скрученных </a:t>
            </a:r>
            <a:r>
              <a:rPr lang="ru-RU" sz="1600" dirty="0" err="1" smtClean="0"/>
              <a:t>бета-листов</a:t>
            </a:r>
            <a:r>
              <a:rPr lang="ru-RU" sz="1600" dirty="0" smtClean="0"/>
              <a:t> обычно  </a:t>
            </a:r>
            <a:r>
              <a:rPr lang="en-US" sz="1600" dirty="0" smtClean="0"/>
              <a:t>“</a:t>
            </a:r>
            <a:r>
              <a:rPr lang="ru-RU" sz="1600" dirty="0" smtClean="0"/>
              <a:t>–</a:t>
            </a:r>
            <a:r>
              <a:rPr lang="en-US" sz="1600" dirty="0" smtClean="0"/>
              <a:t>”</a:t>
            </a:r>
            <a:endParaRPr lang="ru-RU" sz="16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DSSP</a:t>
            </a:r>
            <a:r>
              <a:rPr lang="ru-RU" sz="4000" smtClean="0"/>
              <a:t>, шаг </a:t>
            </a:r>
            <a:r>
              <a:rPr lang="en-US" sz="4000" smtClean="0"/>
              <a:t>3</a:t>
            </a:r>
            <a:endParaRPr lang="ru-RU" sz="4000" smtClean="0"/>
          </a:p>
        </p:txBody>
      </p:sp>
      <p:sp>
        <p:nvSpPr>
          <p:cNvPr id="34819" name="TextBox 11"/>
          <p:cNvSpPr txBox="1">
            <a:spLocks noChangeArrowheads="1"/>
          </p:cNvSpPr>
          <p:nvPr/>
        </p:nvSpPr>
        <p:spPr bwMode="auto">
          <a:xfrm>
            <a:off x="3657600" y="8382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6600CC"/>
                </a:solidFill>
              </a:rPr>
              <a:t>Спирали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9588" y="1676400"/>
            <a:ext cx="8124825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Минимальная альфа-спираль = два последовательных </a:t>
            </a:r>
          </a:p>
          <a:p>
            <a:pPr>
              <a:defRPr/>
            </a:pPr>
            <a:r>
              <a:rPr lang="ru-RU" sz="1600" dirty="0"/>
              <a:t>4-поворота. Ее длина 4 остатка, крайние не включаются в альфа-спираль!</a:t>
            </a:r>
            <a:endParaRPr lang="en-US" sz="1600" dirty="0"/>
          </a:p>
          <a:p>
            <a:pPr>
              <a:defRPr/>
            </a:pPr>
            <a:r>
              <a:rPr lang="ru-RU" sz="1600" dirty="0"/>
              <a:t>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u="sng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ru-RU" b="1" u="sng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u="sng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O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u="sng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N O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u="sng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N O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u="sng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N O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u="sng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N O</a:t>
            </a:r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u="sng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N O</a:t>
            </a: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i+1 i+2 i+3 i+4 i+5</a:t>
            </a:r>
            <a:endParaRPr lang="ru-RU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u="sng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| H  E  L  I  X |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</a:br>
            <a:endParaRPr lang="en-US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ru-RU" sz="1600" dirty="0"/>
              <a:t>Альфа-спираль = максимальный набор пересекающихся </a:t>
            </a:r>
          </a:p>
          <a:p>
            <a:pPr>
              <a:defRPr/>
            </a:pPr>
            <a:r>
              <a:rPr lang="ru-RU" sz="1600" dirty="0"/>
              <a:t>или следующих вплотную друг за другом минимальных спиралей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r>
              <a:rPr lang="ru-RU" sz="1600" dirty="0"/>
              <a:t>Аналогично определены </a:t>
            </a:r>
            <a:r>
              <a:rPr lang="ru-RU" sz="1600" dirty="0" smtClean="0"/>
              <a:t>3</a:t>
            </a:r>
            <a:r>
              <a:rPr lang="ru-RU" sz="1600" baseline="-25000" dirty="0" smtClean="0"/>
              <a:t>10 </a:t>
            </a:r>
            <a:r>
              <a:rPr lang="ru-RU" sz="1600" dirty="0" smtClean="0"/>
              <a:t>-спирали (из 3-поворотов) и </a:t>
            </a:r>
            <a:r>
              <a:rPr lang="ru-RU" sz="1600" dirty="0" smtClean="0">
                <a:sym typeface="Symbol" pitchFamily="18" charset="2"/>
              </a:rPr>
              <a:t></a:t>
            </a:r>
            <a:r>
              <a:rPr lang="ru-RU" sz="1600" dirty="0" smtClean="0"/>
              <a:t>-спирали (из 5-поворотов)</a:t>
            </a:r>
            <a:endParaRPr lang="ru-RU" sz="1600" dirty="0"/>
          </a:p>
        </p:txBody>
      </p:sp>
      <p:sp>
        <p:nvSpPr>
          <p:cNvPr id="11" name="Дуга 10"/>
          <p:cNvSpPr/>
          <p:nvPr/>
        </p:nvSpPr>
        <p:spPr>
          <a:xfrm>
            <a:off x="990600" y="2352675"/>
            <a:ext cx="1905000" cy="1066800"/>
          </a:xfrm>
          <a:prstGeom prst="arc">
            <a:avLst>
              <a:gd name="adj1" fmla="val 11408731"/>
              <a:gd name="adj2" fmla="val 2113056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1524000" y="2352675"/>
            <a:ext cx="1905000" cy="914400"/>
          </a:xfrm>
          <a:prstGeom prst="arc">
            <a:avLst>
              <a:gd name="adj1" fmla="val 11130288"/>
              <a:gd name="adj2" fmla="val 21322183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DSSP</a:t>
            </a:r>
            <a:r>
              <a:rPr lang="ru-RU" sz="4000" smtClean="0"/>
              <a:t>, шаг </a:t>
            </a:r>
            <a:r>
              <a:rPr lang="en-US" sz="4000" smtClean="0"/>
              <a:t>3</a:t>
            </a:r>
            <a:endParaRPr lang="ru-RU" sz="4000" smtClean="0"/>
          </a:p>
        </p:txBody>
      </p:sp>
      <p:sp>
        <p:nvSpPr>
          <p:cNvPr id="35843" name="TextBox 11"/>
          <p:cNvSpPr txBox="1">
            <a:spLocks noChangeArrowheads="1"/>
          </p:cNvSpPr>
          <p:nvPr/>
        </p:nvSpPr>
        <p:spPr bwMode="auto">
          <a:xfrm>
            <a:off x="2743200" y="83820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6600CC"/>
                </a:solidFill>
              </a:rPr>
              <a:t>Лестницы и листы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09588" y="1752600"/>
            <a:ext cx="81248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Лестница = один или более мостиков </a:t>
            </a:r>
            <a:r>
              <a:rPr lang="ru-RU" i="1">
                <a:solidFill>
                  <a:srgbClr val="A31001"/>
                </a:solidFill>
              </a:rPr>
              <a:t>одного типа</a:t>
            </a:r>
            <a:r>
              <a:rPr lang="ru-RU"/>
              <a:t>, идущих подряд</a:t>
            </a:r>
          </a:p>
          <a:p>
            <a:endParaRPr lang="ru-RU"/>
          </a:p>
          <a:p>
            <a:r>
              <a:rPr lang="ru-RU"/>
              <a:t>Две лестницы связаны</a:t>
            </a:r>
            <a:r>
              <a:rPr lang="en-US"/>
              <a:t>,</a:t>
            </a:r>
            <a:r>
              <a:rPr lang="ru-RU"/>
              <a:t> если имеют общий остаток</a:t>
            </a:r>
          </a:p>
          <a:p>
            <a:endParaRPr lang="ru-RU"/>
          </a:p>
          <a:p>
            <a:r>
              <a:rPr lang="ru-RU"/>
              <a:t>Бета-лист: максимальный связный набор лестниц</a:t>
            </a:r>
            <a:endParaRPr lang="en-US"/>
          </a:p>
          <a:p>
            <a:endParaRPr lang="ru-RU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33400" y="4689475"/>
            <a:ext cx="6792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Нерегулярности: допускаются выпячивания (не более одного</a:t>
            </a:r>
          </a:p>
          <a:p>
            <a:r>
              <a:rPr lang="ru-RU"/>
              <a:t>на одном тяже лестницы и не более четырёх – на другом)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Обозначения </a:t>
            </a:r>
            <a:r>
              <a:rPr lang="en-US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DSSP</a:t>
            </a:r>
            <a:endParaRPr lang="ru-RU" sz="4400" ker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867" name="Text Box 1029"/>
          <p:cNvSpPr txBox="1">
            <a:spLocks noChangeArrowheads="1"/>
          </p:cNvSpPr>
          <p:nvPr/>
        </p:nvSpPr>
        <p:spPr bwMode="auto">
          <a:xfrm>
            <a:off x="533400" y="4267200"/>
            <a:ext cx="84407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Приоритет при детектировании нескольких ситуаций </a:t>
            </a:r>
          </a:p>
          <a:p>
            <a:r>
              <a:rPr lang="ru-RU"/>
              <a:t>у одного остатка: сверху вниз (от </a:t>
            </a:r>
            <a:r>
              <a:rPr lang="en-US"/>
              <a:t>H </a:t>
            </a:r>
            <a:r>
              <a:rPr lang="ru-RU"/>
              <a:t>к </a:t>
            </a:r>
            <a:r>
              <a:rPr lang="en-US"/>
              <a:t>S)</a:t>
            </a:r>
          </a:p>
          <a:p>
            <a:endParaRPr lang="en-US"/>
          </a:p>
          <a:p>
            <a:r>
              <a:rPr lang="ru-RU"/>
              <a:t>Если не детектировано ничего из перечисленного, в соответствующей колонке ставится пробел (хотя некоторые программы обработки заменяют его на букву </a:t>
            </a:r>
            <a:r>
              <a:rPr lang="en-US"/>
              <a:t>C, </a:t>
            </a:r>
            <a:r>
              <a:rPr lang="ru-RU"/>
              <a:t>от слова </a:t>
            </a:r>
            <a:r>
              <a:rPr lang="en-US"/>
              <a:t>“coil”)</a:t>
            </a:r>
            <a:r>
              <a:rPr lang="ru-RU"/>
              <a:t>.</a:t>
            </a:r>
          </a:p>
        </p:txBody>
      </p:sp>
      <p:sp>
        <p:nvSpPr>
          <p:cNvPr id="36868" name="Text Box 1030"/>
          <p:cNvSpPr txBox="1">
            <a:spLocks noChangeArrowheads="1"/>
          </p:cNvSpPr>
          <p:nvPr/>
        </p:nvSpPr>
        <p:spPr bwMode="auto">
          <a:xfrm>
            <a:off x="533400" y="3505200"/>
            <a:ext cx="7925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Участки </a:t>
            </a:r>
            <a:r>
              <a:rPr lang="ru-RU" dirty="0" smtClean="0"/>
              <a:t>3-, 4- </a:t>
            </a:r>
            <a:r>
              <a:rPr lang="ru-RU" dirty="0"/>
              <a:t>или 5-поворотов, не составляющие </a:t>
            </a:r>
            <a:r>
              <a:rPr lang="ru-RU" dirty="0" smtClean="0"/>
              <a:t>спираль </a:t>
            </a:r>
            <a:r>
              <a:rPr lang="ru-RU" dirty="0"/>
              <a:t>достаточной</a:t>
            </a:r>
          </a:p>
          <a:p>
            <a:r>
              <a:rPr lang="ru-RU" dirty="0"/>
              <a:t> длины</a:t>
            </a:r>
            <a:r>
              <a:rPr lang="en-US" dirty="0"/>
              <a:t>,</a:t>
            </a:r>
            <a:r>
              <a:rPr lang="ru-RU" dirty="0"/>
              <a:t> обозначаются </a:t>
            </a:r>
            <a:r>
              <a:rPr lang="en-US" dirty="0"/>
              <a:t>T</a:t>
            </a:r>
            <a:endParaRPr lang="ru-RU" dirty="0"/>
          </a:p>
        </p:txBody>
      </p:sp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609600" y="1349375"/>
            <a:ext cx="7772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</a:t>
            </a:r>
            <a:r>
              <a:rPr lang="pl-PL"/>
              <a:t>H = alpha helix </a:t>
            </a: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</a:t>
            </a:r>
            <a:r>
              <a:rPr lang="pl-PL"/>
              <a:t>B = residue in isolated beta-bridge</a:t>
            </a:r>
            <a:endParaRPr lang="en-US"/>
          </a:p>
          <a:p>
            <a:pPr>
              <a:buFont typeface="Arial" charset="0"/>
              <a:buChar char="•"/>
            </a:pPr>
            <a:r>
              <a:rPr lang="pl-PL"/>
              <a:t> E = extended strand, participates in beta ladder</a:t>
            </a:r>
            <a:endParaRPr lang="en-US"/>
          </a:p>
          <a:p>
            <a:pPr>
              <a:buFont typeface="Arial" charset="0"/>
              <a:buChar char="•"/>
            </a:pPr>
            <a:r>
              <a:rPr lang="pl-PL"/>
              <a:t> G = 3-helix (3/10 helix)</a:t>
            </a:r>
            <a:endParaRPr lang="en-US"/>
          </a:p>
          <a:p>
            <a:pPr>
              <a:buFont typeface="Arial" charset="0"/>
              <a:buChar char="•"/>
            </a:pPr>
            <a:r>
              <a:rPr lang="pl-PL"/>
              <a:t> I = 5</a:t>
            </a:r>
            <a:r>
              <a:rPr lang="en-US"/>
              <a:t>-</a:t>
            </a:r>
            <a:r>
              <a:rPr lang="pl-PL"/>
              <a:t>helix (pi helix)</a:t>
            </a:r>
            <a:endParaRPr lang="en-US"/>
          </a:p>
          <a:p>
            <a:pPr>
              <a:buFont typeface="Arial" charset="0"/>
              <a:buChar char="•"/>
            </a:pPr>
            <a:r>
              <a:rPr lang="pl-PL"/>
              <a:t> T = hydrogen bonded turn</a:t>
            </a:r>
            <a:endParaRPr lang="en-US"/>
          </a:p>
          <a:p>
            <a:pPr>
              <a:buFont typeface="Arial" charset="0"/>
              <a:buChar char="•"/>
            </a:pPr>
            <a:r>
              <a:rPr lang="pl-PL"/>
              <a:t> S = bend </a:t>
            </a:r>
          </a:p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A3856-7AA2-48D9-95D6-DF2E6C9C3364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Stride</a:t>
            </a:r>
            <a:endParaRPr lang="ru-RU" sz="4000" smtClean="0"/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2590800" y="8382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(</a:t>
            </a:r>
            <a:r>
              <a:rPr lang="en-US"/>
              <a:t>secondary STRuctural IDEntification)</a:t>
            </a:r>
            <a:endParaRPr lang="ru-RU"/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457200" y="2590800"/>
            <a:ext cx="76962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Этапы алгоритма:</a:t>
            </a:r>
            <a:r>
              <a:rPr lang="en-US" dirty="0"/>
              <a:t> </a:t>
            </a:r>
            <a:endParaRPr lang="ru-RU" dirty="0"/>
          </a:p>
          <a:p>
            <a:pPr>
              <a:lnSpc>
                <a:spcPct val="115000"/>
              </a:lnSpc>
              <a:spcAft>
                <a:spcPts val="600"/>
              </a:spcAft>
              <a:buFont typeface="Symbol" pitchFamily="18" charset="2"/>
              <a:buChar char=""/>
            </a:pPr>
            <a:r>
              <a:rPr lang="ru-RU" dirty="0" smtClean="0"/>
              <a:t> Расчет </a:t>
            </a:r>
            <a:r>
              <a:rPr lang="ru-RU" dirty="0"/>
              <a:t>энергии водородной связи для пар </a:t>
            </a:r>
            <a:r>
              <a:rPr lang="ru-RU" dirty="0" err="1"/>
              <a:t>остовных</a:t>
            </a:r>
            <a:r>
              <a:rPr lang="ru-RU" dirty="0"/>
              <a:t> атомов </a:t>
            </a:r>
            <a:r>
              <a:rPr lang="en-US" dirty="0"/>
              <a:t>N </a:t>
            </a:r>
            <a:r>
              <a:rPr lang="ru-RU" dirty="0"/>
              <a:t>и </a:t>
            </a:r>
            <a:r>
              <a:rPr lang="en-US" dirty="0"/>
              <a:t>O</a:t>
            </a:r>
            <a:r>
              <a:rPr lang="ru-RU" dirty="0"/>
              <a:t>. Способ расчета отличен от используемого в </a:t>
            </a:r>
            <a:r>
              <a:rPr lang="en-US" dirty="0"/>
              <a:t>DSSP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Font typeface="Symbol" pitchFamily="18" charset="2"/>
              <a:buChar char=""/>
            </a:pPr>
            <a:r>
              <a:rPr lang="ru-RU" dirty="0" smtClean="0"/>
              <a:t> Для </a:t>
            </a:r>
            <a:r>
              <a:rPr lang="ru-RU" dirty="0"/>
              <a:t>каждого остатка: расчет вероятности того, что остаток с данными значениями торсионных углов </a:t>
            </a:r>
            <a:r>
              <a:rPr lang="el-GR" dirty="0"/>
              <a:t>φ</a:t>
            </a:r>
            <a:r>
              <a:rPr lang="ru-RU" dirty="0"/>
              <a:t> и </a:t>
            </a:r>
            <a:r>
              <a:rPr lang="el-GR" dirty="0"/>
              <a:t>ψ</a:t>
            </a:r>
            <a:r>
              <a:rPr lang="ru-RU" dirty="0"/>
              <a:t>,  принадлежит </a:t>
            </a:r>
            <a:r>
              <a:rPr lang="ru-RU" dirty="0" err="1"/>
              <a:t>альфа-спирали</a:t>
            </a:r>
            <a:r>
              <a:rPr lang="ru-RU" dirty="0"/>
              <a:t> (</a:t>
            </a:r>
            <a:r>
              <a:rPr lang="ru-RU" dirty="0" err="1"/>
              <a:t>бета-тяжу</a:t>
            </a:r>
            <a:r>
              <a:rPr lang="ru-RU" dirty="0"/>
              <a:t>)</a:t>
            </a:r>
          </a:p>
          <a:p>
            <a:pPr>
              <a:lnSpc>
                <a:spcPct val="115000"/>
              </a:lnSpc>
              <a:spcAft>
                <a:spcPts val="600"/>
              </a:spcAft>
              <a:buFont typeface="Symbol" pitchFamily="18" charset="2"/>
              <a:buChar char=""/>
            </a:pPr>
            <a:r>
              <a:rPr lang="ru-RU" dirty="0" smtClean="0"/>
              <a:t> </a:t>
            </a:r>
            <a:r>
              <a:rPr lang="ru-RU" dirty="0" err="1" smtClean="0"/>
              <a:t>Детекция</a:t>
            </a:r>
            <a:r>
              <a:rPr lang="ru-RU" dirty="0" smtClean="0"/>
              <a:t> </a:t>
            </a:r>
            <a:r>
              <a:rPr lang="ru-RU" dirty="0"/>
              <a:t>«зародышей» элементов вторичной структуры </a:t>
            </a:r>
          </a:p>
          <a:p>
            <a:pPr>
              <a:lnSpc>
                <a:spcPct val="115000"/>
              </a:lnSpc>
              <a:spcAft>
                <a:spcPts val="600"/>
              </a:spcAft>
              <a:buFont typeface="Symbol" pitchFamily="18" charset="2"/>
              <a:buChar char=""/>
            </a:pPr>
            <a:r>
              <a:rPr lang="ru-RU" dirty="0" smtClean="0">
                <a:ea typeface="Calibri" pitchFamily="34" charset="0"/>
                <a:cs typeface="Calibri" pitchFamily="34" charset="0"/>
              </a:rPr>
              <a:t> Объединение </a:t>
            </a:r>
            <a:r>
              <a:rPr lang="ru-RU" dirty="0">
                <a:ea typeface="Calibri" pitchFamily="34" charset="0"/>
                <a:cs typeface="Calibri" pitchFamily="34" charset="0"/>
              </a:rPr>
              <a:t>зародышей в элементы</a:t>
            </a:r>
          </a:p>
          <a:p>
            <a:pPr>
              <a:buFont typeface="Arial" charset="0"/>
              <a:buChar char="•"/>
            </a:pPr>
            <a:endParaRPr lang="ru-RU" dirty="0"/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381000" y="1362075"/>
            <a:ext cx="7467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Frishman,D., Argos,P. </a:t>
            </a:r>
            <a:r>
              <a:rPr lang="en-US">
                <a:hlinkClick r:id="rId2"/>
              </a:rPr>
              <a:t/>
            </a:r>
            <a:br>
              <a:rPr lang="en-US">
                <a:hlinkClick r:id="rId2"/>
              </a:rPr>
            </a:br>
            <a:r>
              <a:rPr lang="en-US">
                <a:hlinkClick r:id="rId2"/>
              </a:rPr>
              <a:t>Knowledge-based protein secondary structure assignment.</a:t>
            </a:r>
            <a:r>
              <a:rPr lang="en-US"/>
              <a:t> </a:t>
            </a:r>
            <a:br>
              <a:rPr lang="en-US"/>
            </a:br>
            <a:r>
              <a:rPr lang="en-US" i="1"/>
              <a:t>Proteins</a:t>
            </a:r>
            <a:r>
              <a:rPr lang="en-US"/>
              <a:t> </a:t>
            </a:r>
            <a:r>
              <a:rPr lang="en-US" b="1"/>
              <a:t>23</a:t>
            </a:r>
            <a:r>
              <a:rPr lang="en-US"/>
              <a:t> , no, 4 (1995)</a:t>
            </a:r>
            <a:endParaRPr lang="ru-RU"/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381000" y="5791200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Алгоритм основан на подходе </a:t>
            </a:r>
            <a:r>
              <a:rPr lang="en-US"/>
              <a:t>“knowledge-based”, </a:t>
            </a:r>
            <a:r>
              <a:rPr lang="ru-RU"/>
              <a:t>то есть использовании статистики экспертных аннотаций.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Stride</a:t>
            </a:r>
            <a:r>
              <a:rPr lang="ru-RU" sz="4000" smtClean="0"/>
              <a:t>, шаг 1</a:t>
            </a: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3048000" y="8382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Энергия водородной связи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038" y="1141413"/>
            <a:ext cx="7019925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228600" y="4643438"/>
            <a:ext cx="89154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E = E</a:t>
            </a:r>
            <a:r>
              <a:rPr lang="en-US" sz="2800" b="1" i="1" baseline="-2500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800" b="1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i="1" baseline="-2500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800" b="1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i="1" baseline="-25000">
                <a:latin typeface="Times New Roman" pitchFamily="18" charset="0"/>
                <a:cs typeface="Times New Roman" pitchFamily="18" charset="0"/>
              </a:rPr>
              <a:t>t </a:t>
            </a:r>
            <a:endParaRPr lang="ru-RU" sz="28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2000"/>
          </a:p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aseline="-25000"/>
              <a:t>  </a:t>
            </a:r>
            <a:r>
              <a:rPr lang="ru-RU" sz="2000"/>
              <a:t>зависит только от расстояния между </a:t>
            </a:r>
            <a:r>
              <a:rPr lang="en-US" sz="2000"/>
              <a:t>O</a:t>
            </a:r>
            <a:r>
              <a:rPr lang="ru-RU" sz="2000"/>
              <a:t> и </a:t>
            </a:r>
            <a:r>
              <a:rPr lang="en-US" sz="2000"/>
              <a:t>N</a:t>
            </a:r>
          </a:p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/>
              <a:t> </a:t>
            </a:r>
            <a:r>
              <a:rPr lang="ru-RU" sz="2000"/>
              <a:t>зависит от</a:t>
            </a:r>
            <a:r>
              <a:rPr lang="en-US" sz="2000"/>
              <a:t> </a:t>
            </a:r>
            <a:r>
              <a:rPr lang="ru-RU" sz="2000"/>
              <a:t>угла </a:t>
            </a:r>
            <a:r>
              <a:rPr lang="en-US" sz="2000" i="1"/>
              <a:t>p</a:t>
            </a:r>
            <a:endParaRPr lang="en-US" sz="2000" i="1" baseline="-25000"/>
          </a:p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/>
              <a:t> </a:t>
            </a:r>
            <a:r>
              <a:rPr lang="ru-RU" sz="2000"/>
              <a:t>зависит от</a:t>
            </a:r>
            <a:r>
              <a:rPr lang="en-US" sz="2000"/>
              <a:t> </a:t>
            </a:r>
            <a:r>
              <a:rPr lang="ru-RU" sz="2000"/>
              <a:t>углов  </a:t>
            </a:r>
            <a:r>
              <a:rPr lang="en-US" sz="2000" i="1"/>
              <a:t>t</a:t>
            </a:r>
            <a:r>
              <a:rPr lang="en-US" sz="2000" baseline="-25000"/>
              <a:t>0 </a:t>
            </a:r>
            <a:r>
              <a:rPr lang="ru-RU" sz="2000"/>
              <a:t>и </a:t>
            </a:r>
            <a:r>
              <a:rPr lang="en-US" sz="2000" i="1"/>
              <a:t>t</a:t>
            </a:r>
            <a:r>
              <a:rPr lang="ru-RU" sz="2000" baseline="-25000"/>
              <a:t>1</a:t>
            </a:r>
            <a:r>
              <a:rPr lang="ru-RU" sz="3200"/>
              <a:t> </a:t>
            </a:r>
          </a:p>
        </p:txBody>
      </p:sp>
      <p:sp>
        <p:nvSpPr>
          <p:cNvPr id="38918" name="Line 4"/>
          <p:cNvSpPr>
            <a:spLocks noChangeShapeType="1"/>
          </p:cNvSpPr>
          <p:nvPr/>
        </p:nvSpPr>
        <p:spPr bwMode="auto">
          <a:xfrm flipV="1">
            <a:off x="4114800" y="3505200"/>
            <a:ext cx="20574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9" name="Line 5"/>
          <p:cNvSpPr>
            <a:spLocks noChangeShapeType="1"/>
          </p:cNvSpPr>
          <p:nvPr/>
        </p:nvSpPr>
        <p:spPr bwMode="auto">
          <a:xfrm>
            <a:off x="4114800" y="39624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Stride</a:t>
            </a:r>
            <a:r>
              <a:rPr lang="ru-RU" sz="4000" smtClean="0"/>
              <a:t>, шаг </a:t>
            </a:r>
            <a:r>
              <a:rPr lang="en-US" sz="4000" smtClean="0"/>
              <a:t>2</a:t>
            </a:r>
            <a:endParaRPr lang="ru-RU" sz="4000" smtClean="0"/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3124200" y="8382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Статистика углов </a:t>
            </a:r>
            <a:r>
              <a:rPr lang="el-GR"/>
              <a:t>φ</a:t>
            </a:r>
            <a:r>
              <a:rPr lang="ru-RU"/>
              <a:t> и </a:t>
            </a:r>
            <a:r>
              <a:rPr lang="el-GR"/>
              <a:t>ψ</a:t>
            </a:r>
            <a:r>
              <a:rPr lang="ru-RU"/>
              <a:t> </a:t>
            </a:r>
          </a:p>
        </p:txBody>
      </p:sp>
      <p:pic>
        <p:nvPicPr>
          <p:cNvPr id="39940" name="Picture 6" descr="http://employees.csbsju.edu/hjakubowski/classes/ch331/protstructure/ra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37750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http://molvis.chem.indiana.edu/C687_S99/projects/songupta/RamaPlot_GB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81200"/>
            <a:ext cx="44608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Водородные связи атома </a:t>
            </a:r>
            <a:r>
              <a:rPr lang="en-US" sz="4000" smtClean="0"/>
              <a:t>NZ </a:t>
            </a:r>
            <a:r>
              <a:rPr lang="ru-RU" sz="4000" smtClean="0"/>
              <a:t>лизина в структуре белка</a:t>
            </a:r>
          </a:p>
        </p:txBody>
      </p:sp>
      <p:pic>
        <p:nvPicPr>
          <p:cNvPr id="5123" name="Рисунок 3" descr="hb.png"/>
          <p:cNvPicPr>
            <a:picLocks noChangeAspect="1"/>
          </p:cNvPicPr>
          <p:nvPr/>
        </p:nvPicPr>
        <p:blipFill>
          <a:blip r:embed="rId2" cstate="print"/>
          <a:srcRect l="5588" r="24586"/>
          <a:stretch>
            <a:fillRect/>
          </a:stretch>
        </p:blipFill>
        <p:spPr bwMode="auto">
          <a:xfrm>
            <a:off x="1754188" y="1476375"/>
            <a:ext cx="5713412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Stride</a:t>
            </a:r>
            <a:r>
              <a:rPr lang="ru-RU" sz="4000" smtClean="0"/>
              <a:t>, шаг </a:t>
            </a:r>
            <a:r>
              <a:rPr lang="en-US" sz="4000" smtClean="0"/>
              <a:t>2</a:t>
            </a:r>
            <a:endParaRPr lang="ru-RU" sz="4000" smtClean="0"/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3124200" y="8382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Статистика углов </a:t>
            </a:r>
            <a:r>
              <a:rPr lang="el-GR"/>
              <a:t>φ</a:t>
            </a:r>
            <a:r>
              <a:rPr lang="ru-RU"/>
              <a:t> и </a:t>
            </a:r>
            <a:r>
              <a:rPr lang="el-GR"/>
              <a:t>ψ</a:t>
            </a:r>
            <a:r>
              <a:rPr lang="ru-RU"/>
              <a:t> </a:t>
            </a:r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609600" y="12954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Собрана статистика по специально составленной выборке из 226 структур (</a:t>
            </a:r>
            <a:r>
              <a:rPr lang="en-US" sz="1600"/>
              <a:t>“</a:t>
            </a:r>
            <a:r>
              <a:rPr lang="ru-RU" sz="1600"/>
              <a:t>материал обучения</a:t>
            </a:r>
            <a:r>
              <a:rPr lang="en-US" sz="1600"/>
              <a:t>” </a:t>
            </a:r>
            <a:r>
              <a:rPr lang="ru-RU" sz="1600"/>
              <a:t>для уточнения параметров алгоритма). Принадлежность остатка альфа-спирали (бета-тяжу) определялась по аннотации </a:t>
            </a:r>
            <a:r>
              <a:rPr lang="en-US" sz="1600"/>
              <a:t>PDB</a:t>
            </a:r>
            <a:r>
              <a:rPr lang="ru-RU" sz="1600"/>
              <a:t> файла. </a:t>
            </a:r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609600" y="2133600"/>
            <a:ext cx="815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Карта Рамачандрана разбита на квадратики 20</a:t>
            </a:r>
            <a:r>
              <a:rPr lang="ru-RU" sz="1600">
                <a:cs typeface="Times New Roman" pitchFamily="18" charset="0"/>
              </a:rPr>
              <a:t>º</a:t>
            </a:r>
            <a:r>
              <a:rPr lang="ru-RU" sz="1600"/>
              <a:t> </a:t>
            </a:r>
            <a:r>
              <a:rPr lang="en-US" sz="1600"/>
              <a:t>x</a:t>
            </a:r>
            <a:r>
              <a:rPr lang="ru-RU" sz="1600"/>
              <a:t> 20</a:t>
            </a:r>
            <a:r>
              <a:rPr lang="ru-RU" sz="1600">
                <a:cs typeface="Times New Roman" pitchFamily="18" charset="0"/>
              </a:rPr>
              <a:t>º</a:t>
            </a:r>
            <a:r>
              <a:rPr lang="ru-RU" sz="1600"/>
              <a:t>, построена гистограмма (отдельно для бета- и альфа-).</a:t>
            </a:r>
          </a:p>
          <a:p>
            <a:r>
              <a:rPr lang="ru-RU" sz="1600"/>
              <a:t>Удалены точки из областей, заведомо запрещенных для альфа-спиралей </a:t>
            </a:r>
            <a:br>
              <a:rPr lang="ru-RU" sz="1600"/>
            </a:br>
            <a:r>
              <a:rPr lang="ru-RU" sz="1600"/>
              <a:t>(бета-тяжей) – это вероятные ошибки и артефакты.</a:t>
            </a:r>
          </a:p>
        </p:txBody>
      </p:sp>
      <p:pic>
        <p:nvPicPr>
          <p:cNvPr id="40966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71875"/>
            <a:ext cx="37338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505200"/>
            <a:ext cx="31099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Stride</a:t>
            </a:r>
            <a:r>
              <a:rPr lang="ru-RU" sz="4000" smtClean="0"/>
              <a:t>, шаг </a:t>
            </a:r>
            <a:r>
              <a:rPr lang="en-US" sz="4000" smtClean="0"/>
              <a:t>2</a:t>
            </a:r>
            <a:endParaRPr lang="ru-RU" sz="4000" smtClean="0"/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1143000" y="838200"/>
            <a:ext cx="723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Правдоподобие того, что остаток принадлежит спирали или тяжу </a:t>
            </a: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381000" y="2209800"/>
            <a:ext cx="8763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ru-RU" sz="2000"/>
              <a:t>Вероятности попасть в квадратик </a:t>
            </a:r>
            <a:r>
              <a:rPr lang="en-US" sz="2000" b="1"/>
              <a:t>i</a:t>
            </a:r>
            <a:r>
              <a:rPr lang="en-US" sz="2000"/>
              <a:t> </a:t>
            </a:r>
            <a:r>
              <a:rPr lang="ru-RU" sz="2000"/>
              <a:t>равны </a:t>
            </a:r>
            <a:r>
              <a:rPr lang="en-US" sz="2000"/>
              <a:t>P</a:t>
            </a:r>
            <a:r>
              <a:rPr lang="en-US" sz="2000" baseline="-25000"/>
              <a:t>i</a:t>
            </a:r>
            <a:r>
              <a:rPr lang="en-US" sz="2000" baseline="30000">
                <a:cs typeface="Times New Roman" pitchFamily="18" charset="0"/>
              </a:rPr>
              <a:t>α </a:t>
            </a:r>
            <a:r>
              <a:rPr lang="en-US" sz="2000">
                <a:cs typeface="Times New Roman" pitchFamily="18" charset="0"/>
              </a:rPr>
              <a:t>=N</a:t>
            </a:r>
            <a:r>
              <a:rPr lang="en-US" sz="2000" baseline="-25000"/>
              <a:t>i</a:t>
            </a:r>
            <a:r>
              <a:rPr lang="en-US" sz="2000" baseline="30000">
                <a:cs typeface="Times New Roman" pitchFamily="18" charset="0"/>
              </a:rPr>
              <a:t>α</a:t>
            </a:r>
            <a:r>
              <a:rPr lang="en-US" sz="2000">
                <a:cs typeface="Times New Roman" pitchFamily="18" charset="0"/>
              </a:rPr>
              <a:t>/N</a:t>
            </a:r>
            <a:r>
              <a:rPr lang="en-US" sz="2000" baseline="30000">
                <a:cs typeface="Times New Roman" pitchFamily="18" charset="0"/>
              </a:rPr>
              <a:t>α</a:t>
            </a:r>
            <a:r>
              <a:rPr lang="en-US" sz="2000">
                <a:cs typeface="Times New Roman" pitchFamily="18" charset="0"/>
              </a:rPr>
              <a:t> </a:t>
            </a:r>
            <a:r>
              <a:rPr lang="ru-RU" sz="2000">
                <a:cs typeface="Times New Roman" pitchFamily="18" charset="0"/>
              </a:rPr>
              <a:t>, </a:t>
            </a:r>
            <a:r>
              <a:rPr lang="en-US" sz="2000"/>
              <a:t>P</a:t>
            </a:r>
            <a:r>
              <a:rPr lang="en-US" sz="2000" baseline="-25000"/>
              <a:t>i</a:t>
            </a:r>
            <a:r>
              <a:rPr lang="en-US" sz="2000" baseline="30000">
                <a:cs typeface="Times New Roman" pitchFamily="18" charset="0"/>
              </a:rPr>
              <a:t>β </a:t>
            </a:r>
            <a:r>
              <a:rPr lang="en-US" sz="2000">
                <a:cs typeface="Times New Roman" pitchFamily="18" charset="0"/>
              </a:rPr>
              <a:t>=N</a:t>
            </a:r>
            <a:r>
              <a:rPr lang="en-US" sz="2000" baseline="-25000"/>
              <a:t>i</a:t>
            </a:r>
            <a:r>
              <a:rPr lang="en-US" sz="2000" baseline="30000">
                <a:cs typeface="Times New Roman" pitchFamily="18" charset="0"/>
              </a:rPr>
              <a:t>β</a:t>
            </a:r>
            <a:r>
              <a:rPr lang="en-US" sz="2000">
                <a:cs typeface="Times New Roman" pitchFamily="18" charset="0"/>
              </a:rPr>
              <a:t>/N</a:t>
            </a:r>
            <a:r>
              <a:rPr lang="en-US" sz="2000" baseline="30000">
                <a:cs typeface="Times New Roman" pitchFamily="18" charset="0"/>
              </a:rPr>
              <a:t>β</a:t>
            </a:r>
            <a:r>
              <a:rPr lang="ru-RU" sz="2000"/>
              <a:t>  ,</a:t>
            </a:r>
            <a:endParaRPr lang="ru-RU" sz="2000" baseline="30000"/>
          </a:p>
          <a:p>
            <a:pPr marL="609600" indent="-609600">
              <a:spcBef>
                <a:spcPct val="20000"/>
              </a:spcBef>
            </a:pPr>
            <a:r>
              <a:rPr lang="ru-RU" sz="2000"/>
              <a:t>где </a:t>
            </a:r>
            <a:r>
              <a:rPr lang="en-US" sz="2000">
                <a:cs typeface="Times New Roman" pitchFamily="18" charset="0"/>
              </a:rPr>
              <a:t>N</a:t>
            </a:r>
            <a:r>
              <a:rPr lang="en-US" sz="2000" baseline="-25000"/>
              <a:t>i</a:t>
            </a:r>
            <a:r>
              <a:rPr lang="en-US" sz="2000" baseline="30000">
                <a:cs typeface="Times New Roman" pitchFamily="18" charset="0"/>
              </a:rPr>
              <a:t>α</a:t>
            </a:r>
            <a:r>
              <a:rPr lang="ru-RU" sz="2000" baseline="30000"/>
              <a:t> </a:t>
            </a:r>
            <a:r>
              <a:rPr lang="ru-RU" sz="2000"/>
              <a:t>– число точек из альфа-спиралей в квадратике </a:t>
            </a:r>
            <a:r>
              <a:rPr lang="en-US" sz="2000"/>
              <a:t>i</a:t>
            </a:r>
            <a:r>
              <a:rPr lang="ru-RU" sz="2000"/>
              <a:t>, </a:t>
            </a:r>
            <a:r>
              <a:rPr lang="ru-RU" sz="2000" b="1"/>
              <a:t> </a:t>
            </a:r>
            <a:endParaRPr lang="ru-RU" sz="2000"/>
          </a:p>
          <a:p>
            <a:pPr marL="609600" indent="-609600">
              <a:spcBef>
                <a:spcPct val="20000"/>
              </a:spcBef>
            </a:pPr>
            <a:r>
              <a:rPr lang="ru-RU" sz="2000">
                <a:cs typeface="Times New Roman" pitchFamily="18" charset="0"/>
              </a:rPr>
              <a:t>      </a:t>
            </a:r>
            <a:r>
              <a:rPr lang="en-US" sz="2000">
                <a:cs typeface="Times New Roman" pitchFamily="18" charset="0"/>
              </a:rPr>
              <a:t>N</a:t>
            </a:r>
            <a:r>
              <a:rPr lang="en-US" sz="2000" baseline="30000">
                <a:cs typeface="Times New Roman" pitchFamily="18" charset="0"/>
              </a:rPr>
              <a:t>α</a:t>
            </a:r>
            <a:r>
              <a:rPr lang="ru-RU" sz="2000" baseline="30000"/>
              <a:t> </a:t>
            </a:r>
            <a:r>
              <a:rPr lang="ru-RU" sz="2000"/>
              <a:t>– суммарное число точек из альфа-спиралей.</a:t>
            </a:r>
          </a:p>
          <a:p>
            <a:pPr marL="609600" indent="-609600">
              <a:spcBef>
                <a:spcPct val="20000"/>
              </a:spcBef>
            </a:pPr>
            <a:r>
              <a:rPr lang="ru-RU" sz="2000"/>
              <a:t>Аналогично – для бета.</a:t>
            </a:r>
          </a:p>
          <a:p>
            <a:pPr marL="609600" indent="-609600">
              <a:spcBef>
                <a:spcPct val="20000"/>
              </a:spcBef>
            </a:pPr>
            <a:endParaRPr lang="ru-RU" sz="2000"/>
          </a:p>
          <a:p>
            <a:pPr marL="609600" indent="-609600">
              <a:spcBef>
                <a:spcPct val="20000"/>
              </a:spcBef>
            </a:pPr>
            <a:r>
              <a:rPr lang="ru-RU" sz="2000"/>
              <a:t>Функции </a:t>
            </a:r>
            <a:r>
              <a:rPr lang="en-US" sz="2000"/>
              <a:t>P</a:t>
            </a:r>
            <a:r>
              <a:rPr lang="en-US" sz="2000" baseline="-25000"/>
              <a:t>i</a:t>
            </a:r>
            <a:r>
              <a:rPr lang="en-US" sz="2000" baseline="30000">
                <a:cs typeface="Times New Roman" pitchFamily="18" charset="0"/>
              </a:rPr>
              <a:t>α</a:t>
            </a:r>
            <a:r>
              <a:rPr lang="ru-RU" sz="2000" baseline="30000"/>
              <a:t>  </a:t>
            </a:r>
            <a:r>
              <a:rPr lang="ru-RU" sz="2000"/>
              <a:t>и</a:t>
            </a:r>
            <a:r>
              <a:rPr lang="ru-RU" sz="2000" baseline="30000"/>
              <a:t>  </a:t>
            </a:r>
            <a:r>
              <a:rPr lang="en-US" sz="2000"/>
              <a:t>P</a:t>
            </a:r>
            <a:r>
              <a:rPr lang="en-US" sz="2000" baseline="-25000"/>
              <a:t>i</a:t>
            </a:r>
            <a:r>
              <a:rPr lang="en-US" sz="2000" baseline="30000">
                <a:cs typeface="Times New Roman" pitchFamily="18" charset="0"/>
              </a:rPr>
              <a:t>β</a:t>
            </a:r>
            <a:r>
              <a:rPr lang="ru-RU" sz="2000" baseline="30000"/>
              <a:t>  </a:t>
            </a:r>
            <a:r>
              <a:rPr lang="ru-RU" sz="2000"/>
              <a:t>сглаживаются одним из стандартных способов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Stride</a:t>
            </a:r>
            <a:r>
              <a:rPr lang="ru-RU" sz="4000" smtClean="0"/>
              <a:t>, шаги 3 и 4</a:t>
            </a:r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457200" y="1524000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Критерий для пары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+4)</a:t>
            </a:r>
            <a:r>
              <a:rPr lang="en-US"/>
              <a:t> </a:t>
            </a:r>
            <a:r>
              <a:rPr lang="ru-RU"/>
              <a:t>, чтобы считаться зародышем альфа-спирали: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5324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3048000"/>
            <a:ext cx="7924800" cy="237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Минимальная альфа-спираль – два идущих подряд зародыша 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+4</a:t>
            </a:r>
            <a:r>
              <a:rPr lang="en-US" dirty="0"/>
              <a:t>), </a:t>
            </a:r>
            <a:r>
              <a:rPr lang="ru-RU" dirty="0"/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+1,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en-US" dirty="0"/>
              <a:t>)</a:t>
            </a:r>
            <a:r>
              <a:rPr lang="ru-RU" dirty="0"/>
              <a:t> ; спиралью всегда считаются остатки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+1,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+2,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+3,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+4</a:t>
            </a:r>
            <a:r>
              <a:rPr lang="ru-RU" dirty="0"/>
              <a:t>; а остатки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— </a:t>
            </a:r>
            <a:r>
              <a:rPr lang="ru-RU" dirty="0"/>
              <a:t>при выполнении условий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30000" dirty="0" err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i="1" dirty="0">
                <a:sym typeface="Symbol"/>
              </a:rPr>
              <a:t> </a:t>
            </a:r>
            <a:r>
              <a:rPr lang="en-US" dirty="0">
                <a:sym typeface="Symbol"/>
              </a:rPr>
              <a:t>&gt;</a:t>
            </a:r>
            <a:r>
              <a:rPr lang="en-US" i="1" dirty="0">
                <a:sym typeface="Symbol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+mn-lt"/>
                <a:cs typeface="Times New Roman" pitchFamily="18" charset="0"/>
              </a:rPr>
              <a:t>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i="1" dirty="0">
                <a:sym typeface="Symbol"/>
              </a:rPr>
              <a:t> &gt;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dirty="0"/>
              <a:t>, соответственно.</a:t>
            </a:r>
            <a:endParaRPr lang="en-US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Константы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dirty="0"/>
              <a:t>подобраны так, чтобы на материале обучения получить наилучшее совпадение с аннотированными в </a:t>
            </a:r>
            <a:r>
              <a:rPr lang="en-US" dirty="0"/>
              <a:t>PDB </a:t>
            </a:r>
            <a:r>
              <a:rPr lang="ru-RU" dirty="0" err="1"/>
              <a:t>альфа-спиралями</a:t>
            </a:r>
            <a:r>
              <a:rPr lang="ru-RU" dirty="0"/>
              <a:t>.</a:t>
            </a: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533400" y="5638800"/>
            <a:ext cx="807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Для бета-листов процедура аналогична</a:t>
            </a:r>
            <a:r>
              <a:rPr lang="en-US"/>
              <a:t>.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Другие алгоритмы</a:t>
            </a:r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685800" y="1447800"/>
            <a:ext cx="7772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DEFINE </a:t>
            </a:r>
            <a:r>
              <a:rPr lang="en-US" dirty="0"/>
              <a:t>(1988)</a:t>
            </a:r>
          </a:p>
          <a:p>
            <a:pPr>
              <a:buFont typeface="Arial" charset="0"/>
              <a:buChar char="•"/>
            </a:pPr>
            <a:r>
              <a:rPr lang="en-US" dirty="0"/>
              <a:t> P-CURVE (1989)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P-SEA </a:t>
            </a:r>
            <a:r>
              <a:rPr lang="en-US" dirty="0"/>
              <a:t>(1997)</a:t>
            </a:r>
          </a:p>
          <a:p>
            <a:pPr>
              <a:buFont typeface="Arial" charset="0"/>
              <a:buChar char="•"/>
            </a:pPr>
            <a:r>
              <a:rPr lang="en-US" dirty="0"/>
              <a:t> XTLSSTR (1999</a:t>
            </a:r>
            <a:r>
              <a:rPr lang="en-US" dirty="0" smtClean="0"/>
              <a:t>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SECSTR (2002)  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/>
              <a:t>VoTAP</a:t>
            </a:r>
            <a:r>
              <a:rPr lang="en-US" dirty="0"/>
              <a:t> (2004)</a:t>
            </a:r>
          </a:p>
          <a:p>
            <a:pPr>
              <a:buFont typeface="Arial" charset="0"/>
              <a:buChar char="•"/>
            </a:pPr>
            <a:r>
              <a:rPr lang="en-US" dirty="0"/>
              <a:t> KAKSI (2005)</a:t>
            </a:r>
          </a:p>
          <a:p>
            <a:pPr>
              <a:buFont typeface="Arial" charset="0"/>
              <a:buChar char="•"/>
            </a:pPr>
            <a:r>
              <a:rPr lang="en-US" dirty="0"/>
              <a:t> PROSIGN (2008</a:t>
            </a:r>
            <a:r>
              <a:rPr lang="en-US" dirty="0" smtClean="0"/>
              <a:t>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SABA (2011)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DISICL (2014)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PCASSO (2014)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SACF (2016)</a:t>
            </a:r>
            <a:endParaRPr lang="ru-RU" dirty="0"/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533400" y="4953000"/>
            <a:ext cx="815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Многие из них используют только информацию о положении </a:t>
            </a:r>
            <a:r>
              <a:rPr lang="en-US" dirty="0"/>
              <a:t>C</a:t>
            </a:r>
            <a:r>
              <a:rPr lang="en-US" dirty="0">
                <a:sym typeface="Symbol" pitchFamily="18" charset="2"/>
              </a:rPr>
              <a:t>-</a:t>
            </a:r>
            <a:r>
              <a:rPr lang="ru-RU" dirty="0">
                <a:sym typeface="Symbol" pitchFamily="18" charset="2"/>
              </a:rPr>
              <a:t>атомов.</a:t>
            </a:r>
          </a:p>
          <a:p>
            <a:endParaRPr lang="ru-RU" dirty="0">
              <a:sym typeface="Symbol" pitchFamily="18" charset="2"/>
            </a:endParaRPr>
          </a:p>
          <a:p>
            <a:r>
              <a:rPr lang="ru-RU" dirty="0">
                <a:sym typeface="Symbol" pitchFamily="18" charset="2"/>
              </a:rPr>
              <a:t>Наиболее популярным по-прежнему остаётся </a:t>
            </a:r>
            <a:r>
              <a:rPr lang="en-US" dirty="0">
                <a:sym typeface="Symbol" pitchFamily="18" charset="2"/>
              </a:rPr>
              <a:t>DSSP </a:t>
            </a:r>
            <a:r>
              <a:rPr lang="en-US" dirty="0">
                <a:sym typeface="Wingdings" pitchFamily="2" charset="2"/>
              </a:rPr>
              <a:t>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2438C-1AF3-4E1E-A683-0A69BA030D66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Распределение угла между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ru-RU" sz="2800" smtClean="0"/>
              <a:t>(</a:t>
            </a:r>
            <a:r>
              <a:rPr lang="en-US" sz="2800" smtClean="0"/>
              <a:t>Ser.CB, Ser.OG) </a:t>
            </a:r>
            <a:r>
              <a:rPr lang="ru-RU" sz="2800" smtClean="0"/>
              <a:t>и </a:t>
            </a:r>
            <a:r>
              <a:rPr lang="en-US" sz="2800" smtClean="0"/>
              <a:t>(Ser.OG, HOH.O)</a:t>
            </a:r>
            <a:endParaRPr lang="ru-RU" sz="2800" smtClean="0"/>
          </a:p>
        </p:txBody>
      </p:sp>
      <p:pic>
        <p:nvPicPr>
          <p:cNvPr id="6147" name="Рисунок 4" descr="SerOG_HOH_theta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667000"/>
            <a:ext cx="55054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5" descr="SerOG_HOH.GIF"/>
          <p:cNvPicPr>
            <a:picLocks noChangeAspect="1"/>
          </p:cNvPicPr>
          <p:nvPr/>
        </p:nvPicPr>
        <p:blipFill>
          <a:blip r:embed="rId3" cstate="print"/>
          <a:srcRect t="6219" b="20734"/>
          <a:stretch>
            <a:fillRect/>
          </a:stretch>
        </p:blipFill>
        <p:spPr bwMode="auto">
          <a:xfrm>
            <a:off x="152400" y="1674813"/>
            <a:ext cx="24384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Распределение угла между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ru-RU" sz="2800" smtClean="0"/>
              <a:t>(</a:t>
            </a:r>
            <a:r>
              <a:rPr lang="en-US" sz="2800" smtClean="0"/>
              <a:t>XXX.N, HOH.O) </a:t>
            </a:r>
            <a:r>
              <a:rPr lang="ru-RU" sz="2800" smtClean="0"/>
              <a:t>и ожидаемым направлением </a:t>
            </a:r>
            <a:r>
              <a:rPr lang="en-US" sz="2800" smtClean="0"/>
              <a:t>(N,H)</a:t>
            </a:r>
            <a:endParaRPr lang="ru-RU" sz="2800" smtClean="0"/>
          </a:p>
        </p:txBody>
      </p:sp>
      <p:pic>
        <p:nvPicPr>
          <p:cNvPr id="7171" name="Рисунок 2" descr="N_HOH_theta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95600"/>
            <a:ext cx="55054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3" descr="N_HOH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2744788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Тирозин – связанная вода тяготеет к плоскости</a:t>
            </a:r>
            <a:endParaRPr lang="ru-RU" sz="2800" smtClean="0"/>
          </a:p>
        </p:txBody>
      </p:sp>
      <p:pic>
        <p:nvPicPr>
          <p:cNvPr id="8195" name="Рисунок 2" descr="TyrOH_HOH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76400"/>
            <a:ext cx="44196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Распределение расстояния между атомами белка и кислородом воды</a:t>
            </a:r>
            <a:endParaRPr lang="ru-RU" sz="2800" smtClean="0"/>
          </a:p>
        </p:txBody>
      </p:sp>
      <p:pic>
        <p:nvPicPr>
          <p:cNvPr id="9219" name="Рисунок 2" descr="N_HOH_d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6482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SerOG_HOH_d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900" y="3332163"/>
            <a:ext cx="57531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Программа </a:t>
            </a:r>
            <a:r>
              <a:rPr lang="en-US" sz="3600" smtClean="0"/>
              <a:t>HBPlus</a:t>
            </a:r>
            <a:endParaRPr lang="ru-RU" sz="2800" smtClean="0"/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57200" y="1676400"/>
            <a:ext cx="8305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>
                <a:latin typeface="Courier New" pitchFamily="49" charset="0"/>
                <a:cs typeface="Courier New" pitchFamily="49" charset="0"/>
              </a:rPr>
              <a:t>HBPLUS Hydrogen Bond Calculator v 2.06            Jul 30 13:24:14 BST 1993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(c) I McDonald, D Naylor, D Jones and J Thornton 1993 All Rights Reserved.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1MBD &lt;- Brookhaven Code "/idata/new/p1mbd.new" &lt;- PDB file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&lt;---DONOR---&gt; &lt;-ACCEPTOR--&gt;    atom                        ^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c    i                          cat &lt;-CA-CA-&gt;   ^        H-A-AA   ^      H-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h    n   atom  resd res      DA  || num        DHA   H-A  angle D-A-AA Bond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n    s   type  num  typ     dist DA aas  dist angle  dist       angle   num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-0002-LEU N   -0153-HOH O   2.94 MH  -1 -1.00 151.8  2.02  -1.0  -1.0     1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-0146-HOH O   -0002-LEU O   2.78 HM  -1 -1.00  -1.0 -1.00  -1.0 128.7     2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-0289-HOH O   -0002-LEU O   3.45 HM  -1 -1.00  -1.0 -1.00  -1.0 136.5     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1366</Words>
  <Application>Microsoft Office PowerPoint</Application>
  <PresentationFormat>On-screen Show (4:3)</PresentationFormat>
  <Paragraphs>251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Оформление по умолчанию</vt:lpstr>
      <vt:lpstr>Структурная биоинформатика  (работа с пространственными структурами белков)  </vt:lpstr>
      <vt:lpstr>Аминокислотные остатки</vt:lpstr>
      <vt:lpstr>Водородная связь</vt:lpstr>
      <vt:lpstr>Водородные связи атома NZ лизина в структуре белка</vt:lpstr>
      <vt:lpstr>Распределение угла между  (Ser.CB, Ser.OG) и (Ser.OG, HOH.O)</vt:lpstr>
      <vt:lpstr>Распределение угла между  (XXX.N, HOH.O) и ожидаемым направлением (N,H)</vt:lpstr>
      <vt:lpstr>Тирозин – связанная вода тяготеет к плоскости</vt:lpstr>
      <vt:lpstr>Распределение расстояния между атомами белка и кислородом воды</vt:lpstr>
      <vt:lpstr>Программа HBPlus</vt:lpstr>
      <vt:lpstr>Ван-дер-ваальсово взаимодействие</vt:lpstr>
      <vt:lpstr>Силы, удерживающие форму молекулы белка</vt:lpstr>
      <vt:lpstr>Торсионные углы</vt:lpstr>
      <vt:lpstr>Определение торсионного угла</vt:lpstr>
      <vt:lpstr>Карта Рамачандрана (сделана в 1963 на основе модели)</vt:lpstr>
      <vt:lpstr>Карта Рамачандрана  с нанесённой статистикой из реальных структур</vt:lpstr>
      <vt:lpstr>Глицин и пролин</vt:lpstr>
      <vt:lpstr>Перед пролином</vt:lpstr>
      <vt:lpstr>Угол .  Цис- и транс-конформации остатков</vt:lpstr>
      <vt:lpstr>Водородные связи  в альфа-спирали</vt:lpstr>
      <vt:lpstr>Бета-тяж (beta-strand, -strand)</vt:lpstr>
      <vt:lpstr>Бета-лист (beta-sheet, -sheet)</vt:lpstr>
      <vt:lpstr>Карта Рамачандрана</vt:lpstr>
      <vt:lpstr>Вторичная структура белка</vt:lpstr>
      <vt:lpstr>Вторичная структура белка</vt:lpstr>
      <vt:lpstr>Схема вторичной структуры</vt:lpstr>
      <vt:lpstr>Выравнивание из Pfam</vt:lpstr>
      <vt:lpstr>Алгоритм DSSP</vt:lpstr>
      <vt:lpstr>Алгоритм DSSP, шаг 1</vt:lpstr>
      <vt:lpstr>Электростатическая модель водородной связи</vt:lpstr>
      <vt:lpstr>Типичные примеры вилочковых водородных связей в элементах вторичных структур, детектируемые DSSP</vt:lpstr>
      <vt:lpstr>Алгоритм DSSP, шаг 2</vt:lpstr>
      <vt:lpstr>Алгоритм DSSP, шаг 2</vt:lpstr>
      <vt:lpstr>Алгоритм DSSP, шаг 2</vt:lpstr>
      <vt:lpstr>Алгоритм DSSP, шаг 3</vt:lpstr>
      <vt:lpstr>Алгоритм DSSP, шаг 3</vt:lpstr>
      <vt:lpstr>PowerPoint Presentation</vt:lpstr>
      <vt:lpstr>Алгоритм Stride</vt:lpstr>
      <vt:lpstr>Алгоритм Stride, шаг 1</vt:lpstr>
      <vt:lpstr>Алгоритм Stride, шаг 2</vt:lpstr>
      <vt:lpstr>Алгоритм Stride, шаг 2</vt:lpstr>
      <vt:lpstr>Алгоритм Stride, шаг 2</vt:lpstr>
      <vt:lpstr>Алгоритм Stride, шаги 3 и 4</vt:lpstr>
      <vt:lpstr>Другие алгоритмы</vt:lpstr>
    </vt:vector>
  </TitlesOfParts>
  <Company>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Пространственные структуры белков</dc:title>
  <dc:creator>Spirin</dc:creator>
  <cp:lastModifiedBy>Sergei Alexandrovich Spirin</cp:lastModifiedBy>
  <cp:revision>103</cp:revision>
  <dcterms:created xsi:type="dcterms:W3CDTF">2010-08-31T12:50:11Z</dcterms:created>
  <dcterms:modified xsi:type="dcterms:W3CDTF">2018-11-07T09:18:08Z</dcterms:modified>
</cp:coreProperties>
</file>