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7"/>
  </p:notesMasterIdLst>
  <p:sldIdLst>
    <p:sldId id="256" r:id="rId2"/>
    <p:sldId id="268" r:id="rId3"/>
    <p:sldId id="280" r:id="rId4"/>
    <p:sldId id="279" r:id="rId5"/>
    <p:sldId id="272" r:id="rId6"/>
    <p:sldId id="270" r:id="rId7"/>
    <p:sldId id="282" r:id="rId8"/>
    <p:sldId id="269" r:id="rId9"/>
    <p:sldId id="271" r:id="rId10"/>
    <p:sldId id="273" r:id="rId11"/>
    <p:sldId id="276" r:id="rId12"/>
    <p:sldId id="274" r:id="rId13"/>
    <p:sldId id="281" r:id="rId14"/>
    <p:sldId id="278" r:id="rId15"/>
    <p:sldId id="277" r:id="rId16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+mn-ea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+mn-ea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+mn-ea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+mn-ea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270" autoAdjust="0"/>
    <p:restoredTop sz="94660"/>
  </p:normalViewPr>
  <p:slideViewPr>
    <p:cSldViewPr showGuides="1">
      <p:cViewPr varScale="1">
        <p:scale>
          <a:sx n="114" d="100"/>
          <a:sy n="114" d="100"/>
        </p:scale>
        <p:origin x="-1554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Arial" charset="0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Arial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Arial" charset="0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8625" cy="4540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4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noFill/>
          <a:ln w="12600" cap="sq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Arial" charset="0"/>
            </a:endParaRP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fld id="{914EE235-0265-401A-AD04-2EB6A20741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17440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1DA48125-566F-4EF9-8999-C38FB3867188}" type="slidenum">
              <a:rPr lang="ru-RU" smtClean="0">
                <a:ea typeface="WenQuanYi Micro Hei" charset="0"/>
                <a:cs typeface="WenQuanYi Micro Hei" charset="0"/>
              </a:rPr>
              <a:pPr/>
              <a:t>1</a:t>
            </a:fld>
            <a:endParaRPr lang="ru-RU" smtClean="0">
              <a:ea typeface="WenQuanYi Micro Hei" charset="0"/>
              <a:cs typeface="WenQuanYi Micro Hei" charset="0"/>
            </a:endParaRPr>
          </a:p>
        </p:txBody>
      </p:sp>
      <p:sp>
        <p:nvSpPr>
          <p:cNvPr id="133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3286275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14EE235-0265-401A-AD04-2EB6A207418B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5906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14EE235-0265-401A-AD04-2EB6A207418B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93431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914EE235-0265-401A-AD04-2EB6A207418B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99343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27FE3-B1E9-4F5C-954E-2A7ABF2577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BC064-A989-4842-84DE-9717509093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128588"/>
            <a:ext cx="2055812" cy="599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8213" cy="599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FA01B-3E90-441D-A9ED-FFF2E5869C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86EAA-5B50-41E9-877E-D447C293CB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FC09C-AA65-4092-A2D7-E66400FF6A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5F5E4-9EAF-425C-A823-DBBC357D5C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66CBE-0653-443C-85EB-386080FC93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1AAC7-376C-467B-BC01-DBCCECCA55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91A9A-7CF8-439A-A945-0941D8DE90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D98C7-F835-4424-A8E0-6D67E18379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00BF8-2643-4C68-9DA0-A20756E356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6425" cy="1433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3175"/>
            <a:ext cx="2130425" cy="3667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54763"/>
            <a:ext cx="2895600" cy="368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3175"/>
            <a:ext cx="2130425" cy="3667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fld id="{332D95C9-F43E-47E8-9AAB-E6C4FF4750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WenQuanYi Micro Hei" charset="0"/>
          <a:cs typeface="WenQuanYi Micro Hei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WenQuanYi Micro Hei" charset="0"/>
          <a:cs typeface="WenQuanYi Micro Hei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WenQuanYi Micro Hei" charset="0"/>
          <a:cs typeface="WenQuanYi Micro Hei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WenQuanYi Micro Hei" charset="0"/>
          <a:cs typeface="WenQuanYi Micro Hei" charset="0"/>
        </a:defRPr>
      </a:lvl5pPr>
      <a:lvl6pPr marL="25146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WenQuanYi Micro Hei" charset="0"/>
          <a:cs typeface="WenQuanYi Micro Hei" charset="0"/>
        </a:defRPr>
      </a:lvl6pPr>
      <a:lvl7pPr marL="29718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WenQuanYi Micro Hei" charset="0"/>
          <a:cs typeface="WenQuanYi Micro Hei" charset="0"/>
        </a:defRPr>
      </a:lvl7pPr>
      <a:lvl8pPr marL="34290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WenQuanYi Micro Hei" charset="0"/>
          <a:cs typeface="WenQuanYi Micro Hei" charset="0"/>
        </a:defRPr>
      </a:lvl8pPr>
      <a:lvl9pPr marL="3886200" indent="-228600" algn="ct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WenQuanYi Micro Hei" charset="0"/>
          <a:cs typeface="WenQuanYi Micro Hei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1958975"/>
            <a:ext cx="7772400" cy="893961"/>
          </a:xfrm>
        </p:spPr>
        <p:txBody>
          <a:bodyPr/>
          <a:lstStyle/>
          <a:p>
            <a:r>
              <a:rPr lang="ru-RU" sz="4800" dirty="0" smtClean="0"/>
              <a:t>Пакет </a:t>
            </a:r>
            <a:r>
              <a:rPr lang="en-US" sz="4800" dirty="0" smtClean="0"/>
              <a:t>EMBOSS</a:t>
            </a:r>
            <a:endParaRPr lang="ru-RU" sz="48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960512"/>
          </a:xfrm>
        </p:spPr>
        <p:txBody>
          <a:bodyPr/>
          <a:lstStyle/>
          <a:p>
            <a:r>
              <a:rPr lang="ru-RU" dirty="0" smtClean="0"/>
              <a:t>включает </a:t>
            </a:r>
            <a:r>
              <a:rPr lang="en-US" dirty="0" smtClean="0"/>
              <a:t>256 </a:t>
            </a:r>
            <a:r>
              <a:rPr lang="ru-RU" dirty="0" smtClean="0"/>
              <a:t>программ и 19 </a:t>
            </a:r>
            <a:r>
              <a:rPr lang="en-US" dirty="0" smtClean="0"/>
              <a:t>“</a:t>
            </a:r>
            <a:r>
              <a:rPr lang="ru-RU" dirty="0" smtClean="0"/>
              <a:t>внешних</a:t>
            </a:r>
            <a:r>
              <a:rPr lang="en-US" dirty="0" smtClean="0"/>
              <a:t>”</a:t>
            </a:r>
            <a:r>
              <a:rPr lang="ru-RU" dirty="0" smtClean="0"/>
              <a:t> пакетов</a:t>
            </a:r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6425" cy="924148"/>
          </a:xfrm>
        </p:spPr>
        <p:txBody>
          <a:bodyPr/>
          <a:lstStyle/>
          <a:p>
            <a:r>
              <a:rPr lang="ru-RU" dirty="0" smtClean="0"/>
              <a:t>Параметры командной строки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26425" cy="504056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Команда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входной_файл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sz="2000" b="1" dirty="0" err="1" smtClean="0">
                <a:latin typeface="Courier New" pitchFamily="49" charset="0"/>
                <a:cs typeface="Courier New" pitchFamily="49" charset="0"/>
              </a:rPr>
              <a:t>выходной_файл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–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параметр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значение1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 -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параметр2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&lt;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значение2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 –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параметр3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ru-RU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Порядок параметров не имеет значения, кроме входного и выходного файлов</a:t>
            </a:r>
            <a:r>
              <a:rPr lang="en-US" sz="2400" dirty="0" smtClean="0"/>
              <a:t> – </a:t>
            </a:r>
            <a:r>
              <a:rPr lang="ru-RU" sz="2400" dirty="0" smtClean="0"/>
              <a:t>входной должен быть перед выходным. Но и их можно задать с указанием опции</a:t>
            </a:r>
            <a:r>
              <a:rPr lang="en-US" sz="2400" dirty="0" smtClean="0"/>
              <a:t>: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-&lt;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sequence&gt; &lt;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имя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файла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outseq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&lt;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имя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</a:t>
            </a:r>
            <a:r>
              <a:rPr lang="ru-RU" sz="2000" b="1" dirty="0" smtClean="0">
                <a:latin typeface="Courier New" pitchFamily="49" charset="0"/>
                <a:cs typeface="Courier New" pitchFamily="49" charset="0"/>
              </a:rPr>
              <a:t>файла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dirty="0" smtClean="0"/>
              <a:t> и </a:t>
            </a:r>
            <a:r>
              <a:rPr lang="ru-RU" sz="2400" u="sng" dirty="0" smtClean="0"/>
              <a:t>ставить в любом месте </a:t>
            </a:r>
            <a:endParaRPr lang="en-US" sz="2400" u="sng" dirty="0" smtClean="0"/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 Название опции можно не </a:t>
            </a:r>
            <a:r>
              <a:rPr lang="ru-RU" sz="2400" dirty="0" smtClean="0"/>
              <a:t>дописывать</a:t>
            </a:r>
            <a:r>
              <a:rPr lang="en-US" sz="2400" dirty="0" smtClean="0"/>
              <a:t>,</a:t>
            </a:r>
            <a:r>
              <a:rPr lang="ru-RU" sz="2400" dirty="0" smtClean="0"/>
              <a:t> </a:t>
            </a:r>
            <a:r>
              <a:rPr lang="ru-RU" sz="2400" dirty="0" smtClean="0"/>
              <a:t>если программа может его угадать по первым буквам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Часто можно использовать </a:t>
            </a:r>
            <a:r>
              <a:rPr lang="en-US" sz="2400" dirty="0" smtClean="0"/>
              <a:t>*, </a:t>
            </a:r>
            <a:r>
              <a:rPr lang="ru-RU" sz="2400" dirty="0" smtClean="0"/>
              <a:t>например, так задавать много последовательностей сразу. При использовании </a:t>
            </a:r>
            <a:r>
              <a:rPr lang="en-US" sz="2400" dirty="0" smtClean="0"/>
              <a:t>* </a:t>
            </a:r>
            <a:r>
              <a:rPr lang="ru-RU" sz="2400" dirty="0" smtClean="0"/>
              <a:t>надо весь параметр брать в кавычки</a:t>
            </a:r>
            <a:r>
              <a:rPr lang="en-US" sz="2400" dirty="0" smtClean="0"/>
              <a:t>:</a:t>
            </a:r>
            <a:r>
              <a:rPr lang="ru-RU" sz="2400" dirty="0" smtClean="0"/>
              <a:t> </a:t>
            </a:r>
            <a:r>
              <a:rPr lang="en-US" sz="2400" dirty="0" smtClean="0"/>
              <a:t>‘</a:t>
            </a:r>
            <a:r>
              <a:rPr lang="ru-RU" sz="2400" dirty="0" smtClean="0"/>
              <a:t>пара*</a:t>
            </a:r>
            <a:r>
              <a:rPr lang="ru-RU" sz="2400" dirty="0" err="1" smtClean="0"/>
              <a:t>тр</a:t>
            </a:r>
            <a:r>
              <a:rPr lang="en-US" sz="2400" dirty="0" smtClean="0"/>
              <a:t>‘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65886EAA-5B50-41E9-877E-D447C293CBE4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6425" cy="708124"/>
          </a:xfrm>
        </p:spPr>
        <p:txBody>
          <a:bodyPr/>
          <a:lstStyle/>
          <a:p>
            <a:r>
              <a:rPr lang="ru-RU" dirty="0" smtClean="0"/>
              <a:t>Группы параметров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226425" cy="525658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2800" dirty="0" smtClean="0"/>
              <a:t>Обязательные</a:t>
            </a:r>
          </a:p>
          <a:p>
            <a:pPr lvl="2">
              <a:buFont typeface="Arial" pitchFamily="34" charset="0"/>
              <a:buChar char="•"/>
            </a:pPr>
            <a:r>
              <a:rPr lang="ru-RU" sz="2000" dirty="0" smtClean="0"/>
              <a:t>если не зададите, то программа обязательно </a:t>
            </a:r>
            <a:r>
              <a:rPr lang="ru-RU" sz="2000" dirty="0" smtClean="0"/>
              <a:t>спросит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ru-RU" sz="2000" dirty="0" smtClean="0"/>
              <a:t>удобнее их задавать в командной строке чтобы можно было программу вызвать повторно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Дополнительные</a:t>
            </a:r>
          </a:p>
          <a:p>
            <a:pPr lvl="2">
              <a:buFont typeface="Arial" pitchFamily="34" charset="0"/>
              <a:buChar char="•"/>
            </a:pPr>
            <a:r>
              <a:rPr lang="ru-RU" sz="2000" dirty="0" smtClean="0"/>
              <a:t>управляют работой</a:t>
            </a:r>
            <a:r>
              <a:rPr lang="en-US" sz="2000" dirty="0" smtClean="0"/>
              <a:t> </a:t>
            </a:r>
            <a:r>
              <a:rPr lang="ru-RU" sz="2000" dirty="0" smtClean="0"/>
              <a:t>программы</a:t>
            </a:r>
          </a:p>
          <a:p>
            <a:pPr lvl="2">
              <a:buFont typeface="Arial" pitchFamily="34" charset="0"/>
              <a:buChar char="•"/>
            </a:pPr>
            <a:r>
              <a:rPr lang="ru-RU" sz="2000" dirty="0" smtClean="0"/>
              <a:t>если не задать, то будут выбраны </a:t>
            </a:r>
            <a:r>
              <a:rPr lang="ru-RU" sz="2000" dirty="0" err="1" smtClean="0"/>
              <a:t>умолчательные</a:t>
            </a:r>
            <a:r>
              <a:rPr lang="ru-RU" sz="2000" dirty="0" smtClean="0"/>
              <a:t> значения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Ассоциированные</a:t>
            </a:r>
          </a:p>
          <a:p>
            <a:pPr lvl="2">
              <a:buFont typeface="Arial" pitchFamily="34" charset="0"/>
              <a:buChar char="•"/>
            </a:pPr>
            <a:r>
              <a:rPr lang="ru-RU" sz="2000" dirty="0" smtClean="0"/>
              <a:t>Формализованные параметры входного и выходного файла – например, формат, начало, конец </a:t>
            </a:r>
            <a:r>
              <a:rPr lang="ru-RU" sz="2000" dirty="0" err="1" smtClean="0"/>
              <a:t>посл</a:t>
            </a:r>
            <a:r>
              <a:rPr lang="ru-RU" sz="2000" dirty="0" smtClean="0"/>
              <a:t> и </a:t>
            </a:r>
            <a:r>
              <a:rPr lang="ru-RU" sz="2000" dirty="0" err="1" smtClean="0"/>
              <a:t>т.п</a:t>
            </a:r>
            <a:endParaRPr lang="ru-RU" sz="20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Общие </a:t>
            </a:r>
          </a:p>
          <a:p>
            <a:pPr lvl="2">
              <a:buFont typeface="Arial" pitchFamily="34" charset="0"/>
              <a:buChar char="•"/>
            </a:pPr>
            <a:r>
              <a:rPr lang="ru-RU" sz="2000" dirty="0" smtClean="0"/>
              <a:t>Управляют интерфейсом команд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>
          <a:xfrm>
            <a:off x="6553200" y="6381328"/>
            <a:ext cx="2130425" cy="366713"/>
          </a:xfrm>
        </p:spPr>
        <p:txBody>
          <a:bodyPr/>
          <a:lstStyle/>
          <a:p>
            <a:pPr algn="r">
              <a:defRPr/>
            </a:pPr>
            <a:fld id="{65886EAA-5B50-41E9-877E-D447C293CBE4}" type="slidenum">
              <a:rPr lang="ru-RU" smtClean="0"/>
              <a:pPr algn="r"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3923"/>
            <a:ext cx="8226425" cy="748591"/>
          </a:xfrm>
        </p:spPr>
        <p:txBody>
          <a:bodyPr/>
          <a:lstStyle/>
          <a:p>
            <a:r>
              <a:rPr lang="ru-RU" dirty="0" smtClean="0"/>
              <a:t>Общие, </a:t>
            </a:r>
            <a:r>
              <a:rPr lang="ru-RU" sz="2400" dirty="0" smtClean="0"/>
              <a:t>наиболее употребительные</a:t>
            </a: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>
          <a:xfrm>
            <a:off x="6555432" y="6446663"/>
            <a:ext cx="2130425" cy="366713"/>
          </a:xfrm>
        </p:spPr>
        <p:txBody>
          <a:bodyPr lIns="1800000"/>
          <a:lstStyle/>
          <a:p>
            <a:pPr>
              <a:defRPr/>
            </a:pPr>
            <a:fld id="{8291AAC7-376C-467B-BC01-DBCCECCA55C2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47072980"/>
              </p:ext>
            </p:extLst>
          </p:nvPr>
        </p:nvGraphicFramePr>
        <p:xfrm>
          <a:off x="323528" y="1124744"/>
          <a:ext cx="8556823" cy="523756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10313"/>
                <a:gridCol w="4638359"/>
                <a:gridCol w="2508151"/>
              </a:tblGrid>
              <a:tr h="926123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Qualifier definition</a:t>
                      </a:r>
                    </a:p>
                  </a:txBody>
                  <a:tcPr marL="65548" marR="65548" marT="32774" marB="327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Description</a:t>
                      </a:r>
                    </a:p>
                  </a:txBody>
                  <a:tcPr marL="65548" marR="65548" marT="32774" marB="327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Перевод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451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-auto</a:t>
                      </a:r>
                    </a:p>
                  </a:txBody>
                  <a:tcPr marL="65548" marR="65548" marT="32774" marB="327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Turns off any prompting of the user</a:t>
                      </a:r>
                    </a:p>
                  </a:txBody>
                  <a:tcPr marL="65548" marR="65548" marT="32774" marB="327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Для</a:t>
                      </a:r>
                      <a:r>
                        <a:rPr lang="ru-RU" baseline="0" dirty="0" smtClean="0">
                          <a:solidFill>
                            <a:sysClr val="windowText" lastClr="000000"/>
                          </a:solidFill>
                        </a:rPr>
                        <a:t> запуска удаленно с закрытием окна и т.п.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4397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-</a:t>
                      </a:r>
                      <a:r>
                        <a:rPr lang="en-US" sz="2400" dirty="0" err="1">
                          <a:solidFill>
                            <a:sysClr val="windowText" lastClr="000000"/>
                          </a:solidFill>
                        </a:rPr>
                        <a:t>stdout</a:t>
                      </a:r>
                      <a:endParaRPr lang="en-US" sz="2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65548" marR="65548" marT="32774" marB="327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>
                          <a:solidFill>
                            <a:sysClr val="windowText" lastClr="000000"/>
                          </a:solidFill>
                        </a:rPr>
                        <a:t>Writes by default to stdout, but still prompts the user</a:t>
                      </a:r>
                    </a:p>
                  </a:txBody>
                  <a:tcPr marL="65548" marR="65548" marT="32774" marB="327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выдача в выходной</a:t>
                      </a:r>
                      <a:r>
                        <a:rPr lang="ru-RU" baseline="0" dirty="0" smtClean="0">
                          <a:solidFill>
                            <a:sysClr val="windowText" lastClr="000000"/>
                          </a:solidFill>
                        </a:rPr>
                        <a:t> поток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4397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-help</a:t>
                      </a:r>
                    </a:p>
                  </a:txBody>
                  <a:tcPr marL="65548" marR="65548" marT="32774" marB="327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Will give usage information of this program. See also -verbose below.</a:t>
                      </a:r>
                    </a:p>
                  </a:txBody>
                  <a:tcPr marL="65548" marR="65548" marT="32774" marB="327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подсказка совсем короткая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4342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-verbose</a:t>
                      </a:r>
                    </a:p>
                  </a:txBody>
                  <a:tcPr marL="65548" marR="65548" marT="32774" marB="327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When used with -help also gives the associated qualifiers and the general qualifiers (this list)</a:t>
                      </a:r>
                    </a:p>
                  </a:txBody>
                  <a:tcPr marL="65548" marR="65548" marT="32774" marB="327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сделать подсказу по</a:t>
                      </a:r>
                      <a:r>
                        <a:rPr lang="ru-RU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/>
                      </a:r>
                      <a:b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</a:br>
                      <a:r>
                        <a:rPr lang="en-US" baseline="0" dirty="0" smtClean="0">
                          <a:solidFill>
                            <a:sysClr val="windowText" lastClr="000000"/>
                          </a:solidFill>
                        </a:rPr>
                        <a:t>–help  </a:t>
                      </a:r>
                      <a:r>
                        <a:rPr lang="ru-RU" baseline="0" dirty="0" smtClean="0">
                          <a:solidFill>
                            <a:sysClr val="windowText" lastClr="000000"/>
                          </a:solidFill>
                        </a:rPr>
                        <a:t>разговорчивой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4397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-options</a:t>
                      </a:r>
                    </a:p>
                  </a:txBody>
                  <a:tcPr marL="65548" marR="65548" marT="32774" marB="327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ysClr val="windowText" lastClr="000000"/>
                          </a:solidFill>
                        </a:rPr>
                        <a:t>Program will also prompt for optional qualifiers.</a:t>
                      </a:r>
                    </a:p>
                  </a:txBody>
                  <a:tcPr marL="65548" marR="65548" marT="32774" marB="3277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ysClr val="windowText" lastClr="000000"/>
                          </a:solidFill>
                        </a:rPr>
                        <a:t>Запрашивать дополнительные параметры</a:t>
                      </a:r>
                      <a:endParaRPr lang="ru-RU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9191A9A-7CF8-439A-A945-0941D8DE903A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59283"/>
            <a:ext cx="8982001" cy="748591"/>
          </a:xfrm>
          <a:prstGeom prst="rect">
            <a:avLst/>
          </a:prstGeom>
        </p:spPr>
        <p:txBody>
          <a:bodyPr/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WenQuanYi Micro Hei" charset="0"/>
                <a:cs typeface="WenQuanYi Micro Hei" charset="0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WenQuanYi Micro Hei" charset="0"/>
                <a:cs typeface="WenQuanYi Micro Hei" charset="0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WenQuanYi Micro Hei" charset="0"/>
                <a:cs typeface="WenQuanYi Micro Hei" charset="0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WenQuanYi Micro Hei" charset="0"/>
                <a:cs typeface="WenQuanYi Micro Hei" charset="0"/>
              </a:defRPr>
            </a:lvl5pPr>
            <a:lvl6pPr marL="2514600" indent="-2286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WenQuanYi Micro Hei" charset="0"/>
                <a:cs typeface="WenQuanYi Micro Hei" charset="0"/>
              </a:defRPr>
            </a:lvl6pPr>
            <a:lvl7pPr marL="2971800" indent="-2286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WenQuanYi Micro Hei" charset="0"/>
                <a:cs typeface="WenQuanYi Micro Hei" charset="0"/>
              </a:defRPr>
            </a:lvl7pPr>
            <a:lvl8pPr marL="3429000" indent="-2286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WenQuanYi Micro Hei" charset="0"/>
                <a:cs typeface="WenQuanYi Micro Hei" charset="0"/>
              </a:defRPr>
            </a:lvl8pPr>
            <a:lvl9pPr marL="3886200" indent="-228600" algn="ctr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4400">
                <a:solidFill>
                  <a:srgbClr val="000000"/>
                </a:solidFill>
                <a:latin typeface="Calibri" pitchFamily="32" charset="0"/>
                <a:ea typeface="WenQuanYi Micro Hei" charset="0"/>
                <a:cs typeface="WenQuanYi Micro Hei" charset="0"/>
              </a:defRPr>
            </a:lvl9pPr>
          </a:lstStyle>
          <a:p>
            <a:r>
              <a:rPr lang="ru-RU" kern="0" dirty="0" smtClean="0"/>
              <a:t>Ассоциированные, </a:t>
            </a:r>
            <a:r>
              <a:rPr lang="ru-RU" sz="2400" kern="0" dirty="0" smtClean="0"/>
              <a:t>наиболее употребительные</a:t>
            </a:r>
            <a:endParaRPr lang="ru-RU" sz="2400" kern="0" dirty="0"/>
          </a:p>
        </p:txBody>
      </p:sp>
      <p:sp>
        <p:nvSpPr>
          <p:cNvPr id="5" name="Номер слайда 2"/>
          <p:cNvSpPr txBox="1">
            <a:spLocks/>
          </p:cNvSpPr>
          <p:nvPr/>
        </p:nvSpPr>
        <p:spPr bwMode="auto">
          <a:xfrm>
            <a:off x="6555432" y="6381328"/>
            <a:ext cx="2130425" cy="3667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1800000" tIns="46800" rIns="90000" bIns="4680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kern="1200">
                <a:solidFill>
                  <a:srgbClr val="000000"/>
                </a:solidFill>
                <a:latin typeface="Calibri" pitchFamily="32" charset="0"/>
                <a:ea typeface="+mn-ea"/>
                <a:cs typeface="Arial" charset="0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Calibri" pitchFamily="32" charset="0"/>
                <a:ea typeface="+mn-ea"/>
                <a:cs typeface="+mn-cs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Calibri" pitchFamily="32" charset="0"/>
                <a:ea typeface="+mn-ea"/>
                <a:cs typeface="+mn-cs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Calibri" pitchFamily="32" charset="0"/>
                <a:ea typeface="+mn-ea"/>
                <a:cs typeface="+mn-cs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ern="1200">
                <a:solidFill>
                  <a:schemeClr val="bg1"/>
                </a:solidFill>
                <a:latin typeface="Calibri" pitchFamily="32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Calibri" pitchFamily="32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Calibri" pitchFamily="32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Calibri" pitchFamily="32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Calibri" pitchFamily="32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8291AAC7-376C-467B-BC01-DBCCECCA55C2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55576" y="1118329"/>
          <a:ext cx="7056784" cy="4998084"/>
        </p:xfrm>
        <a:graphic>
          <a:graphicData uri="http://schemas.openxmlformats.org/drawingml/2006/table">
            <a:tbl>
              <a:tblPr/>
              <a:tblGrid>
                <a:gridCol w="1440160"/>
                <a:gridCol w="1008112"/>
                <a:gridCol w="4608512"/>
              </a:tblGrid>
              <a:tr h="2935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-sbegin1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integer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Start of each sequence to be used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51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-send1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integer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End of each sequence to be used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96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-sreverse1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boolean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Reverse (if DNA) 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33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-sask1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boolean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Ask for begin/end/reverse 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33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-snucleotide1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boolean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Sequence is nucleotide 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4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-sprotein1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boolean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Sequence is protein 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4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-slower1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boolean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Make lower case 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4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-supper1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boolean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Make upper case 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4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-scircular1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boolean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Sequence is circular 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33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-squick1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boolean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Read id and sequence only 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33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-sformat1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string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Input sequence format 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33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-iquery1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string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Input query fields or ID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list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5331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-ioffset1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integer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Input start position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offset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96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-sdbname1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string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Database name 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96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-sid1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string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Entry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name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4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-ufo1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string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UFO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univ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feature object)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features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4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-fformat1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string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Features format 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147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-fopenfile1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string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Features file name   </a:t>
                      </a: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6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ossingle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sequences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2597" marR="2597" marT="2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Write out multiple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sequenec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у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s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 individual files </a:t>
                      </a:r>
                    </a:p>
                  </a:txBody>
                  <a:tcPr marL="2597" marR="2597" marT="2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1508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Подсказки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err="1" smtClean="0"/>
              <a:t>seqret</a:t>
            </a:r>
            <a:r>
              <a:rPr lang="en-US" dirty="0" smtClean="0"/>
              <a:t>   -help  -verbose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tfm</a:t>
            </a:r>
            <a:r>
              <a:rPr lang="en-US" dirty="0" smtClean="0"/>
              <a:t>  </a:t>
            </a:r>
            <a:r>
              <a:rPr lang="en-US" dirty="0" err="1" smtClean="0"/>
              <a:t>seqret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wossname</a:t>
            </a:r>
            <a:r>
              <a:rPr lang="en-US" dirty="0" smtClean="0"/>
              <a:t>   alignment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google</a:t>
            </a:r>
            <a:r>
              <a:rPr lang="en-US" dirty="0" smtClean="0"/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EMBOSS applications – </a:t>
            </a:r>
            <a:r>
              <a:rPr lang="ru-RU" dirty="0" smtClean="0"/>
              <a:t>команды по группам и по алфавиту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EMBOSS USA </a:t>
            </a:r>
          </a:p>
          <a:p>
            <a:pPr lvl="2">
              <a:buFont typeface="Arial" pitchFamily="34" charset="0"/>
              <a:buChar char="•"/>
            </a:pPr>
            <a:r>
              <a:rPr lang="ru-RU" dirty="0" smtClean="0"/>
              <a:t>и т.п.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65886EAA-5B50-41E9-877E-D447C293CBE4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seqret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‘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sw:pax6_human’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stdout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seqret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‘sw:pax6_*’  -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ossing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-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osform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sw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ru-RU" sz="2400" b="1" dirty="0" smtClean="0">
              <a:latin typeface="Courier New" pitchFamily="49" charset="0"/>
              <a:cs typeface="Courier New" pitchFamily="49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65886EAA-5B50-41E9-877E-D447C293CBE4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6425" cy="1068164"/>
          </a:xfrm>
        </p:spPr>
        <p:txBody>
          <a:bodyPr/>
          <a:lstStyle/>
          <a:p>
            <a:r>
              <a:rPr lang="ru-RU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6378" y="1196752"/>
            <a:ext cx="8226425" cy="518457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Преимущества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Форматы файлов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USA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Listfile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Параметры командной строки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Группы параметров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Подсказки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Примеры</a:t>
            </a:r>
          </a:p>
          <a:p>
            <a:pPr lvl="1"/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65886EAA-5B50-41E9-877E-D447C293CBE4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8291AAC7-376C-467B-BC01-DBCCECCA55C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2050" name="Picture 2" descr="Картинки по запросу огромный шкаф набитый вещам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859" y="826815"/>
            <a:ext cx="4799134" cy="296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Картинки по запросу огромный шкаф набитый вещам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852018"/>
            <a:ext cx="4648943" cy="2961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91408" y="828001"/>
            <a:ext cx="18225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Интернет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33426" y="6060787"/>
            <a:ext cx="16097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EMBOSS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6425" cy="636116"/>
          </a:xfrm>
        </p:spPr>
        <p:txBody>
          <a:bodyPr/>
          <a:lstStyle/>
          <a:p>
            <a:r>
              <a:rPr lang="ru-RU" dirty="0" smtClean="0"/>
              <a:t>Сравните 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0910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3899"/>
            <a:ext cx="8226425" cy="852140"/>
          </a:xfrm>
        </p:spPr>
        <p:txBody>
          <a:bodyPr/>
          <a:lstStyle/>
          <a:p>
            <a:r>
              <a:rPr lang="ru-RU" dirty="0" smtClean="0"/>
              <a:t>Интернет больше …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8291AAC7-376C-467B-BC01-DBCCECCA55C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1026" name="Picture 2" descr="Картинки по запросу огромный шкаф набитый вещам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44824"/>
            <a:ext cx="6284428" cy="4189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487666" y="1836107"/>
            <a:ext cx="26642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solidFill>
                  <a:schemeClr val="tx1"/>
                </a:solidFill>
              </a:rPr>
              <a:t>Мама дома?</a:t>
            </a:r>
            <a:br>
              <a:rPr lang="ru-RU" sz="2000" i="1" dirty="0" smtClean="0">
                <a:solidFill>
                  <a:schemeClr val="tx1"/>
                </a:solidFill>
              </a:rPr>
            </a:br>
            <a:r>
              <a:rPr lang="ru-RU" sz="2000" i="1" dirty="0" smtClean="0">
                <a:solidFill>
                  <a:schemeClr val="tx1"/>
                </a:solidFill>
              </a:rPr>
              <a:t>Мамы нет.</a:t>
            </a:r>
            <a:br>
              <a:rPr lang="ru-RU" sz="2000" i="1" dirty="0" smtClean="0">
                <a:solidFill>
                  <a:schemeClr val="tx1"/>
                </a:solidFill>
              </a:rPr>
            </a:br>
            <a:r>
              <a:rPr lang="ru-RU" sz="2000" i="1" dirty="0" smtClean="0">
                <a:solidFill>
                  <a:schemeClr val="tx1"/>
                </a:solidFill>
              </a:rPr>
              <a:t>Мама вышла</a:t>
            </a:r>
            <a:br>
              <a:rPr lang="ru-RU" sz="2000" i="1" dirty="0" smtClean="0">
                <a:solidFill>
                  <a:schemeClr val="tx1"/>
                </a:solidFill>
              </a:rPr>
            </a:br>
            <a:r>
              <a:rPr lang="ru-RU" sz="2000" i="1" dirty="0" smtClean="0">
                <a:solidFill>
                  <a:schemeClr val="tx1"/>
                </a:solidFill>
              </a:rPr>
              <a:t>В Интернет.</a:t>
            </a:r>
            <a:br>
              <a:rPr lang="ru-RU" sz="2000" i="1" dirty="0" smtClean="0">
                <a:solidFill>
                  <a:schemeClr val="tx1"/>
                </a:solidFill>
              </a:rPr>
            </a:br>
            <a:r>
              <a:rPr lang="ru-RU" sz="2000" i="1" dirty="0" smtClean="0">
                <a:solidFill>
                  <a:schemeClr val="tx1"/>
                </a:solidFill>
              </a:rPr>
              <a:t/>
            </a:r>
            <a:br>
              <a:rPr lang="ru-RU" sz="2000" i="1" dirty="0" smtClean="0">
                <a:solidFill>
                  <a:schemeClr val="tx1"/>
                </a:solidFill>
              </a:rPr>
            </a:br>
            <a:r>
              <a:rPr lang="ru-RU" sz="2000" i="1" dirty="0" smtClean="0">
                <a:solidFill>
                  <a:schemeClr val="tx1"/>
                </a:solidFill>
              </a:rPr>
              <a:t>Мама ищет</a:t>
            </a:r>
            <a:br>
              <a:rPr lang="ru-RU" sz="2000" i="1" dirty="0" smtClean="0">
                <a:solidFill>
                  <a:schemeClr val="tx1"/>
                </a:solidFill>
              </a:rPr>
            </a:br>
            <a:r>
              <a:rPr lang="ru-RU" sz="2000" i="1" dirty="0" smtClean="0">
                <a:solidFill>
                  <a:schemeClr val="tx1"/>
                </a:solidFill>
              </a:rPr>
              <a:t>В Интернете</a:t>
            </a:r>
            <a:br>
              <a:rPr lang="ru-RU" sz="2000" i="1" dirty="0" smtClean="0">
                <a:solidFill>
                  <a:schemeClr val="tx1"/>
                </a:solidFill>
              </a:rPr>
            </a:br>
            <a:r>
              <a:rPr lang="ru-RU" sz="2000" i="1" dirty="0" smtClean="0">
                <a:solidFill>
                  <a:schemeClr val="tx1"/>
                </a:solidFill>
              </a:rPr>
              <a:t>Как дела</a:t>
            </a:r>
            <a:br>
              <a:rPr lang="ru-RU" sz="2000" i="1" dirty="0" smtClean="0">
                <a:solidFill>
                  <a:schemeClr val="tx1"/>
                </a:solidFill>
              </a:rPr>
            </a:br>
            <a:r>
              <a:rPr lang="ru-RU" sz="2000" i="1" dirty="0" smtClean="0">
                <a:solidFill>
                  <a:schemeClr val="tx1"/>
                </a:solidFill>
              </a:rPr>
              <a:t>На белом свете</a:t>
            </a:r>
            <a:r>
              <a:rPr lang="ru-RU" sz="2000" i="1" dirty="0" smtClean="0">
                <a:solidFill>
                  <a:schemeClr val="tx1"/>
                </a:solidFill>
              </a:rPr>
              <a:t>.</a:t>
            </a:r>
          </a:p>
          <a:p>
            <a:endParaRPr lang="ru-RU" sz="2000" i="1" dirty="0" smtClean="0">
              <a:solidFill>
                <a:schemeClr val="tx1"/>
              </a:solidFill>
            </a:endParaRPr>
          </a:p>
          <a:p>
            <a:r>
              <a:rPr lang="ru-RU" sz="2000" i="1" dirty="0" smtClean="0">
                <a:solidFill>
                  <a:schemeClr val="tx1"/>
                </a:solidFill>
              </a:rPr>
              <a:t>……………………….</a:t>
            </a:r>
          </a:p>
          <a:p>
            <a:r>
              <a:rPr lang="ru-RU" sz="2000" i="1" dirty="0" smtClean="0">
                <a:solidFill>
                  <a:schemeClr val="tx1"/>
                </a:solidFill>
              </a:rPr>
              <a:t>      </a:t>
            </a:r>
          </a:p>
          <a:p>
            <a:r>
              <a:rPr lang="ru-RU" sz="2000" i="1" dirty="0" smtClean="0">
                <a:solidFill>
                  <a:schemeClr val="tx1"/>
                </a:solidFill>
              </a:rPr>
              <a:t> </a:t>
            </a:r>
            <a:r>
              <a:rPr lang="ru-RU" sz="2000" i="1" dirty="0" smtClean="0">
                <a:solidFill>
                  <a:schemeClr val="tx1"/>
                </a:solidFill>
              </a:rPr>
              <a:t>          </a:t>
            </a:r>
            <a:r>
              <a:rPr lang="ru-RU" sz="2000" i="1" dirty="0" smtClean="0">
                <a:solidFill>
                  <a:schemeClr val="tx1"/>
                </a:solidFill>
              </a:rPr>
              <a:t>Маша </a:t>
            </a:r>
            <a:r>
              <a:rPr lang="ru-RU" sz="2000" i="1" dirty="0" err="1" smtClean="0">
                <a:solidFill>
                  <a:schemeClr val="tx1"/>
                </a:solidFill>
              </a:rPr>
              <a:t>Рупасова</a:t>
            </a:r>
            <a:r>
              <a:rPr lang="ru-RU" sz="2000" dirty="0">
                <a:solidFill>
                  <a:schemeClr val="tx1"/>
                </a:solidFill>
              </a:rPr>
              <a:t/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381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7188"/>
            <a:ext cx="8226425" cy="780132"/>
          </a:xfrm>
        </p:spPr>
        <p:txBody>
          <a:bodyPr/>
          <a:lstStyle/>
          <a:p>
            <a:r>
              <a:rPr lang="ru-RU" dirty="0" smtClean="0"/>
              <a:t>Формат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937320"/>
            <a:ext cx="8226425" cy="551601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Before reading the rest of this document, please note: </a:t>
            </a:r>
            <a:r>
              <a:rPr lang="en-US" sz="2800" dirty="0">
                <a:solidFill>
                  <a:srgbClr val="FF0000"/>
                </a:solidFill>
              </a:rPr>
              <a:t/>
            </a:r>
            <a:br>
              <a:rPr lang="en-US" sz="2800" dirty="0">
                <a:solidFill>
                  <a:srgbClr val="FF0000"/>
                </a:solidFill>
              </a:rPr>
            </a:br>
            <a:r>
              <a:rPr lang="en-US" sz="2800" b="1" dirty="0">
                <a:solidFill>
                  <a:srgbClr val="FF0000"/>
                </a:solidFill>
              </a:rPr>
              <a:t>Microsoft WORD format is not a sequence format.</a:t>
            </a:r>
            <a:endParaRPr lang="en-US" sz="2800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Формат указывается первым, отделяется </a:t>
            </a:r>
            <a:r>
              <a:rPr lang="en-US" sz="2800" dirty="0" smtClean="0"/>
              <a:t>“::”</a:t>
            </a:r>
            <a:br>
              <a:rPr lang="en-US" sz="2800" dirty="0" smtClean="0"/>
            </a:br>
            <a:r>
              <a:rPr lang="ru-RU" sz="2800" u="sng" dirty="0" smtClean="0"/>
              <a:t>Расширение файла не учитывается никак</a:t>
            </a:r>
            <a:r>
              <a:rPr lang="ru-RU" sz="2800" dirty="0" smtClean="0"/>
              <a:t>.</a:t>
            </a:r>
            <a:endParaRPr lang="en-US" sz="28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err="1" smtClean="0"/>
              <a:t>genbank</a:t>
            </a:r>
            <a:r>
              <a:rPr lang="en-US" sz="2400" dirty="0" smtClean="0"/>
              <a:t>::</a:t>
            </a:r>
            <a:r>
              <a:rPr lang="en-US" sz="2400" dirty="0" smtClean="0"/>
              <a:t>s</a:t>
            </a:r>
            <a:r>
              <a:rPr lang="ru-RU" sz="2400" dirty="0" smtClean="0"/>
              <a:t>е</a:t>
            </a:r>
            <a:r>
              <a:rPr lang="en-US" sz="2400" dirty="0" err="1" smtClean="0"/>
              <a:t>quences.fasta</a:t>
            </a:r>
            <a:r>
              <a:rPr lang="en-US" sz="2400" dirty="0" smtClean="0"/>
              <a:t>  </a:t>
            </a:r>
            <a:r>
              <a:rPr lang="en-US" sz="2400" dirty="0" smtClean="0"/>
              <a:t>- </a:t>
            </a:r>
            <a:r>
              <a:rPr lang="ru-RU" sz="2400" dirty="0" smtClean="0"/>
              <a:t>файл в формате _________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Во входных данных, как правило, формат не надо указывать – программы догадываются. Если не догадалась, то придется указать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В выходных файлах, как правило, если не указан формат, то выдается </a:t>
            </a:r>
            <a:r>
              <a:rPr lang="en-US" sz="2800" dirty="0" err="1" smtClean="0"/>
              <a:t>fasta</a:t>
            </a: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Указание формата выходного файла позволяет конвертировать из одного формата в другой </a:t>
            </a:r>
          </a:p>
          <a:p>
            <a:pPr>
              <a:buFont typeface="Arial" pitchFamily="34" charset="0"/>
              <a:buChar char="•"/>
            </a:pPr>
            <a:endParaRPr lang="ru-RU" sz="2800" dirty="0" smtClean="0"/>
          </a:p>
          <a:p>
            <a:pPr>
              <a:buFont typeface="Arial" pitchFamily="34" charset="0"/>
              <a:buChar char="•"/>
            </a:pPr>
            <a:endParaRPr lang="ru-RU" sz="28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59191A9A-7CF8-439A-A945-0941D8DE903A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6425" cy="1433512"/>
          </a:xfrm>
        </p:spPr>
        <p:txBody>
          <a:bodyPr/>
          <a:lstStyle/>
          <a:p>
            <a:r>
              <a:rPr lang="ru-RU" dirty="0" smtClean="0"/>
              <a:t>Форматы последовательностей </a:t>
            </a:r>
            <a:r>
              <a:rPr lang="en-US" sz="2000" dirty="0" smtClean="0"/>
              <a:t>http://emboss.sourceforge.net/docs/themes/SequenceFormats.html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97182946"/>
              </p:ext>
            </p:extLst>
          </p:nvPr>
        </p:nvGraphicFramePr>
        <p:xfrm>
          <a:off x="179512" y="1232110"/>
          <a:ext cx="8860391" cy="500520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04256"/>
                <a:gridCol w="2592288"/>
                <a:gridCol w="3963847"/>
              </a:tblGrid>
              <a:tr h="37771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название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(короткое)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белок/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нукл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выравн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объяснение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71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embl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em</a:t>
                      </a:r>
                      <a:r>
                        <a:rPr lang="en-US" baseline="0" dirty="0" smtClean="0"/>
                        <a:t>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нукл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как</a:t>
                      </a:r>
                      <a:r>
                        <a:rPr lang="ru-RU" baseline="0" dirty="0" smtClean="0"/>
                        <a:t> запись </a:t>
                      </a:r>
                      <a:r>
                        <a:rPr lang="en-US" baseline="0" dirty="0" err="1" smtClean="0"/>
                        <a:t>embl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baseline="0" dirty="0" err="1" smtClean="0"/>
                        <a:t>ena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71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genbank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gb</a:t>
                      </a:r>
                      <a:r>
                        <a:rPr lang="en-US" dirty="0" smtClean="0"/>
                        <a:t>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нукл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как</a:t>
                      </a:r>
                      <a:r>
                        <a:rPr lang="ru-RU" baseline="0" dirty="0" smtClean="0"/>
                        <a:t> запись </a:t>
                      </a:r>
                      <a:r>
                        <a:rPr lang="en-US" baseline="0" dirty="0" err="1" smtClean="0"/>
                        <a:t>genbank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7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swiss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sw</a:t>
                      </a:r>
                      <a:r>
                        <a:rPr lang="en-US" dirty="0" smtClean="0"/>
                        <a:t>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белок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как</a:t>
                      </a:r>
                      <a:r>
                        <a:rPr lang="ru-RU" baseline="0" dirty="0" smtClean="0"/>
                        <a:t> запись </a:t>
                      </a:r>
                      <a:r>
                        <a:rPr lang="en-US" baseline="0" dirty="0" err="1" smtClean="0"/>
                        <a:t>uniprot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7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err="1" smtClean="0"/>
                        <a:t>refseqp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белок</a:t>
                      </a:r>
                      <a:endParaRPr lang="ru-RU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как</a:t>
                      </a:r>
                      <a:r>
                        <a:rPr lang="ru-RU" baseline="0" dirty="0" smtClean="0"/>
                        <a:t> запись </a:t>
                      </a:r>
                      <a:r>
                        <a:rPr lang="en-US" baseline="0" dirty="0" err="1" smtClean="0"/>
                        <a:t>refseq</a:t>
                      </a:r>
                      <a:r>
                        <a:rPr lang="en-US" baseline="0" dirty="0" smtClean="0"/>
                        <a:t> protein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71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pdb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белок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посл</a:t>
                      </a:r>
                      <a:r>
                        <a:rPr lang="ru-RU" baseline="0" dirty="0" smtClean="0"/>
                        <a:t> из секции </a:t>
                      </a:r>
                      <a:r>
                        <a:rPr lang="en-US" baseline="0" dirty="0" smtClean="0"/>
                        <a:t>ATOM </a:t>
                      </a:r>
                      <a:r>
                        <a:rPr lang="ru-RU" baseline="0" dirty="0" smtClean="0"/>
                        <a:t>файла </a:t>
                      </a:r>
                      <a:r>
                        <a:rPr lang="en-US" baseline="0" dirty="0" smtClean="0"/>
                        <a:t>PDB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98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pdbseq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белок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посл</a:t>
                      </a:r>
                      <a:r>
                        <a:rPr lang="ru-RU" baseline="0" dirty="0" smtClean="0"/>
                        <a:t> из секции </a:t>
                      </a:r>
                      <a:r>
                        <a:rPr lang="en-US" baseline="0" dirty="0" smtClean="0"/>
                        <a:t>SEQRES </a:t>
                      </a:r>
                      <a:r>
                        <a:rPr lang="ru-RU" baseline="0" dirty="0" smtClean="0"/>
                        <a:t>файла </a:t>
                      </a:r>
                      <a:r>
                        <a:rPr lang="en-US" baseline="0" dirty="0" smtClean="0"/>
                        <a:t>PDB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31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fasta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нукл</a:t>
                      </a:r>
                      <a:r>
                        <a:rPr lang="ru-RU" dirty="0" smtClean="0"/>
                        <a:t>, белок, </a:t>
                      </a:r>
                      <a:r>
                        <a:rPr lang="ru-RU" dirty="0" err="1" smtClean="0"/>
                        <a:t>выравн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71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fastq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нукл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из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секвенатора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без</a:t>
                      </a:r>
                      <a:r>
                        <a:rPr lang="ru-RU" baseline="0" dirty="0" smtClean="0"/>
                        <a:t> строки </a:t>
                      </a:r>
                      <a:r>
                        <a:rPr lang="en-US" baseline="0" dirty="0" smtClean="0"/>
                        <a:t>“</a:t>
                      </a:r>
                      <a:r>
                        <a:rPr lang="ru-RU" baseline="0" dirty="0" smtClean="0"/>
                        <a:t>качество</a:t>
                      </a:r>
                      <a:r>
                        <a:rPr lang="en-US" baseline="0" dirty="0" smtClean="0"/>
                        <a:t>”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7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fastq-sanger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нукл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из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секвенатора</a:t>
                      </a:r>
                      <a:r>
                        <a:rPr lang="ru-RU" baseline="0" dirty="0" smtClean="0"/>
                        <a:t> со строкой </a:t>
                      </a:r>
                      <a:r>
                        <a:rPr lang="en-US" baseline="0" dirty="0" smtClean="0"/>
                        <a:t>“</a:t>
                      </a:r>
                      <a:r>
                        <a:rPr lang="ru-RU" baseline="0" dirty="0" smtClean="0"/>
                        <a:t>качество</a:t>
                      </a:r>
                      <a:r>
                        <a:rPr lang="en-US" baseline="0" dirty="0" smtClean="0"/>
                        <a:t>”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7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clustal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aln</a:t>
                      </a:r>
                      <a:r>
                        <a:rPr lang="en-US" baseline="0" dirty="0" smtClean="0"/>
                        <a:t>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выравнивание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7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msf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выравнивание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71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phylip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выравнивание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для пакета </a:t>
                      </a:r>
                      <a:r>
                        <a:rPr lang="en-US" dirty="0" err="1" smtClean="0"/>
                        <a:t>phylip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65886EAA-5B50-41E9-877E-D447C293CBE4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699792" y="6309320"/>
            <a:ext cx="24472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u="sng" dirty="0" smtClean="0">
                <a:solidFill>
                  <a:schemeClr val="tx1"/>
                </a:solidFill>
              </a:rPr>
              <a:t>… и много других</a:t>
            </a:r>
            <a:endParaRPr lang="ru-RU" sz="2400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6425" cy="1224136"/>
          </a:xfrm>
        </p:spPr>
        <p:txBody>
          <a:bodyPr/>
          <a:lstStyle/>
          <a:p>
            <a:r>
              <a:rPr lang="ru-RU" dirty="0" smtClean="0"/>
              <a:t>Форматы </a:t>
            </a:r>
            <a:r>
              <a:rPr lang="ru-RU" dirty="0" smtClean="0"/>
              <a:t>особенностей </a:t>
            </a:r>
            <a:r>
              <a:rPr lang="en-US" sz="2000" dirty="0" smtClean="0"/>
              <a:t>http://emboss.sourceforge.net/docs/themes/FeatureFormats.html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65886EAA-5B50-41E9-877E-D447C293CBE4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827584" y="1556790"/>
          <a:ext cx="7080448" cy="3205792"/>
        </p:xfrm>
        <a:graphic>
          <a:graphicData uri="http://schemas.openxmlformats.org/drawingml/2006/table">
            <a:tbl>
              <a:tblPr/>
              <a:tblGrid>
                <a:gridCol w="1091064"/>
                <a:gridCol w="5989384"/>
              </a:tblGrid>
              <a:tr h="365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Name</a:t>
                      </a:r>
                    </a:p>
                  </a:txBody>
                  <a:tcPr marL="8467" marR="8467" marT="8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Comments / Documentation</a:t>
                      </a:r>
                    </a:p>
                  </a:txBody>
                  <a:tcPr marL="8467" marR="8467" marT="8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embl</a:t>
                      </a:r>
                    </a:p>
                  </a:txBody>
                  <a:tcPr marL="8467" marR="8467" marT="8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The format used by the EMBL nucleic database. </a:t>
                      </a:r>
                    </a:p>
                  </a:txBody>
                  <a:tcPr marL="8467" marR="8467" marT="8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3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em </a:t>
                      </a:r>
                    </a:p>
                  </a:txBody>
                  <a:tcPr marL="8467" marR="8467" marT="8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gff </a:t>
                      </a:r>
                    </a:p>
                  </a:txBody>
                  <a:tcPr marL="8467" marR="8467" marT="8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The General Feature Format defined by the Sanger Centre </a:t>
                      </a:r>
                    </a:p>
                  </a:txBody>
                  <a:tcPr marL="8467" marR="8467" marT="8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swissprot</a:t>
                      </a:r>
                    </a:p>
                  </a:txBody>
                  <a:tcPr marL="8467" marR="8467" marT="8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The format used by the SWISSPROT protein database. </a:t>
                      </a:r>
                    </a:p>
                  </a:txBody>
                  <a:tcPr marL="8467" marR="8467" marT="8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53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swiss</a:t>
                      </a:r>
                    </a:p>
                  </a:txBody>
                  <a:tcPr marL="8467" marR="8467" marT="8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The feature table keys are also defined </a:t>
                      </a:r>
                    </a:p>
                  </a:txBody>
                  <a:tcPr marL="8467" marR="8467" marT="8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sw </a:t>
                      </a:r>
                    </a:p>
                  </a:txBody>
                  <a:tcPr marL="8467" marR="8467" marT="8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467" marR="8467" marT="8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6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pir </a:t>
                      </a:r>
                    </a:p>
                  </a:txBody>
                  <a:tcPr marL="8467" marR="8467" marT="8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The format used by the PIR protein database. </a:t>
                      </a:r>
                    </a:p>
                  </a:txBody>
                  <a:tcPr marL="8467" marR="8467" marT="8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5072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nbrf </a:t>
                      </a:r>
                    </a:p>
                  </a:txBody>
                  <a:tcPr marL="8467" marR="8467" marT="8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Only available for input - the same as PIR format</a:t>
                      </a:r>
                    </a:p>
                  </a:txBody>
                  <a:tcPr marL="8467" marR="8467" marT="846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780132"/>
          </a:xfrm>
        </p:spPr>
        <p:txBody>
          <a:bodyPr/>
          <a:lstStyle/>
          <a:p>
            <a:r>
              <a:rPr lang="en-US" sz="3200" dirty="0" smtClean="0"/>
              <a:t>USA</a:t>
            </a:r>
            <a:r>
              <a:rPr lang="ru-RU" sz="3200" dirty="0" smtClean="0"/>
              <a:t> – универсальный адрес последовательности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65886EAA-5B50-41E9-877E-D447C293CBE4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764704"/>
          <a:ext cx="8064896" cy="5168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456384"/>
                <a:gridCol w="4608512"/>
              </a:tblGrid>
              <a:tr h="432000">
                <a:tc>
                  <a:txBody>
                    <a:bodyPr/>
                    <a:lstStyle/>
                    <a:p>
                      <a:r>
                        <a:rPr lang="en-US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USA</a:t>
                      </a:r>
                      <a:endParaRPr lang="ru-RU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b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en-US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seq1[4:10]</a:t>
                      </a:r>
                      <a:endParaRPr lang="ru-RU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ok</a:t>
                      </a:r>
                      <a:endParaRPr lang="ru-RU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en-US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seq1[4:10:r]</a:t>
                      </a:r>
                      <a:endParaRPr lang="ru-RU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ok</a:t>
                      </a:r>
                      <a:r>
                        <a:rPr lang="en-US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для</a:t>
                      </a:r>
                      <a:r>
                        <a:rPr lang="ru-RU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baseline="0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нукл</a:t>
                      </a:r>
                      <a:r>
                        <a:rPr lang="ru-RU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baseline="0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посл</a:t>
                      </a:r>
                      <a:endParaRPr lang="ru-RU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en-US" b="0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seqs.fasta</a:t>
                      </a:r>
                      <a:r>
                        <a:rPr lang="en-US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[4:10]</a:t>
                      </a:r>
                      <a:endParaRPr lang="ru-RU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ok</a:t>
                      </a:r>
                      <a:endParaRPr lang="ru-RU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seqs.fasta:seq1[4:10:r]</a:t>
                      </a:r>
                      <a:endParaRPr lang="ru-RU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для</a:t>
                      </a:r>
                      <a:r>
                        <a:rPr lang="ru-RU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baseline="0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нукл</a:t>
                      </a:r>
                      <a:r>
                        <a:rPr lang="ru-RU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baseline="0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посл</a:t>
                      </a:r>
                      <a:endParaRPr lang="ru-RU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uniprot</a:t>
                      </a:r>
                      <a:r>
                        <a:rPr lang="en-US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::sequences.fasta:seq2[1:5]</a:t>
                      </a:r>
                      <a:endParaRPr lang="ru-RU" b="0" dirty="0" smtClean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  <a:p>
                      <a:endParaRPr lang="ru-RU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ок</a:t>
                      </a:r>
                      <a:r>
                        <a:rPr lang="ru-RU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ru-RU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если последовательность </a:t>
                      </a:r>
                      <a:r>
                        <a:rPr lang="ru-RU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в     формате </a:t>
                      </a:r>
                      <a:r>
                        <a:rPr lang="en-US" b="0" baseline="0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Uniprot</a:t>
                      </a:r>
                      <a:endParaRPr lang="ru-RU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en-US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uniprot:pax6_human</a:t>
                      </a:r>
                      <a:endParaRPr lang="ru-RU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ok</a:t>
                      </a:r>
                      <a:endParaRPr lang="ru-RU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en-US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‘uniprot:pax6_*’</a:t>
                      </a:r>
                      <a:endParaRPr lang="ru-RU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ok</a:t>
                      </a:r>
                      <a:endParaRPr lang="ru-RU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fasta</a:t>
                      </a:r>
                      <a:r>
                        <a:rPr lang="en-US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::uniprot:pax6_human</a:t>
                      </a:r>
                      <a:endParaRPr lang="ru-RU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ошибка</a:t>
                      </a:r>
                      <a:r>
                        <a:rPr lang="en-US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т.к. запись </a:t>
                      </a:r>
                      <a:r>
                        <a:rPr lang="en-US" b="0" baseline="0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uniprot</a:t>
                      </a:r>
                      <a:r>
                        <a:rPr lang="en-US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не в формате </a:t>
                      </a:r>
                      <a:r>
                        <a:rPr lang="en-US" b="0" baseline="0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fasta</a:t>
                      </a:r>
                      <a:endParaRPr lang="ru-RU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uniprot</a:t>
                      </a:r>
                      <a:r>
                        <a:rPr lang="en-US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::uniprot:pax6_human</a:t>
                      </a:r>
                      <a:endParaRPr lang="ru-RU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ok</a:t>
                      </a:r>
                      <a:endParaRPr lang="ru-RU" b="0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@</a:t>
                      </a:r>
                      <a:r>
                        <a:rPr lang="en-US" dirty="0" err="1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listfile</a:t>
                      </a:r>
                      <a:endParaRPr lang="ru-RU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см.</a:t>
                      </a:r>
                      <a:r>
                        <a:rPr lang="ru-RU" baseline="0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 след. слайд</a:t>
                      </a:r>
                      <a:endParaRPr lang="ru-RU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Listfile</a:t>
            </a:r>
            <a:r>
              <a:rPr lang="ru-RU" sz="3200" dirty="0" smtClean="0"/>
              <a:t> –</a:t>
            </a:r>
            <a:br>
              <a:rPr lang="ru-RU" sz="3200" dirty="0" smtClean="0"/>
            </a:br>
            <a:r>
              <a:rPr lang="ru-RU" sz="2800" dirty="0" smtClean="0"/>
              <a:t>файл со списком </a:t>
            </a:r>
            <a:r>
              <a:rPr lang="en-US" sz="2800" dirty="0" smtClean="0"/>
              <a:t>USA </a:t>
            </a:r>
            <a:r>
              <a:rPr lang="ru-RU" sz="2800" dirty="0" smtClean="0"/>
              <a:t>последовательностей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В команде пишем:   </a:t>
            </a:r>
            <a:r>
              <a:rPr lang="en-US" sz="2800" b="1" dirty="0" smtClean="0"/>
              <a:t>@</a:t>
            </a:r>
            <a:r>
              <a:rPr lang="en-US" sz="2800" b="1" dirty="0" err="1" smtClean="0"/>
              <a:t>mylist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В </a:t>
            </a:r>
            <a:r>
              <a:rPr lang="en-US" sz="2800" b="1" dirty="0" err="1" smtClean="0"/>
              <a:t>mylist</a:t>
            </a:r>
            <a:r>
              <a:rPr lang="en-US" sz="2800" dirty="0" smtClean="0"/>
              <a:t> </a:t>
            </a:r>
            <a:r>
              <a:rPr lang="ru-RU" sz="2800" dirty="0" smtClean="0"/>
              <a:t>пишем:</a:t>
            </a:r>
          </a:p>
          <a:p>
            <a:r>
              <a:rPr lang="en-US" sz="2800" dirty="0" smtClean="0"/>
              <a:t>seqs:seq1[1:5]</a:t>
            </a:r>
          </a:p>
          <a:p>
            <a:r>
              <a:rPr lang="en-US" sz="2800" dirty="0" smtClean="0"/>
              <a:t>seqs:seq3[1:10:r]</a:t>
            </a:r>
          </a:p>
          <a:p>
            <a:r>
              <a:rPr lang="en-US" sz="2800" dirty="0" smtClean="0"/>
              <a:t>genbank:CP002078</a:t>
            </a:r>
          </a:p>
          <a:p>
            <a:endParaRPr lang="en-US" sz="2800" dirty="0" smtClean="0"/>
          </a:p>
          <a:p>
            <a:r>
              <a:rPr lang="ru-RU" sz="2400" dirty="0" smtClean="0"/>
              <a:t>В итоге команде передаются три последовательности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65886EAA-5B50-41E9-877E-D447C293CBE4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WenQuanYi Micro Hei"/>
        <a:cs typeface="WenQuanYi Micro Hei"/>
      </a:majorFont>
      <a:minorFont>
        <a:latin typeface="Calibri"/>
        <a:ea typeface="WenQuanYi Micro Hei"/>
        <a:cs typeface="WenQuanYi Micro He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2628</TotalTime>
  <Words>590</Words>
  <Application>Microsoft Office PowerPoint</Application>
  <PresentationFormat>Экран (4:3)</PresentationFormat>
  <Paragraphs>237</Paragraphs>
  <Slides>15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Пакет EMBOSS</vt:lpstr>
      <vt:lpstr>План</vt:lpstr>
      <vt:lpstr>Сравните …</vt:lpstr>
      <vt:lpstr>Интернет больше …</vt:lpstr>
      <vt:lpstr>Формат</vt:lpstr>
      <vt:lpstr>Форматы последовательностей http://emboss.sourceforge.net/docs/themes/SequenceFormats.html</vt:lpstr>
      <vt:lpstr>Форматы особенностей http://emboss.sourceforge.net/docs/themes/FeatureFormats.html</vt:lpstr>
      <vt:lpstr>USA – универсальный адрес последовательности</vt:lpstr>
      <vt:lpstr>Listfile – файл со списком USA последовательностей </vt:lpstr>
      <vt:lpstr>Параметры командной строки </vt:lpstr>
      <vt:lpstr>Группы параметров</vt:lpstr>
      <vt:lpstr>Общие, наиболее употребительные</vt:lpstr>
      <vt:lpstr>Слайд 13</vt:lpstr>
      <vt:lpstr>Подсказки</vt:lpstr>
      <vt:lpstr>Примеры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Mariia</dc:creator>
  <cp:lastModifiedBy>aba</cp:lastModifiedBy>
  <cp:revision>156</cp:revision>
  <cp:lastPrinted>1601-01-01T00:00:00Z</cp:lastPrinted>
  <dcterms:created xsi:type="dcterms:W3CDTF">2013-11-07T09:07:48Z</dcterms:created>
  <dcterms:modified xsi:type="dcterms:W3CDTF">2016-11-01T06:01:11Z</dcterms:modified>
</cp:coreProperties>
</file>