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258" r:id="rId2"/>
    <p:sldId id="320" r:id="rId3"/>
    <p:sldId id="319" r:id="rId4"/>
    <p:sldId id="318" r:id="rId5"/>
    <p:sldId id="322" r:id="rId6"/>
    <p:sldId id="316" r:id="rId7"/>
    <p:sldId id="323" r:id="rId8"/>
    <p:sldId id="324" r:id="rId9"/>
    <p:sldId id="325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00FF"/>
    <a:srgbClr val="F2F2F2"/>
    <a:srgbClr val="0000FF"/>
    <a:srgbClr val="CCFFFF"/>
    <a:srgbClr val="006699"/>
    <a:srgbClr val="00FFCC"/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87304" autoAdjust="0"/>
  </p:normalViewPr>
  <p:slideViewPr>
    <p:cSldViewPr snapToGrid="0">
      <p:cViewPr varScale="1">
        <p:scale>
          <a:sx n="74" d="100"/>
          <a:sy n="74" d="100"/>
        </p:scale>
        <p:origin x="164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799C3-2F2B-4725-9FFA-51AB825EF1C1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FD849-B866-4A40-8DA3-D64718BD9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55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147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021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999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47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54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01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76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31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26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63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32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8365" y="6356351"/>
            <a:ext cx="2057400" cy="365125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C58DAB-8A50-41E5-A8CC-1CE9B01E67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889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04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23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BA5BB-BCCC-4845-99EB-0A8CB9F57ECF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68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po.msu.ru/module/cognat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geneontology.org/page/ontology-relations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geneontology.org/page/ontology-relation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eneontology.org/page/ontology-relations" TargetMode="Externa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://geneontology.org/page/ontology-relation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geneontology.org/page/current-go-statistics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stemagazine.com/articles/2015/11/the-100-greatest-movie-robots-of-all-time.html" TargetMode="External"/><Relationship Id="rId2" Type="http://schemas.openxmlformats.org/officeDocument/2006/relationships/hyperlink" Target="http://geneontology.org/page/guide-go-evidence-code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wikipedia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sbl.bmb.uga.edu/DOOR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0" y="1805651"/>
            <a:ext cx="9144000" cy="15678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4000" b="1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</a:rPr>
              <a:t>Геномное окружение. База данных </a:t>
            </a:r>
            <a:r>
              <a:rPr lang="en-US" altLang="ru-RU" sz="4000" b="1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</a:rPr>
              <a:t>STRING</a:t>
            </a:r>
            <a:endParaRPr lang="ru-RU" altLang="ru-RU" sz="4000" b="1" smtClean="0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</a:endParaRPr>
          </a:p>
        </p:txBody>
      </p:sp>
      <p:pic>
        <p:nvPicPr>
          <p:cNvPr id="3" name="Picture 6" descr="C:\Downloads\fbb_gold_r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76" y="94563"/>
            <a:ext cx="1484313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38930" y="5138758"/>
            <a:ext cx="84661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Факультет биоинженерии и биоинформатики </a:t>
            </a:r>
            <a:endParaRPr lang="ru-RU" altLang="ru-RU" sz="2800" smtClean="0"/>
          </a:p>
          <a:p>
            <a:pPr algn="ctr" eaLnBrk="1" hangingPunct="1"/>
            <a:r>
              <a:rPr lang="ru-RU" altLang="ru-RU" sz="2800" smtClean="0"/>
              <a:t>МГУ </a:t>
            </a:r>
            <a:r>
              <a:rPr lang="ru-RU" altLang="ru-RU" sz="2800"/>
              <a:t>имени М.В.Ломоносова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55834" y="6197018"/>
            <a:ext cx="2663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smtClean="0"/>
              <a:t>201</a:t>
            </a:r>
            <a:r>
              <a:rPr lang="en-US" altLang="ru-RU" sz="2800" smtClean="0"/>
              <a:t>7</a:t>
            </a:r>
            <a:r>
              <a:rPr lang="ru-RU" altLang="ru-RU" sz="2800" smtClean="0"/>
              <a:t> </a:t>
            </a:r>
            <a:r>
              <a:rPr lang="ru-RU" altLang="ru-RU" sz="2800"/>
              <a:t>год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40085" y="4271750"/>
            <a:ext cx="2663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600" b="1" smtClean="0"/>
              <a:t>IV </a:t>
            </a:r>
            <a:r>
              <a:rPr lang="ru-RU" altLang="ru-RU" sz="3600" b="1" smtClean="0"/>
              <a:t>семестр</a:t>
            </a:r>
            <a:endParaRPr lang="ru-RU" altLang="ru-RU" sz="3600" b="1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31440" y="3573333"/>
            <a:ext cx="36779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smtClean="0"/>
              <a:t>Практикум №</a:t>
            </a:r>
            <a:r>
              <a:rPr lang="ru-RU" altLang="ru-RU" sz="3600" b="1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4237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91124" y="92862"/>
            <a:ext cx="8561751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800" b="1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Совместная встречаемость (</a:t>
            </a:r>
            <a:r>
              <a:rPr lang="en-US" sz="2800" b="1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co-occurrence)</a:t>
            </a:r>
            <a:endParaRPr lang="ru-RU" sz="2800" b="1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84" y="4784509"/>
            <a:ext cx="6638925" cy="1987969"/>
          </a:xfrm>
          <a:prstGeom prst="rect">
            <a:avLst/>
          </a:prstGeom>
        </p:spPr>
      </p:pic>
      <p:sp>
        <p:nvSpPr>
          <p:cNvPr id="11" name="Textfeld 12"/>
          <p:cNvSpPr txBox="1">
            <a:spLocks noChangeArrowheads="1"/>
          </p:cNvSpPr>
          <p:nvPr/>
        </p:nvSpPr>
        <p:spPr bwMode="auto">
          <a:xfrm>
            <a:off x="5272247" y="3836172"/>
            <a:ext cx="387175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000">
                <a:latin typeface="Arial" panose="020B0604020202020204" pitchFamily="34" charset="0"/>
                <a:cs typeface="Arial" panose="020B0604020202020204" pitchFamily="34" charset="0"/>
              </a:rPr>
              <a:t>V. Bertsova </a:t>
            </a:r>
            <a:r>
              <a:rPr lang="en-US" altLang="ru-RU" sz="1000" i="1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altLang="ru-RU" sz="100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ru-RU" sz="1000" b="1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en-US" altLang="ru-RU" sz="10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ru-RU" sz="1000">
                <a:latin typeface="Arial" panose="020B0604020202020204" pitchFamily="34" charset="0"/>
                <a:cs typeface="Arial" panose="020B0604020202020204" pitchFamily="34" charset="0"/>
              </a:rPr>
              <a:t>Alternative pyrimidine biosynthesis protein ApbE is a flavin transferase catalyzing covalent attachment of FMN to a threonine residue in bacterial flavoproteins</a:t>
            </a:r>
          </a:p>
          <a:p>
            <a:r>
              <a:rPr lang="en-US" altLang="ru-RU" sz="1000" i="1">
                <a:latin typeface="Arial" panose="020B0604020202020204" pitchFamily="34" charset="0"/>
                <a:cs typeface="Arial" panose="020B0604020202020204" pitchFamily="34" charset="0"/>
              </a:rPr>
              <a:t>The Journal of Biological Chemistry</a:t>
            </a:r>
            <a:r>
              <a:rPr lang="en-US" altLang="ru-RU" sz="1000">
                <a:latin typeface="Arial" panose="020B0604020202020204" pitchFamily="34" charset="0"/>
                <a:cs typeface="Arial" panose="020B0604020202020204" pitchFamily="34" charset="0"/>
              </a:rPr>
              <a:t>, 288(20):14276 –14286</a:t>
            </a:r>
          </a:p>
        </p:txBody>
      </p:sp>
      <p:sp>
        <p:nvSpPr>
          <p:cNvPr id="12" name="Textfeld 12"/>
          <p:cNvSpPr txBox="1">
            <a:spLocks noChangeArrowheads="1"/>
          </p:cNvSpPr>
          <p:nvPr/>
        </p:nvSpPr>
        <p:spPr bwMode="auto">
          <a:xfrm>
            <a:off x="5192872" y="1795621"/>
            <a:ext cx="387175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000" b="1" u="sng" smtClean="0">
                <a:latin typeface="Arial" panose="020B0604020202020204" pitchFamily="34" charset="0"/>
                <a:cs typeface="Arial" panose="020B0604020202020204" pitchFamily="34" charset="0"/>
              </a:rPr>
              <a:t>Запрос</a:t>
            </a: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: белок </a:t>
            </a:r>
            <a:r>
              <a:rPr lang="en-US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ApbE</a:t>
            </a:r>
          </a:p>
          <a:p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беспечивает присоединение кофактора (флавина) к субъединицам комплекса </a:t>
            </a:r>
            <a:r>
              <a:rPr lang="en-US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NQR</a:t>
            </a: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altLang="ru-RU" sz="2000" baseline="3000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-транслоцирующей НАДН:хинон оксидоредуктазы </a:t>
            </a:r>
            <a:endParaRPr lang="en-US" altLang="ru-RU" sz="2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83000">
                  <a:schemeClr val="accent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50" y="832288"/>
            <a:ext cx="5098222" cy="474767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8DAB-8A50-41E5-A8CC-1CE9B01E679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50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57920" y="96433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Инструмент </a:t>
            </a:r>
            <a:r>
              <a:rPr lang="en-US" sz="3600" b="1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COGNAT</a:t>
            </a:r>
            <a:endParaRPr lang="ru-RU" sz="3600" b="1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21" name="Textfeld 12"/>
          <p:cNvSpPr txBox="1">
            <a:spLocks noChangeArrowheads="1"/>
          </p:cNvSpPr>
          <p:nvPr/>
        </p:nvSpPr>
        <p:spPr bwMode="auto">
          <a:xfrm>
            <a:off x="98176" y="6308080"/>
            <a:ext cx="77633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200">
                <a:latin typeface="Arial" panose="020B0604020202020204" pitchFamily="34" charset="0"/>
                <a:cs typeface="Arial" panose="020B0604020202020204" pitchFamily="34" charset="0"/>
              </a:rPr>
              <a:t>O.I. Klimchuk, K.A. Konovalov, V.V. Perekhvatov, K.V. Skulachev, D.V. Dibrova and A.Y</a:t>
            </a:r>
            <a:r>
              <a:rPr lang="en-US" altLang="ru-RU" sz="12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ru-RU" sz="1200" smtClean="0">
                <a:latin typeface="Arial" panose="020B0604020202020204" pitchFamily="34" charset="0"/>
                <a:cs typeface="Arial" panose="020B0604020202020204" pitchFamily="34" charset="0"/>
              </a:rPr>
              <a:t>Mulkidjanian</a:t>
            </a:r>
            <a:endParaRPr lang="en-US" altLang="ru-RU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 sz="1200">
                <a:latin typeface="Arial" panose="020B0604020202020204" pitchFamily="34" charset="0"/>
                <a:cs typeface="Arial" panose="020B0604020202020204" pitchFamily="34" charset="0"/>
              </a:rPr>
              <a:t>COGNAT: A web service for comparative analysis of genomic </a:t>
            </a:r>
            <a:r>
              <a:rPr lang="en-US" altLang="ru-RU" sz="1200">
                <a:latin typeface="Arial" panose="020B0604020202020204" pitchFamily="34" charset="0"/>
                <a:cs typeface="Arial" panose="020B0604020202020204" pitchFamily="34" charset="0"/>
              </a:rPr>
              <a:t>neighborhoods </a:t>
            </a:r>
            <a:r>
              <a:rPr lang="en-US" altLang="ru-RU" sz="12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ru-RU" sz="1200" i="1" smtClean="0">
                <a:latin typeface="Arial" panose="020B0604020202020204" pitchFamily="34" charset="0"/>
                <a:cs typeface="Arial" panose="020B0604020202020204" pitchFamily="34" charset="0"/>
              </a:rPr>
              <a:t>manuscript in preparation</a:t>
            </a:r>
            <a:r>
              <a:rPr lang="en-US" altLang="ru-RU" sz="120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8DAB-8A50-41E5-A8CC-1CE9B01E679B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64" y="2259755"/>
            <a:ext cx="8876001" cy="3964399"/>
          </a:xfrm>
          <a:prstGeom prst="rect">
            <a:avLst/>
          </a:prstGeom>
        </p:spPr>
      </p:pic>
      <p:sp>
        <p:nvSpPr>
          <p:cNvPr id="24" name="Textfeld 12"/>
          <p:cNvSpPr txBox="1">
            <a:spLocks noChangeArrowheads="1"/>
          </p:cNvSpPr>
          <p:nvPr/>
        </p:nvSpPr>
        <p:spPr bwMode="auto">
          <a:xfrm>
            <a:off x="403859" y="842265"/>
            <a:ext cx="84478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Позволяет смотреть не консервативное, а </a:t>
            </a:r>
            <a:r>
              <a:rPr lang="ru-RU" altLang="ru-RU" b="1" smtClean="0"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 геномное окружение для КОГа (выделяя при этом консервативное)</a:t>
            </a:r>
            <a:endParaRPr lang="en-US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83000">
                  <a:schemeClr val="accent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12"/>
          <p:cNvSpPr txBox="1">
            <a:spLocks noChangeArrowheads="1"/>
          </p:cNvSpPr>
          <p:nvPr/>
        </p:nvSpPr>
        <p:spPr bwMode="auto">
          <a:xfrm>
            <a:off x="2091341" y="1664318"/>
            <a:ext cx="50728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depo.msu.ru/module/cognat</a:t>
            </a:r>
            <a:endParaRPr lang="en-US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55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0" y="2553794"/>
            <a:ext cx="9144000" cy="15678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ru-RU" sz="4000" b="1" smtClean="0">
                <a:solidFill>
                  <a:srgbClr val="0070C0"/>
                </a:solidFill>
                <a:latin typeface="Courier New" panose="02070309020205020404" pitchFamily="49" charset="0"/>
              </a:rPr>
              <a:t>Gene Ontology (GO): </a:t>
            </a:r>
            <a:r>
              <a:rPr lang="ru-RU" altLang="ru-RU" sz="4000" b="1" smtClean="0">
                <a:solidFill>
                  <a:srgbClr val="0070C0"/>
                </a:solidFill>
                <a:latin typeface="Courier New" panose="02070309020205020404" pitchFamily="49" charset="0"/>
              </a:rPr>
              <a:t>попытка описать вселенную биологических терминов</a:t>
            </a:r>
            <a:endParaRPr lang="ru-RU" altLang="ru-RU" sz="4000" b="1">
              <a:solidFill>
                <a:srgbClr val="0070C0"/>
              </a:solidFill>
              <a:latin typeface="Courier New" panose="02070309020205020404" pitchFamily="49" charset="0"/>
            </a:endParaRPr>
          </a:p>
        </p:txBody>
      </p:sp>
      <p:pic>
        <p:nvPicPr>
          <p:cNvPr id="3" name="Picture 6" descr="C:\Downloads\fbb_gold_r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76" y="94563"/>
            <a:ext cx="1484313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8DAB-8A50-41E5-A8CC-1CE9B01E679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65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" y="96337"/>
            <a:ext cx="9064624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800" b="1" smtClean="0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+mj-cs"/>
              </a:rPr>
              <a:t>Самые верхние термины </a:t>
            </a:r>
            <a:r>
              <a:rPr lang="en-US" sz="2800" b="1" smtClean="0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+mj-cs"/>
              </a:rPr>
              <a:t>GO</a:t>
            </a:r>
            <a:endParaRPr lang="ru-RU" sz="2800" b="1">
              <a:solidFill>
                <a:srgbClr val="0070C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0070C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grpSp>
        <p:nvGrpSpPr>
          <p:cNvPr id="19" name="Группа 18"/>
          <p:cNvGrpSpPr/>
          <p:nvPr/>
        </p:nvGrpSpPr>
        <p:grpSpPr>
          <a:xfrm>
            <a:off x="432039" y="2488839"/>
            <a:ext cx="5780225" cy="4049397"/>
            <a:chOff x="1393573" y="2496812"/>
            <a:chExt cx="5780225" cy="4049397"/>
          </a:xfrm>
        </p:grpSpPr>
        <p:sp>
          <p:nvSpPr>
            <p:cNvPr id="12" name="TextBox 4"/>
            <p:cNvSpPr txBox="1">
              <a:spLocks noChangeArrowheads="1"/>
            </p:cNvSpPr>
            <p:nvPr/>
          </p:nvSpPr>
          <p:spPr bwMode="auto">
            <a:xfrm>
              <a:off x="2888999" y="3560776"/>
              <a:ext cx="4284799" cy="2985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200"/>
                </a:spcAft>
              </a:pPr>
              <a:r>
                <a:rPr lang="ru-RU" altLang="ru-RU" sz="2800" smtClean="0"/>
                <a:t>Биологический процесс (</a:t>
              </a:r>
              <a:r>
                <a:rPr lang="en-US" altLang="ru-RU" sz="2800" b="1" smtClean="0"/>
                <a:t>Biological process</a:t>
              </a:r>
              <a:r>
                <a:rPr lang="ru-RU" altLang="ru-RU" sz="2800" smtClean="0"/>
                <a:t>)</a:t>
              </a:r>
              <a:endParaRPr lang="en-US" altLang="ru-RU" sz="2800"/>
            </a:p>
            <a:p>
              <a:pPr eaLnBrk="1" hangingPunct="1"/>
              <a:r>
                <a:rPr lang="ru-RU" altLang="ru-RU" sz="2800" smtClean="0"/>
                <a:t>Часть клетки</a:t>
              </a:r>
            </a:p>
            <a:p>
              <a:pPr eaLnBrk="1" hangingPunct="1">
                <a:spcAft>
                  <a:spcPts val="1200"/>
                </a:spcAft>
              </a:pPr>
              <a:r>
                <a:rPr lang="ru-RU" altLang="ru-RU" sz="2800" smtClean="0"/>
                <a:t>(</a:t>
              </a:r>
              <a:r>
                <a:rPr lang="en-US" altLang="ru-RU" sz="2800" b="1" smtClean="0"/>
                <a:t>Cellular component</a:t>
              </a:r>
              <a:r>
                <a:rPr lang="ru-RU" altLang="ru-RU" sz="2800" smtClean="0"/>
                <a:t>)</a:t>
              </a:r>
              <a:endParaRPr lang="en-US" altLang="ru-RU" sz="2800"/>
            </a:p>
            <a:p>
              <a:pPr eaLnBrk="1" hangingPunct="1">
                <a:spcAft>
                  <a:spcPts val="1200"/>
                </a:spcAft>
              </a:pPr>
              <a:r>
                <a:rPr lang="ru-RU" altLang="ru-RU" sz="2800" smtClean="0"/>
                <a:t>Молекулярная функция (</a:t>
              </a:r>
              <a:r>
                <a:rPr lang="en-US" altLang="ru-RU" sz="2800" b="1" smtClean="0"/>
                <a:t>Molecular function</a:t>
              </a:r>
              <a:r>
                <a:rPr lang="ru-RU" altLang="ru-RU" sz="2800" smtClean="0"/>
                <a:t>)</a:t>
              </a:r>
              <a:endParaRPr lang="ru-RU" altLang="ru-RU" sz="2800"/>
            </a:p>
          </p:txBody>
        </p:sp>
        <p:sp>
          <p:nvSpPr>
            <p:cNvPr id="17" name="TextBox 4"/>
            <p:cNvSpPr txBox="1">
              <a:spLocks noChangeArrowheads="1"/>
            </p:cNvSpPr>
            <p:nvPr/>
          </p:nvSpPr>
          <p:spPr bwMode="auto">
            <a:xfrm>
              <a:off x="1393573" y="2496812"/>
              <a:ext cx="338965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4000">
                  <a:solidFill>
                    <a:srgbClr val="0070C0"/>
                  </a:solidFill>
                </a:rPr>
                <a:t>«</a:t>
              </a:r>
              <a:r>
                <a:rPr lang="ru-RU" altLang="ru-RU" sz="4000" smtClean="0">
                  <a:solidFill>
                    <a:srgbClr val="0070C0"/>
                  </a:solidFill>
                </a:rPr>
                <a:t>Все бытие» </a:t>
              </a:r>
              <a:endParaRPr lang="ru-RU" altLang="ru-RU" sz="4000">
                <a:solidFill>
                  <a:srgbClr val="0070C0"/>
                </a:solidFill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1907946" y="3204698"/>
              <a:ext cx="0" cy="2622689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>
              <a:off x="1907946" y="3837808"/>
              <a:ext cx="981053" cy="0"/>
            </a:xfrm>
            <a:prstGeom prst="straightConnector1">
              <a:avLst/>
            </a:prstGeom>
            <a:noFill/>
            <a:ln w="63500">
              <a:solidFill>
                <a:srgbClr val="0070C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>
              <a:off x="1907946" y="4809479"/>
              <a:ext cx="981053" cy="0"/>
            </a:xfrm>
            <a:prstGeom prst="straightConnector1">
              <a:avLst/>
            </a:prstGeom>
            <a:noFill/>
            <a:ln w="63500">
              <a:solidFill>
                <a:srgbClr val="0070C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>
              <a:off x="1907946" y="5827387"/>
              <a:ext cx="981053" cy="0"/>
            </a:xfrm>
            <a:prstGeom prst="straightConnector1">
              <a:avLst/>
            </a:prstGeom>
            <a:noFill/>
            <a:ln w="63500">
              <a:solidFill>
                <a:srgbClr val="0070C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69304" y="928771"/>
            <a:ext cx="876361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smtClean="0"/>
              <a:t>База данных </a:t>
            </a:r>
            <a:r>
              <a:rPr lang="en-US" altLang="ru-RU" sz="2800" smtClean="0"/>
              <a:t>GO </a:t>
            </a:r>
            <a:r>
              <a:rPr lang="ru-RU" altLang="ru-RU" sz="2800" smtClean="0"/>
              <a:t>представляет собой граф</a:t>
            </a:r>
            <a:r>
              <a:rPr lang="en-US" altLang="ru-RU" sz="2800"/>
              <a:t> </a:t>
            </a:r>
            <a:r>
              <a:rPr lang="ru-RU" altLang="ru-RU" sz="2800" smtClean="0"/>
              <a:t>биологических</a:t>
            </a:r>
            <a:r>
              <a:rPr lang="ru-RU" altLang="ru-RU" sz="2800" b="1" smtClean="0"/>
              <a:t> </a:t>
            </a:r>
            <a:r>
              <a:rPr lang="ru-RU" altLang="ru-RU" sz="2800" b="1" smtClean="0">
                <a:solidFill>
                  <a:srgbClr val="0070C0"/>
                </a:solidFill>
              </a:rPr>
              <a:t>терминов</a:t>
            </a:r>
            <a:r>
              <a:rPr lang="ru-RU" altLang="ru-RU" sz="2800" smtClean="0">
                <a:solidFill>
                  <a:srgbClr val="0070C0"/>
                </a:solidFill>
              </a:rPr>
              <a:t> </a:t>
            </a:r>
            <a:r>
              <a:rPr lang="ru-RU" altLang="ru-RU" sz="2800" smtClean="0"/>
              <a:t>(</a:t>
            </a:r>
            <a:r>
              <a:rPr lang="en-US" altLang="ru-RU" sz="2800" smtClean="0"/>
              <a:t>GO terms)</a:t>
            </a:r>
            <a:r>
              <a:rPr lang="ru-RU" altLang="ru-RU" sz="2800" smtClean="0"/>
              <a:t>, соединенных различными </a:t>
            </a:r>
            <a:r>
              <a:rPr lang="ru-RU" altLang="ru-RU" sz="2800" b="1" smtClean="0">
                <a:solidFill>
                  <a:srgbClr val="0070C0"/>
                </a:solidFill>
              </a:rPr>
              <a:t>отношениями</a:t>
            </a:r>
            <a:r>
              <a:rPr lang="en-US" altLang="ru-RU" sz="2800" b="1" smtClean="0">
                <a:solidFill>
                  <a:srgbClr val="0070C0"/>
                </a:solidFill>
              </a:rPr>
              <a:t> </a:t>
            </a:r>
            <a:r>
              <a:rPr lang="en-US" altLang="ru-RU" sz="2800" smtClean="0"/>
              <a:t>(relations)</a:t>
            </a:r>
            <a:endParaRPr lang="ru-RU" altLang="ru-RU" sz="2800"/>
          </a:p>
        </p:txBody>
      </p:sp>
      <p:sp>
        <p:nvSpPr>
          <p:cNvPr id="30" name="TextBox 4"/>
          <p:cNvSpPr txBox="1">
            <a:spLocks noChangeArrowheads="1"/>
          </p:cNvSpPr>
          <p:nvPr/>
        </p:nvSpPr>
        <p:spPr bwMode="auto">
          <a:xfrm>
            <a:off x="6003132" y="3568225"/>
            <a:ext cx="2551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smtClean="0">
                <a:solidFill>
                  <a:schemeClr val="bg1">
                    <a:lumMod val="50000"/>
                  </a:schemeClr>
                </a:solidFill>
              </a:rPr>
              <a:t>GO:0008150</a:t>
            </a:r>
            <a:endParaRPr lang="ru-RU" altLang="ru-RU" sz="280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6003132" y="5557804"/>
            <a:ext cx="2551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smtClean="0">
                <a:solidFill>
                  <a:schemeClr val="bg1">
                    <a:lumMod val="50000"/>
                  </a:schemeClr>
                </a:solidFill>
              </a:rPr>
              <a:t>GO:0003674</a:t>
            </a:r>
            <a:endParaRPr lang="ru-RU" altLang="ru-RU" sz="2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6003132" y="4533919"/>
            <a:ext cx="2551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smtClean="0">
                <a:solidFill>
                  <a:schemeClr val="bg1">
                    <a:lumMod val="50000"/>
                  </a:schemeClr>
                </a:solidFill>
              </a:rPr>
              <a:t>GO:0005575</a:t>
            </a:r>
            <a:endParaRPr lang="ru-RU" altLang="ru-RU" sz="280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8DAB-8A50-41E5-A8CC-1CE9B01E679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28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" y="96337"/>
            <a:ext cx="9064624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800" b="1" smtClean="0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+mj-cs"/>
              </a:rPr>
              <a:t>Базовый принцип устройства графа </a:t>
            </a:r>
            <a:r>
              <a:rPr lang="en-US" sz="2800" b="1" smtClean="0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+mj-cs"/>
              </a:rPr>
              <a:t>GO</a:t>
            </a:r>
            <a:endParaRPr lang="ru-RU" sz="2800" b="1">
              <a:solidFill>
                <a:srgbClr val="0070C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0070C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449693" y="1007609"/>
            <a:ext cx="8614932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2800"/>
              <a:t>Т</a:t>
            </a:r>
            <a:r>
              <a:rPr lang="ru-RU" altLang="ru-RU" sz="2800" smtClean="0"/>
              <a:t>ермин </a:t>
            </a:r>
            <a:r>
              <a:rPr lang="en-US" altLang="ru-RU" sz="2800"/>
              <a:t>GO </a:t>
            </a:r>
            <a:r>
              <a:rPr lang="ru-RU" altLang="ru-RU" sz="2800" smtClean="0"/>
              <a:t>(</a:t>
            </a:r>
            <a:r>
              <a:rPr lang="ru-RU" altLang="ru-RU" sz="2800" smtClean="0">
                <a:solidFill>
                  <a:srgbClr val="0070C0"/>
                </a:solidFill>
              </a:rPr>
              <a:t>узел графа</a:t>
            </a:r>
            <a:r>
              <a:rPr lang="en-US" altLang="ru-RU" sz="2800" smtClean="0"/>
              <a:t>) </a:t>
            </a:r>
            <a:r>
              <a:rPr lang="ru-RU" altLang="ru-RU" sz="2800" smtClean="0"/>
              <a:t>может иметь любое количество связей с любыми другими узлами</a:t>
            </a:r>
          </a:p>
          <a:p>
            <a:pPr marL="457200" indent="-4572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2800" smtClean="0"/>
              <a:t>Отношения между узлами (</a:t>
            </a:r>
            <a:r>
              <a:rPr lang="ru-RU" altLang="ru-RU" sz="2800" smtClean="0">
                <a:solidFill>
                  <a:srgbClr val="0070C0"/>
                </a:solidFill>
              </a:rPr>
              <a:t>ребра графа</a:t>
            </a:r>
            <a:r>
              <a:rPr lang="ru-RU" altLang="ru-RU" sz="2800" smtClean="0"/>
              <a:t>) бывают разного типа</a:t>
            </a:r>
            <a:endParaRPr lang="ru-RU" altLang="ru-RU" sz="2800"/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134981" y="6149120"/>
            <a:ext cx="43973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smtClean="0"/>
              <a:t>Источник рисунка (там же см. подробное объяснение):</a:t>
            </a:r>
          </a:p>
          <a:p>
            <a:pPr eaLnBrk="1" hangingPunct="1"/>
            <a:r>
              <a:rPr lang="en-US" altLang="ru-RU" sz="1200">
                <a:hlinkClick r:id="rId2"/>
              </a:rPr>
              <a:t>http://</a:t>
            </a:r>
            <a:r>
              <a:rPr lang="en-US" altLang="ru-RU" sz="1200" smtClean="0">
                <a:hlinkClick r:id="rId2"/>
              </a:rPr>
              <a:t>geneontology.org/page/ontology-relations</a:t>
            </a:r>
            <a:endParaRPr lang="ru-RU" altLang="ru-RU" sz="1200"/>
          </a:p>
        </p:txBody>
      </p:sp>
      <p:pic>
        <p:nvPicPr>
          <p:cNvPr id="1026" name="Picture 2" descr="diag-dag-examp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297" y="3162319"/>
            <a:ext cx="5784985" cy="272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240914" y="3330653"/>
            <a:ext cx="2912383" cy="224676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smtClean="0">
                <a:solidFill>
                  <a:srgbClr val="FF0000"/>
                </a:solidFill>
              </a:rPr>
              <a:t>Пример</a:t>
            </a:r>
            <a:r>
              <a:rPr lang="ru-RU" altLang="ru-RU" sz="2800" smtClean="0"/>
              <a:t>:</a:t>
            </a:r>
            <a:r>
              <a:rPr lang="ru-RU" altLang="ru-RU" sz="2800" b="1" smtClean="0"/>
              <a:t> </a:t>
            </a:r>
            <a:r>
              <a:rPr lang="ru-RU" altLang="ru-RU" sz="2800" smtClean="0"/>
              <a:t>несколько родителей и разные типы отношений</a:t>
            </a:r>
            <a:endParaRPr lang="ru-RU" altLang="ru-RU" sz="28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8DAB-8A50-41E5-A8CC-1CE9B01E679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5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" y="96337"/>
            <a:ext cx="9064624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800" b="1" smtClean="0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+mj-cs"/>
              </a:rPr>
              <a:t>Отношения </a:t>
            </a:r>
            <a:r>
              <a:rPr lang="en-US" sz="2800" b="1" smtClean="0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+mj-cs"/>
              </a:rPr>
              <a:t>“is a” </a:t>
            </a:r>
            <a:r>
              <a:rPr lang="ru-RU" sz="2800" b="1" smtClean="0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+mj-cs"/>
              </a:rPr>
              <a:t>и </a:t>
            </a:r>
            <a:r>
              <a:rPr lang="en-US" sz="2800" b="1" smtClean="0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+mj-cs"/>
              </a:rPr>
              <a:t>“part of”</a:t>
            </a:r>
            <a:endParaRPr lang="ru-RU" sz="2800" b="1">
              <a:solidFill>
                <a:srgbClr val="0070C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0070C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134981" y="6149120"/>
            <a:ext cx="43973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smtClean="0"/>
              <a:t>Источник рисунка (там же см. подробное объяснение):</a:t>
            </a:r>
          </a:p>
          <a:p>
            <a:pPr eaLnBrk="1" hangingPunct="1"/>
            <a:r>
              <a:rPr lang="en-US" altLang="ru-RU" sz="1200">
                <a:hlinkClick r:id="rId2"/>
              </a:rPr>
              <a:t>http://</a:t>
            </a:r>
            <a:r>
              <a:rPr lang="en-US" altLang="ru-RU" sz="1200" smtClean="0">
                <a:hlinkClick r:id="rId2"/>
              </a:rPr>
              <a:t>geneontology.org/page/ontology-relations</a:t>
            </a:r>
            <a:endParaRPr lang="ru-RU" altLang="ru-RU" sz="1200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64350" y="805794"/>
            <a:ext cx="873592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smtClean="0"/>
              <a:t>Отношения типа </a:t>
            </a:r>
            <a:r>
              <a:rPr lang="en-US" altLang="ru-RU" sz="2400" b="1" smtClean="0">
                <a:solidFill>
                  <a:srgbClr val="0070C0"/>
                </a:solidFill>
              </a:rPr>
              <a:t>is a</a:t>
            </a:r>
            <a:r>
              <a:rPr lang="en-US" altLang="ru-RU" sz="2400"/>
              <a:t> </a:t>
            </a:r>
            <a:r>
              <a:rPr lang="en-US" altLang="ru-RU" sz="2400" smtClean="0"/>
              <a:t>(</a:t>
            </a:r>
            <a:r>
              <a:rPr lang="ru-RU" altLang="ru-RU" sz="2400" i="1" smtClean="0"/>
              <a:t>базовые отношения</a:t>
            </a:r>
            <a:r>
              <a:rPr lang="ru-RU" altLang="ru-RU" sz="2400" smtClean="0"/>
              <a:t>):</a:t>
            </a:r>
          </a:p>
          <a:p>
            <a:pPr marL="358775" eaLnBrk="1" hangingPunct="1"/>
            <a:r>
              <a:rPr lang="en-US" altLang="ru-RU" sz="2400" b="1" smtClean="0"/>
              <a:t>A</a:t>
            </a:r>
            <a:r>
              <a:rPr lang="en-US" altLang="ru-RU" sz="2400" smtClean="0"/>
              <a:t> </a:t>
            </a:r>
            <a:r>
              <a:rPr lang="en-US" altLang="ru-RU" sz="2400" smtClean="0">
                <a:solidFill>
                  <a:srgbClr val="0070C0"/>
                </a:solidFill>
              </a:rPr>
              <a:t>is a</a:t>
            </a:r>
            <a:r>
              <a:rPr lang="en-US" altLang="ru-RU" sz="2400" smtClean="0"/>
              <a:t> </a:t>
            </a:r>
            <a:r>
              <a:rPr lang="en-US" altLang="ru-RU" sz="2400" b="1" smtClean="0"/>
              <a:t>B</a:t>
            </a:r>
            <a:r>
              <a:rPr lang="en-US" altLang="ru-RU" sz="2400" smtClean="0"/>
              <a:t> </a:t>
            </a:r>
            <a:r>
              <a:rPr lang="ru-RU" altLang="ru-RU" sz="2400" smtClean="0"/>
              <a:t>означает, что </a:t>
            </a:r>
            <a:r>
              <a:rPr lang="en-US" altLang="ru-RU" sz="2400" b="1" smtClean="0"/>
              <a:t>A</a:t>
            </a:r>
            <a:r>
              <a:rPr lang="en-US" altLang="ru-RU" sz="2400" smtClean="0"/>
              <a:t> </a:t>
            </a:r>
            <a:r>
              <a:rPr lang="ru-RU" altLang="ru-RU" sz="2400" smtClean="0"/>
              <a:t>является разновидностью </a:t>
            </a:r>
            <a:r>
              <a:rPr lang="en-US" altLang="ru-RU" sz="2400" b="1" smtClean="0"/>
              <a:t>B</a:t>
            </a:r>
            <a:endParaRPr lang="ru-RU" altLang="ru-RU" sz="2400" b="1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ru-RU" sz="240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smtClean="0"/>
              <a:t>Отношения </a:t>
            </a:r>
            <a:r>
              <a:rPr lang="ru-RU" altLang="ru-RU" sz="2400"/>
              <a:t>типа </a:t>
            </a:r>
            <a:r>
              <a:rPr lang="en-US" altLang="ru-RU" sz="2400" b="1" smtClean="0">
                <a:solidFill>
                  <a:srgbClr val="0070C0"/>
                </a:solidFill>
              </a:rPr>
              <a:t>part of</a:t>
            </a:r>
            <a:r>
              <a:rPr lang="ru-RU" altLang="ru-RU" sz="2400" smtClean="0"/>
              <a:t>:</a:t>
            </a:r>
            <a:endParaRPr lang="ru-RU" altLang="ru-RU" sz="2400"/>
          </a:p>
          <a:p>
            <a:pPr marL="358775" eaLnBrk="1" hangingPunct="1"/>
            <a:r>
              <a:rPr lang="en-US" altLang="ru-RU" sz="2400" b="1"/>
              <a:t>A</a:t>
            </a:r>
            <a:r>
              <a:rPr lang="en-US" altLang="ru-RU" sz="2400"/>
              <a:t> </a:t>
            </a:r>
            <a:r>
              <a:rPr lang="en-US" altLang="ru-RU" sz="2400" smtClean="0">
                <a:solidFill>
                  <a:srgbClr val="0070C0"/>
                </a:solidFill>
              </a:rPr>
              <a:t>part of </a:t>
            </a:r>
            <a:r>
              <a:rPr lang="en-US" altLang="ru-RU" sz="2400" b="1"/>
              <a:t>B</a:t>
            </a:r>
            <a:r>
              <a:rPr lang="en-US" altLang="ru-RU" sz="2400"/>
              <a:t> </a:t>
            </a:r>
            <a:r>
              <a:rPr lang="ru-RU" altLang="ru-RU" sz="2400"/>
              <a:t>означает, что </a:t>
            </a:r>
            <a:r>
              <a:rPr lang="ru-RU" altLang="ru-RU" sz="2400" smtClean="0"/>
              <a:t>если есть </a:t>
            </a:r>
            <a:r>
              <a:rPr lang="en-US" altLang="ru-RU" sz="2400" b="1" smtClean="0"/>
              <a:t>A</a:t>
            </a:r>
            <a:r>
              <a:rPr lang="ru-RU" altLang="ru-RU" sz="2400" smtClean="0"/>
              <a:t>, то есть и </a:t>
            </a:r>
            <a:r>
              <a:rPr lang="en-US" altLang="ru-RU" sz="2400" b="1" smtClean="0"/>
              <a:t>B</a:t>
            </a:r>
            <a:r>
              <a:rPr lang="ru-RU" altLang="ru-RU" sz="2400" smtClean="0"/>
              <a:t>, но наличие </a:t>
            </a:r>
            <a:r>
              <a:rPr lang="en-US" altLang="ru-RU" sz="2400" b="1" smtClean="0"/>
              <a:t>B</a:t>
            </a:r>
            <a:r>
              <a:rPr lang="en-US" altLang="ru-RU" sz="2400" smtClean="0"/>
              <a:t> </a:t>
            </a:r>
            <a:r>
              <a:rPr lang="ru-RU" altLang="ru-RU" sz="2400" smtClean="0"/>
              <a:t>не означет, что существует </a:t>
            </a:r>
            <a:r>
              <a:rPr lang="en-US" altLang="ru-RU" sz="2400" b="1" smtClean="0"/>
              <a:t>A</a:t>
            </a:r>
            <a:endParaRPr lang="ru-RU" altLang="ru-RU" sz="2400" b="1"/>
          </a:p>
        </p:txBody>
      </p:sp>
      <p:pic>
        <p:nvPicPr>
          <p:cNvPr id="7172" name="Picture 4" descr="diag-allsome-partof-e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6" y="4125475"/>
            <a:ext cx="44958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iag-dag-exampl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297" y="3162319"/>
            <a:ext cx="5784985" cy="272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214054" y="5504276"/>
            <a:ext cx="2239186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smtClean="0"/>
              <a:t>НЕКОТОРЫЕ имеют часть</a:t>
            </a:r>
            <a:endParaRPr lang="ru-RU" altLang="ru-RU" sz="1600" b="1"/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1366923" y="4029735"/>
            <a:ext cx="1745962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smtClean="0"/>
              <a:t>ВСЕ являются частью</a:t>
            </a:r>
            <a:endParaRPr lang="ru-RU" altLang="ru-RU" sz="1600" b="1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8DAB-8A50-41E5-A8CC-1CE9B01E679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08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" y="96337"/>
            <a:ext cx="9064624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800" b="1" smtClean="0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+mj-cs"/>
              </a:rPr>
              <a:t>Логически вытекающие (</a:t>
            </a:r>
            <a:r>
              <a:rPr lang="en-US" sz="2800" b="1" smtClean="0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+mj-cs"/>
              </a:rPr>
              <a:t>inferred</a:t>
            </a:r>
            <a:r>
              <a:rPr lang="ru-RU" sz="2800" b="1" smtClean="0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+mj-cs"/>
              </a:rPr>
              <a:t>) отношения</a:t>
            </a:r>
            <a:endParaRPr lang="ru-RU" sz="2800" b="1">
              <a:solidFill>
                <a:srgbClr val="0070C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0070C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pic>
        <p:nvPicPr>
          <p:cNvPr id="3074" name="Picture 2" descr="diag-graph-examp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26" y="3691322"/>
            <a:ext cx="7326948" cy="160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134981" y="6149120"/>
            <a:ext cx="43973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smtClean="0"/>
              <a:t>Источник рисунка (там же см. подробное объяснение):</a:t>
            </a:r>
          </a:p>
          <a:p>
            <a:pPr eaLnBrk="1" hangingPunct="1"/>
            <a:r>
              <a:rPr lang="en-US" altLang="ru-RU" sz="1200">
                <a:hlinkClick r:id="rId3"/>
              </a:rPr>
              <a:t>http://</a:t>
            </a:r>
            <a:r>
              <a:rPr lang="en-US" altLang="ru-RU" sz="1200" smtClean="0">
                <a:hlinkClick r:id="rId3"/>
              </a:rPr>
              <a:t>geneontology.org/page/ontology-relations</a:t>
            </a:r>
            <a:endParaRPr lang="ru-RU" altLang="ru-RU" sz="1200"/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591097" y="1299825"/>
            <a:ext cx="538271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/>
              <a:t>A </a:t>
            </a:r>
            <a:r>
              <a:rPr lang="en-US" sz="3200" i="1" smtClean="0">
                <a:solidFill>
                  <a:srgbClr val="0070C0"/>
                </a:solidFill>
              </a:rPr>
              <a:t>is a</a:t>
            </a:r>
            <a:r>
              <a:rPr lang="en-US" sz="3200"/>
              <a:t> B</a:t>
            </a:r>
          </a:p>
          <a:p>
            <a:r>
              <a:rPr lang="en-US" sz="3200" smtClean="0"/>
              <a:t>B</a:t>
            </a:r>
            <a:r>
              <a:rPr lang="en-US" sz="3200"/>
              <a:t> </a:t>
            </a:r>
            <a:r>
              <a:rPr lang="en-US" sz="3200" i="1">
                <a:solidFill>
                  <a:srgbClr val="FF9900"/>
                </a:solidFill>
              </a:rPr>
              <a:t>part of</a:t>
            </a:r>
            <a:r>
              <a:rPr lang="en-US" sz="3200"/>
              <a:t> C</a:t>
            </a:r>
          </a:p>
          <a:p>
            <a:r>
              <a:rPr lang="ru-RU" sz="3200" smtClean="0"/>
              <a:t>Значит,</a:t>
            </a:r>
            <a:r>
              <a:rPr lang="en-US" sz="3200" smtClean="0"/>
              <a:t> </a:t>
            </a:r>
            <a:r>
              <a:rPr lang="en-US" sz="3200"/>
              <a:t>A </a:t>
            </a:r>
            <a:r>
              <a:rPr lang="en-US" sz="3200" i="1" smtClean="0">
                <a:solidFill>
                  <a:srgbClr val="FF9900"/>
                </a:solidFill>
              </a:rPr>
              <a:t>part </a:t>
            </a:r>
            <a:r>
              <a:rPr lang="en-US" sz="3200" i="1">
                <a:solidFill>
                  <a:srgbClr val="FF9900"/>
                </a:solidFill>
              </a:rPr>
              <a:t>of</a:t>
            </a:r>
            <a:r>
              <a:rPr lang="en-US" sz="3200"/>
              <a:t> C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4381550" y="1618378"/>
            <a:ext cx="980387" cy="0"/>
          </a:xfrm>
          <a:prstGeom prst="straightConnector1">
            <a:avLst/>
          </a:prstGeom>
          <a:noFill/>
          <a:ln w="38100">
            <a:solidFill>
              <a:srgbClr val="0000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381550" y="2112776"/>
            <a:ext cx="980387" cy="0"/>
          </a:xfrm>
          <a:prstGeom prst="straightConnector1">
            <a:avLst/>
          </a:prstGeom>
          <a:noFill/>
          <a:ln w="38100">
            <a:solidFill>
              <a:srgbClr val="FF99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381550" y="2618376"/>
            <a:ext cx="980387" cy="0"/>
          </a:xfrm>
          <a:prstGeom prst="straightConnector1">
            <a:avLst/>
          </a:prstGeom>
          <a:noFill/>
          <a:ln w="38100">
            <a:solidFill>
              <a:srgbClr val="FF99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Правая круглая скобка 7"/>
          <p:cNvSpPr/>
          <p:nvPr/>
        </p:nvSpPr>
        <p:spPr>
          <a:xfrm>
            <a:off x="5465631" y="1512875"/>
            <a:ext cx="159399" cy="688870"/>
          </a:xfrm>
          <a:prstGeom prst="rightBracket">
            <a:avLst/>
          </a:prstGeom>
          <a:noFill/>
          <a:ln w="38100">
            <a:solidFill>
              <a:srgbClr val="0070C0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5672469" y="1436378"/>
            <a:ext cx="31428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smtClean="0"/>
              <a:t>Указанные непосредственно</a:t>
            </a:r>
            <a:endParaRPr lang="ru-RU" altLang="ru-RU" sz="2400"/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5361937" y="2370412"/>
            <a:ext cx="35586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smtClean="0"/>
              <a:t>Логически вытекающее</a:t>
            </a:r>
            <a:endParaRPr lang="ru-RU" altLang="ru-RU" sz="24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8DAB-8A50-41E5-A8CC-1CE9B01E679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60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" y="96337"/>
            <a:ext cx="9064624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800" b="1" smtClean="0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+mj-cs"/>
              </a:rPr>
              <a:t>Отношение </a:t>
            </a:r>
            <a:r>
              <a:rPr lang="en-US" sz="2800" b="1" smtClean="0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+mj-cs"/>
              </a:rPr>
              <a:t>“regulates”</a:t>
            </a:r>
            <a:endParaRPr lang="ru-RU" sz="2800" b="1">
              <a:solidFill>
                <a:srgbClr val="0070C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0070C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134981" y="6149120"/>
            <a:ext cx="43973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smtClean="0"/>
              <a:t>Источник рисунка (там же см. подробное объяснение):</a:t>
            </a:r>
          </a:p>
          <a:p>
            <a:pPr eaLnBrk="1" hangingPunct="1"/>
            <a:r>
              <a:rPr lang="en-US" altLang="ru-RU" sz="1200">
                <a:hlinkClick r:id="rId2"/>
              </a:rPr>
              <a:t>http://</a:t>
            </a:r>
            <a:r>
              <a:rPr lang="en-US" altLang="ru-RU" sz="1200" smtClean="0">
                <a:hlinkClick r:id="rId2"/>
              </a:rPr>
              <a:t>geneontology.org/page/ontology-relations</a:t>
            </a:r>
            <a:endParaRPr lang="ru-RU" altLang="ru-RU" sz="1200"/>
          </a:p>
        </p:txBody>
      </p:sp>
      <p:pic>
        <p:nvPicPr>
          <p:cNvPr id="2050" name="Picture 2" descr="diag-regulates-pos-neg-e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34" y="3640667"/>
            <a:ext cx="7951319" cy="250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iag-allsome-regs-e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69" y="1172603"/>
            <a:ext cx="5614048" cy="214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3476529" y="1120303"/>
            <a:ext cx="2111568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smtClean="0"/>
              <a:t>ВСЕ регулируют</a:t>
            </a:r>
            <a:endParaRPr lang="ru-RU" altLang="ru-RU" sz="1600" b="1"/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3402309" y="2922024"/>
            <a:ext cx="2111568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smtClean="0"/>
              <a:t>НЕКОТОРЫЕ регулируются</a:t>
            </a:r>
            <a:endParaRPr lang="ru-RU" altLang="ru-RU" sz="1600" b="1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8DAB-8A50-41E5-A8CC-1CE9B01E679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47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" y="96337"/>
            <a:ext cx="9064624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800" b="1" smtClean="0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+mj-cs"/>
              </a:rPr>
              <a:t>Пример описания термина</a:t>
            </a:r>
            <a:r>
              <a:rPr lang="en-US" sz="2800" b="1" smtClean="0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+mj-cs"/>
              </a:rPr>
              <a:t> “lipid particle”</a:t>
            </a:r>
            <a:endParaRPr lang="ru-RU" sz="2800" b="1">
              <a:solidFill>
                <a:srgbClr val="0070C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0070C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13304" y="892380"/>
            <a:ext cx="442943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 smtClean="0">
                <a:solidFill>
                  <a:srgbClr val="0070C0"/>
                </a:solidFill>
              </a:rPr>
              <a:t>Accession</a:t>
            </a:r>
            <a:r>
              <a:rPr lang="en-US" altLang="ru-RU" sz="2000" smtClean="0"/>
              <a:t>: GO:0005811</a:t>
            </a:r>
            <a:endParaRPr lang="en-US" altLang="ru-RU" sz="2000"/>
          </a:p>
          <a:p>
            <a:pPr eaLnBrk="1" hangingPunct="1"/>
            <a:r>
              <a:rPr lang="en-US" altLang="ru-RU" sz="2000" b="1" smtClean="0">
                <a:solidFill>
                  <a:srgbClr val="0070C0"/>
                </a:solidFill>
              </a:rPr>
              <a:t>Ontology</a:t>
            </a:r>
            <a:r>
              <a:rPr lang="en-US" altLang="ru-RU" sz="2000" smtClean="0"/>
              <a:t>: Cellular </a:t>
            </a:r>
            <a:r>
              <a:rPr lang="en-US" altLang="ru-RU" sz="2000"/>
              <a:t>Component</a:t>
            </a:r>
          </a:p>
          <a:p>
            <a:pPr eaLnBrk="1" hangingPunct="1"/>
            <a:r>
              <a:rPr lang="en-US" altLang="ru-RU" sz="2000" b="1" smtClean="0">
                <a:solidFill>
                  <a:srgbClr val="0070C0"/>
                </a:solidFill>
              </a:rPr>
              <a:t>Synonyms</a:t>
            </a:r>
            <a:r>
              <a:rPr lang="en-US" altLang="ru-RU" sz="2000" smtClean="0"/>
              <a:t>:</a:t>
            </a:r>
            <a:endParaRPr lang="en-US" altLang="ru-RU" sz="2000"/>
          </a:p>
          <a:p>
            <a:pPr marL="715963" eaLnBrk="1" hangingPunct="1"/>
            <a:r>
              <a:rPr lang="en-US" altLang="ru-RU" sz="2000"/>
              <a:t>exact: adiposome</a:t>
            </a:r>
          </a:p>
          <a:p>
            <a:pPr marL="715963" eaLnBrk="1" hangingPunct="1"/>
            <a:r>
              <a:rPr lang="en-US" altLang="ru-RU" sz="2000"/>
              <a:t>exact: lipid body</a:t>
            </a:r>
          </a:p>
          <a:p>
            <a:pPr marL="715963" eaLnBrk="1" hangingPunct="1"/>
            <a:r>
              <a:rPr lang="en-US" altLang="ru-RU" sz="2000"/>
              <a:t>exact: lipid droplet</a:t>
            </a:r>
          </a:p>
          <a:p>
            <a:pPr eaLnBrk="1" hangingPunct="1"/>
            <a:r>
              <a:rPr lang="en-US" altLang="ru-RU" sz="2000" b="1" smtClean="0">
                <a:solidFill>
                  <a:srgbClr val="0070C0"/>
                </a:solidFill>
              </a:rPr>
              <a:t>Definition</a:t>
            </a:r>
            <a:r>
              <a:rPr lang="en-US" altLang="ru-RU" sz="2000" smtClean="0"/>
              <a:t>: An </a:t>
            </a:r>
            <a:r>
              <a:rPr lang="en-US" altLang="ru-RU" sz="2000"/>
              <a:t>intracellular non-membrane-bounded organelle comprising a matrix of coalesced lipids surrounded by a phospholipid monolayer. May include associated proteins. </a:t>
            </a:r>
          </a:p>
          <a:p>
            <a:pPr eaLnBrk="1" hangingPunct="1"/>
            <a:r>
              <a:rPr lang="en-US" altLang="ru-RU" sz="2000" b="1">
                <a:solidFill>
                  <a:srgbClr val="0070C0"/>
                </a:solidFill>
              </a:rPr>
              <a:t>Source</a:t>
            </a:r>
            <a:r>
              <a:rPr lang="en-US" altLang="ru-RU" sz="2000"/>
              <a:t>: GOC:mah, GOC:tb</a:t>
            </a:r>
          </a:p>
          <a:p>
            <a:pPr eaLnBrk="1" hangingPunct="1"/>
            <a:r>
              <a:rPr lang="en-US" altLang="ru-RU" sz="2000" b="1" smtClean="0">
                <a:solidFill>
                  <a:srgbClr val="0070C0"/>
                </a:solidFill>
              </a:rPr>
              <a:t>Comment</a:t>
            </a:r>
            <a:r>
              <a:rPr lang="en-US" altLang="ru-RU" sz="2000" smtClean="0"/>
              <a:t>: Note </a:t>
            </a:r>
            <a:r>
              <a:rPr lang="en-US" altLang="ru-RU" sz="2000"/>
              <a:t>that this term does not refer to vesicles, but instead to structures in which lipids do not necessarily form bilayers.</a:t>
            </a:r>
            <a:endParaRPr lang="ru-RU" altLang="ru-RU" sz="2000"/>
          </a:p>
        </p:txBody>
      </p:sp>
      <p:pic>
        <p:nvPicPr>
          <p:cNvPr id="1030" name="Picture 6" descr="Graph of GO:0005811 from Quick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734" y="953203"/>
            <a:ext cx="4352925" cy="55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8DAB-8A50-41E5-A8CC-1CE9B01E679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2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" y="96337"/>
            <a:ext cx="9064624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800" b="1" smtClean="0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+mj-cs"/>
              </a:rPr>
              <a:t>Аннотация генов и их</a:t>
            </a:r>
            <a:r>
              <a:rPr lang="en-US" sz="2800" b="1" smtClean="0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+mj-cs"/>
              </a:rPr>
              <a:t> </a:t>
            </a:r>
            <a:r>
              <a:rPr lang="ru-RU" sz="2800" b="1" smtClean="0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+mj-cs"/>
              </a:rPr>
              <a:t>продуктов</a:t>
            </a:r>
            <a:endParaRPr lang="ru-RU" sz="2800" b="1">
              <a:solidFill>
                <a:srgbClr val="0070C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0070C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593015" y="935056"/>
            <a:ext cx="47002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smtClean="0"/>
              <a:t>Статистика БД </a:t>
            </a:r>
            <a:r>
              <a:rPr lang="en-US" altLang="ru-RU" sz="2400" smtClean="0"/>
              <a:t>GO, 30.03.2016</a:t>
            </a:r>
            <a:endParaRPr lang="ru-RU" altLang="ru-RU" sz="2400"/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127533" y="6269954"/>
            <a:ext cx="39071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smtClean="0"/>
              <a:t>Источник рисунка:</a:t>
            </a:r>
          </a:p>
          <a:p>
            <a:pPr eaLnBrk="1" hangingPunct="1"/>
            <a:r>
              <a:rPr lang="en-US" altLang="ru-RU" sz="1200">
                <a:hlinkClick r:id="rId2"/>
              </a:rPr>
              <a:t>http://</a:t>
            </a:r>
            <a:r>
              <a:rPr lang="en-US" altLang="ru-RU" sz="1200" smtClean="0">
                <a:hlinkClick r:id="rId2"/>
              </a:rPr>
              <a:t>geneontology.org/page/current-go-statistics</a:t>
            </a:r>
            <a:endParaRPr lang="ru-RU" altLang="ru-RU" sz="1200"/>
          </a:p>
        </p:txBody>
      </p:sp>
      <p:pic>
        <p:nvPicPr>
          <p:cNvPr id="8194" name="Picture 2" descr="https://s3.amazonaws.com/go-public/static/ann-la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68" y="1640752"/>
            <a:ext cx="8615417" cy="369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2815958" y="1506884"/>
            <a:ext cx="4177259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smtClean="0"/>
              <a:t>Аннотация по организмам</a:t>
            </a:r>
            <a:endParaRPr lang="ru-RU" altLang="ru-RU" sz="2400"/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6033044" y="2202793"/>
            <a:ext cx="241704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mtClean="0"/>
              <a:t>Экспериментальное</a:t>
            </a:r>
            <a:endParaRPr lang="ru-RU" altLang="ru-RU"/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6013951" y="2561816"/>
            <a:ext cx="268745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mtClean="0"/>
              <a:t>Не экспериментальное</a:t>
            </a:r>
            <a:endParaRPr lang="ru-RU" alt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298976" y="2292209"/>
            <a:ext cx="708660" cy="190500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298976" y="2664216"/>
            <a:ext cx="708660" cy="1905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24877" y="4432607"/>
            <a:ext cx="7566660" cy="900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 rot="16200000">
            <a:off x="-870460" y="2977824"/>
            <a:ext cx="2509455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smtClean="0"/>
              <a:t>Число аннотаций</a:t>
            </a:r>
            <a:endParaRPr lang="ru-RU" altLang="ru-RU" sz="2000"/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 rot="2962936">
            <a:off x="1335391" y="4639518"/>
            <a:ext cx="951169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smtClean="0"/>
              <a:t>Крыса</a:t>
            </a:r>
            <a:endParaRPr lang="ru-RU" altLang="ru-RU" sz="2000"/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 rot="2962936">
            <a:off x="1752799" y="4716044"/>
            <a:ext cx="1188931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smtClean="0"/>
              <a:t>Человек</a:t>
            </a:r>
            <a:endParaRPr lang="ru-RU" altLang="ru-RU" sz="2000"/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 rot="2962936">
            <a:off x="2342267" y="4632661"/>
            <a:ext cx="969232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smtClean="0"/>
              <a:t>Мышь</a:t>
            </a:r>
            <a:endParaRPr lang="ru-RU" altLang="ru-RU" sz="2000"/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 rot="2962936">
            <a:off x="2698953" y="4951232"/>
            <a:ext cx="1851177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smtClean="0"/>
              <a:t>Арабидопсис</a:t>
            </a:r>
            <a:endParaRPr lang="ru-RU" altLang="ru-RU" sz="2000"/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 rot="2962936">
            <a:off x="3271971" y="4971754"/>
            <a:ext cx="1829928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smtClean="0"/>
              <a:t>Рыбка </a:t>
            </a:r>
            <a:r>
              <a:rPr lang="en-US" altLang="ru-RU" sz="2000" i="1" smtClean="0"/>
              <a:t>D.reiro</a:t>
            </a:r>
            <a:endParaRPr lang="ru-RU" altLang="ru-RU" sz="2000" i="1"/>
          </a:p>
        </p:txBody>
      </p:sp>
      <p:sp>
        <p:nvSpPr>
          <p:cNvPr id="28" name="TextBox 4"/>
          <p:cNvSpPr txBox="1">
            <a:spLocks noChangeArrowheads="1"/>
          </p:cNvSpPr>
          <p:nvPr/>
        </p:nvSpPr>
        <p:spPr bwMode="auto">
          <a:xfrm rot="2962936">
            <a:off x="3942658" y="4667184"/>
            <a:ext cx="1060194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smtClean="0"/>
              <a:t>Курица</a:t>
            </a:r>
            <a:endParaRPr lang="ru-RU" altLang="ru-RU" sz="2000"/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 rot="2962936">
            <a:off x="4338148" y="4748539"/>
            <a:ext cx="1397874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i="1" smtClean="0"/>
              <a:t>C.elegans</a:t>
            </a:r>
            <a:endParaRPr lang="ru-RU" altLang="ru-RU" sz="2000" i="1"/>
          </a:p>
        </p:txBody>
      </p:sp>
      <p:sp>
        <p:nvSpPr>
          <p:cNvPr id="30" name="TextBox 4"/>
          <p:cNvSpPr txBox="1">
            <a:spLocks noChangeArrowheads="1"/>
          </p:cNvSpPr>
          <p:nvPr/>
        </p:nvSpPr>
        <p:spPr bwMode="auto">
          <a:xfrm rot="2962936">
            <a:off x="4857520" y="4827647"/>
            <a:ext cx="1551398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smtClean="0"/>
              <a:t>Дрозофила</a:t>
            </a:r>
            <a:endParaRPr lang="ru-RU" altLang="ru-RU" sz="2000"/>
          </a:p>
        </p:txBody>
      </p:sp>
      <p:sp>
        <p:nvSpPr>
          <p:cNvPr id="31" name="TextBox 4"/>
          <p:cNvSpPr txBox="1">
            <a:spLocks noChangeArrowheads="1"/>
          </p:cNvSpPr>
          <p:nvPr/>
        </p:nvSpPr>
        <p:spPr bwMode="auto">
          <a:xfrm rot="2962936">
            <a:off x="5467421" y="4769204"/>
            <a:ext cx="1188931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smtClean="0"/>
              <a:t>Дрожжи</a:t>
            </a:r>
            <a:endParaRPr lang="ru-RU" altLang="ru-RU" sz="2000"/>
          </a:p>
        </p:txBody>
      </p:sp>
      <p:sp>
        <p:nvSpPr>
          <p:cNvPr id="32" name="TextBox 4"/>
          <p:cNvSpPr txBox="1">
            <a:spLocks noChangeArrowheads="1"/>
          </p:cNvSpPr>
          <p:nvPr/>
        </p:nvSpPr>
        <p:spPr bwMode="auto">
          <a:xfrm rot="2962936">
            <a:off x="5833972" y="4951360"/>
            <a:ext cx="1798719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 i="1"/>
              <a:t>Candida albicans</a:t>
            </a: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 rot="2962936">
            <a:off x="6344916" y="4997195"/>
            <a:ext cx="1896786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 i="1" smtClean="0"/>
              <a:t>Aspergillus </a:t>
            </a:r>
            <a:r>
              <a:rPr lang="en-US" altLang="ru-RU" sz="1600" i="1"/>
              <a:t>oryzae</a:t>
            </a:r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 rot="2962936">
            <a:off x="6900223" y="4917972"/>
            <a:ext cx="1649961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/>
              <a:t>Диктиостелиум</a:t>
            </a:r>
            <a:endParaRPr lang="en-US" altLang="ru-RU" sz="1600"/>
          </a:p>
        </p:txBody>
      </p:sp>
      <p:sp>
        <p:nvSpPr>
          <p:cNvPr id="35" name="TextBox 4"/>
          <p:cNvSpPr txBox="1">
            <a:spLocks noChangeArrowheads="1"/>
          </p:cNvSpPr>
          <p:nvPr/>
        </p:nvSpPr>
        <p:spPr bwMode="auto">
          <a:xfrm rot="2962936">
            <a:off x="7558357" y="4614668"/>
            <a:ext cx="834030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 i="1" smtClean="0"/>
              <a:t>E. coli</a:t>
            </a:r>
            <a:endParaRPr lang="en-US" altLang="ru-RU" sz="1600" i="1"/>
          </a:p>
        </p:txBody>
      </p:sp>
      <p:sp>
        <p:nvSpPr>
          <p:cNvPr id="36" name="TextBox 4"/>
          <p:cNvSpPr txBox="1">
            <a:spLocks noChangeArrowheads="1"/>
          </p:cNvSpPr>
          <p:nvPr/>
        </p:nvSpPr>
        <p:spPr bwMode="auto">
          <a:xfrm rot="2962936">
            <a:off x="8022729" y="4738801"/>
            <a:ext cx="1140663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 i="1" smtClean="0"/>
              <a:t>S. pombe</a:t>
            </a:r>
            <a:endParaRPr lang="en-US" altLang="ru-RU" sz="1600" i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8DAB-8A50-41E5-A8CC-1CE9B01E679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65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V="1">
            <a:off x="712067" y="3991524"/>
            <a:ext cx="6790170" cy="1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800" b="1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Прокариотические опероны</a:t>
            </a:r>
            <a:r>
              <a:rPr lang="en-US" sz="2800" b="1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: </a:t>
            </a:r>
            <a:r>
              <a:rPr lang="ru-RU" sz="2800" b="1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термины</a:t>
            </a:r>
            <a:endParaRPr lang="ru-RU" sz="2800" b="1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83000">
                  <a:schemeClr val="accent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127684" y="3839230"/>
            <a:ext cx="460375" cy="259773"/>
          </a:xfrm>
          <a:prstGeom prst="rect">
            <a:avLst/>
          </a:prstGeom>
          <a:solidFill>
            <a:schemeClr val="bg1"/>
          </a:solidFill>
          <a:ln w="25400">
            <a:solidFill>
              <a:srgbClr val="00B0F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927135" y="3707559"/>
            <a:ext cx="1267691" cy="567931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accent5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4229101" y="3707559"/>
            <a:ext cx="879584" cy="567931"/>
          </a:xfrm>
          <a:prstGeom prst="rightArrow">
            <a:avLst/>
          </a:prstGeom>
          <a:solidFill>
            <a:srgbClr val="FFC000"/>
          </a:solidFill>
          <a:ln w="762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5159772" y="3716858"/>
            <a:ext cx="1118333" cy="567931"/>
          </a:xfrm>
          <a:prstGeom prst="rightArrow">
            <a:avLst/>
          </a:prstGeom>
          <a:solidFill>
            <a:srgbClr val="FF9999"/>
          </a:solidFill>
          <a:ln w="76200">
            <a:solidFill>
              <a:srgbClr val="FF999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851494" y="3674759"/>
            <a:ext cx="187036" cy="588713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6" name="Textfeld 12"/>
          <p:cNvSpPr txBox="1">
            <a:spLocks noChangeArrowheads="1"/>
          </p:cNvSpPr>
          <p:nvPr/>
        </p:nvSpPr>
        <p:spPr bwMode="auto">
          <a:xfrm>
            <a:off x="62347" y="1780231"/>
            <a:ext cx="575872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Промотор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: последовательность ДНК, узнаваемая РНК-полимеразой</a:t>
            </a:r>
          </a:p>
          <a:p>
            <a:pPr algn="ctr" eaLnBrk="1" hangingPunct="1"/>
            <a:r>
              <a:rPr lang="ru-RU" alt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t>(может быть разной длины, иногда содержит консервативные мотивы)</a:t>
            </a:r>
          </a:p>
        </p:txBody>
      </p:sp>
      <p:sp>
        <p:nvSpPr>
          <p:cNvPr id="29" name="Textfeld 12"/>
          <p:cNvSpPr txBox="1">
            <a:spLocks noChangeArrowheads="1"/>
          </p:cNvSpPr>
          <p:nvPr/>
        </p:nvSpPr>
        <p:spPr bwMode="auto">
          <a:xfrm>
            <a:off x="7591138" y="3698579"/>
            <a:ext cx="11807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200" b="1" smtClean="0">
                <a:latin typeface="Arial" panose="020B0604020202020204" pitchFamily="34" charset="0"/>
                <a:cs typeface="Arial" panose="020B0604020202020204" pitchFamily="34" charset="0"/>
              </a:rPr>
              <a:t>ДНК</a:t>
            </a:r>
          </a:p>
        </p:txBody>
      </p:sp>
      <p:sp>
        <p:nvSpPr>
          <p:cNvPr id="36" name="Textfeld 12"/>
          <p:cNvSpPr txBox="1">
            <a:spLocks noChangeArrowheads="1"/>
          </p:cNvSpPr>
          <p:nvPr/>
        </p:nvSpPr>
        <p:spPr bwMode="auto">
          <a:xfrm>
            <a:off x="62347" y="4706651"/>
            <a:ext cx="3810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: регуляторный участок ДНК, с которым связывается белок-репрессор</a:t>
            </a:r>
          </a:p>
          <a:p>
            <a:pPr algn="ctr" eaLnBrk="1" hangingPunct="1"/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(может </a:t>
            </a:r>
            <a:r>
              <a:rPr lang="ru-RU" alt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t>отсутствовать или быть в другом месте)</a:t>
            </a: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06683" y="3540738"/>
            <a:ext cx="5444836" cy="900047"/>
          </a:xfrm>
          <a:prstGeom prst="rect">
            <a:avLst/>
          </a:prstGeom>
          <a:ln w="25400">
            <a:solidFill>
              <a:srgbClr val="00B05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6945012" y="4496969"/>
            <a:ext cx="862446" cy="56764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12"/>
          <p:cNvSpPr txBox="1">
            <a:spLocks noChangeArrowheads="1"/>
          </p:cNvSpPr>
          <p:nvPr/>
        </p:nvSpPr>
        <p:spPr bwMode="auto">
          <a:xfrm>
            <a:off x="7516657" y="4974075"/>
            <a:ext cx="13297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200" b="1" smtClean="0">
                <a:latin typeface="Arial" panose="020B0604020202020204" pitchFamily="34" charset="0"/>
                <a:cs typeface="Arial" panose="020B0604020202020204" pitchFamily="34" charset="0"/>
              </a:rPr>
              <a:t>мРНК</a:t>
            </a:r>
          </a:p>
        </p:txBody>
      </p:sp>
      <p:cxnSp>
        <p:nvCxnSpPr>
          <p:cNvPr id="3" name="Соединительная линия уступом 2"/>
          <p:cNvCxnSpPr>
            <a:stCxn id="24" idx="1"/>
          </p:cNvCxnSpPr>
          <p:nvPr/>
        </p:nvCxnSpPr>
        <p:spPr>
          <a:xfrm rot="10800000" flipH="1">
            <a:off x="1506682" y="3526716"/>
            <a:ext cx="610033" cy="464046"/>
          </a:xfrm>
          <a:prstGeom prst="bentConnector3">
            <a:avLst>
              <a:gd name="adj1" fmla="val -1703"/>
            </a:avLst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428030" y="3839230"/>
            <a:ext cx="460375" cy="259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авая круглая скобка 20"/>
          <p:cNvSpPr/>
          <p:nvPr/>
        </p:nvSpPr>
        <p:spPr>
          <a:xfrm rot="5400000">
            <a:off x="4464686" y="2833590"/>
            <a:ext cx="275867" cy="3350970"/>
          </a:xfrm>
          <a:prstGeom prst="rightBracket">
            <a:avLst/>
          </a:prstGeom>
          <a:ln w="76200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feld 12"/>
          <p:cNvSpPr txBox="1">
            <a:spLocks noChangeArrowheads="1"/>
          </p:cNvSpPr>
          <p:nvPr/>
        </p:nvSpPr>
        <p:spPr bwMode="auto">
          <a:xfrm>
            <a:off x="5666968" y="1772049"/>
            <a:ext cx="317943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Терминатор транскрипции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 eaLnBrk="1" hangingPunct="1"/>
            <a:r>
              <a:rPr lang="ru-RU" alt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t>(есть два типа: с участием белка </a:t>
            </a:r>
            <a:r>
              <a:rPr lang="en-US" alt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t>NusA </a:t>
            </a:r>
            <a:r>
              <a:rPr lang="ru-RU" alt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t>или белка </a:t>
            </a:r>
            <a:r>
              <a:rPr lang="en-US" alt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t>Rho)</a:t>
            </a: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feld 12"/>
          <p:cNvSpPr txBox="1">
            <a:spLocks noChangeArrowheads="1"/>
          </p:cNvSpPr>
          <p:nvPr/>
        </p:nvSpPr>
        <p:spPr bwMode="auto">
          <a:xfrm>
            <a:off x="178594" y="749782"/>
            <a:ext cx="86678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</a:rPr>
              <a:t>Оперон</a:t>
            </a: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 – участок ДНК, содержащий несколько белковых генов, считываемый в одну мРНК</a:t>
            </a:r>
            <a:endParaRPr lang="ru-RU" altLang="ru-RU" sz="28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feld 12"/>
          <p:cNvSpPr txBox="1">
            <a:spLocks noChangeArrowheads="1"/>
          </p:cNvSpPr>
          <p:nvPr/>
        </p:nvSpPr>
        <p:spPr bwMode="auto">
          <a:xfrm>
            <a:off x="3506933" y="4703193"/>
            <a:ext cx="38108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Цистроны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: гены</a:t>
            </a:r>
          </a:p>
          <a:p>
            <a:pPr algn="ctr" eaLnBrk="1" hangingPunct="1"/>
            <a:r>
              <a:rPr lang="ru-RU" alt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t>(часто перекрываются 1 нуклеотидиом:</a:t>
            </a:r>
          </a:p>
          <a:p>
            <a:pPr algn="ctr" eaLnBrk="1" hangingPunct="1"/>
            <a:r>
              <a:rPr lang="en-US" alt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alt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t>стоп-кодона </a:t>
            </a:r>
            <a:r>
              <a:rPr lang="en-US" altLang="ru-RU" sz="1800" b="1" smtClean="0">
                <a:latin typeface="Arial" panose="020B0604020202020204" pitchFamily="34" charset="0"/>
                <a:cs typeface="Arial" panose="020B0604020202020204" pitchFamily="34" charset="0"/>
              </a:rPr>
              <a:t>TAA</a:t>
            </a:r>
            <a:r>
              <a:rPr lang="ru-RU" alt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800" b="1" smtClean="0">
                <a:latin typeface="Arial" panose="020B0604020202020204" pitchFamily="34" charset="0"/>
                <a:cs typeface="Arial" panose="020B0604020202020204" pitchFamily="34" charset="0"/>
              </a:rPr>
              <a:t>TGA</a:t>
            </a:r>
            <a:r>
              <a:rPr lang="ru-RU" alt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t> могут перекрываться со старт-кодоном </a:t>
            </a:r>
            <a:r>
              <a:rPr lang="en-US" altLang="ru-RU" sz="1800" b="1" smtClean="0">
                <a:latin typeface="Arial" panose="020B0604020202020204" pitchFamily="34" charset="0"/>
                <a:cs typeface="Arial" panose="020B0604020202020204" pitchFamily="34" charset="0"/>
              </a:rPr>
              <a:t>ATG</a:t>
            </a:r>
            <a:r>
              <a:rPr lang="en-US" alt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8DAB-8A50-41E5-A8CC-1CE9B01E679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00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22" grpId="0" animBg="1"/>
      <p:bldP spid="23" grpId="0" animBg="1"/>
      <p:bldP spid="15" grpId="0" animBg="1"/>
      <p:bldP spid="26" grpId="0"/>
      <p:bldP spid="36" grpId="0"/>
      <p:bldP spid="18" grpId="0" animBg="1"/>
      <p:bldP spid="21" grpId="0" animBg="1"/>
      <p:bldP spid="31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" y="96337"/>
            <a:ext cx="9064624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800" b="1" smtClean="0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+mj-cs"/>
              </a:rPr>
              <a:t>Некоторые важные типы достоверности</a:t>
            </a:r>
            <a:endParaRPr lang="ru-RU" sz="2800" b="1">
              <a:solidFill>
                <a:srgbClr val="0070C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0070C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27533" y="934032"/>
            <a:ext cx="6329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>
                <a:solidFill>
                  <a:srgbClr val="FF0000"/>
                </a:solidFill>
              </a:rPr>
              <a:t>Inferred from Electronic Annotation (</a:t>
            </a:r>
            <a:r>
              <a:rPr lang="en-US" altLang="ru-RU" sz="2400" b="1">
                <a:solidFill>
                  <a:srgbClr val="FF0000"/>
                </a:solidFill>
              </a:rPr>
              <a:t>IEA</a:t>
            </a:r>
            <a:r>
              <a:rPr lang="en-US" altLang="ru-RU" sz="2400">
                <a:solidFill>
                  <a:srgbClr val="FF0000"/>
                </a:solidFill>
              </a:rPr>
              <a:t>)</a:t>
            </a:r>
            <a:endParaRPr lang="ru-RU" altLang="ru-RU" sz="2400">
              <a:solidFill>
                <a:srgbClr val="FF0000"/>
              </a:solidFill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27533" y="1437479"/>
            <a:ext cx="762412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>
                <a:solidFill>
                  <a:srgbClr val="00B050"/>
                </a:solidFill>
              </a:rPr>
              <a:t>Inferred from Sequence or structural Similarity (</a:t>
            </a:r>
            <a:r>
              <a:rPr lang="en-US" altLang="ru-RU" sz="2400" b="1">
                <a:solidFill>
                  <a:srgbClr val="00B050"/>
                </a:solidFill>
              </a:rPr>
              <a:t>ISS</a:t>
            </a:r>
            <a:r>
              <a:rPr lang="en-US" altLang="ru-RU" sz="2400">
                <a:solidFill>
                  <a:srgbClr val="00B050"/>
                </a:solidFill>
              </a:rPr>
              <a:t>)</a:t>
            </a:r>
          </a:p>
          <a:p>
            <a:pPr marL="630238" indent="-274638" eaLnBrk="1" hangingPunct="1">
              <a:buFont typeface="Arial" panose="020B0604020202020204" pitchFamily="34" charset="0"/>
              <a:buChar char="•"/>
            </a:pPr>
            <a:r>
              <a:rPr lang="en-US" altLang="ru-RU" sz="2400">
                <a:solidFill>
                  <a:schemeClr val="accent4">
                    <a:lumMod val="75000"/>
                  </a:schemeClr>
                </a:solidFill>
              </a:rPr>
              <a:t>Inferred from Sequence Orthology (</a:t>
            </a:r>
            <a:r>
              <a:rPr lang="en-US" altLang="ru-RU" sz="2400" b="1">
                <a:solidFill>
                  <a:schemeClr val="accent4">
                    <a:lumMod val="75000"/>
                  </a:schemeClr>
                </a:solidFill>
              </a:rPr>
              <a:t>ISO</a:t>
            </a:r>
            <a:r>
              <a:rPr lang="en-US" altLang="ru-RU" sz="240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marL="630238" indent="-274638" eaLnBrk="1" hangingPunct="1">
              <a:buFont typeface="Arial" panose="020B0604020202020204" pitchFamily="34" charset="0"/>
              <a:buChar char="•"/>
            </a:pPr>
            <a:r>
              <a:rPr lang="en-US" altLang="ru-RU" sz="2400">
                <a:solidFill>
                  <a:schemeClr val="accent4">
                    <a:lumMod val="75000"/>
                  </a:schemeClr>
                </a:solidFill>
              </a:rPr>
              <a:t>Inferred from Sequence Alignment (</a:t>
            </a:r>
            <a:r>
              <a:rPr lang="en-US" altLang="ru-RU" sz="2400" b="1">
                <a:solidFill>
                  <a:schemeClr val="accent4">
                    <a:lumMod val="75000"/>
                  </a:schemeClr>
                </a:solidFill>
              </a:rPr>
              <a:t>ISA</a:t>
            </a:r>
            <a:r>
              <a:rPr lang="en-US" altLang="ru-RU" sz="240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marL="630238" indent="-274638" eaLnBrk="1" hangingPunct="1">
              <a:buFont typeface="Arial" panose="020B0604020202020204" pitchFamily="34" charset="0"/>
              <a:buChar char="•"/>
            </a:pPr>
            <a:r>
              <a:rPr lang="en-US" altLang="ru-RU" sz="2400">
                <a:solidFill>
                  <a:schemeClr val="accent4">
                    <a:lumMod val="75000"/>
                  </a:schemeClr>
                </a:solidFill>
              </a:rPr>
              <a:t>Inferred from Sequence Model (</a:t>
            </a:r>
            <a:r>
              <a:rPr lang="en-US" altLang="ru-RU" sz="2400" b="1">
                <a:solidFill>
                  <a:schemeClr val="accent4">
                    <a:lumMod val="75000"/>
                  </a:schemeClr>
                </a:solidFill>
              </a:rPr>
              <a:t>ISM</a:t>
            </a:r>
            <a:r>
              <a:rPr lang="en-US" altLang="ru-RU" sz="240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ru-RU" altLang="ru-RU" sz="240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127533" y="3007139"/>
            <a:ext cx="632968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>
                <a:solidFill>
                  <a:schemeClr val="accent4">
                    <a:lumMod val="75000"/>
                  </a:schemeClr>
                </a:solidFill>
              </a:rPr>
              <a:t>Inferred from Experiment (</a:t>
            </a:r>
            <a:r>
              <a:rPr lang="en-US" altLang="ru-RU" sz="2400" b="1">
                <a:solidFill>
                  <a:schemeClr val="accent4">
                    <a:lumMod val="75000"/>
                  </a:schemeClr>
                </a:solidFill>
              </a:rPr>
              <a:t>EXP</a:t>
            </a:r>
            <a:r>
              <a:rPr lang="en-US" altLang="ru-RU" sz="240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marL="720725" indent="-365125" eaLnBrk="1" hangingPunct="1">
              <a:buFont typeface="Arial" panose="020B0604020202020204" pitchFamily="34" charset="0"/>
              <a:buChar char="•"/>
            </a:pPr>
            <a:r>
              <a:rPr lang="en-US" altLang="ru-RU" sz="2400">
                <a:solidFill>
                  <a:srgbClr val="00B050"/>
                </a:solidFill>
              </a:rPr>
              <a:t>Inferred from Direct Assay (</a:t>
            </a:r>
            <a:r>
              <a:rPr lang="en-US" altLang="ru-RU" sz="2400" b="1">
                <a:solidFill>
                  <a:srgbClr val="00B050"/>
                </a:solidFill>
              </a:rPr>
              <a:t>IDA</a:t>
            </a:r>
            <a:r>
              <a:rPr lang="en-US" altLang="ru-RU" sz="2400">
                <a:solidFill>
                  <a:srgbClr val="00B050"/>
                </a:solidFill>
              </a:rPr>
              <a:t>)</a:t>
            </a:r>
          </a:p>
          <a:p>
            <a:pPr marL="720725" indent="-365125" eaLnBrk="1" hangingPunct="1">
              <a:buFont typeface="Arial" panose="020B0604020202020204" pitchFamily="34" charset="0"/>
              <a:buChar char="•"/>
            </a:pPr>
            <a:r>
              <a:rPr lang="en-US" altLang="ru-RU" sz="2400">
                <a:solidFill>
                  <a:srgbClr val="00B050"/>
                </a:solidFill>
              </a:rPr>
              <a:t>Inferred from Physical Interaction (</a:t>
            </a:r>
            <a:r>
              <a:rPr lang="en-US" altLang="ru-RU" sz="2400" b="1">
                <a:solidFill>
                  <a:srgbClr val="00B050"/>
                </a:solidFill>
              </a:rPr>
              <a:t>IPI</a:t>
            </a:r>
            <a:r>
              <a:rPr lang="en-US" altLang="ru-RU" sz="2400">
                <a:solidFill>
                  <a:srgbClr val="00B050"/>
                </a:solidFill>
              </a:rPr>
              <a:t>)</a:t>
            </a:r>
          </a:p>
          <a:p>
            <a:pPr marL="720725" indent="-365125" eaLnBrk="1" hangingPunct="1">
              <a:buFont typeface="Arial" panose="020B0604020202020204" pitchFamily="34" charset="0"/>
              <a:buChar char="•"/>
            </a:pPr>
            <a:r>
              <a:rPr lang="en-US" altLang="ru-RU" sz="2400">
                <a:solidFill>
                  <a:srgbClr val="00B050"/>
                </a:solidFill>
              </a:rPr>
              <a:t>Inferred from Mutant Phenotype (</a:t>
            </a:r>
            <a:r>
              <a:rPr lang="en-US" altLang="ru-RU" sz="2400" b="1">
                <a:solidFill>
                  <a:srgbClr val="00B050"/>
                </a:solidFill>
              </a:rPr>
              <a:t>IMP</a:t>
            </a:r>
            <a:r>
              <a:rPr lang="en-US" altLang="ru-RU" sz="2400">
                <a:solidFill>
                  <a:srgbClr val="00B050"/>
                </a:solidFill>
              </a:rPr>
              <a:t>)</a:t>
            </a:r>
          </a:p>
          <a:p>
            <a:pPr marL="720725" indent="-365125" eaLnBrk="1" hangingPunct="1">
              <a:buFont typeface="Arial" panose="020B0604020202020204" pitchFamily="34" charset="0"/>
              <a:buChar char="•"/>
            </a:pPr>
            <a:r>
              <a:rPr lang="en-US" altLang="ru-RU" sz="2400">
                <a:solidFill>
                  <a:srgbClr val="00B050"/>
                </a:solidFill>
              </a:rPr>
              <a:t>Inferred from Genetic Interaction (</a:t>
            </a:r>
            <a:r>
              <a:rPr lang="en-US" altLang="ru-RU" sz="2400" b="1">
                <a:solidFill>
                  <a:srgbClr val="00B050"/>
                </a:solidFill>
              </a:rPr>
              <a:t>IGI</a:t>
            </a:r>
            <a:r>
              <a:rPr lang="en-US" altLang="ru-RU" sz="2400">
                <a:solidFill>
                  <a:srgbClr val="00B050"/>
                </a:solidFill>
              </a:rPr>
              <a:t>)</a:t>
            </a:r>
          </a:p>
          <a:p>
            <a:pPr marL="720725" indent="-365125" eaLnBrk="1" hangingPunct="1">
              <a:buFont typeface="Arial" panose="020B0604020202020204" pitchFamily="34" charset="0"/>
              <a:buChar char="•"/>
            </a:pPr>
            <a:r>
              <a:rPr lang="en-US" altLang="ru-RU" sz="2400">
                <a:solidFill>
                  <a:srgbClr val="00B050"/>
                </a:solidFill>
              </a:rPr>
              <a:t>Inferred from Expression Pattern (</a:t>
            </a:r>
            <a:r>
              <a:rPr lang="en-US" altLang="ru-RU" sz="2400" b="1">
                <a:solidFill>
                  <a:srgbClr val="00B050"/>
                </a:solidFill>
              </a:rPr>
              <a:t>IEP</a:t>
            </a:r>
            <a:r>
              <a:rPr lang="en-US" altLang="ru-RU" sz="2400">
                <a:solidFill>
                  <a:srgbClr val="00B050"/>
                </a:solidFill>
              </a:rPr>
              <a:t>)</a:t>
            </a:r>
            <a:endParaRPr lang="ru-RU" altLang="ru-RU" sz="2400">
              <a:solidFill>
                <a:srgbClr val="00B050"/>
              </a:solidFill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127533" y="6130419"/>
            <a:ext cx="79400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smtClean="0"/>
              <a:t>Более подробно о типах достоверности: </a:t>
            </a:r>
            <a:r>
              <a:rPr lang="en-US" altLang="ru-RU" sz="1200">
                <a:hlinkClick r:id="rId2"/>
              </a:rPr>
              <a:t>http://</a:t>
            </a:r>
            <a:r>
              <a:rPr lang="en-US" altLang="ru-RU" sz="1200" smtClean="0">
                <a:hlinkClick r:id="rId2"/>
              </a:rPr>
              <a:t>geneontology.org/page/guide-go-evidence-codes</a:t>
            </a:r>
            <a:endParaRPr lang="en-US" altLang="ru-RU" sz="1200" smtClean="0"/>
          </a:p>
          <a:p>
            <a:pPr eaLnBrk="1" hangingPunct="1"/>
            <a:r>
              <a:rPr lang="ru-RU" altLang="ru-RU" sz="1200" smtClean="0"/>
              <a:t>Источник рисунка: </a:t>
            </a:r>
            <a:r>
              <a:rPr lang="en-US" altLang="ru-RU" sz="1200">
                <a:hlinkClick r:id="rId3"/>
              </a:rPr>
              <a:t>http://</a:t>
            </a:r>
            <a:r>
              <a:rPr lang="en-US" altLang="ru-RU" sz="1200" smtClean="0">
                <a:hlinkClick r:id="rId3"/>
              </a:rPr>
              <a:t>www.pastemagazine.com/articles/2015/11/the-100-greatest-movie-robots-of-all-time.html</a:t>
            </a:r>
            <a:endParaRPr lang="ru-RU" altLang="ru-RU" sz="1200"/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27533" y="5315463"/>
            <a:ext cx="56937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>
                <a:solidFill>
                  <a:srgbClr val="00B050"/>
                </a:solidFill>
              </a:rPr>
              <a:t>Traceable Author Statement (</a:t>
            </a:r>
            <a:r>
              <a:rPr lang="en-US" altLang="ru-RU" sz="2400" b="1">
                <a:solidFill>
                  <a:srgbClr val="00B050"/>
                </a:solidFill>
              </a:rPr>
              <a:t>TAS</a:t>
            </a:r>
            <a:r>
              <a:rPr lang="en-US" altLang="ru-RU" sz="2400">
                <a:solidFill>
                  <a:srgbClr val="00B050"/>
                </a:solidFill>
              </a:rPr>
              <a:t>)</a:t>
            </a:r>
          </a:p>
          <a:p>
            <a:pPr eaLnBrk="1" hangingPunct="1"/>
            <a:r>
              <a:rPr lang="en-US" altLang="ru-RU" sz="2400">
                <a:solidFill>
                  <a:schemeClr val="accent4">
                    <a:lumMod val="75000"/>
                  </a:schemeClr>
                </a:solidFill>
              </a:rPr>
              <a:t>Non-traceable Author Statement (</a:t>
            </a:r>
            <a:r>
              <a:rPr lang="en-US" altLang="ru-RU" sz="2400" b="1">
                <a:solidFill>
                  <a:schemeClr val="accent4">
                    <a:lumMod val="75000"/>
                  </a:schemeClr>
                </a:solidFill>
              </a:rPr>
              <a:t>NAS</a:t>
            </a:r>
            <a:r>
              <a:rPr lang="en-US" altLang="ru-RU" sz="240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ru-RU" altLang="ru-RU" sz="240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4709" y="4047431"/>
            <a:ext cx="457199" cy="52074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834709" y="4568178"/>
            <a:ext cx="457199" cy="5207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834708" y="5088925"/>
            <a:ext cx="457199" cy="52074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7291907" y="4047431"/>
            <a:ext cx="12150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smtClean="0"/>
              <a:t>Плохо</a:t>
            </a:r>
            <a:endParaRPr lang="ru-RU" altLang="ru-RU" sz="2400"/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7291907" y="5088925"/>
            <a:ext cx="14015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smtClean="0"/>
              <a:t>Хорошо</a:t>
            </a:r>
            <a:endParaRPr lang="ru-RU" altLang="ru-RU" sz="2400"/>
          </a:p>
        </p:txBody>
      </p:sp>
      <p:sp>
        <p:nvSpPr>
          <p:cNvPr id="3" name="Прямоугольник 2"/>
          <p:cNvSpPr/>
          <p:nvPr/>
        </p:nvSpPr>
        <p:spPr>
          <a:xfrm>
            <a:off x="6610032" y="3858470"/>
            <a:ext cx="2247136" cy="2021469"/>
          </a:xfrm>
          <a:prstGeom prst="rect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7364" y="812081"/>
            <a:ext cx="1677261" cy="1465442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5821261" y="1169043"/>
            <a:ext cx="1470646" cy="17956"/>
          </a:xfrm>
          <a:prstGeom prst="straightConnector1">
            <a:avLst/>
          </a:prstGeom>
          <a:noFill/>
          <a:ln w="38100">
            <a:solidFill>
              <a:srgbClr val="0070C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8DAB-8A50-41E5-A8CC-1CE9B01E679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0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07" y="862249"/>
            <a:ext cx="8277320" cy="5995751"/>
          </a:xfrm>
          <a:prstGeom prst="rect">
            <a:avLst/>
          </a:prstGeom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" y="96337"/>
            <a:ext cx="9064624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800" b="1" smtClean="0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+mj-cs"/>
              </a:rPr>
              <a:t>Пример: АДФ</a:t>
            </a:r>
            <a:r>
              <a:rPr lang="en-US" sz="2800" b="1" smtClean="0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+mj-cs"/>
              </a:rPr>
              <a:t>/</a:t>
            </a:r>
            <a:r>
              <a:rPr lang="ru-RU" sz="2800" b="1" smtClean="0">
                <a:solidFill>
                  <a:srgbClr val="0070C0"/>
                </a:solidFill>
                <a:latin typeface="Courier New" panose="02070309020205020404" pitchFamily="49" charset="0"/>
                <a:ea typeface="+mj-ea"/>
                <a:cs typeface="+mj-cs"/>
              </a:rPr>
              <a:t>АТФ-антипортер</a:t>
            </a:r>
            <a:endParaRPr lang="ru-RU" sz="2800" b="1">
              <a:solidFill>
                <a:srgbClr val="0070C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0070C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3" name="Прямоугольник 2"/>
          <p:cNvSpPr/>
          <p:nvPr/>
        </p:nvSpPr>
        <p:spPr>
          <a:xfrm>
            <a:off x="475488" y="2357120"/>
            <a:ext cx="865632" cy="589280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83792" y="2357120"/>
            <a:ext cx="682752" cy="58928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261104" y="3210560"/>
            <a:ext cx="865632" cy="3604768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11912" y="3210560"/>
            <a:ext cx="1042455" cy="360476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8DAB-8A50-41E5-A8CC-1CE9B01E679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69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800" b="1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Консервативность геномного окружения</a:t>
            </a:r>
            <a:endParaRPr lang="ru-RU" sz="2800" b="1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83000">
                  <a:schemeClr val="accent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450" y="1013460"/>
            <a:ext cx="5749536" cy="302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070" y="4407740"/>
            <a:ext cx="7474794" cy="1955830"/>
          </a:xfrm>
          <a:prstGeom prst="rect">
            <a:avLst/>
          </a:prstGeom>
        </p:spPr>
      </p:pic>
      <p:sp>
        <p:nvSpPr>
          <p:cNvPr id="92" name="Textfeld 12"/>
          <p:cNvSpPr txBox="1">
            <a:spLocks noChangeArrowheads="1"/>
          </p:cNvSpPr>
          <p:nvPr/>
        </p:nvSpPr>
        <p:spPr bwMode="auto">
          <a:xfrm>
            <a:off x="55723" y="4532557"/>
            <a:ext cx="15936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Планктомицеты</a:t>
            </a:r>
            <a:endParaRPr lang="en-US" alt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feld 12"/>
          <p:cNvSpPr txBox="1">
            <a:spLocks noChangeArrowheads="1"/>
          </p:cNvSpPr>
          <p:nvPr/>
        </p:nvSpPr>
        <p:spPr bwMode="auto">
          <a:xfrm>
            <a:off x="55723" y="5007428"/>
            <a:ext cx="15936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Цианобактерии</a:t>
            </a:r>
            <a:endParaRPr lang="en-US" alt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feld 12"/>
          <p:cNvSpPr txBox="1">
            <a:spLocks noChangeArrowheads="1"/>
          </p:cNvSpPr>
          <p:nvPr/>
        </p:nvSpPr>
        <p:spPr bwMode="auto">
          <a:xfrm>
            <a:off x="55723" y="5477147"/>
            <a:ext cx="15936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Протеобактерии</a:t>
            </a:r>
            <a:endParaRPr lang="en-US" alt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feld 12"/>
          <p:cNvSpPr txBox="1">
            <a:spLocks noChangeArrowheads="1"/>
          </p:cNvSpPr>
          <p:nvPr/>
        </p:nvSpPr>
        <p:spPr bwMode="auto">
          <a:xfrm>
            <a:off x="38100" y="5886329"/>
            <a:ext cx="1593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Зеленые серные бактерии</a:t>
            </a:r>
            <a:endParaRPr lang="en-US" alt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авая круглая скобка 9"/>
          <p:cNvSpPr/>
          <p:nvPr/>
        </p:nvSpPr>
        <p:spPr>
          <a:xfrm rot="5400000">
            <a:off x="3984894" y="3063712"/>
            <a:ext cx="363434" cy="1586345"/>
          </a:xfrm>
          <a:prstGeom prst="rightBracket">
            <a:avLst/>
          </a:prstGeom>
          <a:ln w="76200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046538" y="4038600"/>
            <a:ext cx="525462" cy="369138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feld 12"/>
          <p:cNvSpPr txBox="1">
            <a:spLocks noChangeArrowheads="1"/>
          </p:cNvSpPr>
          <p:nvPr/>
        </p:nvSpPr>
        <p:spPr bwMode="auto">
          <a:xfrm>
            <a:off x="178594" y="1031090"/>
            <a:ext cx="252888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Часто бывает, что образующие комплексы белки в самых разных геномах кодируются </a:t>
            </a:r>
            <a:r>
              <a:rPr lang="ru-RU" altLang="ru-RU" b="1" smtClean="0">
                <a:latin typeface="Arial" panose="020B0604020202020204" pitchFamily="34" charset="0"/>
                <a:cs typeface="Arial" panose="020B0604020202020204" pitchFamily="34" charset="0"/>
              </a:rPr>
              <a:t>рядом</a:t>
            </a: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8DAB-8A50-41E5-A8CC-1CE9B01E679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10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12"/>
          <p:cNvSpPr txBox="1">
            <a:spLocks noChangeArrowheads="1"/>
          </p:cNvSpPr>
          <p:nvPr/>
        </p:nvSpPr>
        <p:spPr bwMode="auto">
          <a:xfrm>
            <a:off x="3533337" y="5903893"/>
            <a:ext cx="54015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Edward M</a:t>
            </a: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. Marcotte </a:t>
            </a:r>
            <a:r>
              <a:rPr lang="en-US" altLang="ru-RU" sz="1400" i="1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ru-RU" sz="1400" b="1">
                <a:latin typeface="Arial" panose="020B0604020202020204" pitchFamily="34" charset="0"/>
                <a:cs typeface="Arial" panose="020B0604020202020204" pitchFamily="34" charset="0"/>
              </a:rPr>
              <a:t>1999</a:t>
            </a: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Detecting protein function and protein-protein interactions from genome sequences.</a:t>
            </a:r>
          </a:p>
          <a:p>
            <a:r>
              <a:rPr lang="en-US" altLang="ru-RU" sz="1400" i="1" smtClean="0">
                <a:latin typeface="Arial" panose="020B0604020202020204" pitchFamily="34" charset="0"/>
                <a:cs typeface="Arial" panose="020B0604020202020204" pitchFamily="34" charset="0"/>
              </a:rPr>
              <a:t>Science,</a:t>
            </a:r>
            <a:r>
              <a:rPr lang="en-US" alt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 285:751-753</a:t>
            </a:r>
            <a:endParaRPr lang="en-US" alt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200" b="1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Rosetta Stone (</a:t>
            </a:r>
            <a:r>
              <a:rPr lang="ru-RU" sz="3200" b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Розеттский </a:t>
            </a:r>
            <a:r>
              <a:rPr lang="ru-RU" sz="3200" b="1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камень</a:t>
            </a:r>
            <a:r>
              <a:rPr lang="en-US" sz="3200" b="1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)</a:t>
            </a:r>
            <a:endParaRPr lang="ru-RU" sz="3200" b="1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sp>
        <p:nvSpPr>
          <p:cNvPr id="15" name="Textfeld 12"/>
          <p:cNvSpPr txBox="1">
            <a:spLocks noChangeArrowheads="1"/>
          </p:cNvSpPr>
          <p:nvPr/>
        </p:nvSpPr>
        <p:spPr bwMode="auto">
          <a:xfrm>
            <a:off x="373863" y="6211651"/>
            <a:ext cx="3332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200" smtClean="0">
                <a:latin typeface="Arial" panose="020B0604020202020204" pitchFamily="34" charset="0"/>
                <a:cs typeface="Arial" panose="020B0604020202020204" pitchFamily="34" charset="0"/>
              </a:rPr>
              <a:t>Источник рисунка: </a:t>
            </a:r>
            <a:r>
              <a:rPr lang="en-US" altLang="ru-RU" sz="12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http://www.wikipedia.org</a:t>
            </a:r>
            <a:r>
              <a:rPr lang="en-US" altLang="ru-RU" sz="120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en-US" alt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30" y="937511"/>
            <a:ext cx="7877175" cy="3740420"/>
          </a:xfrm>
          <a:prstGeom prst="rect">
            <a:avLst/>
          </a:prstGeom>
        </p:spPr>
      </p:pic>
      <p:pic>
        <p:nvPicPr>
          <p:cNvPr id="1026" name="Picture 2" descr="Rosetta Sto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63" y="2563660"/>
            <a:ext cx="3012267" cy="35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83000">
                  <a:schemeClr val="accent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533337" y="1332365"/>
            <a:ext cx="1336616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672867" y="1439297"/>
            <a:ext cx="675777" cy="539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1465937" y="1427477"/>
            <a:ext cx="675777" cy="539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2"/>
          <p:cNvSpPr txBox="1">
            <a:spLocks noChangeArrowheads="1"/>
          </p:cNvSpPr>
          <p:nvPr/>
        </p:nvSpPr>
        <p:spPr bwMode="auto">
          <a:xfrm>
            <a:off x="3386130" y="4640814"/>
            <a:ext cx="55320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Между генами, расположенными рядом на геноме, могут возникать </a:t>
            </a:r>
            <a:r>
              <a:rPr lang="ru-RU" altLang="ru-RU" b="1" smtClean="0">
                <a:latin typeface="Arial" panose="020B0604020202020204" pitchFamily="34" charset="0"/>
                <a:cs typeface="Arial" panose="020B0604020202020204" pitchFamily="34" charset="0"/>
              </a:rPr>
              <a:t>сшивки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 (англ. </a:t>
            </a:r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fusions)</a:t>
            </a:r>
            <a:endParaRPr lang="ru-RU" altLang="ru-RU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8DAB-8A50-41E5-A8CC-1CE9B01E679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95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800" b="1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Сшивки между генами </a:t>
            </a:r>
            <a:r>
              <a:rPr lang="en-US" sz="2800" b="1" i="1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bc</a:t>
            </a:r>
            <a:r>
              <a:rPr lang="en-US" sz="2800" b="1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-</a:t>
            </a:r>
            <a:r>
              <a:rPr lang="ru-RU" sz="2800" b="1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комплексов</a:t>
            </a:r>
            <a:endParaRPr lang="ru-RU" sz="2800" b="1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83000">
                  <a:schemeClr val="accent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1" y="1769380"/>
            <a:ext cx="4669906" cy="3536798"/>
          </a:xfrm>
          <a:prstGeom prst="rect">
            <a:avLst/>
          </a:prstGeom>
        </p:spPr>
      </p:pic>
      <p:sp>
        <p:nvSpPr>
          <p:cNvPr id="10" name="Textfeld 12"/>
          <p:cNvSpPr txBox="1">
            <a:spLocks noChangeArrowheads="1"/>
          </p:cNvSpPr>
          <p:nvPr/>
        </p:nvSpPr>
        <p:spPr bwMode="auto">
          <a:xfrm>
            <a:off x="81281" y="5948071"/>
            <a:ext cx="81229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200" smtClean="0">
                <a:latin typeface="Arial" panose="020B0604020202020204" pitchFamily="34" charset="0"/>
                <a:cs typeface="Arial" panose="020B0604020202020204" pitchFamily="34" charset="0"/>
              </a:rPr>
              <a:t>Daria </a:t>
            </a:r>
            <a:r>
              <a:rPr lang="en-US" altLang="ru-RU" sz="1200">
                <a:latin typeface="Arial" panose="020B0604020202020204" pitchFamily="34" charset="0"/>
                <a:cs typeface="Arial" panose="020B0604020202020204" pitchFamily="34" charset="0"/>
              </a:rPr>
              <a:t>V. Dibrova, Dmitry A. Cherepanov, Michael Y. Galperin, Vladimir P. Skulachev, Armen Y. Mulkidjanian (</a:t>
            </a:r>
            <a:r>
              <a:rPr lang="en-US" altLang="ru-RU" sz="1200" b="1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en-US" altLang="ru-RU" sz="12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ru-RU" sz="1200">
                <a:latin typeface="Arial" panose="020B0604020202020204" pitchFamily="34" charset="0"/>
                <a:cs typeface="Arial" panose="020B0604020202020204" pitchFamily="34" charset="0"/>
              </a:rPr>
              <a:t>Evolution of cytochrome bc complexes: From membrane-anchored dehydrogenases of ancient bacteria to triggers of apoptosis in vertebrates</a:t>
            </a:r>
          </a:p>
          <a:p>
            <a:r>
              <a:rPr lang="en-US" altLang="ru-RU" sz="1200" i="1">
                <a:latin typeface="Arial" panose="020B0604020202020204" pitchFamily="34" charset="0"/>
                <a:cs typeface="Arial" panose="020B0604020202020204" pitchFamily="34" charset="0"/>
              </a:rPr>
              <a:t>Biochimica et Biophysica Acta</a:t>
            </a:r>
            <a:r>
              <a:rPr lang="en-US" altLang="ru-RU" sz="1200">
                <a:latin typeface="Arial" panose="020B0604020202020204" pitchFamily="34" charset="0"/>
                <a:cs typeface="Arial" panose="020B0604020202020204" pitchFamily="34" charset="0"/>
              </a:rPr>
              <a:t>, 1827:1407–1427</a:t>
            </a: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154557" y="4520542"/>
            <a:ext cx="2515906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Цитохромный</a:t>
            </a:r>
          </a:p>
          <a:p>
            <a:pPr algn="ctr" eaLnBrk="1" hangingPunct="1"/>
            <a:r>
              <a:rPr lang="en-US" altLang="ru-RU" i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ru-RU" baseline="-2500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ru-RU" i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комплекс</a:t>
            </a:r>
            <a:endParaRPr lang="ru-RU" altLang="ru-RU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2"/>
          <p:cNvSpPr txBox="1">
            <a:spLocks noChangeArrowheads="1"/>
          </p:cNvSpPr>
          <p:nvPr/>
        </p:nvSpPr>
        <p:spPr bwMode="auto">
          <a:xfrm>
            <a:off x="2416234" y="4545512"/>
            <a:ext cx="2515906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Цитохромный</a:t>
            </a:r>
          </a:p>
          <a:p>
            <a:pPr algn="ctr" eaLnBrk="1" hangingPunct="1"/>
            <a:r>
              <a:rPr lang="en-US" altLang="ru-RU" i="1" smtClean="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r>
              <a:rPr lang="en-US" altLang="ru-RU" baseline="-25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комплекс</a:t>
            </a:r>
            <a:endParaRPr lang="ru-RU" altLang="ru-RU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2"/>
          <p:cNvSpPr txBox="1">
            <a:spLocks noChangeArrowheads="1"/>
          </p:cNvSpPr>
          <p:nvPr/>
        </p:nvSpPr>
        <p:spPr bwMode="auto">
          <a:xfrm>
            <a:off x="4602173" y="2820868"/>
            <a:ext cx="447594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 smtClean="0">
                <a:latin typeface="Arial" panose="020B0604020202020204" pitchFamily="34" charset="0"/>
                <a:cs typeface="Arial" panose="020B0604020202020204" pitchFamily="34" charset="0"/>
              </a:rPr>
              <a:t>Пример сшивки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мембранные ферментативные комплексы, </a:t>
            </a:r>
          </a:p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хинол:цитохром </a:t>
            </a:r>
            <a:r>
              <a:rPr lang="en-US" altLang="ru-RU" i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оксидоредуктазы</a:t>
            </a:r>
          </a:p>
          <a:p>
            <a:pPr algn="ctr"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ru-RU" i="1" smtClean="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комплексы)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890" y="1456031"/>
            <a:ext cx="5918791" cy="1249623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6280184" y="1250491"/>
            <a:ext cx="322118" cy="335999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221681" y="1166107"/>
            <a:ext cx="18511" cy="42038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7884397" y="1221105"/>
            <a:ext cx="276481" cy="35749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12"/>
          <p:cNvSpPr txBox="1">
            <a:spLocks noChangeArrowheads="1"/>
          </p:cNvSpPr>
          <p:nvPr/>
        </p:nvSpPr>
        <p:spPr bwMode="auto">
          <a:xfrm>
            <a:off x="4640403" y="945580"/>
            <a:ext cx="17262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Белок Риске</a:t>
            </a:r>
          </a:p>
        </p:txBody>
      </p:sp>
      <p:sp>
        <p:nvSpPr>
          <p:cNvPr id="25" name="Textfeld 12"/>
          <p:cNvSpPr txBox="1">
            <a:spLocks noChangeArrowheads="1"/>
          </p:cNvSpPr>
          <p:nvPr/>
        </p:nvSpPr>
        <p:spPr bwMode="auto">
          <a:xfrm>
            <a:off x="6377055" y="773733"/>
            <a:ext cx="17262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Цитохром </a:t>
            </a:r>
            <a:r>
              <a:rPr lang="en-US" altLang="ru-RU" sz="2000" i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ru-RU" sz="2000" baseline="-2500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altLang="ru-RU" sz="2000" baseline="-25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feld 12"/>
          <p:cNvSpPr txBox="1">
            <a:spLocks noChangeArrowheads="1"/>
          </p:cNvSpPr>
          <p:nvPr/>
        </p:nvSpPr>
        <p:spPr bwMode="auto">
          <a:xfrm>
            <a:off x="8113707" y="917177"/>
            <a:ext cx="7437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suIV</a:t>
            </a:r>
            <a:endParaRPr lang="ru-RU" altLang="ru-RU" sz="2000" baseline="-25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8DAB-8A50-41E5-A8CC-1CE9B01E679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36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6" y="976984"/>
            <a:ext cx="5454508" cy="2761730"/>
          </a:xfrm>
          <a:prstGeom prst="rect">
            <a:avLst/>
          </a:prstGeom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600130" y="128800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«Скажи мне, кто твой сосед…»</a:t>
            </a:r>
            <a:endParaRPr lang="ru-RU" sz="3200" b="1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sp>
        <p:nvSpPr>
          <p:cNvPr id="15" name="Textfeld 12"/>
          <p:cNvSpPr txBox="1">
            <a:spLocks noChangeArrowheads="1"/>
          </p:cNvSpPr>
          <p:nvPr/>
        </p:nvSpPr>
        <p:spPr bwMode="auto">
          <a:xfrm>
            <a:off x="95704" y="5994238"/>
            <a:ext cx="645056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Michael </a:t>
            </a: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Y. </a:t>
            </a:r>
            <a:r>
              <a:rPr lang="en-US" alt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Galperin and </a:t>
            </a: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Eugene V. Koonin (</a:t>
            </a:r>
            <a:r>
              <a:rPr lang="en-US" altLang="ru-RU" sz="1400" b="1" smtClean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Who’s your neighbor? New computational approaches for functional </a:t>
            </a:r>
            <a:r>
              <a:rPr lang="en-US" alt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genomics</a:t>
            </a:r>
          </a:p>
          <a:p>
            <a:r>
              <a:rPr lang="en-US" altLang="ru-RU" sz="1400" i="1" smtClean="0">
                <a:latin typeface="Arial" panose="020B0604020202020204" pitchFamily="34" charset="0"/>
                <a:cs typeface="Arial" panose="020B0604020202020204" pitchFamily="34" charset="0"/>
              </a:rPr>
              <a:t>Nature Biotechnogoly</a:t>
            </a:r>
            <a:r>
              <a:rPr lang="en-US" alt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, 18:609-613</a:t>
            </a:r>
            <a:endParaRPr lang="en-US" alt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12"/>
          <p:cNvSpPr txBox="1">
            <a:spLocks noChangeArrowheads="1"/>
          </p:cNvSpPr>
          <p:nvPr/>
        </p:nvSpPr>
        <p:spPr bwMode="auto">
          <a:xfrm>
            <a:off x="2971778" y="847129"/>
            <a:ext cx="14273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400" i="1">
                <a:latin typeface="Arial" panose="020B0604020202020204" pitchFamily="34" charset="0"/>
                <a:cs typeface="Arial" panose="020B0604020202020204" pitchFamily="34" charset="0"/>
              </a:rPr>
              <a:t>Escherichia</a:t>
            </a: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i="1">
                <a:latin typeface="Arial" panose="020B0604020202020204" pitchFamily="34" charset="0"/>
                <a:cs typeface="Arial" panose="020B0604020202020204" pitchFamily="34" charset="0"/>
              </a:rPr>
              <a:t>coli</a:t>
            </a:r>
          </a:p>
        </p:txBody>
      </p:sp>
      <p:sp>
        <p:nvSpPr>
          <p:cNvPr id="24" name="Textfeld 12"/>
          <p:cNvSpPr txBox="1">
            <a:spLocks noChangeArrowheads="1"/>
          </p:cNvSpPr>
          <p:nvPr/>
        </p:nvSpPr>
        <p:spPr bwMode="auto">
          <a:xfrm>
            <a:off x="5069927" y="887053"/>
            <a:ext cx="37729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400" i="1">
                <a:latin typeface="Arial" panose="020B0604020202020204" pitchFamily="34" charset="0"/>
                <a:cs typeface="Arial" panose="020B0604020202020204" pitchFamily="34" charset="0"/>
              </a:rPr>
              <a:t>Mycoplasma genitalium </a:t>
            </a: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altLang="ru-RU" sz="1400" i="1">
                <a:latin typeface="Arial" panose="020B0604020202020204" pitchFamily="34" charset="0"/>
                <a:cs typeface="Arial" panose="020B0604020202020204" pitchFamily="34" charset="0"/>
              </a:rPr>
              <a:t> pneumoniae</a:t>
            </a:r>
          </a:p>
        </p:txBody>
      </p:sp>
      <p:sp>
        <p:nvSpPr>
          <p:cNvPr id="26" name="Textfeld 12"/>
          <p:cNvSpPr txBox="1">
            <a:spLocks noChangeArrowheads="1"/>
          </p:cNvSpPr>
          <p:nvPr/>
        </p:nvSpPr>
        <p:spPr bwMode="auto">
          <a:xfrm>
            <a:off x="3282873" y="1447642"/>
            <a:ext cx="20118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400" i="1">
                <a:latin typeface="Arial" panose="020B0604020202020204" pitchFamily="34" charset="0"/>
                <a:cs typeface="Arial" panose="020B0604020202020204" pitchFamily="34" charset="0"/>
              </a:rPr>
              <a:t>Neisseria gonorhoeae</a:t>
            </a:r>
          </a:p>
        </p:txBody>
      </p:sp>
      <p:sp>
        <p:nvSpPr>
          <p:cNvPr id="29" name="Textfeld 12"/>
          <p:cNvSpPr txBox="1">
            <a:spLocks noChangeArrowheads="1"/>
          </p:cNvSpPr>
          <p:nvPr/>
        </p:nvSpPr>
        <p:spPr bwMode="auto">
          <a:xfrm>
            <a:off x="3291632" y="1841332"/>
            <a:ext cx="22150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400" i="1">
                <a:latin typeface="Arial" panose="020B0604020202020204" pitchFamily="34" charset="0"/>
                <a:cs typeface="Arial" panose="020B0604020202020204" pitchFamily="34" charset="0"/>
              </a:rPr>
              <a:t>Haemophilus influenzae</a:t>
            </a:r>
          </a:p>
        </p:txBody>
      </p:sp>
      <p:sp>
        <p:nvSpPr>
          <p:cNvPr id="30" name="Textfeld 12"/>
          <p:cNvSpPr txBox="1">
            <a:spLocks noChangeArrowheads="1"/>
          </p:cNvSpPr>
          <p:nvPr/>
        </p:nvSpPr>
        <p:spPr bwMode="auto">
          <a:xfrm>
            <a:off x="3291632" y="2236070"/>
            <a:ext cx="17782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400" i="1">
                <a:latin typeface="Arial" panose="020B0604020202020204" pitchFamily="34" charset="0"/>
                <a:cs typeface="Arial" panose="020B0604020202020204" pitchFamily="34" charset="0"/>
              </a:rPr>
              <a:t>Helicobacter pylori</a:t>
            </a:r>
          </a:p>
        </p:txBody>
      </p:sp>
      <p:sp>
        <p:nvSpPr>
          <p:cNvPr id="33" name="Textfeld 12"/>
          <p:cNvSpPr txBox="1">
            <a:spLocks noChangeArrowheads="1"/>
          </p:cNvSpPr>
          <p:nvPr/>
        </p:nvSpPr>
        <p:spPr bwMode="auto">
          <a:xfrm>
            <a:off x="4288801" y="2611073"/>
            <a:ext cx="17934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400" i="1" smtClean="0">
                <a:latin typeface="Arial" panose="020B0604020202020204" pitchFamily="34" charset="0"/>
                <a:cs typeface="Arial" panose="020B0604020202020204" pitchFamily="34" charset="0"/>
              </a:rPr>
              <a:t>Treponema pallidum</a:t>
            </a:r>
            <a:endParaRPr lang="en-US" altLang="ru-RU" sz="1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feld 12"/>
          <p:cNvSpPr txBox="1">
            <a:spLocks noChangeArrowheads="1"/>
          </p:cNvSpPr>
          <p:nvPr/>
        </p:nvSpPr>
        <p:spPr bwMode="auto">
          <a:xfrm>
            <a:off x="3291632" y="3005811"/>
            <a:ext cx="14590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400" i="1" smtClean="0">
                <a:latin typeface="Arial" panose="020B0604020202020204" pitchFamily="34" charset="0"/>
                <a:cs typeface="Arial" panose="020B0604020202020204" pitchFamily="34" charset="0"/>
              </a:rPr>
              <a:t>Bacillus subtilis</a:t>
            </a:r>
            <a:endParaRPr lang="en-US" altLang="ru-RU" sz="1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feld 12"/>
          <p:cNvSpPr txBox="1">
            <a:spLocks noChangeArrowheads="1"/>
          </p:cNvSpPr>
          <p:nvPr/>
        </p:nvSpPr>
        <p:spPr bwMode="auto">
          <a:xfrm>
            <a:off x="4975451" y="3141057"/>
            <a:ext cx="41066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400" i="1">
                <a:latin typeface="Arial" panose="020B0604020202020204" pitchFamily="34" charset="0"/>
                <a:cs typeface="Arial" panose="020B0604020202020204" pitchFamily="34" charset="0"/>
              </a:rPr>
              <a:t>Mycobacterium </a:t>
            </a:r>
            <a:r>
              <a:rPr lang="en-US" altLang="ru-RU" sz="1400" i="1" smtClean="0">
                <a:latin typeface="Arial" panose="020B0604020202020204" pitchFamily="34" charset="0"/>
                <a:cs typeface="Arial" panose="020B0604020202020204" pitchFamily="34" charset="0"/>
              </a:rPr>
              <a:t>tuberculosis</a:t>
            </a:r>
            <a:r>
              <a:rPr lang="en-US" alt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400" i="1" smtClean="0">
                <a:latin typeface="Arial" panose="020B0604020202020204" pitchFamily="34" charset="0"/>
                <a:cs typeface="Arial" panose="020B0604020202020204" pitchFamily="34" charset="0"/>
              </a:rPr>
              <a:t>Synechocystis </a:t>
            </a:r>
            <a:r>
              <a:rPr lang="en-US" altLang="ru-RU" sz="1400" i="1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altLang="ru-RU" sz="1400" i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altLang="ru-RU" sz="1400" i="1" smtClean="0">
                <a:latin typeface="Arial" panose="020B0604020202020204" pitchFamily="34" charset="0"/>
                <a:cs typeface="Arial" panose="020B0604020202020204" pitchFamily="34" charset="0"/>
              </a:rPr>
              <a:t>Methanobacterium </a:t>
            </a:r>
            <a:r>
              <a:rPr lang="en-US" altLang="ru-RU" sz="1400" i="1">
                <a:latin typeface="Arial" panose="020B0604020202020204" pitchFamily="34" charset="0"/>
                <a:cs typeface="Arial" panose="020B0604020202020204" pitchFamily="34" charset="0"/>
              </a:rPr>
              <a:t>thermoautotrophicum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43738" y="4421168"/>
            <a:ext cx="5527653" cy="1169551"/>
            <a:chOff x="285656" y="3840971"/>
            <a:chExt cx="5808321" cy="1169551"/>
          </a:xfrm>
        </p:grpSpPr>
        <p:sp>
          <p:nvSpPr>
            <p:cNvPr id="36" name="Textfeld 12"/>
            <p:cNvSpPr txBox="1">
              <a:spLocks noChangeArrowheads="1"/>
            </p:cNvSpPr>
            <p:nvPr/>
          </p:nvSpPr>
          <p:spPr bwMode="auto">
            <a:xfrm>
              <a:off x="712376" y="3840971"/>
              <a:ext cx="5381601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ru-RU" sz="1400" smtClean="0">
                  <a:latin typeface="Arial" panose="020B0604020202020204" pitchFamily="34" charset="0"/>
                  <a:cs typeface="Arial" panose="020B0604020202020204" pitchFamily="34" charset="0"/>
                </a:rPr>
                <a:t>PMSR: </a:t>
              </a:r>
              <a:r>
                <a:rPr lang="ru-RU" altLang="ru-RU" sz="1400" smtClean="0">
                  <a:latin typeface="Arial" panose="020B0604020202020204" pitchFamily="34" charset="0"/>
                  <a:cs typeface="Arial" panose="020B0604020202020204" pitchFamily="34" charset="0"/>
                </a:rPr>
                <a:t>метионил-сульфоксид редуктаза белков</a:t>
              </a:r>
            </a:p>
            <a:p>
              <a:r>
                <a:rPr lang="en-US" altLang="ru-RU" sz="1400" smtClean="0">
                  <a:latin typeface="Arial" panose="020B0604020202020204" pitchFamily="34" charset="0"/>
                  <a:cs typeface="Arial" panose="020B0604020202020204" pitchFamily="34" charset="0"/>
                </a:rPr>
                <a:t>PMSR</a:t>
              </a:r>
              <a:r>
                <a:rPr lang="ru-RU" altLang="ru-RU" sz="140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altLang="ru-RU" sz="1400" smtClean="0">
                  <a:latin typeface="Arial" panose="020B0604020202020204" pitchFamily="34" charset="0"/>
                  <a:cs typeface="Arial" panose="020B0604020202020204" pitchFamily="34" charset="0"/>
                </a:rPr>
                <a:t>A: </a:t>
              </a:r>
              <a:r>
                <a:rPr lang="ru-RU" altLang="ru-RU" sz="1400" smtClean="0">
                  <a:latin typeface="Arial" panose="020B0604020202020204" pitchFamily="34" charset="0"/>
                  <a:cs typeface="Arial" panose="020B0604020202020204" pitchFamily="34" charset="0"/>
                </a:rPr>
                <a:t>белок, ассоциированный с метионил-сульфоксид редуктазой</a:t>
              </a:r>
            </a:p>
            <a:p>
              <a:r>
                <a:rPr lang="en-US" altLang="ru-RU" sz="1400" smtClean="0">
                  <a:latin typeface="Arial" panose="020B0604020202020204" pitchFamily="34" charset="0"/>
                  <a:cs typeface="Arial" panose="020B0604020202020204" pitchFamily="34" charset="0"/>
                </a:rPr>
                <a:t>TRX:</a:t>
              </a:r>
              <a:r>
                <a:rPr lang="ru-RU" altLang="ru-RU" sz="1400" smtClean="0">
                  <a:latin typeface="Arial" panose="020B0604020202020204" pitchFamily="34" charset="0"/>
                  <a:cs typeface="Arial" panose="020B0604020202020204" pitchFamily="34" charset="0"/>
                </a:rPr>
                <a:t> тиоредоксин</a:t>
              </a:r>
              <a:r>
                <a:rPr lang="en-US" altLang="ru-RU" sz="14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altLang="ru-RU" sz="1400" smtClean="0">
                  <a:latin typeface="Arial" panose="020B0604020202020204" pitchFamily="34" charset="0"/>
                  <a:cs typeface="Arial" panose="020B0604020202020204" pitchFamily="34" charset="0"/>
                </a:rPr>
                <a:t>CcdA: </a:t>
              </a:r>
              <a:r>
                <a:rPr lang="ru-RU" altLang="ru-RU" sz="1400" smtClean="0">
                  <a:latin typeface="Arial" panose="020B0604020202020204" pitchFamily="34" charset="0"/>
                  <a:cs typeface="Arial" panose="020B0604020202020204" pitchFamily="34" charset="0"/>
                </a:rPr>
                <a:t>белок, необходимый для биосинтеза цитохрома </a:t>
              </a:r>
              <a:r>
                <a:rPr lang="en-US" altLang="ru-RU" sz="140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altLang="ru-RU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85656" y="3949575"/>
              <a:ext cx="441960" cy="137027"/>
            </a:xfrm>
            <a:prstGeom prst="rect">
              <a:avLst/>
            </a:prstGeom>
            <a:solidFill>
              <a:srgbClr val="C00000"/>
            </a:solidFill>
            <a:ln w="127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85656" y="4150524"/>
              <a:ext cx="441960" cy="13702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85656" y="4787730"/>
              <a:ext cx="441960" cy="13702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85656" y="4586781"/>
              <a:ext cx="441960" cy="137027"/>
            </a:xfrm>
            <a:prstGeom prst="rect">
              <a:avLst/>
            </a:prstGeom>
            <a:solidFill>
              <a:srgbClr val="7030A0"/>
            </a:solidFill>
            <a:ln w="127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40" name="Прямая соединительная линия 39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83000">
                  <a:schemeClr val="accent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Группа 55"/>
          <p:cNvGrpSpPr/>
          <p:nvPr/>
        </p:nvGrpSpPr>
        <p:grpSpPr>
          <a:xfrm>
            <a:off x="5797720" y="4136682"/>
            <a:ext cx="3180025" cy="1857556"/>
            <a:chOff x="5797720" y="4136682"/>
            <a:chExt cx="3180025" cy="1857556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6082287" y="5282011"/>
              <a:ext cx="2627376" cy="390530"/>
              <a:chOff x="6082287" y="4581976"/>
              <a:chExt cx="2627376" cy="390530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6166110" y="4581976"/>
                <a:ext cx="2448255" cy="37039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6082287" y="4581976"/>
                <a:ext cx="2627376" cy="0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6082287" y="4972506"/>
                <a:ext cx="2627376" cy="0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Группа 46"/>
            <p:cNvGrpSpPr/>
            <p:nvPr/>
          </p:nvGrpSpPr>
          <p:grpSpPr>
            <a:xfrm>
              <a:off x="7143863" y="4346026"/>
              <a:ext cx="539654" cy="364581"/>
              <a:chOff x="8287638" y="4105500"/>
              <a:chExt cx="539654" cy="364581"/>
            </a:xfrm>
          </p:grpSpPr>
          <p:sp>
            <p:nvSpPr>
              <p:cNvPr id="45" name="Овал 44"/>
              <p:cNvSpPr/>
              <p:nvPr/>
            </p:nvSpPr>
            <p:spPr>
              <a:xfrm>
                <a:off x="8345347" y="4105500"/>
                <a:ext cx="364316" cy="364581"/>
              </a:xfrm>
              <a:prstGeom prst="ellipse">
                <a:avLst/>
              </a:prstGeom>
              <a:solidFill>
                <a:srgbClr val="7030A0"/>
              </a:solidFill>
              <a:ln w="76200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Textfeld 12"/>
              <p:cNvSpPr txBox="1">
                <a:spLocks noChangeArrowheads="1"/>
              </p:cNvSpPr>
              <p:nvPr/>
            </p:nvSpPr>
            <p:spPr bwMode="auto">
              <a:xfrm>
                <a:off x="8287638" y="4140936"/>
                <a:ext cx="53965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ru-RU" sz="1200" b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TXR</a:t>
                </a:r>
                <a:endParaRPr lang="en-US" altLang="ru-RU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" name="Группа 50"/>
            <p:cNvGrpSpPr/>
            <p:nvPr/>
          </p:nvGrpSpPr>
          <p:grpSpPr>
            <a:xfrm>
              <a:off x="7300940" y="4608687"/>
              <a:ext cx="753661" cy="614317"/>
              <a:chOff x="7462626" y="3890166"/>
              <a:chExt cx="753661" cy="614317"/>
            </a:xfrm>
          </p:grpSpPr>
          <p:sp>
            <p:nvSpPr>
              <p:cNvPr id="44" name="Овал 43"/>
              <p:cNvSpPr/>
              <p:nvPr/>
            </p:nvSpPr>
            <p:spPr>
              <a:xfrm>
                <a:off x="7528560" y="3890166"/>
                <a:ext cx="621792" cy="594177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76200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Textfeld 12"/>
              <p:cNvSpPr txBox="1">
                <a:spLocks noChangeArrowheads="1"/>
              </p:cNvSpPr>
              <p:nvPr/>
            </p:nvSpPr>
            <p:spPr bwMode="auto">
              <a:xfrm>
                <a:off x="7462626" y="3981263"/>
                <a:ext cx="75366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ru-RU" sz="1400" b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PMSR</a:t>
                </a:r>
              </a:p>
              <a:p>
                <a:pPr algn="ctr"/>
                <a:r>
                  <a:rPr lang="en-US" altLang="ru-RU" sz="1400" b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en-US" altLang="ru-RU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3" name="Группа 52"/>
            <p:cNvGrpSpPr/>
            <p:nvPr/>
          </p:nvGrpSpPr>
          <p:grpSpPr>
            <a:xfrm>
              <a:off x="6682176" y="4600733"/>
              <a:ext cx="729316" cy="594177"/>
              <a:chOff x="6843862" y="3882212"/>
              <a:chExt cx="729316" cy="594177"/>
            </a:xfrm>
          </p:grpSpPr>
          <p:sp>
            <p:nvSpPr>
              <p:cNvPr id="43" name="Овал 42"/>
              <p:cNvSpPr/>
              <p:nvPr/>
            </p:nvSpPr>
            <p:spPr>
              <a:xfrm>
                <a:off x="6906768" y="3882212"/>
                <a:ext cx="621792" cy="594177"/>
              </a:xfrm>
              <a:prstGeom prst="ellipse">
                <a:avLst/>
              </a:prstGeom>
              <a:solidFill>
                <a:srgbClr val="C00000"/>
              </a:solidFill>
              <a:ln w="76200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Textfeld 12"/>
              <p:cNvSpPr txBox="1">
                <a:spLocks noChangeArrowheads="1"/>
              </p:cNvSpPr>
              <p:nvPr/>
            </p:nvSpPr>
            <p:spPr bwMode="auto">
              <a:xfrm>
                <a:off x="6843862" y="4029854"/>
                <a:ext cx="72931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ru-RU" sz="1400" b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PMSR</a:t>
                </a: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6546273" y="5170117"/>
              <a:ext cx="729316" cy="594177"/>
              <a:chOff x="6546273" y="4470082"/>
              <a:chExt cx="729316" cy="594177"/>
            </a:xfrm>
          </p:grpSpPr>
          <p:sp>
            <p:nvSpPr>
              <p:cNvPr id="42" name="Овал 41"/>
              <p:cNvSpPr/>
              <p:nvPr/>
            </p:nvSpPr>
            <p:spPr>
              <a:xfrm>
                <a:off x="6595872" y="4470082"/>
                <a:ext cx="621792" cy="59417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76200">
                <a:noFill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Textfeld 12"/>
              <p:cNvSpPr txBox="1">
                <a:spLocks noChangeArrowheads="1"/>
              </p:cNvSpPr>
              <p:nvPr/>
            </p:nvSpPr>
            <p:spPr bwMode="auto">
              <a:xfrm>
                <a:off x="6546273" y="4586627"/>
                <a:ext cx="72931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r>
                  <a:rPr lang="en-US" altLang="ru-RU" sz="1400" b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CcdA</a:t>
                </a:r>
              </a:p>
            </p:txBody>
          </p:sp>
        </p:grpSp>
        <p:sp>
          <p:nvSpPr>
            <p:cNvPr id="54" name="Прямоугольник 53"/>
            <p:cNvSpPr/>
            <p:nvPr/>
          </p:nvSpPr>
          <p:spPr>
            <a:xfrm>
              <a:off x="5797720" y="4136682"/>
              <a:ext cx="3180025" cy="1857556"/>
            </a:xfrm>
            <a:prstGeom prst="rect">
              <a:avLst/>
            </a:prstGeom>
            <a:ln w="76200">
              <a:solidFill>
                <a:schemeClr val="accent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Стрелка вправо 54"/>
          <p:cNvSpPr/>
          <p:nvPr/>
        </p:nvSpPr>
        <p:spPr>
          <a:xfrm rot="1329496">
            <a:off x="5203980" y="3788301"/>
            <a:ext cx="579099" cy="454362"/>
          </a:xfrm>
          <a:prstGeom prst="rightArrow">
            <a:avLst/>
          </a:prstGeom>
          <a:ln w="76200">
            <a:solidFill>
              <a:schemeClr val="accent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8DAB-8A50-41E5-A8CC-1CE9B01E679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31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800" b="1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Где можно посмотреть опероны</a:t>
            </a:r>
            <a:endParaRPr lang="ru-RU" sz="2800" b="1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83000">
                  <a:schemeClr val="accent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098" y="5788804"/>
            <a:ext cx="4292819" cy="632889"/>
          </a:xfrm>
          <a:prstGeom prst="rect">
            <a:avLst/>
          </a:prstGeom>
        </p:spPr>
      </p:pic>
      <p:sp>
        <p:nvSpPr>
          <p:cNvPr id="10" name="Textfeld 12"/>
          <p:cNvSpPr txBox="1">
            <a:spLocks noChangeArrowheads="1"/>
          </p:cNvSpPr>
          <p:nvPr/>
        </p:nvSpPr>
        <p:spPr bwMode="auto">
          <a:xfrm>
            <a:off x="123272" y="5806227"/>
            <a:ext cx="4075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F. Mao, P. Dam, J. Chou, V. Olman, Y. Xu (</a:t>
            </a:r>
            <a:r>
              <a:rPr lang="en-US" altLang="ru-RU" sz="1400" b="1"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DOOR: a Database of prOkaryotic OpeRons</a:t>
            </a:r>
          </a:p>
          <a:p>
            <a:r>
              <a:rPr lang="en-US" altLang="ru-RU" sz="1400" i="1">
                <a:latin typeface="Arial" panose="020B0604020202020204" pitchFamily="34" charset="0"/>
                <a:cs typeface="Arial" panose="020B0604020202020204" pitchFamily="34" charset="0"/>
              </a:rPr>
              <a:t>Nucl. Acids Res</a:t>
            </a: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. 37: D459-D463.</a:t>
            </a:r>
          </a:p>
        </p:txBody>
      </p:sp>
      <p:sp>
        <p:nvSpPr>
          <p:cNvPr id="11" name="Textfeld 12"/>
          <p:cNvSpPr txBox="1">
            <a:spLocks noChangeArrowheads="1"/>
          </p:cNvSpPr>
          <p:nvPr/>
        </p:nvSpPr>
        <p:spPr bwMode="auto">
          <a:xfrm>
            <a:off x="4399888" y="6410730"/>
            <a:ext cx="39273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ru-RU" sz="200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http://csbl.bmb.uga.edu/DOOR/</a:t>
            </a:r>
            <a:endParaRPr lang="en-US" alt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23"/>
          <p:cNvSpPr/>
          <p:nvPr/>
        </p:nvSpPr>
        <p:spPr>
          <a:xfrm>
            <a:off x="406400" y="998538"/>
            <a:ext cx="555625" cy="5540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72"/>
          <p:cNvSpPr>
            <a:spLocks noChangeArrowheads="1"/>
          </p:cNvSpPr>
          <p:nvPr/>
        </p:nvSpPr>
        <p:spPr bwMode="auto">
          <a:xfrm>
            <a:off x="1123949" y="998538"/>
            <a:ext cx="72213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Геномный браузер на сайте </a:t>
            </a:r>
            <a:r>
              <a:rPr lang="en-US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NCBI</a:t>
            </a: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865" y="3615614"/>
            <a:ext cx="5147044" cy="1677733"/>
          </a:xfrm>
          <a:prstGeom prst="rect">
            <a:avLst/>
          </a:prstGeom>
        </p:spPr>
      </p:pic>
      <p:sp>
        <p:nvSpPr>
          <p:cNvPr id="15" name="Овал 23"/>
          <p:cNvSpPr/>
          <p:nvPr/>
        </p:nvSpPr>
        <p:spPr>
          <a:xfrm>
            <a:off x="406399" y="3061577"/>
            <a:ext cx="555625" cy="5540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72"/>
          <p:cNvSpPr>
            <a:spLocks noChangeArrowheads="1"/>
          </p:cNvSpPr>
          <p:nvPr/>
        </p:nvSpPr>
        <p:spPr bwMode="auto">
          <a:xfrm>
            <a:off x="1167015" y="3092394"/>
            <a:ext cx="53287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База данных оперонов </a:t>
            </a:r>
            <a:r>
              <a:rPr lang="en-US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DOOR</a:t>
            </a: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9585" y="1501812"/>
            <a:ext cx="6240605" cy="1581615"/>
          </a:xfrm>
          <a:prstGeom prst="rect">
            <a:avLst/>
          </a:prstGeom>
        </p:spPr>
      </p:pic>
      <p:sp>
        <p:nvSpPr>
          <p:cNvPr id="18" name="Овал 23"/>
          <p:cNvSpPr/>
          <p:nvPr/>
        </p:nvSpPr>
        <p:spPr>
          <a:xfrm>
            <a:off x="6619010" y="4509015"/>
            <a:ext cx="555625" cy="5540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9" name="Прямоугольник 72"/>
          <p:cNvSpPr>
            <a:spLocks noChangeArrowheads="1"/>
          </p:cNvSpPr>
          <p:nvPr/>
        </p:nvSpPr>
        <p:spPr bwMode="auto">
          <a:xfrm>
            <a:off x="7147629" y="4451531"/>
            <a:ext cx="224999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…И еще много где!</a:t>
            </a:r>
            <a:endParaRPr lang="ru-RU" altLang="ru-RU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8DAB-8A50-41E5-A8CC-1CE9B01E679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8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800" b="1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База данных </a:t>
            </a:r>
            <a:r>
              <a:rPr lang="en-US" sz="2800" b="1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STRING 9.1</a:t>
            </a:r>
            <a:endParaRPr lang="ru-RU" sz="2800" b="1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83000">
                  <a:schemeClr val="accent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315" y="879592"/>
            <a:ext cx="4312920" cy="4019945"/>
          </a:xfrm>
          <a:prstGeom prst="rect">
            <a:avLst/>
          </a:prstGeom>
        </p:spPr>
      </p:pic>
      <p:pic>
        <p:nvPicPr>
          <p:cNvPr id="1026" name="Picture 2" descr="http://string-db.org/images/logo_still_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9" y="6208207"/>
            <a:ext cx="402576" cy="40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2"/>
          <p:cNvSpPr txBox="1">
            <a:spLocks noChangeArrowheads="1"/>
          </p:cNvSpPr>
          <p:nvPr/>
        </p:nvSpPr>
        <p:spPr bwMode="auto">
          <a:xfrm>
            <a:off x="527527" y="6095833"/>
            <a:ext cx="776336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A. Franceschini </a:t>
            </a:r>
            <a:r>
              <a:rPr lang="en-US" altLang="ru-RU" sz="1400" i="1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ru-RU" sz="1400" b="1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STRING v9.1: protein-protein interaction networks, with increased coverage and integration.</a:t>
            </a:r>
          </a:p>
          <a:p>
            <a:r>
              <a:rPr lang="en-US" altLang="ru-RU" sz="1400" i="1">
                <a:latin typeface="Arial" panose="020B0604020202020204" pitchFamily="34" charset="0"/>
                <a:cs typeface="Arial" panose="020B0604020202020204" pitchFamily="34" charset="0"/>
              </a:rPr>
              <a:t>Nucleic Acids Res.</a:t>
            </a: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 41(Database issue):D808-15</a:t>
            </a: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271787" y="879592"/>
            <a:ext cx="4473512" cy="38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База данных включает более</a:t>
            </a:r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 1100 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полных геномов</a:t>
            </a:r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 взаимодействия между белками рассчитаны заранее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Возможно обращение к базе непосредственно через идентификатор белка или через поиск по последовательности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27" y="5050010"/>
            <a:ext cx="7267575" cy="895350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6675120" y="2092960"/>
            <a:ext cx="457200" cy="56896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2"/>
          <p:cNvSpPr txBox="1">
            <a:spLocks noChangeArrowheads="1"/>
          </p:cNvSpPr>
          <p:nvPr/>
        </p:nvSpPr>
        <p:spPr bwMode="auto">
          <a:xfrm>
            <a:off x="7058243" y="1754383"/>
            <a:ext cx="18035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ru-RU" alt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t>Есть структура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8DAB-8A50-41E5-A8CC-1CE9B01E679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3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243840" y="96337"/>
            <a:ext cx="8457395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800" b="1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Консервативное окружение</a:t>
            </a:r>
            <a:r>
              <a:rPr lang="en-US" sz="2800" b="1" smtClean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ea typeface="+mj-ea"/>
                <a:cs typeface="+mj-cs"/>
              </a:rPr>
              <a:t> (neighborhood)</a:t>
            </a:r>
            <a:endParaRPr lang="ru-RU" sz="2800" b="1">
              <a:solidFill>
                <a:schemeClr val="accent2">
                  <a:lumMod val="75000"/>
                </a:schemeClr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83000">
                  <a:schemeClr val="accent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84" y="4784509"/>
            <a:ext cx="6638925" cy="19879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84" y="832288"/>
            <a:ext cx="4983912" cy="4709568"/>
          </a:xfrm>
          <a:prstGeom prst="rect">
            <a:avLst/>
          </a:prstGeom>
        </p:spPr>
      </p:pic>
      <p:sp>
        <p:nvSpPr>
          <p:cNvPr id="11" name="Textfeld 12"/>
          <p:cNvSpPr txBox="1">
            <a:spLocks noChangeArrowheads="1"/>
          </p:cNvSpPr>
          <p:nvPr/>
        </p:nvSpPr>
        <p:spPr bwMode="auto">
          <a:xfrm>
            <a:off x="5272247" y="3836172"/>
            <a:ext cx="387175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000">
                <a:latin typeface="Arial" panose="020B0604020202020204" pitchFamily="34" charset="0"/>
                <a:cs typeface="Arial" panose="020B0604020202020204" pitchFamily="34" charset="0"/>
              </a:rPr>
              <a:t>V. Bertsova </a:t>
            </a:r>
            <a:r>
              <a:rPr lang="en-US" altLang="ru-RU" sz="1000" i="1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altLang="ru-RU" sz="100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ru-RU" sz="1000" b="1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en-US" altLang="ru-RU" sz="10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ru-RU" sz="1000">
                <a:latin typeface="Arial" panose="020B0604020202020204" pitchFamily="34" charset="0"/>
                <a:cs typeface="Arial" panose="020B0604020202020204" pitchFamily="34" charset="0"/>
              </a:rPr>
              <a:t>Alternative pyrimidine biosynthesis protein ApbE is a flavin transferase catalyzing covalent attachment of FMN to a threonine residue in bacterial flavoproteins</a:t>
            </a:r>
          </a:p>
          <a:p>
            <a:r>
              <a:rPr lang="en-US" altLang="ru-RU" sz="1000" i="1">
                <a:latin typeface="Arial" panose="020B0604020202020204" pitchFamily="34" charset="0"/>
                <a:cs typeface="Arial" panose="020B0604020202020204" pitchFamily="34" charset="0"/>
              </a:rPr>
              <a:t>The Journal of Biological Chemistry</a:t>
            </a:r>
            <a:r>
              <a:rPr lang="en-US" altLang="ru-RU" sz="1000">
                <a:latin typeface="Arial" panose="020B0604020202020204" pitchFamily="34" charset="0"/>
                <a:cs typeface="Arial" panose="020B0604020202020204" pitchFamily="34" charset="0"/>
              </a:rPr>
              <a:t>, 288(20):14276 –14286</a:t>
            </a:r>
          </a:p>
        </p:txBody>
      </p:sp>
      <p:sp>
        <p:nvSpPr>
          <p:cNvPr id="12" name="Textfeld 12"/>
          <p:cNvSpPr txBox="1">
            <a:spLocks noChangeArrowheads="1"/>
          </p:cNvSpPr>
          <p:nvPr/>
        </p:nvSpPr>
        <p:spPr bwMode="auto">
          <a:xfrm>
            <a:off x="5192872" y="1795621"/>
            <a:ext cx="387175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000" b="1" u="sng" smtClean="0">
                <a:latin typeface="Arial" panose="020B0604020202020204" pitchFamily="34" charset="0"/>
                <a:cs typeface="Arial" panose="020B0604020202020204" pitchFamily="34" charset="0"/>
              </a:rPr>
              <a:t>Запрос</a:t>
            </a: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: белок </a:t>
            </a:r>
            <a:r>
              <a:rPr lang="en-US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ApbE</a:t>
            </a:r>
          </a:p>
          <a:p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беспечивает присоединение кофактора (флавина) к субъединицам комплекса </a:t>
            </a:r>
            <a:r>
              <a:rPr lang="en-US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NQR</a:t>
            </a: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altLang="ru-RU" sz="2000" baseline="3000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-транслоцирующей НАДН:хинон оксидоредуктазы </a:t>
            </a:r>
            <a:endParaRPr lang="en-US" altLang="ru-RU" sz="2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58DAB-8A50-41E5-A8CC-1CE9B01E679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47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76200">
          <a:solidFill>
            <a:schemeClr val="accent2">
              <a:lumMod val="75000"/>
            </a:schemeClr>
          </a:solidFill>
          <a:tailEnd type="none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76200">
          <a:solidFill>
            <a:schemeClr val="accent2">
              <a:lumMod val="75000"/>
            </a:schemeClr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2156</TotalTime>
  <Words>1176</Words>
  <Application>Microsoft Office PowerPoint</Application>
  <PresentationFormat>Экран (4:3)</PresentationFormat>
  <Paragraphs>217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DDibrova</dc:creator>
  <cp:lastModifiedBy>DDibrova</cp:lastModifiedBy>
  <cp:revision>186</cp:revision>
  <dcterms:created xsi:type="dcterms:W3CDTF">2015-02-12T07:48:46Z</dcterms:created>
  <dcterms:modified xsi:type="dcterms:W3CDTF">2017-03-23T13:59:58Z</dcterms:modified>
</cp:coreProperties>
</file>