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324" r:id="rId3"/>
    <p:sldId id="325" r:id="rId4"/>
    <p:sldId id="326" r:id="rId5"/>
    <p:sldId id="327" r:id="rId6"/>
    <p:sldId id="328" r:id="rId7"/>
    <p:sldId id="329" r:id="rId8"/>
    <p:sldId id="334" r:id="rId9"/>
    <p:sldId id="330" r:id="rId10"/>
    <p:sldId id="331" r:id="rId11"/>
    <p:sldId id="335" r:id="rId12"/>
    <p:sldId id="336" r:id="rId13"/>
    <p:sldId id="337" r:id="rId14"/>
    <p:sldId id="338" r:id="rId15"/>
    <p:sldId id="332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FF9999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46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services/TMHM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rc-mbu.cam.ac.uk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rgbClr val="7030A0"/>
                </a:solidFill>
                <a:latin typeface="Courier New" panose="02070309020205020404" pitchFamily="49" charset="0"/>
              </a:rPr>
              <a:t>Особенности 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201</a:t>
            </a:r>
            <a:r>
              <a:rPr lang="en-US" altLang="ru-RU" sz="2800" dirty="0"/>
              <a:t>7</a:t>
            </a:r>
            <a:r>
              <a:rPr lang="ru-RU" altLang="ru-RU" sz="2800" dirty="0"/>
              <a:t> 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67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Практикум №</a:t>
            </a:r>
            <a:r>
              <a:rPr lang="en-US" altLang="ru-RU" sz="3600" b="1" dirty="0"/>
              <a:t>7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Правило “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positive-inside”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Сервис </a:t>
            </a:r>
            <a:r>
              <a:rPr lang="en-US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TMHMM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203450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925" y="6237288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2FYN</a:t>
            </a:r>
            <a:r>
              <a:rPr lang="ru-RU" altLang="ru-RU" sz="2800"/>
              <a:t>, цепь </a:t>
            </a: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97189" y="1681163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3"/>
              </a:rPr>
              <a:t>http://www.cbs.dtu.dk/services/TMHMM/</a:t>
            </a:r>
            <a:endParaRPr lang="ru-RU" altLang="ru-RU" sz="2800"/>
          </a:p>
        </p:txBody>
      </p:sp>
      <p:sp>
        <p:nvSpPr>
          <p:cNvPr id="12" name="Прямоугольник 11"/>
          <p:cNvSpPr/>
          <p:nvPr/>
        </p:nvSpPr>
        <p:spPr>
          <a:xfrm>
            <a:off x="1547813" y="4005263"/>
            <a:ext cx="1728787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4005263"/>
            <a:ext cx="647700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http://www.cbs.dtu.dk/services/TMHMM-2.0/tmp/TMHMM_24712597/Cytochoro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51546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27087" y="833313"/>
            <a:ext cx="80359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TMHMM – программа для предсказания трансмембранных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0642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bs.dtu.dk/services/TMHMM-2.0/tmp/TMHMM_21792/2WP9_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64" y="3555455"/>
            <a:ext cx="5468215" cy="26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сукцинатдегидрогеназа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264548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2WP9</a:t>
            </a:r>
            <a:r>
              <a:rPr lang="ru-RU" altLang="ru-RU" sz="2800"/>
              <a:t>, цепи </a:t>
            </a:r>
            <a:r>
              <a:rPr lang="en-US" altLang="ru-RU" sz="2800"/>
              <a:t>A, B, C</a:t>
            </a:r>
            <a:endParaRPr lang="ru-RU" alt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132873" y="3270768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FF9999"/>
                </a:solidFill>
              </a:rPr>
              <a:t>N-</a:t>
            </a:r>
            <a:r>
              <a:rPr lang="ru-RU" altLang="ru-RU" sz="2800" b="1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FF9999"/>
                </a:solidFill>
              </a:rPr>
              <a:t>C-</a:t>
            </a:r>
            <a:r>
              <a:rPr lang="ru-RU" altLang="ru-RU" sz="2800" b="1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967357" y="2392810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latin typeface="Courier New" panose="02070309020205020404" pitchFamily="49" charset="0"/>
                <a:cs typeface="Courier New" panose="02070309020205020404" pitchFamily="49" charset="0"/>
              </a:rPr>
              <a:t>i27-49o64-86i112-128o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40593" y="1491627"/>
            <a:ext cx="474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Топология в текстовом виде: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3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2"/>
              </a:rPr>
              <a:t>http://opm.phar.umich.edu/</a:t>
            </a:r>
            <a:endParaRPr lang="ru-RU" altLang="ru-RU" sz="280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PDB 2ZZL</a:t>
            </a:r>
            <a:endParaRPr lang="ru-RU" altLang="ru-RU" sz="28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транспортеров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hlinkClick r:id="rId2"/>
              </a:rPr>
              <a:t>http://www.tcdb.org/</a:t>
            </a:r>
            <a:endParaRPr lang="ru-RU" altLang="ru-RU" sz="28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Система классификации </a:t>
            </a:r>
            <a:r>
              <a:rPr lang="en-US" altLang="ru-RU" sz="2800" b="1" dirty="0"/>
              <a:t>TC</a:t>
            </a:r>
            <a:r>
              <a:rPr lang="ru-RU" altLang="ru-RU" sz="2800" b="1" dirty="0"/>
              <a:t> </a:t>
            </a:r>
            <a:endParaRPr lang="en-US" altLang="ru-RU" sz="2800" b="1" dirty="0"/>
          </a:p>
          <a:p>
            <a:pPr algn="ctr" eaLnBrk="1" hangingPunct="1"/>
            <a:r>
              <a:rPr lang="ru-RU" altLang="ru-RU" sz="2800" b="1" dirty="0"/>
              <a:t>(</a:t>
            </a:r>
            <a:r>
              <a:rPr lang="en-US" altLang="ru-RU" sz="2800" b="1" dirty="0"/>
              <a:t>Transport Classification)</a:t>
            </a:r>
            <a:endParaRPr lang="ru-RU" alt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TCV.W.X.Y.Z.</a:t>
            </a:r>
            <a:endParaRPr lang="ru-RU" altLang="ru-RU" sz="4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91330" y="4404678"/>
            <a:ext cx="431800" cy="142494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365750" y="4755198"/>
            <a:ext cx="431800" cy="7239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Класс, подкласс, </a:t>
            </a:r>
          </a:p>
          <a:p>
            <a:pPr algn="ctr" eaLnBrk="1" hangingPunct="1"/>
            <a:r>
              <a:rPr lang="ru-RU" altLang="ru-RU" sz="2000" dirty="0"/>
              <a:t>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114925" y="565269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Субстрат</a:t>
            </a:r>
            <a:r>
              <a:rPr lang="en-US" altLang="ru-RU" sz="2000" dirty="0"/>
              <a:t>?..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40710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78079"/>
            <a:ext cx="8515350" cy="5499134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транспортеров 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4" name="Стрелка: вправо 3"/>
          <p:cNvSpPr/>
          <p:nvPr/>
        </p:nvSpPr>
        <p:spPr>
          <a:xfrm rot="18670585">
            <a:off x="7840111" y="1862645"/>
            <a:ext cx="661380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9375" y="6100762"/>
            <a:ext cx="3263900" cy="56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8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" y="2108199"/>
            <a:ext cx="2606675" cy="45594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3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АТФ-синтаза: части в мембране и в воде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04" y="1413685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46784" y="4688110"/>
            <a:ext cx="53827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/>
              <a:t>Желтый цвет</a:t>
            </a:r>
            <a:r>
              <a:rPr lang="ru-RU" altLang="ru-RU" sz="2400"/>
              <a:t>:</a:t>
            </a:r>
          </a:p>
          <a:p>
            <a:pPr eaLnBrk="1" hangingPunct="1"/>
            <a:r>
              <a:rPr lang="ru-RU" altLang="ru-RU" sz="2400"/>
              <a:t>	гидрофобные кластеры</a:t>
            </a:r>
          </a:p>
          <a:p>
            <a:pPr eaLnBrk="1" hangingPunct="1"/>
            <a:r>
              <a:rPr lang="ru-RU" altLang="ru-RU" sz="2400"/>
              <a:t>	(программа </a:t>
            </a:r>
            <a:r>
              <a:rPr lang="en-US" altLang="ru-RU" sz="2400" b="1">
                <a:solidFill>
                  <a:srgbClr val="7030A0"/>
                </a:solidFill>
              </a:rPr>
              <a:t>CluD</a:t>
            </a:r>
            <a:r>
              <a:rPr lang="en-US" altLang="ru-RU" sz="2400"/>
              <a:t>)</a:t>
            </a:r>
            <a:endParaRPr lang="ru-RU" altLang="ru-RU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/>
              <a:t>Белый полупрозрачный цвет</a:t>
            </a:r>
            <a:r>
              <a:rPr lang="ru-RU" altLang="ru-RU" sz="2400"/>
              <a:t>:</a:t>
            </a:r>
          </a:p>
          <a:p>
            <a:pPr eaLnBrk="1" hangingPunct="1"/>
            <a:r>
              <a:rPr lang="ru-RU" altLang="ru-RU" sz="2400"/>
              <a:t>	все остальные атомы белка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4" y="932028"/>
            <a:ext cx="20193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48" y="1632552"/>
            <a:ext cx="22748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59244" y="1937281"/>
            <a:ext cx="1883551" cy="322118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42796" y="2872463"/>
            <a:ext cx="1883552" cy="322117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5"/>
              </a:rPr>
              <a:t>http://www.mrc-mbu.cam.ac.uk/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2311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Мембранная часть отличается по сиквенсам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анимации:</a:t>
            </a:r>
            <a:endParaRPr lang="en-US" altLang="ru-RU" sz="1200"/>
          </a:p>
          <a:p>
            <a:pPr eaLnBrk="1" hangingPunct="1"/>
            <a:r>
              <a:rPr lang="en-US" altLang="ru-RU" sz="1200">
                <a:hlinkClick r:id="rId4"/>
              </a:rPr>
              <a:t>http://www.mrc-mbu.cam.ac.uk/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Внутри мембраны нет воды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Цитохром </a:t>
            </a:r>
            <a:r>
              <a:rPr lang="ru-RU" altLang="ru-RU" sz="2800" i="1"/>
              <a:t>с</a:t>
            </a:r>
            <a:r>
              <a:rPr lang="ru-RU" altLang="ru-RU" sz="2800"/>
              <a:t> лошади</a:t>
            </a:r>
            <a:endParaRPr lang="en-US" altLang="ru-RU" sz="2800"/>
          </a:p>
          <a:p>
            <a:pPr algn="ctr" eaLnBrk="1" hangingPunct="1"/>
            <a:r>
              <a:rPr lang="ru-RU" altLang="ru-RU" sz="2800"/>
              <a:t>(</a:t>
            </a:r>
            <a:r>
              <a:rPr lang="en-US" altLang="ru-RU" sz="2800"/>
              <a:t>1HRC)</a:t>
            </a:r>
            <a:endParaRPr lang="ru-RU" altLang="ru-RU" sz="280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Способные к образованию водородных связей группы белка </a:t>
            </a:r>
            <a:r>
              <a:rPr lang="ru-RU" altLang="ru-RU" sz="2400" b="1"/>
              <a:t>в воде </a:t>
            </a:r>
            <a:r>
              <a:rPr lang="ru-RU" altLang="ru-RU" sz="240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/>
              <a:t>пептидная 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/>
              <a:t>полярные 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rgbClr val="FF0000"/>
                </a:solidFill>
              </a:rPr>
              <a:t>Внутри мембраны это энергетически невыгодно: этим группам не с кем образовать связь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Как поместить белок в мембрану?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0825" y="2708275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/>
              <a:t>Убрать из мембраны способные образовывать водородные связи </a:t>
            </a:r>
            <a:endParaRPr lang="en-US" altLang="ru-RU" sz="2000"/>
          </a:p>
          <a:p>
            <a:pPr algn="ctr" eaLnBrk="1" hangingPunct="1"/>
            <a:r>
              <a:rPr lang="ru-RU" altLang="ru-RU" sz="2000"/>
              <a:t>(</a:t>
            </a:r>
            <a:r>
              <a:rPr lang="en-US" altLang="ru-RU" sz="2000"/>
              <a:t>Ser, Thr, Asn, Gln, Cys)</a:t>
            </a:r>
            <a:r>
              <a:rPr lang="ru-RU" altLang="ru-RU" sz="2000"/>
              <a:t> и особенно заряженные</a:t>
            </a:r>
            <a:r>
              <a:rPr lang="en-US" altLang="ru-RU" sz="2000"/>
              <a:t> </a:t>
            </a:r>
          </a:p>
          <a:p>
            <a:pPr algn="ctr" eaLnBrk="1" hangingPunct="1"/>
            <a:r>
              <a:rPr lang="en-US" altLang="ru-RU" sz="2000"/>
              <a:t>(Arg, Lys, Asp, Glu, His)</a:t>
            </a:r>
            <a:r>
              <a:rPr lang="ru-RU" altLang="ru-RU" sz="2000"/>
              <a:t> остатки</a:t>
            </a:r>
          </a:p>
          <a:p>
            <a:pPr algn="ctr" eaLnBrk="1" hangingPunct="1"/>
            <a:endParaRPr lang="en-US" altLang="ru-RU" sz="2000"/>
          </a:p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</a:rPr>
              <a:t>! </a:t>
            </a:r>
            <a:r>
              <a:rPr lang="ru-RU" altLang="ru-RU" sz="200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гем)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72000" y="270827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/>
          </a:p>
          <a:p>
            <a:pPr algn="ctr" eaLnBrk="1" hangingPunct="1"/>
            <a:r>
              <a:rPr lang="ru-RU" altLang="ru-RU" sz="2000" b="1"/>
              <a:t>2а) </a:t>
            </a:r>
            <a:r>
              <a:rPr lang="ru-RU" altLang="ru-RU" sz="2000"/>
              <a:t>Одна или несколько </a:t>
            </a:r>
            <a:r>
              <a:rPr lang="ru-RU" altLang="ru-RU" sz="200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2б) </a:t>
            </a:r>
            <a:r>
              <a:rPr lang="ru-RU" altLang="ru-RU" sz="2000">
                <a:sym typeface="Symbol" panose="05050102010706020507" pitchFamily="18" charset="2"/>
              </a:rPr>
              <a:t>Циклический -лист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3728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Элементы вторичной структуры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</p:spTree>
    <p:extLst>
      <p:ext uri="{BB962C8B-B14F-4D97-AF65-F5344CB8AC3E}">
        <p14:creationId xmlns:p14="http://schemas.microsoft.com/office/powerpoint/2010/main" val="72206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Разные трансмембранные белки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669</Words>
  <Application>Microsoft Office PowerPoint</Application>
  <PresentationFormat>Экран (4:3)</PresentationFormat>
  <Paragraphs>132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208</cp:revision>
  <dcterms:created xsi:type="dcterms:W3CDTF">2015-02-12T07:48:46Z</dcterms:created>
  <dcterms:modified xsi:type="dcterms:W3CDTF">2017-03-30T22:27:02Z</dcterms:modified>
</cp:coreProperties>
</file>