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71" r:id="rId5"/>
    <p:sldId id="272" r:id="rId6"/>
    <p:sldId id="261" r:id="rId7"/>
    <p:sldId id="260" r:id="rId8"/>
    <p:sldId id="262" r:id="rId9"/>
    <p:sldId id="264" r:id="rId10"/>
    <p:sldId id="265" r:id="rId11"/>
    <p:sldId id="267" r:id="rId12"/>
    <p:sldId id="268" r:id="rId13"/>
    <p:sldId id="270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99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davdasha\Desktop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'-20;20'!$D$82:$D$122</c:f>
              <c:numCache>
                <c:formatCode>General</c:formatCode>
                <c:ptCount val="41"/>
                <c:pt idx="0">
                  <c:v>-20</c:v>
                </c:pt>
                <c:pt idx="1">
                  <c:v>-19</c:v>
                </c:pt>
                <c:pt idx="2">
                  <c:v>-18</c:v>
                </c:pt>
                <c:pt idx="3">
                  <c:v>-17</c:v>
                </c:pt>
                <c:pt idx="4">
                  <c:v>-16</c:v>
                </c:pt>
                <c:pt idx="5">
                  <c:v>-15</c:v>
                </c:pt>
                <c:pt idx="6">
                  <c:v>-14</c:v>
                </c:pt>
                <c:pt idx="7">
                  <c:v>-13</c:v>
                </c:pt>
                <c:pt idx="8">
                  <c:v>-12</c:v>
                </c:pt>
                <c:pt idx="9">
                  <c:v>-11</c:v>
                </c:pt>
                <c:pt idx="10">
                  <c:v>-10</c:v>
                </c:pt>
                <c:pt idx="11">
                  <c:v>-9</c:v>
                </c:pt>
                <c:pt idx="12">
                  <c:v>-8</c:v>
                </c:pt>
                <c:pt idx="13">
                  <c:v>-7</c:v>
                </c:pt>
                <c:pt idx="14">
                  <c:v>-6</c:v>
                </c:pt>
                <c:pt idx="15">
                  <c:v>-5</c:v>
                </c:pt>
                <c:pt idx="16">
                  <c:v>-4</c:v>
                </c:pt>
                <c:pt idx="17">
                  <c:v>-3</c:v>
                </c:pt>
                <c:pt idx="18">
                  <c:v>-2</c:v>
                </c:pt>
                <c:pt idx="19">
                  <c:v>-1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  <c:pt idx="24">
                  <c:v>4</c:v>
                </c:pt>
                <c:pt idx="25">
                  <c:v>5</c:v>
                </c:pt>
                <c:pt idx="26">
                  <c:v>6</c:v>
                </c:pt>
                <c:pt idx="27">
                  <c:v>7</c:v>
                </c:pt>
                <c:pt idx="28">
                  <c:v>8</c:v>
                </c:pt>
                <c:pt idx="29">
                  <c:v>9</c:v>
                </c:pt>
                <c:pt idx="30">
                  <c:v>10</c:v>
                </c:pt>
                <c:pt idx="31">
                  <c:v>11</c:v>
                </c:pt>
                <c:pt idx="32">
                  <c:v>12</c:v>
                </c:pt>
                <c:pt idx="33">
                  <c:v>13</c:v>
                </c:pt>
                <c:pt idx="34">
                  <c:v>14</c:v>
                </c:pt>
                <c:pt idx="35">
                  <c:v>15</c:v>
                </c:pt>
                <c:pt idx="36">
                  <c:v>16</c:v>
                </c:pt>
                <c:pt idx="37">
                  <c:v>17</c:v>
                </c:pt>
                <c:pt idx="38">
                  <c:v>18</c:v>
                </c:pt>
                <c:pt idx="39">
                  <c:v>19</c:v>
                </c:pt>
                <c:pt idx="40">
                  <c:v>20</c:v>
                </c:pt>
              </c:numCache>
            </c:numRef>
          </c:cat>
          <c:val>
            <c:numRef>
              <c:f>'-20;20'!$E$82:$E$122</c:f>
              <c:numCache>
                <c:formatCode>General</c:formatCode>
                <c:ptCount val="41"/>
                <c:pt idx="0">
                  <c:v>48813</c:v>
                </c:pt>
                <c:pt idx="1">
                  <c:v>15351</c:v>
                </c:pt>
                <c:pt idx="2">
                  <c:v>0</c:v>
                </c:pt>
                <c:pt idx="3">
                  <c:v>64098</c:v>
                </c:pt>
                <c:pt idx="4">
                  <c:v>19575</c:v>
                </c:pt>
                <c:pt idx="5">
                  <c:v>1</c:v>
                </c:pt>
                <c:pt idx="6">
                  <c:v>102147</c:v>
                </c:pt>
                <c:pt idx="7">
                  <c:v>26867</c:v>
                </c:pt>
                <c:pt idx="8">
                  <c:v>0</c:v>
                </c:pt>
                <c:pt idx="9">
                  <c:v>143676</c:v>
                </c:pt>
                <c:pt idx="10">
                  <c:v>29102</c:v>
                </c:pt>
                <c:pt idx="11">
                  <c:v>0</c:v>
                </c:pt>
                <c:pt idx="12">
                  <c:v>285195</c:v>
                </c:pt>
                <c:pt idx="13">
                  <c:v>44601</c:v>
                </c:pt>
                <c:pt idx="14">
                  <c:v>3</c:v>
                </c:pt>
                <c:pt idx="15">
                  <c:v>294</c:v>
                </c:pt>
                <c:pt idx="16">
                  <c:v>1488908</c:v>
                </c:pt>
                <c:pt idx="17">
                  <c:v>8</c:v>
                </c:pt>
                <c:pt idx="18">
                  <c:v>12</c:v>
                </c:pt>
                <c:pt idx="19">
                  <c:v>524089</c:v>
                </c:pt>
                <c:pt idx="20">
                  <c:v>110189</c:v>
                </c:pt>
                <c:pt idx="21">
                  <c:v>216205</c:v>
                </c:pt>
                <c:pt idx="22">
                  <c:v>233906</c:v>
                </c:pt>
                <c:pt idx="23">
                  <c:v>199892</c:v>
                </c:pt>
                <c:pt idx="24">
                  <c:v>144076</c:v>
                </c:pt>
                <c:pt idx="25">
                  <c:v>113595</c:v>
                </c:pt>
                <c:pt idx="26">
                  <c:v>90207</c:v>
                </c:pt>
                <c:pt idx="27">
                  <c:v>79000</c:v>
                </c:pt>
                <c:pt idx="28">
                  <c:v>92540</c:v>
                </c:pt>
                <c:pt idx="29">
                  <c:v>176177</c:v>
                </c:pt>
                <c:pt idx="30">
                  <c:v>178151</c:v>
                </c:pt>
                <c:pt idx="31">
                  <c:v>171469</c:v>
                </c:pt>
                <c:pt idx="32">
                  <c:v>175012</c:v>
                </c:pt>
                <c:pt idx="33">
                  <c:v>132934</c:v>
                </c:pt>
                <c:pt idx="34">
                  <c:v>141892</c:v>
                </c:pt>
                <c:pt idx="35">
                  <c:v>136911</c:v>
                </c:pt>
                <c:pt idx="36">
                  <c:v>108164</c:v>
                </c:pt>
                <c:pt idx="37">
                  <c:v>104355</c:v>
                </c:pt>
                <c:pt idx="38">
                  <c:v>106986</c:v>
                </c:pt>
                <c:pt idx="39">
                  <c:v>86711</c:v>
                </c:pt>
                <c:pt idx="40">
                  <c:v>86544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7-4247-AA86-B8C262770B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246080"/>
        <c:axId val="79248384"/>
      </c:barChart>
      <c:catAx>
        <c:axId val="792460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2000" b="1" dirty="0"/>
                  <a:t>Расстояние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248384"/>
        <c:crosses val="autoZero"/>
        <c:auto val="1"/>
        <c:lblAlgn val="ctr"/>
        <c:lblOffset val="100"/>
        <c:noMultiLvlLbl val="0"/>
      </c:catAx>
      <c:valAx>
        <c:axId val="79248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2000" b="1" dirty="0"/>
                  <a:t>Число</a:t>
                </a:r>
                <a:r>
                  <a:rPr lang="ru-RU" sz="2000" b="1" baseline="0" dirty="0"/>
                  <a:t> случаев в </a:t>
                </a:r>
                <a:r>
                  <a:rPr lang="en-US" sz="2000" b="1" baseline="0" dirty="0" err="1"/>
                  <a:t>GenBank</a:t>
                </a:r>
                <a:r>
                  <a:rPr lang="en-US" sz="2000" b="1" baseline="0" dirty="0"/>
                  <a:t>, 2016</a:t>
                </a:r>
                <a:endParaRPr lang="ru-RU" sz="2000" b="1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246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211D6-7C10-49B3-B454-652E7FFB64A4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CB994-EF4B-4D3C-98E1-27FF9E9F0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37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9C34-236C-4A11-B5FC-26262B11B823}" type="datetime1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AFD4-A5D7-4752-B5C9-AE4933ED1338}" type="datetime1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1FD8-219B-439C-B8FB-96BF7B840828}" type="datetime1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40D2-D293-4E3D-B95C-948ECAFEF893}" type="datetime1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6E5-CA10-4ED4-8A90-558DE0D2B514}" type="datetime1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9329-7ED3-47F5-B11E-0542279C25AB}" type="datetime1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2CA6-3D1B-4127-BCC8-FF3A214AE63E}" type="datetime1">
              <a:rPr lang="ru-RU" smtClean="0"/>
              <a:pPr/>
              <a:t>15.11.2016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2F94-8F97-4017-93AC-6C3C2E3A8586}" type="datetime1">
              <a:rPr lang="ru-RU" smtClean="0"/>
              <a:pPr/>
              <a:t>15.11.2016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E8FF6-413E-49D6-B004-7631D79E76B8}" type="datetime1">
              <a:rPr lang="ru-RU" smtClean="0"/>
              <a:pPr/>
              <a:t>15.11.2016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 flipH="1">
            <a:off x="11975" y="764704"/>
            <a:ext cx="896448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: скругленные углы 8"/>
          <p:cNvSpPr/>
          <p:nvPr userDrawn="1"/>
        </p:nvSpPr>
        <p:spPr>
          <a:xfrm>
            <a:off x="8427849" y="461911"/>
            <a:ext cx="621432" cy="60558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19472"/>
            <a:ext cx="8280920" cy="74523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582141"/>
            <a:ext cx="2133600" cy="365125"/>
          </a:xfrm>
        </p:spPr>
        <p:txBody>
          <a:bodyPr/>
          <a:lstStyle>
            <a:lvl1pPr>
              <a:defRPr sz="32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FE3D-D1FB-44B0-A42C-ED1889EF52DA}" type="datetime1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4AC6-4FC7-4A95-9B3D-5492F06A1EAD}" type="datetime1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/>
            </a:gs>
            <a:gs pos="98000">
              <a:srgbClr val="00B050">
                <a:alpha val="35000"/>
              </a:srgb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69420-18B9-4904-9223-D7FAD0860341}" type="datetime1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43;&#1077;&#1085;&#1077;&#1090;&#1080;&#1095;&#1077;&#1089;&#1082;&#1080;&#1081;_&#1082;&#1086;&#1076;" TargetMode="External"/><Relationship Id="rId2" Type="http://schemas.openxmlformats.org/officeDocument/2006/relationships/hyperlink" Target="https://ru.wikipedia.org/wiki/%D0%A1%D1%82%D0%BE%D0%BF-%D0%BA%D0%BE%D0%B4%D0%BE%D0%BD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rast.nmpdr.org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065211" y="2031116"/>
            <a:ext cx="72151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Предсказание генов у прокариот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439738" y="5535613"/>
            <a:ext cx="84661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latin typeface="Arial" panose="020B0604020202020204" pitchFamily="34" charset="0"/>
              </a:rPr>
              <a:t>ФББ МГУ имени </a:t>
            </a:r>
            <a:r>
              <a:rPr lang="ru-RU" altLang="ru-RU" sz="2800" b="1" dirty="0" err="1">
                <a:latin typeface="Arial" panose="020B0604020202020204" pitchFamily="34" charset="0"/>
              </a:rPr>
              <a:t>М.В.Ломоносова</a:t>
            </a:r>
            <a:endParaRPr lang="ru-RU" altLang="ru-RU" sz="2800" b="1" dirty="0">
              <a:latin typeface="Arial" panose="020B0604020202020204" pitchFamily="34" charset="0"/>
            </a:endParaRPr>
          </a:p>
        </p:txBody>
      </p:sp>
      <p:pic>
        <p:nvPicPr>
          <p:cNvPr id="3077" name="Picture 6" descr="C:\Downloads\fbb_gold_r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4313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2845593" y="6059488"/>
            <a:ext cx="3654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 dirty="0">
                <a:latin typeface="Arial" panose="020B0604020202020204" pitchFamily="34" charset="0"/>
              </a:rPr>
              <a:t>15 ноября 2016 г.</a:t>
            </a:r>
          </a:p>
        </p:txBody>
      </p:sp>
    </p:spTree>
    <p:extLst>
      <p:ext uri="{BB962C8B-B14F-4D97-AF65-F5344CB8AC3E}">
        <p14:creationId xmlns:p14="http://schemas.microsoft.com/office/powerpoint/2010/main" val="904797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Предсказание генов</a:t>
            </a:r>
            <a:r>
              <a:rPr lang="en-US" dirty="0"/>
              <a:t> = </a:t>
            </a:r>
            <a:r>
              <a:rPr lang="ru-RU" dirty="0"/>
              <a:t>поиск </a:t>
            </a:r>
            <a:r>
              <a:rPr lang="en-US" dirty="0"/>
              <a:t>ORFs?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179512" y="986425"/>
            <a:ext cx="720080" cy="73953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1121" y="2310388"/>
            <a:ext cx="7488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… или свидетельствовать о настоящем преждевременном стоп-кодоне: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псевдоген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4" name="Символ &quot;Запрещено&quot; 3"/>
          <p:cNvSpPr/>
          <p:nvPr/>
        </p:nvSpPr>
        <p:spPr>
          <a:xfrm>
            <a:off x="3611880" y="4617720"/>
            <a:ext cx="556260" cy="556260"/>
          </a:xfrm>
          <a:prstGeom prst="noSmoking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2967" y="4207666"/>
            <a:ext cx="884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AATTGA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ATG</a:t>
            </a:r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ATC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TAC</a:t>
            </a:r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AAA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CCAAATTTAATTGCGTTAAATTGCTA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39540" y="5701288"/>
            <a:ext cx="3543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Ни на что не похожая</a:t>
            </a:r>
          </a:p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последовательность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71601" y="908720"/>
            <a:ext cx="7488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Сдвиг рамки считывания может использоваться для получения альтернативного белка (обычно – у вирусов!)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1414696" y="5379398"/>
            <a:ext cx="2814404" cy="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929296" y="5585138"/>
            <a:ext cx="3652604" cy="0"/>
          </a:xfrm>
          <a:prstGeom prst="straightConnector1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0107" y="455186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`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791492" y="4511762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3`</a:t>
            </a:r>
          </a:p>
        </p:txBody>
      </p:sp>
    </p:spTree>
    <p:extLst>
      <p:ext uri="{BB962C8B-B14F-4D97-AF65-F5344CB8AC3E}">
        <p14:creationId xmlns:p14="http://schemas.microsoft.com/office/powerpoint/2010/main" val="179644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Другие проблемы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79512" y="986425"/>
            <a:ext cx="720080" cy="73953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1601" y="908720"/>
            <a:ext cx="7704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Некоторые бактериальные гены содержат интроны и их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мРНК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проходят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сплайсинг</a:t>
            </a:r>
          </a:p>
        </p:txBody>
      </p:sp>
      <p:sp>
        <p:nvSpPr>
          <p:cNvPr id="19" name="Овал 18"/>
          <p:cNvSpPr/>
          <p:nvPr/>
        </p:nvSpPr>
        <p:spPr>
          <a:xfrm>
            <a:off x="192212" y="2078625"/>
            <a:ext cx="720080" cy="73953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84301" y="2000920"/>
            <a:ext cx="8159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геномах бывают длинные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 по всем показателям вроде бы «хорошие»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ORF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которые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транслируются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0901" y="3931320"/>
            <a:ext cx="8159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 так далее…</a:t>
            </a:r>
          </a:p>
        </p:txBody>
      </p:sp>
    </p:spTree>
    <p:extLst>
      <p:ext uri="{BB962C8B-B14F-4D97-AF65-F5344CB8AC3E}">
        <p14:creationId xmlns:p14="http://schemas.microsoft.com/office/powerpoint/2010/main" val="4265193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Особенности генетического кода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736850"/>
              </p:ext>
            </p:extLst>
          </p:nvPr>
        </p:nvGraphicFramePr>
        <p:xfrm>
          <a:off x="491749" y="1676854"/>
          <a:ext cx="8217260" cy="4914098"/>
        </p:xfrm>
        <a:graphic>
          <a:graphicData uri="http://schemas.openxmlformats.org/drawingml/2006/table">
            <a:tbl>
              <a:tblPr firstRow="1" firstCol="1" bandRow="1"/>
              <a:tblGrid>
                <a:gridCol w="821726">
                  <a:extLst>
                    <a:ext uri="{9D8B030D-6E8A-4147-A177-3AD203B41FA5}">
                      <a16:colId xmlns:a16="http://schemas.microsoft.com/office/drawing/2014/main" val="4207276490"/>
                    </a:ext>
                  </a:extLst>
                </a:gridCol>
                <a:gridCol w="821726">
                  <a:extLst>
                    <a:ext uri="{9D8B030D-6E8A-4147-A177-3AD203B41FA5}">
                      <a16:colId xmlns:a16="http://schemas.microsoft.com/office/drawing/2014/main" val="3057525902"/>
                    </a:ext>
                  </a:extLst>
                </a:gridCol>
                <a:gridCol w="821726">
                  <a:extLst>
                    <a:ext uri="{9D8B030D-6E8A-4147-A177-3AD203B41FA5}">
                      <a16:colId xmlns:a16="http://schemas.microsoft.com/office/drawing/2014/main" val="2886114168"/>
                    </a:ext>
                  </a:extLst>
                </a:gridCol>
                <a:gridCol w="821726">
                  <a:extLst>
                    <a:ext uri="{9D8B030D-6E8A-4147-A177-3AD203B41FA5}">
                      <a16:colId xmlns:a16="http://schemas.microsoft.com/office/drawing/2014/main" val="1540448828"/>
                    </a:ext>
                  </a:extLst>
                </a:gridCol>
                <a:gridCol w="821726">
                  <a:extLst>
                    <a:ext uri="{9D8B030D-6E8A-4147-A177-3AD203B41FA5}">
                      <a16:colId xmlns:a16="http://schemas.microsoft.com/office/drawing/2014/main" val="1140324452"/>
                    </a:ext>
                  </a:extLst>
                </a:gridCol>
                <a:gridCol w="821726">
                  <a:extLst>
                    <a:ext uri="{9D8B030D-6E8A-4147-A177-3AD203B41FA5}">
                      <a16:colId xmlns:a16="http://schemas.microsoft.com/office/drawing/2014/main" val="2379379638"/>
                    </a:ext>
                  </a:extLst>
                </a:gridCol>
                <a:gridCol w="821726">
                  <a:extLst>
                    <a:ext uri="{9D8B030D-6E8A-4147-A177-3AD203B41FA5}">
                      <a16:colId xmlns:a16="http://schemas.microsoft.com/office/drawing/2014/main" val="3506023909"/>
                    </a:ext>
                  </a:extLst>
                </a:gridCol>
                <a:gridCol w="821726">
                  <a:extLst>
                    <a:ext uri="{9D8B030D-6E8A-4147-A177-3AD203B41FA5}">
                      <a16:colId xmlns:a16="http://schemas.microsoft.com/office/drawing/2014/main" val="2351485562"/>
                    </a:ext>
                  </a:extLst>
                </a:gridCol>
                <a:gridCol w="821726">
                  <a:extLst>
                    <a:ext uri="{9D8B030D-6E8A-4147-A177-3AD203B41FA5}">
                      <a16:colId xmlns:a16="http://schemas.microsoft.com/office/drawing/2014/main" val="71028265"/>
                    </a:ext>
                  </a:extLst>
                </a:gridCol>
                <a:gridCol w="821726">
                  <a:extLst>
                    <a:ext uri="{9D8B030D-6E8A-4147-A177-3AD203B41FA5}">
                      <a16:colId xmlns:a16="http://schemas.microsoft.com/office/drawing/2014/main" val="1754358550"/>
                    </a:ext>
                  </a:extLst>
                </a:gridCol>
              </a:tblGrid>
              <a:tr h="2446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1-е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основа-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ние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2-е основание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3-е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основа-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ние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16824"/>
                  </a:ext>
                </a:extLst>
              </a:tr>
              <a:tr h="3674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916003"/>
                  </a:ext>
                </a:extLst>
              </a:tr>
              <a:tr h="24461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TTT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Phe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/F) 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Ser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/S) 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E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(Tyr/Y) 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E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endParaRPr lang="ru-RU" sz="1800" b="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(Cys/C) 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E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615091"/>
                  </a:ext>
                </a:extLst>
              </a:tr>
              <a:tr h="244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CC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AC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GC</a:t>
                      </a:r>
                      <a:endParaRPr lang="ru-RU" sz="1800" b="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166347"/>
                  </a:ext>
                </a:extLst>
              </a:tr>
              <a:tr h="244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Le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/L) 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CA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AA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solidFill>
                            <a:srgbClr val="0B008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  <a:hlinkClick r:id="rId2" tooltip="Стоп-кодон"/>
                        </a:rPr>
                        <a:t>Стоп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GA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solidFill>
                            <a:srgbClr val="0B008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  <a:hlinkClick r:id="rId2" tooltip="Стоп-кодон"/>
                        </a:rPr>
                        <a:t>Стоп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636245"/>
                  </a:ext>
                </a:extLst>
              </a:tr>
              <a:tr h="244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CG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AG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solidFill>
                            <a:srgbClr val="0B008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  <a:hlinkClick r:id="rId2" tooltip="Стоп-кодон"/>
                        </a:rPr>
                        <a:t>Стоп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GG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Trp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/W 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296450"/>
                  </a:ext>
                </a:extLst>
              </a:tr>
              <a:tr h="24461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TT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CC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(Pro/P) 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His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/H) 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F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(Arg/R) 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F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731248"/>
                  </a:ext>
                </a:extLst>
              </a:tr>
              <a:tr h="244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CCC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CAC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CGC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68521"/>
                  </a:ext>
                </a:extLst>
              </a:tr>
              <a:tr h="244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CCA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CAA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(Gln/Q) 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E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CGA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59599"/>
                  </a:ext>
                </a:extLst>
              </a:tr>
              <a:tr h="244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CCG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CAG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CGG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91095"/>
                  </a:ext>
                </a:extLst>
              </a:tr>
              <a:tr h="24461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TT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(Ile/I)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AC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(Thr/T)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E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(Asn/N) 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E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Ser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/S) 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E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212207"/>
                  </a:ext>
                </a:extLst>
              </a:tr>
              <a:tr h="244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ACC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AAC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AGC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61503"/>
                  </a:ext>
                </a:extLst>
              </a:tr>
              <a:tr h="244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ACA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AAA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(Lys/K) 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F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AGA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Arg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/R) 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F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034441"/>
                  </a:ext>
                </a:extLst>
              </a:tr>
              <a:tr h="244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(Met/M) 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ACG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AAG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AGG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612682"/>
                  </a:ext>
                </a:extLst>
              </a:tr>
              <a:tr h="24461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TT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(Val/V) 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GC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(Ala/A) 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(Asp/D) 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Gly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/G) 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338239"/>
                  </a:ext>
                </a:extLst>
              </a:tr>
              <a:tr h="244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GCC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GAC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GGC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526661"/>
                  </a:ext>
                </a:extLst>
              </a:tr>
              <a:tr h="244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GCA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GAA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Gl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/E)  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GGA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491990"/>
                  </a:ext>
                </a:extLst>
              </a:tr>
              <a:tr h="244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GCG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GAG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GGG</a:t>
                      </a:r>
                      <a:endParaRPr lang="ru-RU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</a:t>
                      </a:r>
                      <a:endParaRPr lang="ru-RU" sz="18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0869" marR="60869" marT="30434" marB="30434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091307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229155" y="2353851"/>
            <a:ext cx="1666874" cy="54292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314255" y="2887251"/>
            <a:ext cx="1638299" cy="159990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943030" y="3439701"/>
            <a:ext cx="1638299" cy="104745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600380" y="5545412"/>
            <a:ext cx="1638299" cy="10627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323780" y="5545412"/>
            <a:ext cx="1638299" cy="10627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952555" y="5545412"/>
            <a:ext cx="1638299" cy="10627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943030" y="2363376"/>
            <a:ext cx="1638299" cy="108585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256311" y="3439701"/>
            <a:ext cx="1638299" cy="104745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245022" y="5547176"/>
            <a:ext cx="1638299" cy="107043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952555" y="4506010"/>
            <a:ext cx="1638299" cy="102752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412016" y="743913"/>
            <a:ext cx="8807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Редкая аминокислота = редкий кодон</a:t>
            </a:r>
          </a:p>
          <a:p>
            <a:pPr marL="457200" indent="-457200">
              <a:buAutoNum type="arabicPeriod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Третья позиция кодона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(в кодирующей рамке) часто не важна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Избирательность в использовании кодонов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Komar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Yin and Yang of codon usage,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08570" y="6611779"/>
            <a:ext cx="3035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https://ru.wikipedia.org/wiki/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Генетический_код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8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Два типа алгоритмов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74390" y="1102659"/>
            <a:ext cx="549374" cy="5642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" name="Овал 5"/>
          <p:cNvSpPr/>
          <p:nvPr/>
        </p:nvSpPr>
        <p:spPr>
          <a:xfrm>
            <a:off x="293440" y="3645834"/>
            <a:ext cx="549374" cy="5642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1037" y="1066998"/>
            <a:ext cx="78119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Предсказание генов как часть аннотации генома вообще (шаг в длинной последовательности шагов)</a:t>
            </a:r>
          </a:p>
          <a:p>
            <a:pPr marL="36195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Типичный пример: </a:t>
            </a:r>
          </a:p>
          <a:p>
            <a:pPr marL="36195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RAST: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apid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nnotations using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ubsystems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echnology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http://rast.nmpdr.org/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0562" y="3667323"/>
            <a:ext cx="7811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Предсказание генов отдельной программой</a:t>
            </a:r>
          </a:p>
          <a:p>
            <a:pPr marL="36195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Типичные примеры: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Glimmer,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GeneMarkHMM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Prodigal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59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Разные алгоритмы – разные ответы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 dirty="0"/>
          </a:p>
        </p:txBody>
      </p:sp>
      <p:pic>
        <p:nvPicPr>
          <p:cNvPr id="1026" name="Picture 2" descr="https://static-content.springer.com/image/art%3A10.1186%2Fs12864-015-1826-4/MediaObjects/12864_2015_1826_Fig3_HTM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645" y="1351280"/>
            <a:ext cx="340995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6435923"/>
            <a:ext cx="9116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Kalkatawi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BEACON: automated tool for Bacterial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GEnome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Annotation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BMC Genomics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4312" y="5000823"/>
            <a:ext cx="8418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Диаграмма Венна, показывающая совпадение между аннотациями генома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Halorhabdus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utahensis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разными средствами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9912" y="2219523"/>
            <a:ext cx="2144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~80%</a:t>
            </a:r>
          </a:p>
        </p:txBody>
      </p:sp>
    </p:spTree>
    <p:extLst>
      <p:ext uri="{BB962C8B-B14F-4D97-AF65-F5344CB8AC3E}">
        <p14:creationId xmlns:p14="http://schemas.microsoft.com/office/powerpoint/2010/main" val="321411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Открытая рамка считывания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2967" y="1863477"/>
            <a:ext cx="884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AATTGA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ATG</a:t>
            </a:r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ATC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TAC</a:t>
            </a:r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TAT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TGT</a:t>
            </a:r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CCA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AAT</a:t>
            </a:r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TTA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ATT</a:t>
            </a:r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GCG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AATTGCTA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248" y="2204864"/>
            <a:ext cx="737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TAG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TGA</a:t>
            </a:r>
            <a:endParaRPr lang="ru-RU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3241353"/>
            <a:ext cx="5216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ORF: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pen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eading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rame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475656" y="3070538"/>
            <a:ext cx="6003895" cy="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99521" y="4410903"/>
            <a:ext cx="3864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потенциальный ген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: вниз 12"/>
          <p:cNvSpPr/>
          <p:nvPr/>
        </p:nvSpPr>
        <p:spPr>
          <a:xfrm>
            <a:off x="4563252" y="3826128"/>
            <a:ext cx="337443" cy="576064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32967" y="1598076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`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69572" y="2190433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3`</a:t>
            </a:r>
          </a:p>
        </p:txBody>
      </p:sp>
    </p:spTree>
    <p:extLst>
      <p:ext uri="{BB962C8B-B14F-4D97-AF65-F5344CB8AC3E}">
        <p14:creationId xmlns:p14="http://schemas.microsoft.com/office/powerpoint/2010/main" val="24589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Предсказание генов</a:t>
            </a:r>
            <a:r>
              <a:rPr lang="en-US" dirty="0"/>
              <a:t> = </a:t>
            </a:r>
            <a:r>
              <a:rPr lang="ru-RU" dirty="0"/>
              <a:t>поиск </a:t>
            </a:r>
            <a:r>
              <a:rPr lang="en-US" dirty="0"/>
              <a:t>ORFs?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968915"/>
            <a:ext cx="7992888" cy="10910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71601" y="908720"/>
            <a:ext cx="7488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Конфликт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ORF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 разных рамках на одном и том же участке ДНК</a:t>
            </a:r>
          </a:p>
        </p:txBody>
      </p:sp>
      <p:sp>
        <p:nvSpPr>
          <p:cNvPr id="11" name="Овал 10"/>
          <p:cNvSpPr/>
          <p:nvPr/>
        </p:nvSpPr>
        <p:spPr>
          <a:xfrm>
            <a:off x="179512" y="986425"/>
            <a:ext cx="720080" cy="73953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71600" y="1959103"/>
            <a:ext cx="7488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Пример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геном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E.coli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NC_000913.3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координаты 1555826..1555963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3140968"/>
            <a:ext cx="6264696" cy="144016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87624" y="3420971"/>
            <a:ext cx="6840760" cy="136661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596977" y="6381328"/>
            <a:ext cx="7488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 рисунка (тут и далее)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геномный браузер на сайте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NCBI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66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Перекрытия генов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42195"/>
            <a:ext cx="9144000" cy="11199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5856" y="1628800"/>
            <a:ext cx="1763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~230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а.о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Овал 6"/>
          <p:cNvSpPr/>
          <p:nvPr/>
        </p:nvSpPr>
        <p:spPr>
          <a:xfrm>
            <a:off x="179512" y="986425"/>
            <a:ext cx="720080" cy="73953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1" y="908720"/>
            <a:ext cx="7704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 прокариот длинные перекрытия между генами очень редки (но бывают)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 вирусов – обычное дело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63688" y="3106349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… а короткие – очень распространены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24128" y="2782406"/>
            <a:ext cx="2853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Tunca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i="1">
                <a:latin typeface="Arial" panose="020B0604020202020204" pitchFamily="34" charset="0"/>
                <a:cs typeface="Arial" panose="020B0604020202020204" pitchFamily="34" charset="0"/>
              </a:rPr>
              <a:t>FEBS Journal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2009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id="{4E1E42B2-0C8A-4CD8-BE80-89D99B136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7924198"/>
              </p:ext>
            </p:extLst>
          </p:nvPr>
        </p:nvGraphicFramePr>
        <p:xfrm>
          <a:off x="66675" y="4095750"/>
          <a:ext cx="8839199" cy="2597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947768" y="3776809"/>
            <a:ext cx="497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4183380" y="4154805"/>
            <a:ext cx="137160" cy="16002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28793" y="4786459"/>
            <a:ext cx="497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4764405" y="5164455"/>
            <a:ext cx="137160" cy="16002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910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Перекрытие 4 нуклеотида на одной цепи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5488" y="1687124"/>
            <a:ext cx="331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TCAT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67528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случаев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TCAC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17071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случай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TCAA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3921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случай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4063" y="4458899"/>
            <a:ext cx="33607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ATGA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69246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случаев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GTGA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19158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случаев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TTGA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3928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случаев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1666876"/>
            <a:ext cx="3276013" cy="20193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1386" y="3924299"/>
            <a:ext cx="3354256" cy="2066925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5362575" y="1800224"/>
            <a:ext cx="1114425" cy="17049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362575" y="4114799"/>
            <a:ext cx="1114425" cy="17049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897038" y="6287699"/>
            <a:ext cx="544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Тестовый набор: 711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прокариотических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геномов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155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Предсказание генов</a:t>
            </a:r>
            <a:r>
              <a:rPr lang="en-US" dirty="0"/>
              <a:t> = </a:t>
            </a:r>
            <a:r>
              <a:rPr lang="ru-RU" dirty="0"/>
              <a:t>поиск </a:t>
            </a:r>
            <a:r>
              <a:rPr lang="en-US" dirty="0"/>
              <a:t>ORFs?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974617" y="1619508"/>
            <a:ext cx="7488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Пример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геном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E.coli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NC_000913.3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координаты 1559907..1560929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084697"/>
            <a:ext cx="8424936" cy="1824873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5148064" y="2615165"/>
            <a:ext cx="3024336" cy="117604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706484" y="267104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4268308"/>
            <a:ext cx="6477533" cy="2349970"/>
          </a:xfrm>
          <a:prstGeom prst="rect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</p:pic>
      <p:sp>
        <p:nvSpPr>
          <p:cNvPr id="16" name="Овал 15"/>
          <p:cNvSpPr/>
          <p:nvPr/>
        </p:nvSpPr>
        <p:spPr>
          <a:xfrm>
            <a:off x="179512" y="986425"/>
            <a:ext cx="720080" cy="73953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62493" y="1123442"/>
            <a:ext cx="7488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Старт-кодон может быть не обязательно ATG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740352" y="3573016"/>
            <a:ext cx="720080" cy="392433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1331640" y="3965449"/>
            <a:ext cx="6408712" cy="302859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7809173" y="3972956"/>
            <a:ext cx="651260" cy="295352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6732240" y="4672832"/>
            <a:ext cx="504056" cy="12432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176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Универсальность генетического кода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1018" y="3934358"/>
            <a:ext cx="8840882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11. The Bacterial, Archaeal and Plant Plastid Code 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transl_table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=11)</a:t>
            </a:r>
          </a:p>
          <a:p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  AAs  = FFLLSSSSYY</a:t>
            </a:r>
            <a:r>
              <a:rPr lang="en-US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CC</a:t>
            </a:r>
            <a:r>
              <a:rPr lang="en-US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WLLLLPPPPHHQQRRRRIII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TTTTNNKKSSRRVVVVAAAADDEEGGGG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Starts = ---M---------------M------------MMMM---------------M------------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Base1  = TTTTTTTTTT</a:t>
            </a:r>
            <a:r>
              <a:rPr lang="en-US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en-US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TCCCCCCCCCCCCCCCCAAA</a:t>
            </a:r>
            <a:r>
              <a:rPr lang="en-US" sz="15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AAAAAAAAAAAAGGGGGGGGGGGGGGGG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Base2  = TTTTCCCCAA</a:t>
            </a:r>
            <a:r>
              <a:rPr lang="en-US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AA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GG</a:t>
            </a:r>
            <a:r>
              <a:rPr lang="en-US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GTTTTCCCCAAAAGGGGTTT</a:t>
            </a:r>
            <a:r>
              <a:rPr lang="en-US" sz="15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CCCCAAAAGGGGTTTTCCCCAAAAGGGG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Base3  = TCAGTCAGTC</a:t>
            </a:r>
            <a:r>
              <a:rPr lang="en-US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TC</a:t>
            </a:r>
            <a:r>
              <a:rPr lang="en-US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GTCAGTCAGTCAGTCAGTCA</a:t>
            </a:r>
            <a:r>
              <a:rPr lang="en-US" sz="15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TCAGTCAGTCAGTCAGTCAGTCAGTCAG</a:t>
            </a:r>
            <a:endParaRPr lang="ru-RU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1813" y="2132856"/>
            <a:ext cx="7488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 сегодняшний день на сайте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NCBI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присутствуют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таблиц генетического кода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которые немного отличаются друг от друга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80312" y="4870461"/>
            <a:ext cx="144016" cy="772057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79512" y="986425"/>
            <a:ext cx="720080" cy="73953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2493" y="1123442"/>
            <a:ext cx="7488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Старт-кодон может быть не обязательно ATG</a:t>
            </a:r>
          </a:p>
        </p:txBody>
      </p:sp>
    </p:spTree>
    <p:extLst>
      <p:ext uri="{BB962C8B-B14F-4D97-AF65-F5344CB8AC3E}">
        <p14:creationId xmlns:p14="http://schemas.microsoft.com/office/powerpoint/2010/main" val="1832984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Предсказание генов</a:t>
            </a:r>
            <a:r>
              <a:rPr lang="en-US" dirty="0"/>
              <a:t> = </a:t>
            </a:r>
            <a:r>
              <a:rPr lang="ru-RU" dirty="0"/>
              <a:t>поиск </a:t>
            </a:r>
            <a:r>
              <a:rPr lang="en-US" dirty="0"/>
              <a:t>ORFs?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547664" y="2478380"/>
            <a:ext cx="74888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Пример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запрос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Uniprot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keyword:"Ribosomal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frameshifting [KW-0688]“</a:t>
            </a:r>
          </a:p>
          <a:p>
            <a:pPr marL="533400" indent="-26670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клеточных организмов: 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случаев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26670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вирусов: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25154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случаев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79512" y="986425"/>
            <a:ext cx="720080" cy="73953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1601" y="908720"/>
            <a:ext cx="7488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Сдвиг рамки считывания может использоваться для получения альтернативного белка (обычно – у вирусов!)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9512" y="6002704"/>
            <a:ext cx="89553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Namy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A mechanical explanation of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RNA pseudoknot function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 programmed ribosomal frameshifting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i="1">
                <a:latin typeface="Arial" panose="020B0604020202020204" pitchFamily="34" charset="0"/>
                <a:cs typeface="Arial" panose="020B0604020202020204" pitchFamily="34" charset="0"/>
              </a:rPr>
              <a:t>Nature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2006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Jacks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&amp; Varmus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Expression of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the Rous sarcoma virus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pol gene by ribosomal frameshifting,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1985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2967" y="4207666"/>
            <a:ext cx="884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AATTGA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ATG</a:t>
            </a:r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ATC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TAC</a:t>
            </a:r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AAA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CCAAATTTAATTGCGT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ATTGCTA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2967" y="394226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`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69572" y="4534622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3`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419872" y="4642902"/>
            <a:ext cx="576064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499992" y="4638726"/>
            <a:ext cx="576064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580112" y="4649242"/>
            <a:ext cx="576064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516216" y="4649242"/>
            <a:ext cx="576064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2925830" y="3820970"/>
            <a:ext cx="1080120" cy="487800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 w="38100">
            <a:solidFill>
              <a:schemeClr val="accent5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546977" y="4324823"/>
            <a:ext cx="1807346" cy="1404923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 w="38100">
            <a:solidFill>
              <a:schemeClr val="accent5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3259744" y="3789040"/>
            <a:ext cx="412292" cy="400110"/>
            <a:chOff x="3361934" y="3596514"/>
            <a:chExt cx="412292" cy="400110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3419872" y="3986272"/>
              <a:ext cx="296416" cy="1789"/>
            </a:xfrm>
            <a:prstGeom prst="line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361934" y="3596514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3426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Предсказание генов</a:t>
            </a:r>
            <a:r>
              <a:rPr lang="en-US" dirty="0"/>
              <a:t> = </a:t>
            </a:r>
            <a:r>
              <a:rPr lang="ru-RU" dirty="0"/>
              <a:t>поиск </a:t>
            </a:r>
            <a:r>
              <a:rPr lang="en-US" dirty="0"/>
              <a:t>ORFs?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179512" y="986425"/>
            <a:ext cx="720080" cy="73953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47800" y="2258902"/>
            <a:ext cx="7488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… или быть ошибкой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секвенирования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которую таким образом попытались исправить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9512" y="6178482"/>
            <a:ext cx="8803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Deshayes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sz="1400" i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, Interrupted coding sequences in </a:t>
            </a:r>
            <a:r>
              <a:rPr lang="en-US" sz="1400" i="1">
                <a:latin typeface="Arial" panose="020B0604020202020204" pitchFamily="34" charset="0"/>
                <a:cs typeface="Arial" panose="020B0604020202020204" pitchFamily="34" charset="0"/>
              </a:rPr>
              <a:t>Mycobacterium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smegmatis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authentic mutations or sequencing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errors?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Genome Biology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0107" y="455186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`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791492" y="4511762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3`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71601" y="908720"/>
            <a:ext cx="7488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Сдвиг рамки считывания может использоваться для получения альтернативного белка (обычно – у вирусов!)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1283" y="3509397"/>
            <a:ext cx="9033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AATTGA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ATG</a:t>
            </a:r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ATC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TAC</a:t>
            </a:r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AAA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TA-C</a:t>
            </a:r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CCA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AAT</a:t>
            </a:r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TTA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ATT</a:t>
            </a:r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GCG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AATTGCTA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 flipV="1">
            <a:off x="4114800" y="4594860"/>
            <a:ext cx="236220" cy="23622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2967" y="4207666"/>
            <a:ext cx="9033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AATTGA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ATG</a:t>
            </a:r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ATC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TAC</a:t>
            </a:r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AAA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CCCAAATTTAATTGCG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AATTGCTA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38501" y="5343148"/>
            <a:ext cx="481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 вдруг тут нужен сдвиг рамки?!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407076" y="4960298"/>
            <a:ext cx="2814404" cy="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807376" y="5219378"/>
            <a:ext cx="3827864" cy="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760852" y="4257726"/>
            <a:ext cx="576064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317112" y="4593006"/>
            <a:ext cx="576064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414392" y="4585386"/>
            <a:ext cx="576064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511672" y="4593006"/>
            <a:ext cx="576064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05301" y="4638298"/>
            <a:ext cx="224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лишняя буква</a:t>
            </a:r>
          </a:p>
        </p:txBody>
      </p:sp>
    </p:spTree>
    <p:extLst>
      <p:ext uri="{BB962C8B-B14F-4D97-AF65-F5344CB8AC3E}">
        <p14:creationId xmlns:p14="http://schemas.microsoft.com/office/powerpoint/2010/main" val="3957057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40000"/>
            <a:lumOff val="60000"/>
          </a:schemeClr>
        </a:solidFill>
        <a:ln w="38100">
          <a:solidFill>
            <a:schemeClr val="accent6">
              <a:lumMod val="75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6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837</Words>
  <Application>Microsoft Office PowerPoint</Application>
  <PresentationFormat>Экран (4:3)</PresentationFormat>
  <Paragraphs>238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udavdasha</dc:creator>
  <cp:lastModifiedBy>Daria Dibrova</cp:lastModifiedBy>
  <cp:revision>38</cp:revision>
  <dcterms:created xsi:type="dcterms:W3CDTF">2016-11-13T21:44:29Z</dcterms:created>
  <dcterms:modified xsi:type="dcterms:W3CDTF">2016-11-15T16:56:30Z</dcterms:modified>
</cp:coreProperties>
</file>