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4" r:id="rId4"/>
    <p:sldId id="265" r:id="rId5"/>
    <p:sldId id="266" r:id="rId6"/>
    <p:sldId id="267" r:id="rId7"/>
    <p:sldId id="258" r:id="rId8"/>
    <p:sldId id="259" r:id="rId9"/>
    <p:sldId id="260" r:id="rId10"/>
    <p:sldId id="261" r:id="rId11"/>
    <p:sldId id="268" r:id="rId12"/>
    <p:sldId id="269" r:id="rId13"/>
    <p:sldId id="270" r:id="rId14"/>
    <p:sldId id="271" r:id="rId15"/>
    <p:sldId id="276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46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211D6-7C10-49B3-B454-652E7FFB64A4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CB994-EF4B-4D3C-98E1-27FF9E9F0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7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9C34-236C-4A11-B5FC-26262B11B823}" type="datetime1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AFD4-A5D7-4752-B5C9-AE4933ED1338}" type="datetime1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1FD8-219B-439C-B8FB-96BF7B840828}" type="datetime1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40D2-D293-4E3D-B95C-948ECAFEF893}" type="datetime1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36E5-CA10-4ED4-8A90-558DE0D2B514}" type="datetime1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9329-7ED3-47F5-B11E-0542279C25AB}" type="datetime1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2CA6-3D1B-4127-BCC8-FF3A214AE63E}" type="datetime1">
              <a:rPr lang="ru-RU" smtClean="0"/>
              <a:pPr/>
              <a:t>21.11.2016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2F94-8F97-4017-93AC-6C3C2E3A8586}" type="datetime1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8FF6-413E-49D6-B004-7631D79E76B8}" type="datetime1">
              <a:rPr lang="ru-RU" smtClean="0"/>
              <a:pPr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 flipH="1">
            <a:off x="11975" y="764704"/>
            <a:ext cx="89644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: скругленные углы 8"/>
          <p:cNvSpPr/>
          <p:nvPr userDrawn="1"/>
        </p:nvSpPr>
        <p:spPr>
          <a:xfrm>
            <a:off x="8427849" y="461911"/>
            <a:ext cx="621432" cy="6055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19472"/>
            <a:ext cx="8280920" cy="74523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582141"/>
            <a:ext cx="2133600" cy="365125"/>
          </a:xfrm>
        </p:spPr>
        <p:txBody>
          <a:bodyPr/>
          <a:lstStyle>
            <a:lvl1pPr>
              <a:defRPr sz="32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FE3D-D1FB-44B0-A42C-ED1889EF52DA}" type="datetime1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4AC6-4FC7-4A95-9B3D-5492F06A1EAD}" type="datetime1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98000">
              <a:srgbClr val="00B0F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69420-18B9-4904-9223-D7FAD0860341}" type="datetime1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DNA_library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bioinf.uni-greifswald.de/augustus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n.wikipedia.org/wiki/Polyadenylatio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info.de/isb/2004040032/main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065211" y="2031116"/>
            <a:ext cx="721518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Предсказание генов у эукариот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439738" y="5535613"/>
            <a:ext cx="8466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ФББ МГУ имени </a:t>
            </a:r>
            <a:r>
              <a:rPr lang="ru-RU" altLang="ru-RU" sz="2800" b="1" dirty="0" err="1">
                <a:latin typeface="Arial" panose="020B0604020202020204" pitchFamily="34" charset="0"/>
              </a:rPr>
              <a:t>М.В.Ломоносова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pic>
        <p:nvPicPr>
          <p:cNvPr id="3077" name="Picture 6" descr="C:\Downloads\fbb_gold_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2845593" y="6059488"/>
            <a:ext cx="3654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latin typeface="Arial" panose="020B0604020202020204" pitchFamily="34" charset="0"/>
              </a:rPr>
              <a:t>22 ноября 2016 г.</a:t>
            </a:r>
          </a:p>
        </p:txBody>
      </p:sp>
    </p:spTree>
    <p:extLst>
      <p:ext uri="{BB962C8B-B14F-4D97-AF65-F5344CB8AC3E}">
        <p14:creationId xmlns:p14="http://schemas.microsoft.com/office/powerpoint/2010/main" val="904797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Слабые сигналы = много </a:t>
            </a:r>
            <a:r>
              <a:rPr lang="en-US" dirty="0"/>
              <a:t>false positives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5119" y="1124682"/>
            <a:ext cx="85088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Строго консервативны по 2 буквы на каждом из сайтов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Длины сайтов малы.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Только некоторые из обнаруживаемых сигналов действительно являются сайтами сплайсинга, поэтому нужна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дополнительная информация</a:t>
            </a:r>
          </a:p>
          <a:p>
            <a:pPr marL="442913"/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проверить?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Секвенировать РНК из клетки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5374" y="4318605"/>
            <a:ext cx="7316675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8275" indent="-1438275"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у эукариот чрезвычайно распространены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некодирующие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РНК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(при этом не являющиеся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рРНК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тРНК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), и их нужно отличать от кодирующих</a:t>
            </a:r>
          </a:p>
          <a:p>
            <a:pPr marL="1438275" indent="-1438275"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разных условиям внешней среду могут синтезироваться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разные наборы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мРНК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мы не нашли какой-то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мРНК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пробе, это не значит что она в принципе не может синтезироваться!</a:t>
            </a:r>
          </a:p>
        </p:txBody>
      </p:sp>
      <p:sp>
        <p:nvSpPr>
          <p:cNvPr id="8" name="Стрелка: вправо 7"/>
          <p:cNvSpPr/>
          <p:nvPr/>
        </p:nvSpPr>
        <p:spPr>
          <a:xfrm rot="5400000">
            <a:off x="4195329" y="2003716"/>
            <a:ext cx="618836" cy="35098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1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Кодирующий потенциал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2719" y="934182"/>
            <a:ext cx="85088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Кодирующий потенциал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coding potential) –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количественная мера, оценивающая способность данной последовательности нуклеотидов быть белок-кодирующей.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Примеры способов оценки: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транскипта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(зрелая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мРНК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некодирующая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РНК):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поиск открытых рамок считывания и оценка их качества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сравнение с известными белок-кодирующими генами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любой последовательности (например, «скользящего окна»):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оценка частоты встречаемости кодонов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сравнение с известными показателями для родственных геномов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codon usage).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5996" y="5856038"/>
            <a:ext cx="67457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Nikolaou &amp;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Almirantis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Measuring the Coding Potential of Genomic Sequences Through a Combination of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Triplet Occurrence Patterns and RNY Preference,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Evol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4096" y="4036763"/>
            <a:ext cx="70271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Lei Kong et al., CPC: assess the protein-coding potential of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transcripts using sequence features and support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vector machine,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Nucleic Acids Research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719" y="5991957"/>
            <a:ext cx="717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86733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Что учитывают алгоритмы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2720" y="934182"/>
            <a:ext cx="846125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Интрон-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экзонная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структура: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донорный и акцепторный сайты сплайсинга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Инициаторный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стоп-кодон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Кодирующий потенциал (частоты использования кодонов)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Сравнение с генами из родственных организмов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upload.wikimedia.org/wikipedia/commons/e/e6/Formation_of_a_cDNA_Libr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34" y="2952750"/>
            <a:ext cx="3737177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9421" y="6475163"/>
            <a:ext cx="28055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https://en.wikipedia.org/wiki/CDNA_library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194" y="3315432"/>
            <a:ext cx="438455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Независимые экспериментальные данные 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мРНК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например, библиотеки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 (Expressed Sequence Tag –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кусочки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кДНК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4169" y="4001232"/>
            <a:ext cx="213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Колонка с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poly-T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6334125" y="3743325"/>
            <a:ext cx="314325" cy="447676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1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ая круглая скобка 4"/>
          <p:cNvSpPr/>
          <p:nvPr/>
        </p:nvSpPr>
        <p:spPr>
          <a:xfrm rot="5400000">
            <a:off x="1950242" y="3612358"/>
            <a:ext cx="228604" cy="2471738"/>
          </a:xfrm>
          <a:prstGeom prst="rightBracket">
            <a:avLst/>
          </a:prstGeom>
          <a:ln w="254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Идея алгоритма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2720" y="934182"/>
            <a:ext cx="8461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Найдем все потенциальные экзоны: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начало = старт-кодон или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 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акцепторный сайт сплайсинга)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конец = стоп-кодон или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GT 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донорный сайт сплайсинга)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319" y="4344132"/>
            <a:ext cx="859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TG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AAA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ACTA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AGG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CAAAATTTATC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TTGTGGAC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Правая круглая скобка 11"/>
          <p:cNvSpPr/>
          <p:nvPr/>
        </p:nvSpPr>
        <p:spPr>
          <a:xfrm rot="5400000" flipH="1">
            <a:off x="2745579" y="2955134"/>
            <a:ext cx="609605" cy="2376486"/>
          </a:xfrm>
          <a:prstGeom prst="rightBracket">
            <a:avLst/>
          </a:prstGeom>
          <a:ln w="254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круглая скобка 12"/>
          <p:cNvSpPr/>
          <p:nvPr/>
        </p:nvSpPr>
        <p:spPr>
          <a:xfrm rot="5400000" flipH="1">
            <a:off x="2409822" y="3505201"/>
            <a:ext cx="438151" cy="1447799"/>
          </a:xfrm>
          <a:prstGeom prst="rightBracket">
            <a:avLst/>
          </a:prstGeom>
          <a:ln w="254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круглая скобка 13"/>
          <p:cNvSpPr/>
          <p:nvPr/>
        </p:nvSpPr>
        <p:spPr>
          <a:xfrm rot="5400000">
            <a:off x="1854994" y="3655219"/>
            <a:ext cx="1352550" cy="3490912"/>
          </a:xfrm>
          <a:prstGeom prst="rightBracket">
            <a:avLst/>
          </a:prstGeom>
          <a:ln w="254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круглая скобка 14"/>
          <p:cNvSpPr/>
          <p:nvPr/>
        </p:nvSpPr>
        <p:spPr>
          <a:xfrm rot="5400000">
            <a:off x="7341394" y="3655222"/>
            <a:ext cx="200028" cy="2319334"/>
          </a:xfrm>
          <a:prstGeom prst="rightBracket">
            <a:avLst/>
          </a:prstGeom>
          <a:ln w="254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круглая скобка 15"/>
          <p:cNvSpPr/>
          <p:nvPr/>
        </p:nvSpPr>
        <p:spPr>
          <a:xfrm rot="5400000" flipH="1">
            <a:off x="4786310" y="652464"/>
            <a:ext cx="838205" cy="6753226"/>
          </a:xfrm>
          <a:prstGeom prst="rightBracket">
            <a:avLst/>
          </a:prstGeom>
          <a:ln w="25400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круглая скобка 16"/>
          <p:cNvSpPr/>
          <p:nvPr/>
        </p:nvSpPr>
        <p:spPr>
          <a:xfrm rot="5400000">
            <a:off x="3905248" y="1552575"/>
            <a:ext cx="1590675" cy="7896226"/>
          </a:xfrm>
          <a:prstGeom prst="rightBracket">
            <a:avLst/>
          </a:prstGeom>
          <a:ln w="25400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30345" y="2391507"/>
            <a:ext cx="8461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границы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3’UTR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5’UTR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предсказать сложнее, используются данные о промоторах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TATA-box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самый известный, НО есть только у 24% человеческих генов), о сигналах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терминации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995" y="3667857"/>
            <a:ext cx="384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Стрелка: вправо 22"/>
          <p:cNvSpPr/>
          <p:nvPr/>
        </p:nvSpPr>
        <p:spPr>
          <a:xfrm>
            <a:off x="8686800" y="4086225"/>
            <a:ext cx="342900" cy="3238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Стрелка: вправо 26"/>
          <p:cNvSpPr/>
          <p:nvPr/>
        </p:nvSpPr>
        <p:spPr>
          <a:xfrm rot="10800000">
            <a:off x="371475" y="4086225"/>
            <a:ext cx="342900" cy="3238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683745" y="3648807"/>
            <a:ext cx="384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666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3" grpId="0" animBg="1"/>
      <p:bldP spid="27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Идея алгоритма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3670" y="1010382"/>
            <a:ext cx="84612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Построим граф, по которому можно получить белок (интроны не могут пересекаться, исходя из механизма)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Вычислим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кодирующий потенциал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каждого экзона (вес вершины)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Динамическое программирование: находим путь в графе с наибольшим весом (и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субоптимальные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пути – варианты альтернативного сплайсинга)</a:t>
            </a:r>
          </a:p>
        </p:txBody>
      </p:sp>
      <p:sp>
        <p:nvSpPr>
          <p:cNvPr id="5" name="Правая круглая скобка 4"/>
          <p:cNvSpPr/>
          <p:nvPr/>
        </p:nvSpPr>
        <p:spPr>
          <a:xfrm rot="5400000">
            <a:off x="1950242" y="3612358"/>
            <a:ext cx="228604" cy="2471738"/>
          </a:xfrm>
          <a:prstGeom prst="rightBracket">
            <a:avLst/>
          </a:prstGeom>
          <a:ln w="254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319" y="4344132"/>
            <a:ext cx="859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TG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AAA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ACTA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AGG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CAAAATTTATC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TTGTGGAC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</a:t>
            </a:r>
            <a:endParaRPr lang="ru-RU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Правая круглая скобка 6"/>
          <p:cNvSpPr/>
          <p:nvPr/>
        </p:nvSpPr>
        <p:spPr>
          <a:xfrm rot="5400000" flipH="1">
            <a:off x="2745579" y="2955134"/>
            <a:ext cx="609605" cy="2376486"/>
          </a:xfrm>
          <a:prstGeom prst="rightBracket">
            <a:avLst/>
          </a:prstGeom>
          <a:ln w="254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круглая скобка 7"/>
          <p:cNvSpPr/>
          <p:nvPr/>
        </p:nvSpPr>
        <p:spPr>
          <a:xfrm rot="5400000" flipH="1">
            <a:off x="2409822" y="3505201"/>
            <a:ext cx="438151" cy="1447799"/>
          </a:xfrm>
          <a:prstGeom prst="rightBracket">
            <a:avLst/>
          </a:prstGeom>
          <a:ln w="254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круглая скобка 8"/>
          <p:cNvSpPr/>
          <p:nvPr/>
        </p:nvSpPr>
        <p:spPr>
          <a:xfrm rot="5400000">
            <a:off x="1854994" y="3655219"/>
            <a:ext cx="1352550" cy="3490912"/>
          </a:xfrm>
          <a:prstGeom prst="rightBracket">
            <a:avLst/>
          </a:prstGeom>
          <a:ln w="254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круглая скобка 9"/>
          <p:cNvSpPr/>
          <p:nvPr/>
        </p:nvSpPr>
        <p:spPr>
          <a:xfrm rot="5400000">
            <a:off x="7341394" y="3655222"/>
            <a:ext cx="200028" cy="2319334"/>
          </a:xfrm>
          <a:prstGeom prst="rightBracket">
            <a:avLst/>
          </a:prstGeom>
          <a:ln w="254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круглая скобка 10"/>
          <p:cNvSpPr/>
          <p:nvPr/>
        </p:nvSpPr>
        <p:spPr>
          <a:xfrm rot="5400000" flipH="1">
            <a:off x="4786310" y="652464"/>
            <a:ext cx="838205" cy="6753226"/>
          </a:xfrm>
          <a:prstGeom prst="rightBracket">
            <a:avLst/>
          </a:prstGeom>
          <a:ln w="25400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круглая скобка 11"/>
          <p:cNvSpPr/>
          <p:nvPr/>
        </p:nvSpPr>
        <p:spPr>
          <a:xfrm rot="5400000">
            <a:off x="3905248" y="1552575"/>
            <a:ext cx="1590675" cy="7896226"/>
          </a:xfrm>
          <a:prstGeom prst="rightBracket">
            <a:avLst/>
          </a:prstGeom>
          <a:ln w="25400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Мораль: не все что в базе - </a:t>
            </a:r>
            <a:r>
              <a:rPr lang="ru-RU" dirty="0" err="1"/>
              <a:t>изоформа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4867"/>
            <a:ext cx="9144000" cy="22081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21" name="TextBox 20"/>
          <p:cNvSpPr txBox="1"/>
          <p:nvPr/>
        </p:nvSpPr>
        <p:spPr>
          <a:xfrm>
            <a:off x="463670" y="1010382"/>
            <a:ext cx="8461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 мы получаем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список вариантов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альтернативного сплайсинга. Не все они реализуются на самом деле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" y="4076700"/>
            <a:ext cx="9144001" cy="1628775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235320" y="4115532"/>
            <a:ext cx="688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7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3875" y="2029557"/>
            <a:ext cx="155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изоформа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295525" y="2362200"/>
            <a:ext cx="800100" cy="8858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AAAA</a:t>
            </a:r>
            <a:r>
              <a:rPr lang="en-US" sz="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AAAAAA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AAAAAAAAAAAAAAAAAAAA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AAAAAAAAAA</a:t>
            </a:r>
            <a:endParaRPr lang="ru-RU" sz="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AAAAAAAAAA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AAAAAAAAAA</a:t>
            </a:r>
            <a:endParaRPr lang="ru-RU" sz="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91325" y="2352675"/>
            <a:ext cx="800100" cy="8858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CCCCCCCCCCCCCCCCCCCCCCCCCCCCCCCCCCCCCCCCCCCCCCCCCCCCCCCCCCCC</a:t>
            </a:r>
            <a:endParaRPr lang="ru-RU" sz="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00375" y="2390775"/>
            <a:ext cx="3876676" cy="21907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ABUBUABUBUABUBU</a:t>
            </a:r>
            <a:r>
              <a:rPr 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ABUBUABUBUABUBU</a:t>
            </a:r>
            <a:r>
              <a:rPr 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ABUBUABUBUABUBUABUBUABUBUABUBU</a:t>
            </a:r>
            <a:endParaRPr lang="ru-RU" sz="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8" name="Правая круглая скобка 37"/>
          <p:cNvSpPr/>
          <p:nvPr/>
        </p:nvSpPr>
        <p:spPr>
          <a:xfrm>
            <a:off x="7629524" y="2695575"/>
            <a:ext cx="190501" cy="409575"/>
          </a:xfrm>
          <a:prstGeom prst="rightBracket">
            <a:avLst/>
          </a:prstGeom>
          <a:ln w="254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7778871" y="2696307"/>
            <a:ext cx="123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Гомологи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3875" y="2629632"/>
            <a:ext cx="155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изоформа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933575" y="2266950"/>
            <a:ext cx="342900" cy="219075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1952625" y="2609851"/>
            <a:ext cx="314325" cy="190499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731121" y="1924782"/>
            <a:ext cx="105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Блок-2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44846" y="1924782"/>
            <a:ext cx="105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Блок-1</a:t>
            </a:r>
          </a:p>
        </p:txBody>
      </p:sp>
    </p:spTree>
    <p:extLst>
      <p:ext uri="{BB962C8B-B14F-4D97-AF65-F5344CB8AC3E}">
        <p14:creationId xmlns:p14="http://schemas.microsoft.com/office/powerpoint/2010/main" val="3958443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AUGUSTUS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6275" y="819150"/>
            <a:ext cx="75819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учитывает различные параметры: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Окрестности донорного и акцепторного сайтов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Окрестность точки ветвления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 трансляции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перед стартом трансляции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Кодирующая последовательность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кодирующий  экзон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Внутренний экзон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Последний кодирующий экзон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Некодирующая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последовательность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Межгенный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участок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длин экзонов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числа экзонов в гене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длин интронов</a:t>
            </a:r>
          </a:p>
          <a:p>
            <a:pPr marL="714375" indent="-714375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23 параметра на каждую из цепочек ДНК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8121" y="6532313"/>
            <a:ext cx="26276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http://bioinf.uni-greifswald.de/augustus/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4942" y="6151313"/>
            <a:ext cx="61590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Stanke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&amp; Morgenstern, AUGUSTUS: a web server for gene prediction in eukaryotes that allows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user-defined constraints,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Nucleic Acids Res.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3526" y="2352675"/>
            <a:ext cx="3562350" cy="183127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Откуда берутся «хорошие» свойства?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Оцениваются на основании сделанных предсказаний для близкородственного организма</a:t>
            </a:r>
          </a:p>
        </p:txBody>
      </p:sp>
    </p:spTree>
    <p:extLst>
      <p:ext uri="{BB962C8B-B14F-4D97-AF65-F5344CB8AC3E}">
        <p14:creationId xmlns:p14="http://schemas.microsoft.com/office/powerpoint/2010/main" val="214681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Интроны и экзоны в генах эукариот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8812"/>
            <a:ext cx="9144000" cy="906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0182" y="6581001"/>
            <a:ext cx="5246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127449..140340,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NC_004354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Drosophila melanogaster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chromosome X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4867"/>
            <a:ext cx="9144000" cy="2208115"/>
          </a:xfrm>
          <a:prstGeom prst="rect">
            <a:avLst/>
          </a:prstGeom>
        </p:spPr>
      </p:pic>
      <p:sp>
        <p:nvSpPr>
          <p:cNvPr id="8" name="Стрелка: вправо 7"/>
          <p:cNvSpPr/>
          <p:nvPr/>
        </p:nvSpPr>
        <p:spPr>
          <a:xfrm rot="5400000">
            <a:off x="4313382" y="3195784"/>
            <a:ext cx="618836" cy="35098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86691" y="2738676"/>
            <a:ext cx="99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Экзоны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0656" y="1039184"/>
            <a:ext cx="124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Интроны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1006764" y="2318331"/>
            <a:ext cx="360218" cy="461817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570182" y="2346039"/>
            <a:ext cx="397163" cy="424872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1828800" y="2336802"/>
            <a:ext cx="1533236" cy="50800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824182" y="2724729"/>
            <a:ext cx="1371600" cy="235527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11054" y="2489294"/>
            <a:ext cx="5911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597890" y="1422403"/>
            <a:ext cx="9237" cy="646545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0" idx="2"/>
          </p:cNvCxnSpPr>
          <p:nvPr/>
        </p:nvCxnSpPr>
        <p:spPr>
          <a:xfrm>
            <a:off x="1704110" y="1408516"/>
            <a:ext cx="845126" cy="715849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976582" y="1348511"/>
            <a:ext cx="738909" cy="166254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58472" y="1242385"/>
            <a:ext cx="5911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953164" y="2327564"/>
            <a:ext cx="1311563" cy="3971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024584" y="2572420"/>
            <a:ext cx="132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микроРНК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28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Экзон - кодирующий участок </a:t>
            </a:r>
            <a:r>
              <a:rPr lang="ru-RU" dirty="0" err="1"/>
              <a:t>мРНК</a:t>
            </a:r>
            <a:r>
              <a:rPr lang="ru-RU" dirty="0"/>
              <a:t>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948444"/>
            <a:ext cx="942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127449..140340</a:t>
            </a:r>
          </a:p>
          <a:p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="RhoGAP1A"</a:t>
            </a:r>
          </a:p>
          <a:p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/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locus_tag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="Dmel_CG40494"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mRNA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127449..127595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ru-RU" sz="16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128921..129417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ru-RU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132807..133384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ru-RU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133503..134127,134266..134564,134634..134760,</a:t>
            </a:r>
          </a:p>
          <a:p>
            <a:r>
              <a:rPr lang="ru-RU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136055..136075,136635..136733,137256..138260,</a:t>
            </a:r>
          </a:p>
          <a:p>
            <a:r>
              <a:rPr lang="ru-RU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138322..138705,138770..138930,139067..139206,</a:t>
            </a:r>
          </a:p>
          <a:p>
            <a:r>
              <a:rPr lang="ru-RU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ru-RU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139275..139524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ru-RU" sz="16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139585..140340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CDS             join(</a:t>
            </a:r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129082..129417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132807..133384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,133503..134127,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134266..134564,134634..134760,136055..136075,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136635..136733,137256..138260,138322..138705,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138770..138930,139067..139206,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139275..139524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139585..139774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9124" y="5200649"/>
            <a:ext cx="8201025" cy="238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119"/>
            <a:ext cx="9144000" cy="10262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47875" y="1323975"/>
            <a:ext cx="2847975" cy="304800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’ UTR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20050" y="1333500"/>
            <a:ext cx="1000125" cy="304800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3’ UTR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49" y="3733799"/>
            <a:ext cx="8201025" cy="238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05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err="1"/>
              <a:t>Полиаденилирование</a:t>
            </a:r>
            <a:r>
              <a:rPr lang="ru-RU" dirty="0"/>
              <a:t> </a:t>
            </a:r>
            <a:r>
              <a:rPr lang="ru-RU" dirty="0" err="1"/>
              <a:t>мРНК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05375" y="6529715"/>
            <a:ext cx="29386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https://en.wikipedia.org/wiki/Polyadenylation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119" y="1134207"/>
            <a:ext cx="700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3’ UTR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содержит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сигнал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полиаденилирования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629507"/>
            <a:ext cx="8105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См. подробнее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Retelska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Similarities and differences of polyadenylation signals in human and fly,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BMC Genomics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8149" y="2886075"/>
            <a:ext cx="595313" cy="304800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’UTR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86488" y="2886075"/>
            <a:ext cx="2190750" cy="304800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3’UTR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202023"/>
            <a:ext cx="8934450" cy="106959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19083351">
            <a:off x="7858124" y="2428875"/>
            <a:ext cx="228600" cy="304800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9394" y="2048607"/>
            <a:ext cx="322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Отрезаемый кусочек 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’UTR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7429500" y="2238375"/>
            <a:ext cx="390525" cy="238126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0319" y="4667982"/>
            <a:ext cx="214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Добавляется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кэпирование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</p:txBody>
      </p:sp>
      <p:cxnSp>
        <p:nvCxnSpPr>
          <p:cNvPr id="18" name="Прямая со стрелкой 17"/>
          <p:cNvCxnSpPr>
            <a:stCxn id="16" idx="0"/>
          </p:cNvCxnSpPr>
          <p:nvPr/>
        </p:nvCxnSpPr>
        <p:spPr>
          <a:xfrm flipH="1" flipV="1">
            <a:off x="485777" y="4257675"/>
            <a:ext cx="917633" cy="410307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025" y="5070643"/>
            <a:ext cx="1314450" cy="125061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3568819" y="5106132"/>
            <a:ext cx="128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1644" y="5801457"/>
            <a:ext cx="153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Дрозофила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019925" y="3724275"/>
            <a:ext cx="219075" cy="371475"/>
          </a:xfrm>
          <a:prstGeom prst="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>
            <a:stCxn id="24" idx="2"/>
          </p:cNvCxnSpPr>
          <p:nvPr/>
        </p:nvCxnSpPr>
        <p:spPr>
          <a:xfrm flipH="1">
            <a:off x="6162675" y="4095750"/>
            <a:ext cx="966788" cy="89535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88194" y="4687032"/>
            <a:ext cx="2955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Добавляется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полиаденилирование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</p:txBody>
      </p:sp>
      <p:sp>
        <p:nvSpPr>
          <p:cNvPr id="30" name="Дуга 29"/>
          <p:cNvSpPr/>
          <p:nvPr/>
        </p:nvSpPr>
        <p:spPr>
          <a:xfrm rot="2219991" flipH="1">
            <a:off x="8071316" y="2365705"/>
            <a:ext cx="558648" cy="660692"/>
          </a:xfrm>
          <a:prstGeom prst="arc">
            <a:avLst>
              <a:gd name="adj1" fmla="val 8385028"/>
              <a:gd name="adj2" fmla="val 0"/>
            </a:avLst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>
            <a:stCxn id="28" idx="0"/>
          </p:cNvCxnSpPr>
          <p:nvPr/>
        </p:nvCxnSpPr>
        <p:spPr>
          <a:xfrm flipV="1">
            <a:off x="7666097" y="4114800"/>
            <a:ext cx="954028" cy="572232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59344" y="4096482"/>
            <a:ext cx="2955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Сигнал</a:t>
            </a:r>
          </a:p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полиадени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лирования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47750" y="2886075"/>
            <a:ext cx="5129213" cy="304800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Кодирующая область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мРНК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5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Ну и у кого интрон длиннее?!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965"/>
            <a:ext cx="9144000" cy="3981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6882" y="6427113"/>
            <a:ext cx="48371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Deutsch and Long, Intron–exon structures of eukaryotic model organisms,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Nucleic Acids Research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4763" y="2179781"/>
            <a:ext cx="1856509" cy="36483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91755" y="1106968"/>
            <a:ext cx="4837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Тренд: чем «сложнее» организм, тем длиннее интроны в его генах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178300" y="3225800"/>
            <a:ext cx="0" cy="2552700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06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Статистика по хромосомам человека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86174" y="1277035"/>
            <a:ext cx="345034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1919" y="887755"/>
          <a:ext cx="8220080" cy="5525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7280">
                  <a:extLst>
                    <a:ext uri="{9D8B030D-6E8A-4147-A177-3AD203B41FA5}">
                      <a16:colId xmlns:a16="http://schemas.microsoft.com/office/drawing/2014/main" val="68097470"/>
                    </a:ext>
                  </a:extLst>
                </a:gridCol>
                <a:gridCol w="747280">
                  <a:extLst>
                    <a:ext uri="{9D8B030D-6E8A-4147-A177-3AD203B41FA5}">
                      <a16:colId xmlns:a16="http://schemas.microsoft.com/office/drawing/2014/main" val="1404160530"/>
                    </a:ext>
                  </a:extLst>
                </a:gridCol>
                <a:gridCol w="747280">
                  <a:extLst>
                    <a:ext uri="{9D8B030D-6E8A-4147-A177-3AD203B41FA5}">
                      <a16:colId xmlns:a16="http://schemas.microsoft.com/office/drawing/2014/main" val="1538521518"/>
                    </a:ext>
                  </a:extLst>
                </a:gridCol>
                <a:gridCol w="747280">
                  <a:extLst>
                    <a:ext uri="{9D8B030D-6E8A-4147-A177-3AD203B41FA5}">
                      <a16:colId xmlns:a16="http://schemas.microsoft.com/office/drawing/2014/main" val="1636110332"/>
                    </a:ext>
                  </a:extLst>
                </a:gridCol>
                <a:gridCol w="747280">
                  <a:extLst>
                    <a:ext uri="{9D8B030D-6E8A-4147-A177-3AD203B41FA5}">
                      <a16:colId xmlns:a16="http://schemas.microsoft.com/office/drawing/2014/main" val="1341812071"/>
                    </a:ext>
                  </a:extLst>
                </a:gridCol>
                <a:gridCol w="747280">
                  <a:extLst>
                    <a:ext uri="{9D8B030D-6E8A-4147-A177-3AD203B41FA5}">
                      <a16:colId xmlns:a16="http://schemas.microsoft.com/office/drawing/2014/main" val="4137527914"/>
                    </a:ext>
                  </a:extLst>
                </a:gridCol>
                <a:gridCol w="747280">
                  <a:extLst>
                    <a:ext uri="{9D8B030D-6E8A-4147-A177-3AD203B41FA5}">
                      <a16:colId xmlns:a16="http://schemas.microsoft.com/office/drawing/2014/main" val="1896845070"/>
                    </a:ext>
                  </a:extLst>
                </a:gridCol>
                <a:gridCol w="747280">
                  <a:extLst>
                    <a:ext uri="{9D8B030D-6E8A-4147-A177-3AD203B41FA5}">
                      <a16:colId xmlns:a16="http://schemas.microsoft.com/office/drawing/2014/main" val="886647021"/>
                    </a:ext>
                  </a:extLst>
                </a:gridCol>
                <a:gridCol w="747280">
                  <a:extLst>
                    <a:ext uri="{9D8B030D-6E8A-4147-A177-3AD203B41FA5}">
                      <a16:colId xmlns:a16="http://schemas.microsoft.com/office/drawing/2014/main" val="3986599236"/>
                    </a:ext>
                  </a:extLst>
                </a:gridCol>
                <a:gridCol w="747280">
                  <a:extLst>
                    <a:ext uri="{9D8B030D-6E8A-4147-A177-3AD203B41FA5}">
                      <a16:colId xmlns:a16="http://schemas.microsoft.com/office/drawing/2014/main" val="492096264"/>
                    </a:ext>
                  </a:extLst>
                </a:gridCol>
                <a:gridCol w="747280">
                  <a:extLst>
                    <a:ext uri="{9D8B030D-6E8A-4147-A177-3AD203B41FA5}">
                      <a16:colId xmlns:a16="http://schemas.microsoft.com/office/drawing/2014/main" val="1105000276"/>
                    </a:ext>
                  </a:extLst>
                </a:gridCol>
              </a:tblGrid>
              <a:tr h="36580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# genes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# exons/gene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</a:t>
                      </a: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length (</a:t>
                      </a:r>
                      <a:r>
                        <a:rPr lang="en-US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</a:t>
                      </a: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Shortest (</a:t>
                      </a:r>
                      <a:r>
                        <a:rPr lang="en-US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</a:t>
                      </a: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Longest (</a:t>
                      </a:r>
                      <a:r>
                        <a:rPr lang="en-US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</a:t>
                      </a: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220028"/>
                  </a:ext>
                </a:extLst>
              </a:tr>
              <a:tr h="234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705278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167.01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4736.52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8449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476158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980961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2976961450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163.98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5883.23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7572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483412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1897544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1600710255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164.06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6375.63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6654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497816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990999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4156205643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174.78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7168.94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494708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1467842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2675585396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189.50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7277.28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6574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370360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930401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1875590047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173.62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5961.61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7152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469892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1377570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3485735964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167.87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6703.87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11923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458139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1641567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973637612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171.16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7354.15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453268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2055833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1822208093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170.66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5351.68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6598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276306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865661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1970136934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153.79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6412.91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482575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1727184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2507875809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177.66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4341.42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437543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1463302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1853066628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158.07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4570.21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328545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1248678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2842677852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183.47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7351.75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11555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317646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1175762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1447710558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176.24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5653.70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479079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1210740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362041311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169.79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4660.70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207178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620362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4131695371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166.96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3661.25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466049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1167938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4165197671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165.08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3193.16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283762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712668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37700378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174.9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7905.40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411175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1189866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2738725820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187.31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2032.87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170796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298909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3032154975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160.34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4403.10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3738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303713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1108855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3488164340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168.59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5086.89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323563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833627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3346840165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171.14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3924.83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6762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447252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492969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3049935403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185.33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7627.85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493512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2217347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39413624"/>
                  </a:ext>
                </a:extLst>
              </a:tr>
              <a:tr h="205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173.74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5288.54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400349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681119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/>
                </a:tc>
                <a:extLst>
                  <a:ext uri="{0D108BD9-81ED-4DB2-BD59-A6C34878D82A}">
                    <a16:rowId xmlns:a16="http://schemas.microsoft.com/office/drawing/2014/main" val="267034034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06882" y="6427113"/>
            <a:ext cx="48371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Sakharkar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Distributions of exons and introns in the human genome,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 Silico Biology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http://www.bioinfo.de/isb/2004040032/main.html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32700" y="5994400"/>
            <a:ext cx="7493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370882" y="5868312"/>
            <a:ext cx="27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13200" y="1485900"/>
            <a:ext cx="508000" cy="4914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26000" y="3733800"/>
            <a:ext cx="3683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056182" y="1572537"/>
            <a:ext cx="27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0007" y="3610887"/>
            <a:ext cx="27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41782" y="981987"/>
            <a:ext cx="27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5461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5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Механизм сплайсинга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4287"/>
            <a:ext cx="9144000" cy="1987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39032"/>
            <a:ext cx="3608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Will &amp;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Lührmann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Spliceosome Structure and Function,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Cold Spring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Harb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Perspect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94326" y="2207490"/>
            <a:ext cx="711202" cy="8035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07632" y="923636"/>
            <a:ext cx="16636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Акцепторный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сплайсинга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3’ </a:t>
            </a:r>
            <a:r>
              <a:rPr lang="en-US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plice </a:t>
            </a:r>
            <a:r>
              <a:rPr lang="en-US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ite)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350653" y="2202872"/>
            <a:ext cx="711202" cy="8035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8796" y="3200399"/>
            <a:ext cx="16636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Донорный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сплайсинга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5’ </a:t>
            </a:r>
            <a:r>
              <a:rPr lang="en-US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plice </a:t>
            </a:r>
            <a:r>
              <a:rPr lang="en-US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ite)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625600" y="1791854"/>
            <a:ext cx="461819" cy="50800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929" y="1154545"/>
            <a:ext cx="1959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Точка ветвления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branchpoint)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749" y="3334327"/>
            <a:ext cx="3998576" cy="3274290"/>
          </a:xfrm>
          <a:prstGeom prst="rect">
            <a:avLst/>
          </a:prstGeom>
        </p:spPr>
      </p:pic>
      <p:sp>
        <p:nvSpPr>
          <p:cNvPr id="18" name="Взрыв: 14 точек 17"/>
          <p:cNvSpPr/>
          <p:nvPr/>
        </p:nvSpPr>
        <p:spPr>
          <a:xfrm>
            <a:off x="4821382" y="3214255"/>
            <a:ext cx="4165600" cy="3546763"/>
          </a:xfrm>
          <a:prstGeom prst="irregularSeal2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21673" y="4507346"/>
            <a:ext cx="461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Конечно, не все так просто…</a:t>
            </a:r>
          </a:p>
        </p:txBody>
      </p:sp>
    </p:spTree>
    <p:extLst>
      <p:ext uri="{BB962C8B-B14F-4D97-AF65-F5344CB8AC3E}">
        <p14:creationId xmlns:p14="http://schemas.microsoft.com/office/powerpoint/2010/main" val="15687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err="1"/>
              <a:t>Сплайсосома</a:t>
            </a:r>
            <a:r>
              <a:rPr lang="ru-RU" dirty="0"/>
              <a:t> = РНК + белок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5646" y="6513263"/>
            <a:ext cx="69509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Rauhut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Molecular architecture of the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Saccharomyces cerevisiae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activated spliceosome,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726" y="1211338"/>
            <a:ext cx="5116948" cy="50633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430" y="5875953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PDB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5LQW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4230" y="4250353"/>
            <a:ext cx="26613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РНК, 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РНК,</a:t>
            </a:r>
          </a:p>
          <a:p>
            <a:r>
              <a:rPr lang="ru-RU" sz="40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РНК…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5624945" y="3103418"/>
            <a:ext cx="923637" cy="1136073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4992255" y="3495965"/>
            <a:ext cx="1325418" cy="1020617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107709" y="4650510"/>
            <a:ext cx="1214583" cy="189344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2193" y="1137699"/>
            <a:ext cx="1736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Белки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750291" y="1768765"/>
            <a:ext cx="1039091" cy="725053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66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Сигналы сплайсинга короткие и </a:t>
            </a:r>
            <a:r>
              <a:rPr lang="ru-RU" i="1" dirty="0"/>
              <a:t>слабые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693" y="2484580"/>
            <a:ext cx="4099642" cy="19914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6" y="2471066"/>
            <a:ext cx="4314762" cy="20344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13" y="992212"/>
            <a:ext cx="3309258" cy="10418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88046" y="6288613"/>
            <a:ext cx="545595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Stephens &amp; Schneider, Features of spliceosome evolution and function inferred from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an analysis of the information at human splice sites,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J. Mol. Biol.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835" y="4476461"/>
            <a:ext cx="1362075" cy="15811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727201" y="2669309"/>
            <a:ext cx="471054" cy="2586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40763" y="2664690"/>
            <a:ext cx="471054" cy="2724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696" y="4537218"/>
            <a:ext cx="2638425" cy="153352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786909" y="1025236"/>
            <a:ext cx="193964" cy="9513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112327" y="1039090"/>
            <a:ext cx="193964" cy="9513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Стрелка: вправо 19"/>
          <p:cNvSpPr/>
          <p:nvPr/>
        </p:nvSpPr>
        <p:spPr>
          <a:xfrm rot="8470613">
            <a:off x="3214254" y="2022766"/>
            <a:ext cx="618836" cy="35098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Стрелка: вправо 20"/>
          <p:cNvSpPr/>
          <p:nvPr/>
        </p:nvSpPr>
        <p:spPr>
          <a:xfrm rot="2150335">
            <a:off x="5278581" y="2018148"/>
            <a:ext cx="618836" cy="35098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8476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40000"/>
            <a:lumOff val="60000"/>
          </a:schemeClr>
        </a:solidFill>
        <a:ln w="38100">
          <a:solidFill>
            <a:schemeClr val="accent5">
              <a:lumMod val="75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5">
              <a:lumMod val="75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1276</Words>
  <Application>Microsoft Office PowerPoint</Application>
  <PresentationFormat>Экран (4:3)</PresentationFormat>
  <Paragraphs>453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Symbol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udavdasha</dc:creator>
  <cp:lastModifiedBy>Daria Dibrova</cp:lastModifiedBy>
  <cp:revision>71</cp:revision>
  <dcterms:created xsi:type="dcterms:W3CDTF">2016-11-13T21:44:29Z</dcterms:created>
  <dcterms:modified xsi:type="dcterms:W3CDTF">2016-11-21T20:29:32Z</dcterms:modified>
</cp:coreProperties>
</file>