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8"/>
  </p:notesMasterIdLst>
  <p:sldIdLst>
    <p:sldId id="294" r:id="rId2"/>
    <p:sldId id="284" r:id="rId3"/>
    <p:sldId id="285" r:id="rId4"/>
    <p:sldId id="286" r:id="rId5"/>
    <p:sldId id="287" r:id="rId6"/>
    <p:sldId id="288" r:id="rId7"/>
    <p:sldId id="293" r:id="rId8"/>
    <p:sldId id="290" r:id="rId9"/>
    <p:sldId id="292" r:id="rId10"/>
    <p:sldId id="291" r:id="rId11"/>
    <p:sldId id="276" r:id="rId12"/>
    <p:sldId id="277" r:id="rId13"/>
    <p:sldId id="278" r:id="rId14"/>
    <p:sldId id="279" r:id="rId15"/>
    <p:sldId id="280" r:id="rId16"/>
    <p:sldId id="281" r:id="rId17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9375" y="965200"/>
            <a:ext cx="5067300" cy="347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68925" cy="385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F4FC916-E21A-4C90-BEB4-77675BC8EC9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 anchor="ctr" anchorCtr="1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err="1">
                <a:ea typeface="Microsoft YaHei" charset="0"/>
                <a:cs typeface="Microsoft YaHei" charset="0"/>
              </a:rPr>
              <a:t>Бутстрэп</a:t>
            </a:r>
            <a:r>
              <a:rPr lang="ru-RU" dirty="0">
                <a:ea typeface="Microsoft YaHei" charset="0"/>
                <a:cs typeface="Microsoft YaHei" charset="0"/>
              </a:rPr>
              <a:t> (англ. </a:t>
            </a:r>
            <a:r>
              <a:rPr lang="en-US" dirty="0">
                <a:ea typeface="Microsoft YaHei" charset="0"/>
                <a:cs typeface="Microsoft YaHei" charset="0"/>
              </a:rPr>
              <a:t>bootstrap) – </a:t>
            </a:r>
            <a:r>
              <a:rPr lang="ru-RU" dirty="0">
                <a:ea typeface="Microsoft YaHei" charset="0"/>
                <a:cs typeface="Microsoft YaHei" charset="0"/>
              </a:rPr>
              <a:t>буквально «петля на заднике ботинка» (облегчающая его надевание)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ea typeface="Microsoft YaHei" charset="0"/>
                <a:cs typeface="Microsoft YaHei" charset="0"/>
              </a:rPr>
              <a:t>Метод расширенного большинства состоит в том, что сначала строится дерево из ветвей, встретившихся в большинстве исходных деревьев, а потом к нему добавляются ветви, не противоречащие уже имеющимся, начиная с наиболее «поддержанных».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К</a:t>
            </a:r>
            <a:r>
              <a:rPr lang="ru-RU" baseline="0" dirty="0" smtClean="0"/>
              <a:t> сожалению, при бутстрэп-анализе теряется информация о длинах ветвей </a:t>
            </a:r>
            <a:r>
              <a:rPr lang="ru-RU" baseline="0" dirty="0" smtClean="0">
                <a:sym typeface="Wingdings" pitchFamily="2" charset="2"/>
              </a:rPr>
              <a:t>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C44E6716-B7EC-4343-9166-7DBEF8E1CE34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Times New Roman" pitchFamily="16" charset="0"/>
              </a:rPr>
              <a:t>Цветом выделены общие внутренние ветви – их всего три (из семи).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185B8FD-8449-406C-B966-3CA7DBFDABE5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</a:t>
            </a:fld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0253424-B296-442B-A186-95799542722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6" charset="0"/>
              </a:rPr>
              <a:t>Консенсусное дерево строится по двум или более деревьям с одинаковыми множествами листьев. Оно содержит только те ветви, которые встретились во всех исходных деревьях.</a:t>
            </a:r>
          </a:p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менее вероятная альтернативная гипотеза: корень</a:t>
            </a:r>
            <a:r>
              <a:rPr lang="ru-RU" baseline="0" dirty="0" smtClean="0"/>
              <a:t> находится в другом месте, а три архейные последовательности – результат горизонтального переноса от предков эубактерии </a:t>
            </a:r>
            <a:r>
              <a:rPr lang="en-US" i="1" baseline="0" dirty="0" err="1" smtClean="0"/>
              <a:t>Deinococcus</a:t>
            </a:r>
            <a:r>
              <a:rPr lang="en-US" baseline="0" dirty="0" smtClean="0"/>
              <a:t> </a:t>
            </a:r>
            <a:r>
              <a:rPr lang="ru-RU" baseline="0" dirty="0" smtClean="0"/>
              <a:t>к предкам архей </a:t>
            </a:r>
            <a:r>
              <a:rPr lang="en-US" i="1" baseline="0" dirty="0" err="1" smtClean="0"/>
              <a:t>Sulfolobus</a:t>
            </a:r>
            <a:r>
              <a:rPr lang="en-US" baseline="0" dirty="0" smtClean="0"/>
              <a:t> </a:t>
            </a:r>
            <a:r>
              <a:rPr lang="ru-RU" baseline="0" dirty="0" smtClean="0"/>
              <a:t>и</a:t>
            </a:r>
            <a:r>
              <a:rPr lang="en-US" baseline="0" dirty="0" smtClean="0"/>
              <a:t> </a:t>
            </a:r>
            <a:r>
              <a:rPr lang="en-US" i="1" baseline="0" dirty="0" err="1" smtClean="0"/>
              <a:t>Aeropyrum</a:t>
            </a:r>
            <a:r>
              <a:rPr lang="ru-RU" baseline="0" dirty="0" smtClean="0"/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Этот</a:t>
            </a:r>
            <a:r>
              <a:rPr lang="ru-RU" baseline="0" dirty="0" smtClean="0"/>
              <a:t> способ предполагает молекулярные часы (по крайней мере для самых быстро эволюционирующих последовательностей).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Подбор</a:t>
            </a:r>
            <a:r>
              <a:rPr lang="ru-RU" baseline="0" dirty="0" smtClean="0"/>
              <a:t> внешней группы – непростое дело. Нужно, чтобы все последовательности внешней группы достоверно являлись внешними (имели более раннего общего предка с нашими, чем общий предок наших); при этом они не должны быть слишком далёкими, иначе топология дерева ( а тем самым и укоренение) будет недостоверным.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85725" indent="-82550" eaLnBrk="1">
              <a:lnSpc>
                <a:spcPct val="93000"/>
              </a:lnSpc>
              <a:spcBef>
                <a:spcPct val="0"/>
              </a:spcBef>
              <a:buClrTx/>
              <a:buSzPct val="45000"/>
              <a:buFontTx/>
              <a:buNone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Outline of the phylogenetic bootstrap procedure.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57D-F0B8-4157-90C6-F72C050E63FF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52-1B91-4C83-BAD6-660EFB8D8BA4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B45C-2289-4126-8ADC-5F8840DFA61B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7D49-08F8-432E-80B5-6DF93BA43364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20B4-CA3D-4667-8172-8437DD257D57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741-C626-45FE-AC0C-01E73D1E17FF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2081-85F3-4730-9D72-54AAF32237E6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EAF-936D-46EE-85B2-49FF02BA4AF9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C9D6-5DA1-4F6D-94A7-931FA8B77062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BB8E-C7B6-41E0-85EB-4FCCC9F0471A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234-7BDA-4F09-8301-F6949A5A9B99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91ED-02FE-45B7-AEB1-2993A37CD2DC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smtClean="0">
                <a:solidFill>
                  <a:srgbClr val="333333"/>
                </a:solidFill>
              </a:rPr>
              <a:t>Реконструкция филогенетических деревьев</a:t>
            </a:r>
            <a:r>
              <a:rPr lang="en-US" sz="4400" b="1" dirty="0" smtClean="0">
                <a:solidFill>
                  <a:srgbClr val="333333"/>
                </a:solidFill>
              </a:rPr>
              <a:t>, </a:t>
            </a:r>
            <a:r>
              <a:rPr lang="ru-RU" sz="4400" b="1" dirty="0" smtClean="0">
                <a:solidFill>
                  <a:srgbClr val="333333"/>
                </a:solidFill>
              </a:rPr>
              <a:t>ч. 3</a:t>
            </a:r>
            <a:endParaRPr lang="ru-RU" sz="4400" b="1" dirty="0">
              <a:solidFill>
                <a:srgbClr val="3333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Укоренение деревьев. Сравнение деревьев. </a:t>
            </a:r>
            <a:r>
              <a:rPr lang="ru-RU" sz="3600" dirty="0" err="1" smtClean="0">
                <a:solidFill>
                  <a:schemeClr val="tx1"/>
                </a:solidFill>
              </a:rPr>
              <a:t>Бутстрэп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49512" y="5495925"/>
            <a:ext cx="5257800" cy="95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200" dirty="0" err="1">
                <a:solidFill>
                  <a:srgbClr val="2323DC"/>
                </a:solidFill>
              </a:rPr>
              <a:t>С.А.Спирин</a:t>
            </a:r>
            <a:endParaRPr lang="ru-RU" sz="2200" dirty="0">
              <a:solidFill>
                <a:srgbClr val="2323DC"/>
              </a:solidFill>
            </a:endParaRPr>
          </a:p>
          <a:p>
            <a:pPr algn="ctr">
              <a:spcBef>
                <a:spcPts val="2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2323DC"/>
                </a:solidFill>
              </a:rPr>
              <a:t>3</a:t>
            </a:r>
            <a:r>
              <a:rPr lang="ru-RU" dirty="0" smtClean="0">
                <a:solidFill>
                  <a:srgbClr val="2323DC"/>
                </a:solidFill>
              </a:rPr>
              <a:t> марта 201</a:t>
            </a:r>
            <a:r>
              <a:rPr lang="ru-RU" dirty="0" smtClean="0">
                <a:solidFill>
                  <a:srgbClr val="2323DC"/>
                </a:solidFill>
              </a:rPr>
              <a:t>7</a:t>
            </a:r>
            <a:r>
              <a:rPr lang="ru-RU" dirty="0">
                <a:solidFill>
                  <a:srgbClr val="2323DC"/>
                </a:solidFill>
              </a:rPr>
              <a:t/>
            </a:r>
            <a:br>
              <a:rPr lang="ru-RU" dirty="0">
                <a:solidFill>
                  <a:srgbClr val="2323DC"/>
                </a:solidFill>
              </a:rPr>
            </a:br>
            <a:r>
              <a:rPr lang="ru-RU" dirty="0">
                <a:solidFill>
                  <a:srgbClr val="2323DC"/>
                </a:solidFill>
              </a:rPr>
              <a:t>ФББ МГУ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Укоренение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781" y="1413318"/>
            <a:ext cx="6976331" cy="5369788"/>
          </a:xfrm>
          <a:prstGeom prst="rect">
            <a:avLst/>
          </a:prstGeom>
        </p:spPr>
      </p:pic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7630841" y="1417637"/>
            <a:ext cx="244978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Schütz </a:t>
            </a:r>
            <a:r>
              <a:rPr lang="de-DE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2000)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94438"/>
            <a:ext cx="991711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подтверждения своей гипотезы о древности некоторого фермента авторы работы укоренили дерево так, чтобы корневая ветвь разделяла археи и эубактерии.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Однако такое укоренение ничем не обосновано!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63588" y="6556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3588" y="2185988"/>
            <a:ext cx="860901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В среднюю точку: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2360613"/>
            <a:ext cx="3963988" cy="4497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4343400" cy="85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Находим на дереве самый длинный путь от листа к листу и за корень принимаем середину этого пути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1"/>
          <p:cNvSpPr>
            <a:spLocks noChangeArrowheads="1"/>
          </p:cNvSpPr>
          <p:nvPr/>
        </p:nvSpPr>
        <p:spPr bwMode="auto">
          <a:xfrm>
            <a:off x="1565275" y="4297363"/>
            <a:ext cx="3322638" cy="3216275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41363" y="600075"/>
            <a:ext cx="8609012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3588" y="1874838"/>
            <a:ext cx="8609012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Используя внешнюю группу 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>(«аутгруппу», outgroup):</a:t>
            </a:r>
            <a:br>
              <a:rPr lang="ru-RU" sz="3200">
                <a:solidFill>
                  <a:srgbClr val="000000"/>
                </a:solidFill>
              </a:rPr>
            </a:br>
            <a:endParaRPr lang="ru-RU" sz="3200">
              <a:solidFill>
                <a:srgbClr val="0000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2962275"/>
            <a:ext cx="2897188" cy="405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43600" y="3070225"/>
            <a:ext cx="3897313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В данном случае укоренено дерево четырёх растений, для чего пришлось построить дерево с участием внешней группы — трёх животных (в синем круге)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41363" y="1951038"/>
            <a:ext cx="8609012" cy="467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Из входного выравнивания делается много (например, 100) так наз. «бутстрэп-реплик».</a:t>
            </a: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Каждая бутстрэп-реплика получается в результате случайного удаления половины столбцов из выравнивания с заменой их копиями других (тоже случайно выбранных) столбцов.</a:t>
            </a: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Смысл в том, чтобы построить дерево по половине данных и затем сравнить результаты от по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разному выбранных половин.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58775" y="420688"/>
            <a:ext cx="93630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Outline of the phylogenetic bootstrap procedure.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6926263"/>
            <a:ext cx="2794000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" y="1177925"/>
            <a:ext cx="8604250" cy="519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39775" y="6583363"/>
            <a:ext cx="43195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Stamatakis A , Izquierdo-Carrasco F Brief Bioinform 2011;12:270-279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8609012" cy="499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>
                <a:solidFill>
                  <a:srgbClr val="000000"/>
                </a:solidFill>
              </a:rPr>
              <a:t>создаём из входного выравнивания 100 бутстрэп-реплик;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>
                <a:solidFill>
                  <a:srgbClr val="000000"/>
                </a:solidFill>
              </a:rPr>
              <a:t>для каждой из реплик строим по дереву;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>
                <a:solidFill>
                  <a:srgbClr val="000000"/>
                </a:solidFill>
              </a:rPr>
              <a:t>из 100 деревьев строим дерево по методу расширенного большинства («</a:t>
            </a:r>
            <a:r>
              <a:rPr lang="en-US" sz="2800">
                <a:solidFill>
                  <a:srgbClr val="000000"/>
                </a:solidFill>
              </a:rPr>
              <a:t>Extended </a:t>
            </a:r>
            <a:r>
              <a:rPr lang="ru-RU" sz="2800">
                <a:solidFill>
                  <a:srgbClr val="000000"/>
                </a:solidFill>
              </a:rPr>
              <a:t>majority-rule tree»).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/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Помимо того, что (как правило) возрастает качество реконструкции, есть возможность оценить достоверность каждой ветви по т.н. «бутстрэп-поддержке», то есть проценту деревьев, в которых  встретилась данная ветвь.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763588" y="565150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  <a:br>
              <a:rPr lang="ru-RU" sz="4400" b="1">
                <a:solidFill>
                  <a:srgbClr val="333333"/>
                </a:solidFill>
              </a:rPr>
            </a:br>
            <a:r>
              <a:rPr lang="ru-RU" sz="2800" b="1">
                <a:solidFill>
                  <a:srgbClr val="333333"/>
                </a:solidFill>
              </a:rPr>
              <a:t>(пример результата)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8609012" cy="538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6560" rIns="0" bIns="0"/>
          <a:lstStyle/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1200">
              <a:solidFill>
                <a:srgbClr val="000000"/>
              </a:solidFill>
              <a:latin typeface="Courier New" pitchFamily="49" charset="0"/>
            </a:endParaRP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       +------ RHIEC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+-99.0-|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+-90.2-|      +------ AGRRK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+100.0-|      +------------- BRAJA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|      +-------------------- RHOS4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+-60.6-|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|      |                    +------ BURCA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|      |             +-84.5-|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+-73.0-|      +--------82.6-|      +------ RALPJ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|      |              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|      |                    +------------- NEIMA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+-97.2-|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      +---------------------------------- PSEAE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                                  +------ VIBCH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+-89.0-|      +-----------------------------82.0-|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                                         +------ VIBFM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                                         +------ PASMU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+------|      +-----------------------------------100.0-|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       +------ HAEIN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       +------ ECOLI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+-76.7-|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+------------------------------------50.1-|      +------ ERWCT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                                    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                                          +------------- PROMH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+-------------------------------------------------------------- YERPE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120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Сравнение деревьев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20725" y="1800225"/>
            <a:ext cx="7920038" cy="441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Программы реконструкции филогении так же ненадёжны, как и любые другие компьютерные программы предсказания биологических фактов.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Поэтому (в частности) возможны различные варианты реконструкции по одним и тем же данным.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Встаёт задача сравнения различных деревьев с одним и тем же множеством листьев.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0975" cy="1250950"/>
          </a:xfrm>
        </p:spPr>
        <p:txBody>
          <a:bodyPr tIns="38808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Напоминание: ветвь дерева как разбиение множества листьев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2484438" y="2663825"/>
            <a:ext cx="900112" cy="53975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V="1">
            <a:off x="2303463" y="3201988"/>
            <a:ext cx="1079500" cy="903287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 flipV="1">
            <a:off x="3381375" y="3203575"/>
            <a:ext cx="1263650" cy="182563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>
            <a:off x="4643438" y="2160588"/>
            <a:ext cx="1082675" cy="122396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 flipH="1" flipV="1">
            <a:off x="4643438" y="3381375"/>
            <a:ext cx="182562" cy="72390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V="1">
            <a:off x="4464050" y="4102100"/>
            <a:ext cx="360363" cy="90328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 flipH="1" flipV="1">
            <a:off x="4821238" y="4102100"/>
            <a:ext cx="1263650" cy="36353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2160588" y="2376488"/>
            <a:ext cx="360362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979613" y="4032250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5688013" y="1908175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4248150" y="4967288"/>
            <a:ext cx="395288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083300" y="4319588"/>
            <a:ext cx="360363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1044575" y="540067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{A,C} vs {B,D,E}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6804025" y="287972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{A,B,C} vs {D,E}</a:t>
            </a:r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 flipV="1">
            <a:off x="2484438" y="3417888"/>
            <a:ext cx="1260475" cy="180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 flipH="1">
            <a:off x="4822825" y="3060700"/>
            <a:ext cx="1982788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87"/>
          <p:cNvSpPr>
            <a:spLocks noChangeAspect="1" noChangeShapeType="1"/>
          </p:cNvSpPr>
          <p:nvPr/>
        </p:nvSpPr>
        <p:spPr bwMode="auto">
          <a:xfrm flipH="1">
            <a:off x="481012" y="1182688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7" name="Rectangle 88"/>
          <p:cNvSpPr>
            <a:spLocks noChangeAspect="1" noChangeArrowheads="1"/>
          </p:cNvSpPr>
          <p:nvPr/>
        </p:nvSpPr>
        <p:spPr bwMode="auto">
          <a:xfrm>
            <a:off x="4254499" y="112871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48" name="Line 89"/>
          <p:cNvSpPr>
            <a:spLocks noChangeAspect="1" noChangeShapeType="1"/>
          </p:cNvSpPr>
          <p:nvPr/>
        </p:nvSpPr>
        <p:spPr bwMode="auto">
          <a:xfrm flipH="1">
            <a:off x="895349" y="1862138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9" name="Rectangle 90"/>
          <p:cNvSpPr>
            <a:spLocks noChangeAspect="1" noChangeArrowheads="1"/>
          </p:cNvSpPr>
          <p:nvPr/>
        </p:nvSpPr>
        <p:spPr bwMode="auto">
          <a:xfrm>
            <a:off x="4254499" y="180816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50" name="Line 91"/>
          <p:cNvSpPr>
            <a:spLocks noChangeAspect="1" noChangeShapeType="1"/>
          </p:cNvSpPr>
          <p:nvPr/>
        </p:nvSpPr>
        <p:spPr bwMode="auto">
          <a:xfrm flipH="1">
            <a:off x="1309687" y="2543175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1" name="Rectangle 92"/>
          <p:cNvSpPr>
            <a:spLocks noChangeAspect="1" noChangeArrowheads="1"/>
          </p:cNvSpPr>
          <p:nvPr/>
        </p:nvSpPr>
        <p:spPr bwMode="auto">
          <a:xfrm>
            <a:off x="4254499" y="2490788"/>
            <a:ext cx="276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52" name="Line 93"/>
          <p:cNvSpPr>
            <a:spLocks noChangeAspect="1" noChangeShapeType="1"/>
          </p:cNvSpPr>
          <p:nvPr/>
        </p:nvSpPr>
        <p:spPr bwMode="auto">
          <a:xfrm flipH="1">
            <a:off x="1724024" y="3224213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3" name="Rectangle 94"/>
          <p:cNvSpPr>
            <a:spLocks noChangeAspect="1" noChangeArrowheads="1"/>
          </p:cNvSpPr>
          <p:nvPr/>
        </p:nvSpPr>
        <p:spPr bwMode="auto">
          <a:xfrm>
            <a:off x="4254499" y="3168650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54" name="Line 95"/>
          <p:cNvSpPr>
            <a:spLocks noChangeAspect="1" noChangeShapeType="1"/>
          </p:cNvSpPr>
          <p:nvPr/>
        </p:nvSpPr>
        <p:spPr bwMode="auto">
          <a:xfrm flipH="1">
            <a:off x="2138362" y="3903663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5" name="Rectangle 96"/>
          <p:cNvSpPr>
            <a:spLocks noChangeAspect="1" noChangeArrowheads="1"/>
          </p:cNvSpPr>
          <p:nvPr/>
        </p:nvSpPr>
        <p:spPr bwMode="auto">
          <a:xfrm>
            <a:off x="4254499" y="3849688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56" name="Line 97"/>
          <p:cNvSpPr>
            <a:spLocks noChangeAspect="1" noChangeShapeType="1"/>
          </p:cNvSpPr>
          <p:nvPr/>
        </p:nvSpPr>
        <p:spPr bwMode="auto">
          <a:xfrm flipH="1">
            <a:off x="3795712" y="45847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7" name="Rectangle 98"/>
          <p:cNvSpPr>
            <a:spLocks noChangeAspect="1" noChangeArrowheads="1"/>
          </p:cNvSpPr>
          <p:nvPr/>
        </p:nvSpPr>
        <p:spPr bwMode="auto">
          <a:xfrm>
            <a:off x="4254499" y="45307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158" name="Line 99"/>
          <p:cNvSpPr>
            <a:spLocks noChangeAspect="1" noChangeShapeType="1"/>
          </p:cNvSpPr>
          <p:nvPr/>
        </p:nvSpPr>
        <p:spPr bwMode="auto">
          <a:xfrm flipH="1">
            <a:off x="3795712" y="526573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9" name="Rectangle 100"/>
          <p:cNvSpPr>
            <a:spLocks noChangeAspect="1" noChangeArrowheads="1"/>
          </p:cNvSpPr>
          <p:nvPr/>
        </p:nvSpPr>
        <p:spPr bwMode="auto">
          <a:xfrm>
            <a:off x="4254499" y="5211763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160" name="Line 101"/>
          <p:cNvSpPr>
            <a:spLocks noChangeAspect="1" noChangeShapeType="1"/>
          </p:cNvSpPr>
          <p:nvPr/>
        </p:nvSpPr>
        <p:spPr bwMode="auto">
          <a:xfrm flipH="1">
            <a:off x="2552699" y="4924425"/>
            <a:ext cx="124301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1" name="Line 102"/>
          <p:cNvSpPr>
            <a:spLocks noChangeAspect="1" noChangeShapeType="1"/>
          </p:cNvSpPr>
          <p:nvPr/>
        </p:nvSpPr>
        <p:spPr bwMode="auto">
          <a:xfrm>
            <a:off x="3795712" y="4584700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2" name="Line 103"/>
          <p:cNvSpPr>
            <a:spLocks noChangeAspect="1" noChangeShapeType="1"/>
          </p:cNvSpPr>
          <p:nvPr/>
        </p:nvSpPr>
        <p:spPr bwMode="auto">
          <a:xfrm flipH="1">
            <a:off x="3381374" y="594518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3" name="Rectangle 104"/>
          <p:cNvSpPr>
            <a:spLocks noChangeAspect="1" noChangeArrowheads="1"/>
          </p:cNvSpPr>
          <p:nvPr/>
        </p:nvSpPr>
        <p:spPr bwMode="auto">
          <a:xfrm>
            <a:off x="4254499" y="5892800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64" name="Line 105"/>
          <p:cNvSpPr>
            <a:spLocks noChangeAspect="1" noChangeShapeType="1"/>
          </p:cNvSpPr>
          <p:nvPr/>
        </p:nvSpPr>
        <p:spPr bwMode="auto">
          <a:xfrm flipH="1">
            <a:off x="3795712" y="6627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5" name="Rectangle 106"/>
          <p:cNvSpPr>
            <a:spLocks noChangeAspect="1" noChangeArrowheads="1"/>
          </p:cNvSpPr>
          <p:nvPr/>
        </p:nvSpPr>
        <p:spPr bwMode="auto">
          <a:xfrm>
            <a:off x="4254499" y="6572250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166" name="Line 107"/>
          <p:cNvSpPr>
            <a:spLocks noChangeAspect="1" noChangeShapeType="1"/>
          </p:cNvSpPr>
          <p:nvPr/>
        </p:nvSpPr>
        <p:spPr bwMode="auto">
          <a:xfrm flipH="1">
            <a:off x="3795712" y="7305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7" name="Rectangle 108"/>
          <p:cNvSpPr>
            <a:spLocks noChangeAspect="1" noChangeArrowheads="1"/>
          </p:cNvSpPr>
          <p:nvPr/>
        </p:nvSpPr>
        <p:spPr bwMode="auto">
          <a:xfrm>
            <a:off x="4254499" y="7253288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68" name="Line 109"/>
          <p:cNvSpPr>
            <a:spLocks noChangeAspect="1" noChangeShapeType="1"/>
          </p:cNvSpPr>
          <p:nvPr/>
        </p:nvSpPr>
        <p:spPr bwMode="auto">
          <a:xfrm flipH="1">
            <a:off x="3381374" y="696595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9" name="Line 110"/>
          <p:cNvSpPr>
            <a:spLocks noChangeAspect="1" noChangeShapeType="1"/>
          </p:cNvSpPr>
          <p:nvPr/>
        </p:nvSpPr>
        <p:spPr bwMode="auto">
          <a:xfrm>
            <a:off x="3795712" y="6627813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0" name="Line 111"/>
          <p:cNvSpPr>
            <a:spLocks noChangeAspect="1" noChangeShapeType="1"/>
          </p:cNvSpPr>
          <p:nvPr/>
        </p:nvSpPr>
        <p:spPr bwMode="auto">
          <a:xfrm flipH="1">
            <a:off x="2552699" y="6454775"/>
            <a:ext cx="828675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1" name="Line 112"/>
          <p:cNvSpPr>
            <a:spLocks noChangeAspect="1" noChangeShapeType="1"/>
          </p:cNvSpPr>
          <p:nvPr/>
        </p:nvSpPr>
        <p:spPr bwMode="auto">
          <a:xfrm>
            <a:off x="3381374" y="5945188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2" name="Line 113"/>
          <p:cNvSpPr>
            <a:spLocks noChangeAspect="1" noChangeShapeType="1"/>
          </p:cNvSpPr>
          <p:nvPr/>
        </p:nvSpPr>
        <p:spPr bwMode="auto">
          <a:xfrm flipH="1">
            <a:off x="2138362" y="56896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3" name="Line 114"/>
          <p:cNvSpPr>
            <a:spLocks noChangeAspect="1" noChangeShapeType="1"/>
          </p:cNvSpPr>
          <p:nvPr/>
        </p:nvSpPr>
        <p:spPr bwMode="auto">
          <a:xfrm>
            <a:off x="2552699" y="4924425"/>
            <a:ext cx="1588" cy="15303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4" name="Line 115"/>
          <p:cNvSpPr>
            <a:spLocks noChangeAspect="1" noChangeShapeType="1"/>
          </p:cNvSpPr>
          <p:nvPr/>
        </p:nvSpPr>
        <p:spPr bwMode="auto">
          <a:xfrm flipH="1">
            <a:off x="1724024" y="4795838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5" name="Line 116"/>
          <p:cNvSpPr>
            <a:spLocks noChangeAspect="1" noChangeShapeType="1"/>
          </p:cNvSpPr>
          <p:nvPr/>
        </p:nvSpPr>
        <p:spPr bwMode="auto">
          <a:xfrm>
            <a:off x="2138362" y="3903663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6" name="Line 117"/>
          <p:cNvSpPr>
            <a:spLocks noChangeAspect="1" noChangeShapeType="1"/>
          </p:cNvSpPr>
          <p:nvPr/>
        </p:nvSpPr>
        <p:spPr bwMode="auto">
          <a:xfrm flipH="1">
            <a:off x="1309687" y="4008438"/>
            <a:ext cx="414337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7" name="Line 118"/>
          <p:cNvSpPr>
            <a:spLocks noChangeAspect="1" noChangeShapeType="1"/>
          </p:cNvSpPr>
          <p:nvPr/>
        </p:nvSpPr>
        <p:spPr bwMode="auto">
          <a:xfrm>
            <a:off x="1724024" y="3224213"/>
            <a:ext cx="1588" cy="15716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8" name="Line 119"/>
          <p:cNvSpPr>
            <a:spLocks noChangeAspect="1" noChangeShapeType="1"/>
          </p:cNvSpPr>
          <p:nvPr/>
        </p:nvSpPr>
        <p:spPr bwMode="auto">
          <a:xfrm flipH="1">
            <a:off x="895349" y="32766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9" name="Line 120"/>
          <p:cNvSpPr>
            <a:spLocks noChangeAspect="1" noChangeShapeType="1"/>
          </p:cNvSpPr>
          <p:nvPr/>
        </p:nvSpPr>
        <p:spPr bwMode="auto">
          <a:xfrm>
            <a:off x="1309687" y="2543175"/>
            <a:ext cx="3175" cy="14652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0" name="Line 121"/>
          <p:cNvSpPr>
            <a:spLocks noChangeAspect="1" noChangeShapeType="1"/>
          </p:cNvSpPr>
          <p:nvPr/>
        </p:nvSpPr>
        <p:spPr bwMode="auto">
          <a:xfrm flipH="1">
            <a:off x="481012" y="25685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1" name="Line 122"/>
          <p:cNvSpPr>
            <a:spLocks noChangeAspect="1" noChangeShapeType="1"/>
          </p:cNvSpPr>
          <p:nvPr/>
        </p:nvSpPr>
        <p:spPr bwMode="auto">
          <a:xfrm>
            <a:off x="895349" y="1862138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2" name="Line 123"/>
          <p:cNvSpPr>
            <a:spLocks noChangeAspect="1" noChangeShapeType="1"/>
          </p:cNvSpPr>
          <p:nvPr/>
        </p:nvSpPr>
        <p:spPr bwMode="auto">
          <a:xfrm>
            <a:off x="481012" y="1182688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3" name="Line 129"/>
          <p:cNvSpPr>
            <a:spLocks noChangeAspect="1" noChangeShapeType="1"/>
          </p:cNvSpPr>
          <p:nvPr/>
        </p:nvSpPr>
        <p:spPr bwMode="auto">
          <a:xfrm flipH="1">
            <a:off x="7920037" y="121126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4" name="Rectangle 130"/>
          <p:cNvSpPr>
            <a:spLocks noChangeAspect="1" noChangeArrowheads="1"/>
          </p:cNvSpPr>
          <p:nvPr/>
        </p:nvSpPr>
        <p:spPr bwMode="auto">
          <a:xfrm>
            <a:off x="9126537" y="1157288"/>
            <a:ext cx="333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85" name="Line 131"/>
          <p:cNvSpPr>
            <a:spLocks noChangeAspect="1" noChangeShapeType="1"/>
          </p:cNvSpPr>
          <p:nvPr/>
        </p:nvSpPr>
        <p:spPr bwMode="auto">
          <a:xfrm flipH="1">
            <a:off x="7920037" y="1870075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6" name="Rectangle 132"/>
          <p:cNvSpPr>
            <a:spLocks noChangeAspect="1" noChangeArrowheads="1"/>
          </p:cNvSpPr>
          <p:nvPr/>
        </p:nvSpPr>
        <p:spPr bwMode="auto">
          <a:xfrm>
            <a:off x="9126537" y="1816100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87" name="Line 133"/>
          <p:cNvSpPr>
            <a:spLocks noChangeAspect="1" noChangeShapeType="1"/>
          </p:cNvSpPr>
          <p:nvPr/>
        </p:nvSpPr>
        <p:spPr bwMode="auto">
          <a:xfrm flipH="1">
            <a:off x="5353049" y="1539875"/>
            <a:ext cx="25669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8" name="Line 134"/>
          <p:cNvSpPr>
            <a:spLocks noChangeAspect="1" noChangeShapeType="1"/>
          </p:cNvSpPr>
          <p:nvPr/>
        </p:nvSpPr>
        <p:spPr bwMode="auto">
          <a:xfrm>
            <a:off x="7920037" y="1211263"/>
            <a:ext cx="1587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9" name="Line 135"/>
          <p:cNvSpPr>
            <a:spLocks noChangeAspect="1" noChangeShapeType="1"/>
          </p:cNvSpPr>
          <p:nvPr/>
        </p:nvSpPr>
        <p:spPr bwMode="auto">
          <a:xfrm flipH="1">
            <a:off x="7875587" y="2532063"/>
            <a:ext cx="120491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0" name="Rectangle 136"/>
          <p:cNvSpPr>
            <a:spLocks noChangeAspect="1" noChangeArrowheads="1"/>
          </p:cNvSpPr>
          <p:nvPr/>
        </p:nvSpPr>
        <p:spPr bwMode="auto">
          <a:xfrm>
            <a:off x="9126537" y="2478088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91" name="Line 137"/>
          <p:cNvSpPr>
            <a:spLocks noChangeAspect="1" noChangeShapeType="1"/>
          </p:cNvSpPr>
          <p:nvPr/>
        </p:nvSpPr>
        <p:spPr bwMode="auto">
          <a:xfrm flipH="1">
            <a:off x="8412162" y="3192463"/>
            <a:ext cx="6683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2" name="Rectangle 138"/>
          <p:cNvSpPr>
            <a:spLocks noChangeAspect="1" noChangeArrowheads="1"/>
          </p:cNvSpPr>
          <p:nvPr/>
        </p:nvSpPr>
        <p:spPr bwMode="auto">
          <a:xfrm>
            <a:off x="9126537" y="3136900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93" name="Line 139"/>
          <p:cNvSpPr>
            <a:spLocks noChangeAspect="1" noChangeShapeType="1"/>
          </p:cNvSpPr>
          <p:nvPr/>
        </p:nvSpPr>
        <p:spPr bwMode="auto">
          <a:xfrm flipH="1">
            <a:off x="8648699" y="3852863"/>
            <a:ext cx="4333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4" name="Rectangle 140"/>
          <p:cNvSpPr>
            <a:spLocks noChangeAspect="1" noChangeArrowheads="1"/>
          </p:cNvSpPr>
          <p:nvPr/>
        </p:nvSpPr>
        <p:spPr bwMode="auto">
          <a:xfrm>
            <a:off x="9126537" y="3798888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95" name="Line 141"/>
          <p:cNvSpPr>
            <a:spLocks noChangeAspect="1" noChangeShapeType="1"/>
          </p:cNvSpPr>
          <p:nvPr/>
        </p:nvSpPr>
        <p:spPr bwMode="auto">
          <a:xfrm flipH="1">
            <a:off x="8707437" y="4513263"/>
            <a:ext cx="3730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6" name="Rectangle 142"/>
          <p:cNvSpPr>
            <a:spLocks noChangeAspect="1" noChangeArrowheads="1"/>
          </p:cNvSpPr>
          <p:nvPr/>
        </p:nvSpPr>
        <p:spPr bwMode="auto">
          <a:xfrm>
            <a:off x="9126537" y="4459288"/>
            <a:ext cx="3175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97" name="Line 143"/>
          <p:cNvSpPr>
            <a:spLocks noChangeAspect="1" noChangeShapeType="1"/>
          </p:cNvSpPr>
          <p:nvPr/>
        </p:nvSpPr>
        <p:spPr bwMode="auto">
          <a:xfrm flipH="1">
            <a:off x="8707437" y="5173663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8" name="Rectangle 144"/>
          <p:cNvSpPr>
            <a:spLocks noChangeAspect="1" noChangeArrowheads="1"/>
          </p:cNvSpPr>
          <p:nvPr/>
        </p:nvSpPr>
        <p:spPr bwMode="auto">
          <a:xfrm>
            <a:off x="9126537" y="5119688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99" name="Line 145"/>
          <p:cNvSpPr>
            <a:spLocks noChangeAspect="1" noChangeShapeType="1"/>
          </p:cNvSpPr>
          <p:nvPr/>
        </p:nvSpPr>
        <p:spPr bwMode="auto">
          <a:xfrm flipH="1">
            <a:off x="8648699" y="4843463"/>
            <a:ext cx="587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0" name="Line 146"/>
          <p:cNvSpPr>
            <a:spLocks noChangeAspect="1" noChangeShapeType="1"/>
          </p:cNvSpPr>
          <p:nvPr/>
        </p:nvSpPr>
        <p:spPr bwMode="auto">
          <a:xfrm>
            <a:off x="8707437" y="4513263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1" name="Line 147"/>
          <p:cNvSpPr>
            <a:spLocks noChangeAspect="1" noChangeShapeType="1"/>
          </p:cNvSpPr>
          <p:nvPr/>
        </p:nvSpPr>
        <p:spPr bwMode="auto">
          <a:xfrm flipH="1">
            <a:off x="8610599" y="4346575"/>
            <a:ext cx="3810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2" name="Line 148"/>
          <p:cNvSpPr>
            <a:spLocks noChangeAspect="1" noChangeShapeType="1"/>
          </p:cNvSpPr>
          <p:nvPr/>
        </p:nvSpPr>
        <p:spPr bwMode="auto">
          <a:xfrm>
            <a:off x="8648699" y="3852863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3" name="Line 149"/>
          <p:cNvSpPr>
            <a:spLocks noChangeAspect="1" noChangeShapeType="1"/>
          </p:cNvSpPr>
          <p:nvPr/>
        </p:nvSpPr>
        <p:spPr bwMode="auto">
          <a:xfrm flipH="1">
            <a:off x="8694737" y="5834063"/>
            <a:ext cx="38735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4" name="Rectangle 150"/>
          <p:cNvSpPr>
            <a:spLocks noChangeAspect="1" noChangeArrowheads="1"/>
          </p:cNvSpPr>
          <p:nvPr/>
        </p:nvSpPr>
        <p:spPr bwMode="auto">
          <a:xfrm>
            <a:off x="9126537" y="5780088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05" name="Line 151"/>
          <p:cNvSpPr>
            <a:spLocks noChangeAspect="1" noChangeShapeType="1"/>
          </p:cNvSpPr>
          <p:nvPr/>
        </p:nvSpPr>
        <p:spPr bwMode="auto">
          <a:xfrm flipH="1">
            <a:off x="8991599" y="649605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6" name="Rectangle 152"/>
          <p:cNvSpPr>
            <a:spLocks noChangeAspect="1" noChangeArrowheads="1"/>
          </p:cNvSpPr>
          <p:nvPr/>
        </p:nvSpPr>
        <p:spPr bwMode="auto">
          <a:xfrm>
            <a:off x="9126537" y="6442075"/>
            <a:ext cx="3286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207" name="Line 153"/>
          <p:cNvSpPr>
            <a:spLocks noChangeAspect="1" noChangeShapeType="1"/>
          </p:cNvSpPr>
          <p:nvPr/>
        </p:nvSpPr>
        <p:spPr bwMode="auto">
          <a:xfrm flipH="1">
            <a:off x="8991599" y="7154863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8" name="Rectangle 154"/>
          <p:cNvSpPr>
            <a:spLocks noChangeAspect="1" noChangeArrowheads="1"/>
          </p:cNvSpPr>
          <p:nvPr/>
        </p:nvSpPr>
        <p:spPr bwMode="auto">
          <a:xfrm>
            <a:off x="9126537" y="7100888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209" name="Line 155"/>
          <p:cNvSpPr>
            <a:spLocks noChangeAspect="1" noChangeShapeType="1"/>
          </p:cNvSpPr>
          <p:nvPr/>
        </p:nvSpPr>
        <p:spPr bwMode="auto">
          <a:xfrm flipH="1">
            <a:off x="8694737" y="6824663"/>
            <a:ext cx="2968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0" name="Line 156"/>
          <p:cNvSpPr>
            <a:spLocks noChangeAspect="1" noChangeShapeType="1"/>
          </p:cNvSpPr>
          <p:nvPr/>
        </p:nvSpPr>
        <p:spPr bwMode="auto">
          <a:xfrm>
            <a:off x="8991599" y="6496050"/>
            <a:ext cx="1588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1" name="Line 157"/>
          <p:cNvSpPr>
            <a:spLocks noChangeAspect="1" noChangeShapeType="1"/>
          </p:cNvSpPr>
          <p:nvPr/>
        </p:nvSpPr>
        <p:spPr bwMode="auto">
          <a:xfrm flipH="1">
            <a:off x="8610599" y="6329363"/>
            <a:ext cx="841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2" name="Line 158"/>
          <p:cNvSpPr>
            <a:spLocks noChangeAspect="1" noChangeShapeType="1"/>
          </p:cNvSpPr>
          <p:nvPr/>
        </p:nvSpPr>
        <p:spPr bwMode="auto">
          <a:xfrm>
            <a:off x="8694737" y="5834063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3" name="Line 159"/>
          <p:cNvSpPr>
            <a:spLocks noChangeAspect="1" noChangeShapeType="1"/>
          </p:cNvSpPr>
          <p:nvPr/>
        </p:nvSpPr>
        <p:spPr bwMode="auto">
          <a:xfrm flipH="1">
            <a:off x="8412162" y="5338763"/>
            <a:ext cx="1984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4" name="Line 160"/>
          <p:cNvSpPr>
            <a:spLocks noChangeAspect="1" noChangeShapeType="1"/>
          </p:cNvSpPr>
          <p:nvPr/>
        </p:nvSpPr>
        <p:spPr bwMode="auto">
          <a:xfrm>
            <a:off x="8610599" y="4346575"/>
            <a:ext cx="1588" cy="19827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5" name="Line 161"/>
          <p:cNvSpPr>
            <a:spLocks noChangeAspect="1" noChangeShapeType="1"/>
          </p:cNvSpPr>
          <p:nvPr/>
        </p:nvSpPr>
        <p:spPr bwMode="auto">
          <a:xfrm flipH="1">
            <a:off x="7875587" y="4264025"/>
            <a:ext cx="53657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6" name="Line 162"/>
          <p:cNvSpPr>
            <a:spLocks noChangeAspect="1" noChangeShapeType="1"/>
          </p:cNvSpPr>
          <p:nvPr/>
        </p:nvSpPr>
        <p:spPr bwMode="auto">
          <a:xfrm>
            <a:off x="8412162" y="3192463"/>
            <a:ext cx="1587" cy="21463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7" name="Line 163"/>
          <p:cNvSpPr>
            <a:spLocks noChangeAspect="1" noChangeShapeType="1"/>
          </p:cNvSpPr>
          <p:nvPr/>
        </p:nvSpPr>
        <p:spPr bwMode="auto">
          <a:xfrm flipH="1">
            <a:off x="5353049" y="3398838"/>
            <a:ext cx="25225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8" name="Line 164"/>
          <p:cNvSpPr>
            <a:spLocks noChangeAspect="1" noChangeShapeType="1"/>
          </p:cNvSpPr>
          <p:nvPr/>
        </p:nvSpPr>
        <p:spPr bwMode="auto">
          <a:xfrm>
            <a:off x="7875587" y="2532063"/>
            <a:ext cx="1587" cy="17319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9" name="Line 165"/>
          <p:cNvSpPr>
            <a:spLocks noChangeAspect="1" noChangeShapeType="1"/>
          </p:cNvSpPr>
          <p:nvPr/>
        </p:nvSpPr>
        <p:spPr bwMode="auto">
          <a:xfrm>
            <a:off x="5353049" y="1539875"/>
            <a:ext cx="1588" cy="1858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20" name="Rectangle 1"/>
          <p:cNvSpPr txBox="1">
            <a:spLocks noChangeArrowheads="1"/>
          </p:cNvSpPr>
          <p:nvPr/>
        </p:nvSpPr>
        <p:spPr bwMode="auto">
          <a:xfrm>
            <a:off x="503238" y="-1492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>
                <a:solidFill>
                  <a:srgbClr val="000000"/>
                </a:solidFill>
              </a:rPr>
              <a:t>Что общего у этих двух деревьев?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87"/>
          <p:cNvSpPr>
            <a:spLocks noChangeShapeType="1"/>
          </p:cNvSpPr>
          <p:nvPr/>
        </p:nvSpPr>
        <p:spPr bwMode="auto">
          <a:xfrm flipH="1">
            <a:off x="185738" y="893763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1" name="Rectangle 88"/>
          <p:cNvSpPr>
            <a:spLocks noChangeArrowheads="1"/>
          </p:cNvSpPr>
          <p:nvPr/>
        </p:nvSpPr>
        <p:spPr bwMode="auto">
          <a:xfrm>
            <a:off x="3959225" y="83978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172" name="Line 89"/>
          <p:cNvSpPr>
            <a:spLocks noChangeShapeType="1"/>
          </p:cNvSpPr>
          <p:nvPr/>
        </p:nvSpPr>
        <p:spPr bwMode="auto">
          <a:xfrm flipH="1">
            <a:off x="600075" y="1573213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3" name="Rectangle 90"/>
          <p:cNvSpPr>
            <a:spLocks noChangeArrowheads="1"/>
          </p:cNvSpPr>
          <p:nvPr/>
        </p:nvSpPr>
        <p:spPr bwMode="auto">
          <a:xfrm>
            <a:off x="3959225" y="15192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174" name="Line 91"/>
          <p:cNvSpPr>
            <a:spLocks noChangeShapeType="1"/>
          </p:cNvSpPr>
          <p:nvPr/>
        </p:nvSpPr>
        <p:spPr bwMode="auto">
          <a:xfrm flipH="1">
            <a:off x="1014413" y="2254250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5" name="Rectangle 92"/>
          <p:cNvSpPr>
            <a:spLocks noChangeArrowheads="1"/>
          </p:cNvSpPr>
          <p:nvPr/>
        </p:nvSpPr>
        <p:spPr bwMode="auto">
          <a:xfrm>
            <a:off x="3959225" y="2201863"/>
            <a:ext cx="2762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176" name="Line 93"/>
          <p:cNvSpPr>
            <a:spLocks noChangeShapeType="1"/>
          </p:cNvSpPr>
          <p:nvPr/>
        </p:nvSpPr>
        <p:spPr bwMode="auto">
          <a:xfrm flipH="1">
            <a:off x="1428750" y="2935288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7" name="Rectangle 94"/>
          <p:cNvSpPr>
            <a:spLocks noChangeArrowheads="1"/>
          </p:cNvSpPr>
          <p:nvPr/>
        </p:nvSpPr>
        <p:spPr bwMode="auto">
          <a:xfrm>
            <a:off x="3959225" y="28797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178" name="Line 95"/>
          <p:cNvSpPr>
            <a:spLocks noChangeShapeType="1"/>
          </p:cNvSpPr>
          <p:nvPr/>
        </p:nvSpPr>
        <p:spPr bwMode="auto">
          <a:xfrm flipH="1">
            <a:off x="1843088" y="3614738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9" name="Rectangle 96"/>
          <p:cNvSpPr>
            <a:spLocks noChangeArrowheads="1"/>
          </p:cNvSpPr>
          <p:nvPr/>
        </p:nvSpPr>
        <p:spPr bwMode="auto">
          <a:xfrm>
            <a:off x="3959225" y="3560763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180" name="Line 97"/>
          <p:cNvSpPr>
            <a:spLocks noChangeShapeType="1"/>
          </p:cNvSpPr>
          <p:nvPr/>
        </p:nvSpPr>
        <p:spPr bwMode="auto">
          <a:xfrm flipH="1">
            <a:off x="3500438" y="42957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1" name="Rectangle 98"/>
          <p:cNvSpPr>
            <a:spLocks noChangeArrowheads="1"/>
          </p:cNvSpPr>
          <p:nvPr/>
        </p:nvSpPr>
        <p:spPr bwMode="auto">
          <a:xfrm>
            <a:off x="3959225" y="4241800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182" name="Line 99"/>
          <p:cNvSpPr>
            <a:spLocks noChangeShapeType="1"/>
          </p:cNvSpPr>
          <p:nvPr/>
        </p:nvSpPr>
        <p:spPr bwMode="auto">
          <a:xfrm flipH="1">
            <a:off x="3500438" y="4976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3" name="Rectangle 100"/>
          <p:cNvSpPr>
            <a:spLocks noChangeArrowheads="1"/>
          </p:cNvSpPr>
          <p:nvPr/>
        </p:nvSpPr>
        <p:spPr bwMode="auto">
          <a:xfrm>
            <a:off x="3959225" y="4922838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184" name="Line 101"/>
          <p:cNvSpPr>
            <a:spLocks noChangeShapeType="1"/>
          </p:cNvSpPr>
          <p:nvPr/>
        </p:nvSpPr>
        <p:spPr bwMode="auto">
          <a:xfrm flipH="1">
            <a:off x="2257425" y="4635500"/>
            <a:ext cx="1243013" cy="1588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5" name="Line 102"/>
          <p:cNvSpPr>
            <a:spLocks noChangeShapeType="1"/>
          </p:cNvSpPr>
          <p:nvPr/>
        </p:nvSpPr>
        <p:spPr bwMode="auto">
          <a:xfrm>
            <a:off x="3500438" y="4295775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6" name="Line 103"/>
          <p:cNvSpPr>
            <a:spLocks noChangeShapeType="1"/>
          </p:cNvSpPr>
          <p:nvPr/>
        </p:nvSpPr>
        <p:spPr bwMode="auto">
          <a:xfrm flipH="1">
            <a:off x="3086100" y="5656263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7" name="Rectangle 104"/>
          <p:cNvSpPr>
            <a:spLocks noChangeArrowheads="1"/>
          </p:cNvSpPr>
          <p:nvPr/>
        </p:nvSpPr>
        <p:spPr bwMode="auto">
          <a:xfrm>
            <a:off x="3959225" y="560387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188" name="Line 105"/>
          <p:cNvSpPr>
            <a:spLocks noChangeShapeType="1"/>
          </p:cNvSpPr>
          <p:nvPr/>
        </p:nvSpPr>
        <p:spPr bwMode="auto">
          <a:xfrm flipH="1">
            <a:off x="3500438" y="633888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9" name="Rectangle 106"/>
          <p:cNvSpPr>
            <a:spLocks noChangeArrowheads="1"/>
          </p:cNvSpPr>
          <p:nvPr/>
        </p:nvSpPr>
        <p:spPr bwMode="auto">
          <a:xfrm>
            <a:off x="3959225" y="6283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190" name="Line 107"/>
          <p:cNvSpPr>
            <a:spLocks noChangeShapeType="1"/>
          </p:cNvSpPr>
          <p:nvPr/>
        </p:nvSpPr>
        <p:spPr bwMode="auto">
          <a:xfrm flipH="1">
            <a:off x="3500438" y="70167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1" name="Rectangle 108"/>
          <p:cNvSpPr>
            <a:spLocks noChangeArrowheads="1"/>
          </p:cNvSpPr>
          <p:nvPr/>
        </p:nvSpPr>
        <p:spPr bwMode="auto">
          <a:xfrm>
            <a:off x="3959225" y="6964363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192" name="Line 109"/>
          <p:cNvSpPr>
            <a:spLocks noChangeShapeType="1"/>
          </p:cNvSpPr>
          <p:nvPr/>
        </p:nvSpPr>
        <p:spPr bwMode="auto">
          <a:xfrm flipH="1">
            <a:off x="3086100" y="6677025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3" name="Line 110"/>
          <p:cNvSpPr>
            <a:spLocks noChangeShapeType="1"/>
          </p:cNvSpPr>
          <p:nvPr/>
        </p:nvSpPr>
        <p:spPr bwMode="auto">
          <a:xfrm>
            <a:off x="3500438" y="6338888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4" name="Line 111"/>
          <p:cNvSpPr>
            <a:spLocks noChangeShapeType="1"/>
          </p:cNvSpPr>
          <p:nvPr/>
        </p:nvSpPr>
        <p:spPr bwMode="auto">
          <a:xfrm flipH="1">
            <a:off x="2257425" y="616743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5" name="Line 112"/>
          <p:cNvSpPr>
            <a:spLocks noChangeShapeType="1"/>
          </p:cNvSpPr>
          <p:nvPr/>
        </p:nvSpPr>
        <p:spPr bwMode="auto">
          <a:xfrm>
            <a:off x="3086100" y="5656263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6" name="Line 113"/>
          <p:cNvSpPr>
            <a:spLocks noChangeShapeType="1"/>
          </p:cNvSpPr>
          <p:nvPr/>
        </p:nvSpPr>
        <p:spPr bwMode="auto">
          <a:xfrm flipH="1">
            <a:off x="1843088" y="5400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7" name="Line 114"/>
          <p:cNvSpPr>
            <a:spLocks noChangeShapeType="1"/>
          </p:cNvSpPr>
          <p:nvPr/>
        </p:nvSpPr>
        <p:spPr bwMode="auto">
          <a:xfrm>
            <a:off x="2257425" y="4635500"/>
            <a:ext cx="1588" cy="15319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8" name="Line 115"/>
          <p:cNvSpPr>
            <a:spLocks noChangeShapeType="1"/>
          </p:cNvSpPr>
          <p:nvPr/>
        </p:nvSpPr>
        <p:spPr bwMode="auto">
          <a:xfrm flipH="1">
            <a:off x="1428750" y="45085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9" name="Line 116"/>
          <p:cNvSpPr>
            <a:spLocks noChangeShapeType="1"/>
          </p:cNvSpPr>
          <p:nvPr/>
        </p:nvSpPr>
        <p:spPr bwMode="auto">
          <a:xfrm>
            <a:off x="1843088" y="3614738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0" name="Line 117"/>
          <p:cNvSpPr>
            <a:spLocks noChangeShapeType="1"/>
          </p:cNvSpPr>
          <p:nvPr/>
        </p:nvSpPr>
        <p:spPr bwMode="auto">
          <a:xfrm flipH="1">
            <a:off x="1014413" y="3721100"/>
            <a:ext cx="414337" cy="1588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1" name="Line 118"/>
          <p:cNvSpPr>
            <a:spLocks noChangeShapeType="1"/>
          </p:cNvSpPr>
          <p:nvPr/>
        </p:nvSpPr>
        <p:spPr bwMode="auto">
          <a:xfrm>
            <a:off x="1428750" y="2935288"/>
            <a:ext cx="1588" cy="15732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2" name="Line 119"/>
          <p:cNvSpPr>
            <a:spLocks noChangeShapeType="1"/>
          </p:cNvSpPr>
          <p:nvPr/>
        </p:nvSpPr>
        <p:spPr bwMode="auto">
          <a:xfrm flipH="1">
            <a:off x="600075" y="2987675"/>
            <a:ext cx="4143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3" name="Line 120"/>
          <p:cNvSpPr>
            <a:spLocks noChangeShapeType="1"/>
          </p:cNvSpPr>
          <p:nvPr/>
        </p:nvSpPr>
        <p:spPr bwMode="auto">
          <a:xfrm>
            <a:off x="1014413" y="2254250"/>
            <a:ext cx="3175" cy="14668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4" name="Line 121"/>
          <p:cNvSpPr>
            <a:spLocks noChangeShapeType="1"/>
          </p:cNvSpPr>
          <p:nvPr/>
        </p:nvSpPr>
        <p:spPr bwMode="auto">
          <a:xfrm flipH="1">
            <a:off x="185738" y="22796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5" name="Line 122"/>
          <p:cNvSpPr>
            <a:spLocks noChangeShapeType="1"/>
          </p:cNvSpPr>
          <p:nvPr/>
        </p:nvSpPr>
        <p:spPr bwMode="auto">
          <a:xfrm>
            <a:off x="600075" y="1573213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6" name="Line 123"/>
          <p:cNvSpPr>
            <a:spLocks noChangeShapeType="1"/>
          </p:cNvSpPr>
          <p:nvPr/>
        </p:nvSpPr>
        <p:spPr bwMode="auto">
          <a:xfrm>
            <a:off x="185738" y="893763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7" name="Line 129"/>
          <p:cNvSpPr>
            <a:spLocks noChangeShapeType="1"/>
          </p:cNvSpPr>
          <p:nvPr/>
        </p:nvSpPr>
        <p:spPr bwMode="auto">
          <a:xfrm flipH="1">
            <a:off x="7624763" y="952500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8" name="Rectangle 130"/>
          <p:cNvSpPr>
            <a:spLocks noChangeArrowheads="1"/>
          </p:cNvSpPr>
          <p:nvPr/>
        </p:nvSpPr>
        <p:spPr bwMode="auto">
          <a:xfrm>
            <a:off x="8831263" y="8969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209" name="Line 131"/>
          <p:cNvSpPr>
            <a:spLocks noChangeShapeType="1"/>
          </p:cNvSpPr>
          <p:nvPr/>
        </p:nvSpPr>
        <p:spPr bwMode="auto">
          <a:xfrm flipH="1">
            <a:off x="7624763" y="161131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0" name="Rectangle 132"/>
          <p:cNvSpPr>
            <a:spLocks noChangeArrowheads="1"/>
          </p:cNvSpPr>
          <p:nvPr/>
        </p:nvSpPr>
        <p:spPr bwMode="auto">
          <a:xfrm>
            <a:off x="8831263" y="15573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211" name="Line 133"/>
          <p:cNvSpPr>
            <a:spLocks noChangeShapeType="1"/>
          </p:cNvSpPr>
          <p:nvPr/>
        </p:nvSpPr>
        <p:spPr bwMode="auto">
          <a:xfrm flipH="1">
            <a:off x="5057775" y="1281113"/>
            <a:ext cx="2566988" cy="1587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2" name="Line 134"/>
          <p:cNvSpPr>
            <a:spLocks noChangeShapeType="1"/>
          </p:cNvSpPr>
          <p:nvPr/>
        </p:nvSpPr>
        <p:spPr bwMode="auto">
          <a:xfrm>
            <a:off x="7624763" y="952500"/>
            <a:ext cx="1587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3" name="Line 135"/>
          <p:cNvSpPr>
            <a:spLocks noChangeShapeType="1"/>
          </p:cNvSpPr>
          <p:nvPr/>
        </p:nvSpPr>
        <p:spPr bwMode="auto">
          <a:xfrm flipH="1">
            <a:off x="7580313" y="2273300"/>
            <a:ext cx="120491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4" name="Rectangle 136"/>
          <p:cNvSpPr>
            <a:spLocks noChangeArrowheads="1"/>
          </p:cNvSpPr>
          <p:nvPr/>
        </p:nvSpPr>
        <p:spPr bwMode="auto">
          <a:xfrm>
            <a:off x="8831263" y="2219325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215" name="Line 137"/>
          <p:cNvSpPr>
            <a:spLocks noChangeShapeType="1"/>
          </p:cNvSpPr>
          <p:nvPr/>
        </p:nvSpPr>
        <p:spPr bwMode="auto">
          <a:xfrm flipH="1">
            <a:off x="8116888" y="2932113"/>
            <a:ext cx="668337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6" name="Rectangle 138"/>
          <p:cNvSpPr>
            <a:spLocks noChangeArrowheads="1"/>
          </p:cNvSpPr>
          <p:nvPr/>
        </p:nvSpPr>
        <p:spPr bwMode="auto">
          <a:xfrm>
            <a:off x="8831263" y="2878138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217" name="Line 139"/>
          <p:cNvSpPr>
            <a:spLocks noChangeShapeType="1"/>
          </p:cNvSpPr>
          <p:nvPr/>
        </p:nvSpPr>
        <p:spPr bwMode="auto">
          <a:xfrm flipH="1">
            <a:off x="8353425" y="3594100"/>
            <a:ext cx="4333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8" name="Rectangle 140"/>
          <p:cNvSpPr>
            <a:spLocks noChangeArrowheads="1"/>
          </p:cNvSpPr>
          <p:nvPr/>
        </p:nvSpPr>
        <p:spPr bwMode="auto">
          <a:xfrm>
            <a:off x="8831263" y="35401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219" name="Line 141"/>
          <p:cNvSpPr>
            <a:spLocks noChangeShapeType="1"/>
          </p:cNvSpPr>
          <p:nvPr/>
        </p:nvSpPr>
        <p:spPr bwMode="auto">
          <a:xfrm flipH="1">
            <a:off x="8412163" y="4254500"/>
            <a:ext cx="3730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0" name="Rectangle 142"/>
          <p:cNvSpPr>
            <a:spLocks noChangeArrowheads="1"/>
          </p:cNvSpPr>
          <p:nvPr/>
        </p:nvSpPr>
        <p:spPr bwMode="auto">
          <a:xfrm>
            <a:off x="8831263" y="420052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221" name="Line 143"/>
          <p:cNvSpPr>
            <a:spLocks noChangeShapeType="1"/>
          </p:cNvSpPr>
          <p:nvPr/>
        </p:nvSpPr>
        <p:spPr bwMode="auto">
          <a:xfrm flipH="1">
            <a:off x="8412163" y="4914900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2" name="Rectangle 144"/>
          <p:cNvSpPr>
            <a:spLocks noChangeArrowheads="1"/>
          </p:cNvSpPr>
          <p:nvPr/>
        </p:nvSpPr>
        <p:spPr bwMode="auto">
          <a:xfrm>
            <a:off x="8831263" y="4860925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223" name="Line 145"/>
          <p:cNvSpPr>
            <a:spLocks noChangeShapeType="1"/>
          </p:cNvSpPr>
          <p:nvPr/>
        </p:nvSpPr>
        <p:spPr bwMode="auto">
          <a:xfrm flipH="1">
            <a:off x="8353425" y="4584700"/>
            <a:ext cx="587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4" name="Line 146"/>
          <p:cNvSpPr>
            <a:spLocks noChangeShapeType="1"/>
          </p:cNvSpPr>
          <p:nvPr/>
        </p:nvSpPr>
        <p:spPr bwMode="auto">
          <a:xfrm>
            <a:off x="8412163" y="4254500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5" name="Line 147"/>
          <p:cNvSpPr>
            <a:spLocks noChangeShapeType="1"/>
          </p:cNvSpPr>
          <p:nvPr/>
        </p:nvSpPr>
        <p:spPr bwMode="auto">
          <a:xfrm flipH="1">
            <a:off x="8315325" y="4087813"/>
            <a:ext cx="3810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6" name="Line 148"/>
          <p:cNvSpPr>
            <a:spLocks noChangeShapeType="1"/>
          </p:cNvSpPr>
          <p:nvPr/>
        </p:nvSpPr>
        <p:spPr bwMode="auto">
          <a:xfrm>
            <a:off x="8353425" y="3594100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7" name="Line 149"/>
          <p:cNvSpPr>
            <a:spLocks noChangeShapeType="1"/>
          </p:cNvSpPr>
          <p:nvPr/>
        </p:nvSpPr>
        <p:spPr bwMode="auto">
          <a:xfrm flipH="1">
            <a:off x="8399463" y="5575300"/>
            <a:ext cx="38735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8" name="Rectangle 150"/>
          <p:cNvSpPr>
            <a:spLocks noChangeArrowheads="1"/>
          </p:cNvSpPr>
          <p:nvPr/>
        </p:nvSpPr>
        <p:spPr bwMode="auto">
          <a:xfrm>
            <a:off x="8831263" y="5521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229" name="Line 151"/>
          <p:cNvSpPr>
            <a:spLocks noChangeShapeType="1"/>
          </p:cNvSpPr>
          <p:nvPr/>
        </p:nvSpPr>
        <p:spPr bwMode="auto">
          <a:xfrm flipH="1">
            <a:off x="8696325" y="6237288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0" name="Rectangle 152"/>
          <p:cNvSpPr>
            <a:spLocks noChangeArrowheads="1"/>
          </p:cNvSpPr>
          <p:nvPr/>
        </p:nvSpPr>
        <p:spPr bwMode="auto">
          <a:xfrm>
            <a:off x="8831263" y="6181725"/>
            <a:ext cx="3286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231" name="Line 153"/>
          <p:cNvSpPr>
            <a:spLocks noChangeShapeType="1"/>
          </p:cNvSpPr>
          <p:nvPr/>
        </p:nvSpPr>
        <p:spPr bwMode="auto">
          <a:xfrm flipH="1">
            <a:off x="8696325" y="689610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2" name="Rectangle 154"/>
          <p:cNvSpPr>
            <a:spLocks noChangeArrowheads="1"/>
          </p:cNvSpPr>
          <p:nvPr/>
        </p:nvSpPr>
        <p:spPr bwMode="auto">
          <a:xfrm>
            <a:off x="8831263" y="68421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233" name="Line 155"/>
          <p:cNvSpPr>
            <a:spLocks noChangeShapeType="1"/>
          </p:cNvSpPr>
          <p:nvPr/>
        </p:nvSpPr>
        <p:spPr bwMode="auto">
          <a:xfrm flipH="1">
            <a:off x="8399463" y="6565900"/>
            <a:ext cx="296862" cy="1588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4" name="Line 156"/>
          <p:cNvSpPr>
            <a:spLocks noChangeShapeType="1"/>
          </p:cNvSpPr>
          <p:nvPr/>
        </p:nvSpPr>
        <p:spPr bwMode="auto">
          <a:xfrm>
            <a:off x="8696325" y="6237288"/>
            <a:ext cx="1588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5" name="Line 157"/>
          <p:cNvSpPr>
            <a:spLocks noChangeShapeType="1"/>
          </p:cNvSpPr>
          <p:nvPr/>
        </p:nvSpPr>
        <p:spPr bwMode="auto">
          <a:xfrm flipH="1">
            <a:off x="8315325" y="6070600"/>
            <a:ext cx="841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6" name="Line 158"/>
          <p:cNvSpPr>
            <a:spLocks noChangeShapeType="1"/>
          </p:cNvSpPr>
          <p:nvPr/>
        </p:nvSpPr>
        <p:spPr bwMode="auto">
          <a:xfrm>
            <a:off x="8399463" y="5575300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7" name="Line 159"/>
          <p:cNvSpPr>
            <a:spLocks noChangeShapeType="1"/>
          </p:cNvSpPr>
          <p:nvPr/>
        </p:nvSpPr>
        <p:spPr bwMode="auto">
          <a:xfrm flipH="1">
            <a:off x="8116888" y="5080000"/>
            <a:ext cx="1984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8" name="Line 160"/>
          <p:cNvSpPr>
            <a:spLocks noChangeShapeType="1"/>
          </p:cNvSpPr>
          <p:nvPr/>
        </p:nvSpPr>
        <p:spPr bwMode="auto">
          <a:xfrm>
            <a:off x="8315325" y="4087813"/>
            <a:ext cx="1588" cy="19827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9" name="Line 161"/>
          <p:cNvSpPr>
            <a:spLocks noChangeShapeType="1"/>
          </p:cNvSpPr>
          <p:nvPr/>
        </p:nvSpPr>
        <p:spPr bwMode="auto">
          <a:xfrm flipH="1">
            <a:off x="7580313" y="4005263"/>
            <a:ext cx="536575" cy="1587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0" name="Line 162"/>
          <p:cNvSpPr>
            <a:spLocks noChangeShapeType="1"/>
          </p:cNvSpPr>
          <p:nvPr/>
        </p:nvSpPr>
        <p:spPr bwMode="auto">
          <a:xfrm>
            <a:off x="8116888" y="2932113"/>
            <a:ext cx="1587" cy="21478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1" name="Line 163"/>
          <p:cNvSpPr>
            <a:spLocks noChangeShapeType="1"/>
          </p:cNvSpPr>
          <p:nvPr/>
        </p:nvSpPr>
        <p:spPr bwMode="auto">
          <a:xfrm flipH="1">
            <a:off x="5057775" y="3140075"/>
            <a:ext cx="25225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2" name="Line 164"/>
          <p:cNvSpPr>
            <a:spLocks noChangeShapeType="1"/>
          </p:cNvSpPr>
          <p:nvPr/>
        </p:nvSpPr>
        <p:spPr bwMode="auto">
          <a:xfrm>
            <a:off x="7580313" y="2273300"/>
            <a:ext cx="1587" cy="1731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3" name="Line 165"/>
          <p:cNvSpPr>
            <a:spLocks noChangeShapeType="1"/>
          </p:cNvSpPr>
          <p:nvPr/>
        </p:nvSpPr>
        <p:spPr bwMode="auto">
          <a:xfrm>
            <a:off x="5057775" y="1281113"/>
            <a:ext cx="1588" cy="185896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222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Консенсусное дерево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1187450"/>
            <a:ext cx="532288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Совмещение данных от многих деревьев</a:t>
            </a:r>
            <a:endParaRPr lang="ru-RU" sz="3600" dirty="0"/>
          </a:p>
        </p:txBody>
      </p:sp>
      <p:sp>
        <p:nvSpPr>
          <p:cNvPr id="3" name="Прямоугольник 72"/>
          <p:cNvSpPr>
            <a:spLocks noChangeArrowheads="1"/>
          </p:cNvSpPr>
          <p:nvPr/>
        </p:nvSpPr>
        <p:spPr bwMode="auto">
          <a:xfrm>
            <a:off x="849312" y="1570037"/>
            <a:ext cx="86868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По набору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</a:t>
            </a:r>
            <a:r>
              <a:rPr lang="ru-RU" alt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с одинаковым множеством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листьев: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23"/>
          <p:cNvSpPr/>
          <p:nvPr/>
        </p:nvSpPr>
        <p:spPr>
          <a:xfrm>
            <a:off x="1713614" y="2332212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72"/>
          <p:cNvSpPr>
            <a:spLocks noChangeArrowheads="1"/>
          </p:cNvSpPr>
          <p:nvPr/>
        </p:nvSpPr>
        <p:spPr bwMode="auto">
          <a:xfrm>
            <a:off x="2220912" y="2329618"/>
            <a:ext cx="4284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Консенсус (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consensus)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1"/>
          <p:cNvSpPr/>
          <p:nvPr/>
        </p:nvSpPr>
        <p:spPr>
          <a:xfrm>
            <a:off x="2243106" y="2788404"/>
            <a:ext cx="53880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во всех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деревьях исходного 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Овал 23"/>
          <p:cNvSpPr/>
          <p:nvPr/>
        </p:nvSpPr>
        <p:spPr>
          <a:xfrm>
            <a:off x="1703462" y="3782665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2"/>
          <p:cNvSpPr>
            <a:spLocks noChangeArrowheads="1"/>
          </p:cNvSpPr>
          <p:nvPr/>
        </p:nvSpPr>
        <p:spPr bwMode="auto">
          <a:xfrm>
            <a:off x="2253258" y="3757838"/>
            <a:ext cx="4284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Дерево большинства (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majority-rule tree)</a:t>
            </a: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53"/>
          <p:cNvSpPr/>
          <p:nvPr/>
        </p:nvSpPr>
        <p:spPr>
          <a:xfrm>
            <a:off x="2243106" y="4607470"/>
            <a:ext cx="53118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 большинстве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исходного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Овал 23"/>
          <p:cNvSpPr/>
          <p:nvPr/>
        </p:nvSpPr>
        <p:spPr>
          <a:xfrm>
            <a:off x="1713614" y="5563168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56"/>
          <p:cNvSpPr/>
          <p:nvPr/>
        </p:nvSpPr>
        <p:spPr>
          <a:xfrm>
            <a:off x="2253258" y="6314566"/>
            <a:ext cx="5454054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К дереву большинства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добавляются ветви, не противоречащие уже имеющимся, начиная с наиболее «поддержанных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72"/>
          <p:cNvSpPr>
            <a:spLocks noChangeArrowheads="1"/>
          </p:cNvSpPr>
          <p:nvPr/>
        </p:nvSpPr>
        <p:spPr bwMode="auto">
          <a:xfrm>
            <a:off x="2297112" y="5453818"/>
            <a:ext cx="5368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расширенного большинства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xtended majority-rule tree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72563" cy="1259946"/>
          </a:xfrm>
        </p:spPr>
        <p:txBody>
          <a:bodyPr/>
          <a:lstStyle/>
          <a:p>
            <a:r>
              <a:rPr lang="ru-RU" dirty="0" smtClean="0"/>
              <a:t>Наибольшее общее поддерево</a:t>
            </a:r>
            <a:endParaRPr lang="ru-RU" dirty="0"/>
          </a:p>
        </p:txBody>
      </p:sp>
      <p:sp>
        <p:nvSpPr>
          <p:cNvPr id="3" name="Line 87"/>
          <p:cNvSpPr>
            <a:spLocks noChangeShapeType="1"/>
          </p:cNvSpPr>
          <p:nvPr/>
        </p:nvSpPr>
        <p:spPr bwMode="auto">
          <a:xfrm flipH="1">
            <a:off x="452907" y="1375615"/>
            <a:ext cx="271238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" name="Rectangle 88"/>
          <p:cNvSpPr>
            <a:spLocks noChangeArrowheads="1"/>
          </p:cNvSpPr>
          <p:nvPr/>
        </p:nvSpPr>
        <p:spPr bwMode="auto">
          <a:xfrm>
            <a:off x="3197625" y="1341437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5" name="Line 89"/>
          <p:cNvSpPr>
            <a:spLocks noChangeShapeType="1"/>
          </p:cNvSpPr>
          <p:nvPr/>
        </p:nvSpPr>
        <p:spPr bwMode="auto">
          <a:xfrm flipH="1">
            <a:off x="754283" y="1805852"/>
            <a:ext cx="2411010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" name="Rectangle 90"/>
          <p:cNvSpPr>
            <a:spLocks noChangeArrowheads="1"/>
          </p:cNvSpPr>
          <p:nvPr/>
        </p:nvSpPr>
        <p:spPr bwMode="auto">
          <a:xfrm>
            <a:off x="3197625" y="1771674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" name="Line 91"/>
          <p:cNvSpPr>
            <a:spLocks noChangeShapeType="1"/>
          </p:cNvSpPr>
          <p:nvPr/>
        </p:nvSpPr>
        <p:spPr bwMode="auto">
          <a:xfrm flipH="1">
            <a:off x="1055660" y="2237095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3197625" y="2203922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" name="Line 93"/>
          <p:cNvSpPr>
            <a:spLocks noChangeShapeType="1"/>
          </p:cNvSpPr>
          <p:nvPr/>
        </p:nvSpPr>
        <p:spPr bwMode="auto">
          <a:xfrm flipH="1">
            <a:off x="1357035" y="2668338"/>
            <a:ext cx="1808258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3197625" y="2633154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11" name="Line 95"/>
          <p:cNvSpPr>
            <a:spLocks noChangeShapeType="1"/>
          </p:cNvSpPr>
          <p:nvPr/>
        </p:nvSpPr>
        <p:spPr bwMode="auto">
          <a:xfrm flipH="1">
            <a:off x="1658412" y="3098575"/>
            <a:ext cx="1506881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3197625" y="3064397"/>
            <a:ext cx="1905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13" name="Line 97"/>
          <p:cNvSpPr>
            <a:spLocks noChangeShapeType="1"/>
          </p:cNvSpPr>
          <p:nvPr/>
        </p:nvSpPr>
        <p:spPr bwMode="auto">
          <a:xfrm flipH="1">
            <a:off x="2863917" y="3529817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4" name="Rectangle 98"/>
          <p:cNvSpPr>
            <a:spLocks noChangeArrowheads="1"/>
          </p:cNvSpPr>
          <p:nvPr/>
        </p:nvSpPr>
        <p:spPr bwMode="auto">
          <a:xfrm>
            <a:off x="3197625" y="3495640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15" name="Line 99"/>
          <p:cNvSpPr>
            <a:spLocks noChangeShapeType="1"/>
          </p:cNvSpPr>
          <p:nvPr/>
        </p:nvSpPr>
        <p:spPr bwMode="auto">
          <a:xfrm flipH="1">
            <a:off x="2863917" y="3961060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6" name="Rectangle 100"/>
          <p:cNvSpPr>
            <a:spLocks noChangeArrowheads="1"/>
          </p:cNvSpPr>
          <p:nvPr/>
        </p:nvSpPr>
        <p:spPr bwMode="auto">
          <a:xfrm>
            <a:off x="3197625" y="3926883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17" name="Line 101"/>
          <p:cNvSpPr>
            <a:spLocks noChangeShapeType="1"/>
          </p:cNvSpPr>
          <p:nvPr/>
        </p:nvSpPr>
        <p:spPr bwMode="auto">
          <a:xfrm flipH="1">
            <a:off x="1959788" y="3744936"/>
            <a:ext cx="904129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8" name="Line 102"/>
          <p:cNvSpPr>
            <a:spLocks noChangeShapeType="1"/>
          </p:cNvSpPr>
          <p:nvPr/>
        </p:nvSpPr>
        <p:spPr bwMode="auto">
          <a:xfrm>
            <a:off x="2863917" y="3529817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9" name="Line 103"/>
          <p:cNvSpPr>
            <a:spLocks noChangeShapeType="1"/>
          </p:cNvSpPr>
          <p:nvPr/>
        </p:nvSpPr>
        <p:spPr bwMode="auto">
          <a:xfrm flipH="1">
            <a:off x="2562541" y="4391298"/>
            <a:ext cx="602753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0" name="Rectangle 104"/>
          <p:cNvSpPr>
            <a:spLocks noChangeArrowheads="1"/>
          </p:cNvSpPr>
          <p:nvPr/>
        </p:nvSpPr>
        <p:spPr bwMode="auto">
          <a:xfrm>
            <a:off x="3197625" y="4358125"/>
            <a:ext cx="230940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21" name="Line 105"/>
          <p:cNvSpPr>
            <a:spLocks noChangeShapeType="1"/>
          </p:cNvSpPr>
          <p:nvPr/>
        </p:nvSpPr>
        <p:spPr bwMode="auto">
          <a:xfrm flipH="1">
            <a:off x="2863917" y="4823546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2" name="Rectangle 106"/>
          <p:cNvSpPr>
            <a:spLocks noChangeArrowheads="1"/>
          </p:cNvSpPr>
          <p:nvPr/>
        </p:nvSpPr>
        <p:spPr bwMode="auto">
          <a:xfrm>
            <a:off x="3197625" y="4788363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23" name="Line 107"/>
          <p:cNvSpPr>
            <a:spLocks noChangeShapeType="1"/>
          </p:cNvSpPr>
          <p:nvPr/>
        </p:nvSpPr>
        <p:spPr bwMode="auto">
          <a:xfrm flipH="1">
            <a:off x="2863917" y="52527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4" name="Rectangle 108"/>
          <p:cNvSpPr>
            <a:spLocks noChangeArrowheads="1"/>
          </p:cNvSpPr>
          <p:nvPr/>
        </p:nvSpPr>
        <p:spPr bwMode="auto">
          <a:xfrm>
            <a:off x="3197625" y="5219606"/>
            <a:ext cx="20207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25" name="Line 109"/>
          <p:cNvSpPr>
            <a:spLocks noChangeShapeType="1"/>
          </p:cNvSpPr>
          <p:nvPr/>
        </p:nvSpPr>
        <p:spPr bwMode="auto">
          <a:xfrm flipH="1">
            <a:off x="2562541" y="5037659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6" name="Line 110"/>
          <p:cNvSpPr>
            <a:spLocks noChangeShapeType="1"/>
          </p:cNvSpPr>
          <p:nvPr/>
        </p:nvSpPr>
        <p:spPr bwMode="auto">
          <a:xfrm>
            <a:off x="2863917" y="4823546"/>
            <a:ext cx="1154" cy="42923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7" name="Line 111"/>
          <p:cNvSpPr>
            <a:spLocks noChangeShapeType="1"/>
          </p:cNvSpPr>
          <p:nvPr/>
        </p:nvSpPr>
        <p:spPr bwMode="auto">
          <a:xfrm flipH="1">
            <a:off x="1959788" y="4713976"/>
            <a:ext cx="602753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8" name="Line 112"/>
          <p:cNvSpPr>
            <a:spLocks noChangeShapeType="1"/>
          </p:cNvSpPr>
          <p:nvPr/>
        </p:nvSpPr>
        <p:spPr bwMode="auto">
          <a:xfrm>
            <a:off x="2562541" y="4391298"/>
            <a:ext cx="1155" cy="64636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9" name="Line 113"/>
          <p:cNvSpPr>
            <a:spLocks noChangeShapeType="1"/>
          </p:cNvSpPr>
          <p:nvPr/>
        </p:nvSpPr>
        <p:spPr bwMode="auto">
          <a:xfrm flipH="1">
            <a:off x="1658412" y="422945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0" name="Line 114"/>
          <p:cNvSpPr>
            <a:spLocks noChangeShapeType="1"/>
          </p:cNvSpPr>
          <p:nvPr/>
        </p:nvSpPr>
        <p:spPr bwMode="auto">
          <a:xfrm>
            <a:off x="1959788" y="3744936"/>
            <a:ext cx="1155" cy="96904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1" name="Line 115"/>
          <p:cNvSpPr>
            <a:spLocks noChangeShapeType="1"/>
          </p:cNvSpPr>
          <p:nvPr/>
        </p:nvSpPr>
        <p:spPr bwMode="auto">
          <a:xfrm flipH="1">
            <a:off x="1357035" y="3663513"/>
            <a:ext cx="301377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2" name="Line 116"/>
          <p:cNvSpPr>
            <a:spLocks noChangeShapeType="1"/>
          </p:cNvSpPr>
          <p:nvPr/>
        </p:nvSpPr>
        <p:spPr bwMode="auto">
          <a:xfrm>
            <a:off x="1658412" y="3098575"/>
            <a:ext cx="1154" cy="113088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3" name="Line 117"/>
          <p:cNvSpPr>
            <a:spLocks noChangeShapeType="1"/>
          </p:cNvSpPr>
          <p:nvPr/>
        </p:nvSpPr>
        <p:spPr bwMode="auto">
          <a:xfrm flipH="1">
            <a:off x="1055660" y="3164920"/>
            <a:ext cx="301376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4" name="Line 118"/>
          <p:cNvSpPr>
            <a:spLocks noChangeShapeType="1"/>
          </p:cNvSpPr>
          <p:nvPr/>
        </p:nvSpPr>
        <p:spPr bwMode="auto">
          <a:xfrm>
            <a:off x="1357035" y="2668338"/>
            <a:ext cx="1155" cy="995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5" name="Line 119"/>
          <p:cNvSpPr>
            <a:spLocks noChangeShapeType="1"/>
          </p:cNvSpPr>
          <p:nvPr/>
        </p:nvSpPr>
        <p:spPr bwMode="auto">
          <a:xfrm flipH="1">
            <a:off x="754283" y="2701510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6" name="Line 120"/>
          <p:cNvSpPr>
            <a:spLocks noChangeShapeType="1"/>
          </p:cNvSpPr>
          <p:nvPr/>
        </p:nvSpPr>
        <p:spPr bwMode="auto">
          <a:xfrm>
            <a:off x="1055660" y="2237095"/>
            <a:ext cx="2309" cy="9278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7" name="Line 121"/>
          <p:cNvSpPr>
            <a:spLocks noChangeShapeType="1"/>
          </p:cNvSpPr>
          <p:nvPr/>
        </p:nvSpPr>
        <p:spPr bwMode="auto">
          <a:xfrm flipH="1">
            <a:off x="452907" y="22531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8" name="Line 122"/>
          <p:cNvSpPr>
            <a:spLocks noChangeShapeType="1"/>
          </p:cNvSpPr>
          <p:nvPr/>
        </p:nvSpPr>
        <p:spPr bwMode="auto">
          <a:xfrm>
            <a:off x="754283" y="1805852"/>
            <a:ext cx="1155" cy="89565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9" name="Line 123"/>
          <p:cNvSpPr>
            <a:spLocks noChangeShapeType="1"/>
          </p:cNvSpPr>
          <p:nvPr/>
        </p:nvSpPr>
        <p:spPr bwMode="auto">
          <a:xfrm>
            <a:off x="452907" y="1375615"/>
            <a:ext cx="1154" cy="8775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0" name="Line 129"/>
          <p:cNvSpPr>
            <a:spLocks noChangeShapeType="1"/>
          </p:cNvSpPr>
          <p:nvPr/>
        </p:nvSpPr>
        <p:spPr bwMode="auto">
          <a:xfrm flipH="1">
            <a:off x="8035055" y="1393709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1" name="Rectangle 130"/>
          <p:cNvSpPr>
            <a:spLocks noChangeArrowheads="1"/>
          </p:cNvSpPr>
          <p:nvPr/>
        </p:nvSpPr>
        <p:spPr bwMode="auto">
          <a:xfrm>
            <a:off x="8912625" y="1359531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42" name="Line 131"/>
          <p:cNvSpPr>
            <a:spLocks noChangeShapeType="1"/>
          </p:cNvSpPr>
          <p:nvPr/>
        </p:nvSpPr>
        <p:spPr bwMode="auto">
          <a:xfrm flipH="1">
            <a:off x="8035055" y="1810878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3" name="Rectangle 132"/>
          <p:cNvSpPr>
            <a:spLocks noChangeArrowheads="1"/>
          </p:cNvSpPr>
          <p:nvPr/>
        </p:nvSpPr>
        <p:spPr bwMode="auto">
          <a:xfrm>
            <a:off x="8912625" y="1776700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44" name="Line 133"/>
          <p:cNvSpPr>
            <a:spLocks noChangeShapeType="1"/>
          </p:cNvSpPr>
          <p:nvPr/>
        </p:nvSpPr>
        <p:spPr bwMode="auto">
          <a:xfrm flipH="1">
            <a:off x="6167907" y="1601791"/>
            <a:ext cx="186714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5" name="Line 134"/>
          <p:cNvSpPr>
            <a:spLocks noChangeShapeType="1"/>
          </p:cNvSpPr>
          <p:nvPr/>
        </p:nvSpPr>
        <p:spPr bwMode="auto">
          <a:xfrm>
            <a:off x="8035055" y="1393709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6" name="Line 135"/>
          <p:cNvSpPr>
            <a:spLocks noChangeShapeType="1"/>
          </p:cNvSpPr>
          <p:nvPr/>
        </p:nvSpPr>
        <p:spPr bwMode="auto">
          <a:xfrm flipH="1">
            <a:off x="8002723" y="2230058"/>
            <a:ext cx="8764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7" name="Rectangle 136"/>
          <p:cNvSpPr>
            <a:spLocks noChangeArrowheads="1"/>
          </p:cNvSpPr>
          <p:nvPr/>
        </p:nvSpPr>
        <p:spPr bwMode="auto">
          <a:xfrm>
            <a:off x="8912625" y="2195881"/>
            <a:ext cx="202072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48" name="Line 137"/>
          <p:cNvSpPr>
            <a:spLocks noChangeShapeType="1"/>
          </p:cNvSpPr>
          <p:nvPr/>
        </p:nvSpPr>
        <p:spPr bwMode="auto">
          <a:xfrm flipH="1">
            <a:off x="8393011" y="2648233"/>
            <a:ext cx="4861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9" name="Rectangle 138"/>
          <p:cNvSpPr>
            <a:spLocks noChangeArrowheads="1"/>
          </p:cNvSpPr>
          <p:nvPr/>
        </p:nvSpPr>
        <p:spPr bwMode="auto">
          <a:xfrm>
            <a:off x="8912625" y="2613050"/>
            <a:ext cx="20322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50" name="Line 139"/>
          <p:cNvSpPr>
            <a:spLocks noChangeShapeType="1"/>
          </p:cNvSpPr>
          <p:nvPr/>
        </p:nvSpPr>
        <p:spPr bwMode="auto">
          <a:xfrm flipH="1">
            <a:off x="8565061" y="3066408"/>
            <a:ext cx="315233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" name="Rectangle 140"/>
          <p:cNvSpPr>
            <a:spLocks noChangeArrowheads="1"/>
          </p:cNvSpPr>
          <p:nvPr/>
        </p:nvSpPr>
        <p:spPr bwMode="auto">
          <a:xfrm>
            <a:off x="8912625" y="3032230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52" name="Line 141"/>
          <p:cNvSpPr>
            <a:spLocks noChangeShapeType="1"/>
          </p:cNvSpPr>
          <p:nvPr/>
        </p:nvSpPr>
        <p:spPr bwMode="auto">
          <a:xfrm flipH="1">
            <a:off x="8607785" y="3484582"/>
            <a:ext cx="27135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3" name="Rectangle 142"/>
          <p:cNvSpPr>
            <a:spLocks noChangeArrowheads="1"/>
          </p:cNvSpPr>
          <p:nvPr/>
        </p:nvSpPr>
        <p:spPr bwMode="auto">
          <a:xfrm>
            <a:off x="8912625" y="3450405"/>
            <a:ext cx="23094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54" name="Line 143"/>
          <p:cNvSpPr>
            <a:spLocks noChangeShapeType="1"/>
          </p:cNvSpPr>
          <p:nvPr/>
        </p:nvSpPr>
        <p:spPr bwMode="auto">
          <a:xfrm flipH="1">
            <a:off x="8607785" y="3902757"/>
            <a:ext cx="271354" cy="201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5" name="Rectangle 144"/>
          <p:cNvSpPr>
            <a:spLocks noChangeArrowheads="1"/>
          </p:cNvSpPr>
          <p:nvPr/>
        </p:nvSpPr>
        <p:spPr bwMode="auto">
          <a:xfrm>
            <a:off x="8912625" y="3868579"/>
            <a:ext cx="190525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56" name="Line 145"/>
          <p:cNvSpPr>
            <a:spLocks noChangeShapeType="1"/>
          </p:cNvSpPr>
          <p:nvPr/>
        </p:nvSpPr>
        <p:spPr bwMode="auto">
          <a:xfrm flipH="1">
            <a:off x="8565061" y="3693670"/>
            <a:ext cx="4272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7" name="Line 146"/>
          <p:cNvSpPr>
            <a:spLocks noChangeShapeType="1"/>
          </p:cNvSpPr>
          <p:nvPr/>
        </p:nvSpPr>
        <p:spPr bwMode="auto">
          <a:xfrm>
            <a:off x="8607785" y="3484582"/>
            <a:ext cx="1154" cy="418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8" name="Line 147"/>
          <p:cNvSpPr>
            <a:spLocks noChangeShapeType="1"/>
          </p:cNvSpPr>
          <p:nvPr/>
        </p:nvSpPr>
        <p:spPr bwMode="auto">
          <a:xfrm flipH="1">
            <a:off x="8537348" y="3379033"/>
            <a:ext cx="27713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9" name="Line 148"/>
          <p:cNvSpPr>
            <a:spLocks noChangeShapeType="1"/>
          </p:cNvSpPr>
          <p:nvPr/>
        </p:nvSpPr>
        <p:spPr bwMode="auto">
          <a:xfrm>
            <a:off x="8565061" y="3066408"/>
            <a:ext cx="1155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0" name="Line 149"/>
          <p:cNvSpPr>
            <a:spLocks noChangeShapeType="1"/>
          </p:cNvSpPr>
          <p:nvPr/>
        </p:nvSpPr>
        <p:spPr bwMode="auto">
          <a:xfrm flipH="1">
            <a:off x="8598547" y="4320932"/>
            <a:ext cx="28174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" name="Rectangle 150"/>
          <p:cNvSpPr>
            <a:spLocks noChangeArrowheads="1"/>
          </p:cNvSpPr>
          <p:nvPr/>
        </p:nvSpPr>
        <p:spPr bwMode="auto">
          <a:xfrm>
            <a:off x="8912625" y="4286754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" name="Line 151"/>
          <p:cNvSpPr>
            <a:spLocks noChangeShapeType="1"/>
          </p:cNvSpPr>
          <p:nvPr/>
        </p:nvSpPr>
        <p:spPr bwMode="auto">
          <a:xfrm flipH="1">
            <a:off x="8814476" y="4740112"/>
            <a:ext cx="6581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3" name="Rectangle 152"/>
          <p:cNvSpPr>
            <a:spLocks noChangeArrowheads="1"/>
          </p:cNvSpPr>
          <p:nvPr/>
        </p:nvSpPr>
        <p:spPr bwMode="auto">
          <a:xfrm>
            <a:off x="8912625" y="4705934"/>
            <a:ext cx="239022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4" name="Line 153"/>
          <p:cNvSpPr>
            <a:spLocks noChangeShapeType="1"/>
          </p:cNvSpPr>
          <p:nvPr/>
        </p:nvSpPr>
        <p:spPr bwMode="auto">
          <a:xfrm flipH="1">
            <a:off x="8814476" y="5157281"/>
            <a:ext cx="6581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5" name="Rectangle 154"/>
          <p:cNvSpPr>
            <a:spLocks noChangeArrowheads="1"/>
          </p:cNvSpPr>
          <p:nvPr/>
        </p:nvSpPr>
        <p:spPr bwMode="auto">
          <a:xfrm>
            <a:off x="8912625" y="5123104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6" name="Line 155"/>
          <p:cNvSpPr>
            <a:spLocks noChangeShapeType="1"/>
          </p:cNvSpPr>
          <p:nvPr/>
        </p:nvSpPr>
        <p:spPr bwMode="auto">
          <a:xfrm flipH="1">
            <a:off x="8598547" y="4948194"/>
            <a:ext cx="2159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7" name="Line 156"/>
          <p:cNvSpPr>
            <a:spLocks noChangeShapeType="1"/>
          </p:cNvSpPr>
          <p:nvPr/>
        </p:nvSpPr>
        <p:spPr bwMode="auto">
          <a:xfrm>
            <a:off x="8814476" y="4740112"/>
            <a:ext cx="1155" cy="41717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8" name="Line 157"/>
          <p:cNvSpPr>
            <a:spLocks noChangeShapeType="1"/>
          </p:cNvSpPr>
          <p:nvPr/>
        </p:nvSpPr>
        <p:spPr bwMode="auto">
          <a:xfrm flipH="1">
            <a:off x="8537348" y="4634563"/>
            <a:ext cx="61199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9" name="Line 158"/>
          <p:cNvSpPr>
            <a:spLocks noChangeShapeType="1"/>
          </p:cNvSpPr>
          <p:nvPr/>
        </p:nvSpPr>
        <p:spPr bwMode="auto">
          <a:xfrm>
            <a:off x="8598547" y="4320932"/>
            <a:ext cx="1154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0" name="Line 159"/>
          <p:cNvSpPr>
            <a:spLocks noChangeShapeType="1"/>
          </p:cNvSpPr>
          <p:nvPr/>
        </p:nvSpPr>
        <p:spPr bwMode="auto">
          <a:xfrm flipH="1">
            <a:off x="8393011" y="4007301"/>
            <a:ext cx="144337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" name="Line 160"/>
          <p:cNvSpPr>
            <a:spLocks noChangeShapeType="1"/>
          </p:cNvSpPr>
          <p:nvPr/>
        </p:nvSpPr>
        <p:spPr bwMode="auto">
          <a:xfrm>
            <a:off x="8537348" y="3379033"/>
            <a:ext cx="1155" cy="125553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" name="Line 161"/>
          <p:cNvSpPr>
            <a:spLocks noChangeShapeType="1"/>
          </p:cNvSpPr>
          <p:nvPr/>
        </p:nvSpPr>
        <p:spPr bwMode="auto">
          <a:xfrm flipH="1">
            <a:off x="8002723" y="3326761"/>
            <a:ext cx="39028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3" name="Line 162"/>
          <p:cNvSpPr>
            <a:spLocks noChangeShapeType="1"/>
          </p:cNvSpPr>
          <p:nvPr/>
        </p:nvSpPr>
        <p:spPr bwMode="auto">
          <a:xfrm>
            <a:off x="8393011" y="2648233"/>
            <a:ext cx="1154" cy="135906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4" name="Line 163"/>
          <p:cNvSpPr>
            <a:spLocks noChangeShapeType="1"/>
          </p:cNvSpPr>
          <p:nvPr/>
        </p:nvSpPr>
        <p:spPr bwMode="auto">
          <a:xfrm flipH="1">
            <a:off x="6167907" y="2778913"/>
            <a:ext cx="18348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5" name="Line 164"/>
          <p:cNvSpPr>
            <a:spLocks noChangeShapeType="1"/>
          </p:cNvSpPr>
          <p:nvPr/>
        </p:nvSpPr>
        <p:spPr bwMode="auto">
          <a:xfrm>
            <a:off x="8002723" y="2230058"/>
            <a:ext cx="1154" cy="109670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6" name="Line 165"/>
          <p:cNvSpPr>
            <a:spLocks noChangeShapeType="1"/>
          </p:cNvSpPr>
          <p:nvPr/>
        </p:nvSpPr>
        <p:spPr bwMode="auto">
          <a:xfrm>
            <a:off x="6167907" y="1601791"/>
            <a:ext cx="1155" cy="117712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8" name="Line 129"/>
          <p:cNvSpPr>
            <a:spLocks noChangeShapeType="1"/>
          </p:cNvSpPr>
          <p:nvPr/>
        </p:nvSpPr>
        <p:spPr bwMode="auto">
          <a:xfrm flipH="1">
            <a:off x="6547924" y="5067017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9" name="Rectangle 130"/>
          <p:cNvSpPr>
            <a:spLocks noChangeArrowheads="1"/>
          </p:cNvSpPr>
          <p:nvPr/>
        </p:nvSpPr>
        <p:spPr bwMode="auto">
          <a:xfrm>
            <a:off x="7425494" y="5032839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80" name="Line 131"/>
          <p:cNvSpPr>
            <a:spLocks noChangeShapeType="1"/>
          </p:cNvSpPr>
          <p:nvPr/>
        </p:nvSpPr>
        <p:spPr bwMode="auto">
          <a:xfrm flipH="1">
            <a:off x="6547924" y="5484186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1" name="Rectangle 132"/>
          <p:cNvSpPr>
            <a:spLocks noChangeArrowheads="1"/>
          </p:cNvSpPr>
          <p:nvPr/>
        </p:nvSpPr>
        <p:spPr bwMode="auto">
          <a:xfrm>
            <a:off x="7425494" y="5450008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82" name="Line 134"/>
          <p:cNvSpPr>
            <a:spLocks noChangeShapeType="1"/>
          </p:cNvSpPr>
          <p:nvPr/>
        </p:nvSpPr>
        <p:spPr bwMode="auto">
          <a:xfrm>
            <a:off x="6547924" y="5067017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 flipH="1">
            <a:off x="7134581" y="681961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4" name="Rectangle 98"/>
          <p:cNvSpPr>
            <a:spLocks noChangeArrowheads="1"/>
          </p:cNvSpPr>
          <p:nvPr/>
        </p:nvSpPr>
        <p:spPr bwMode="auto">
          <a:xfrm>
            <a:off x="7468289" y="6785439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 flipH="1">
            <a:off x="7134581" y="7250859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6" name="Rectangle 100"/>
          <p:cNvSpPr>
            <a:spLocks noChangeArrowheads="1"/>
          </p:cNvSpPr>
          <p:nvPr/>
        </p:nvSpPr>
        <p:spPr bwMode="auto">
          <a:xfrm>
            <a:off x="7468289" y="7216682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87" name="Line 102"/>
          <p:cNvSpPr>
            <a:spLocks noChangeShapeType="1"/>
          </p:cNvSpPr>
          <p:nvPr/>
        </p:nvSpPr>
        <p:spPr bwMode="auto">
          <a:xfrm>
            <a:off x="7134581" y="6819616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H="1">
            <a:off x="5305781" y="6056612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7447746" y="6023439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 flipH="1" flipV="1">
            <a:off x="6220180" y="6480640"/>
            <a:ext cx="1195233" cy="721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7447746" y="6452671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95" name="Line 112"/>
          <p:cNvSpPr>
            <a:spLocks noChangeShapeType="1"/>
          </p:cNvSpPr>
          <p:nvPr/>
        </p:nvSpPr>
        <p:spPr bwMode="auto">
          <a:xfrm>
            <a:off x="6219026" y="6480639"/>
            <a:ext cx="1155" cy="5943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H="1">
            <a:off x="6220181" y="7089233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7" name="Line 120"/>
          <p:cNvSpPr>
            <a:spLocks noChangeShapeType="1"/>
          </p:cNvSpPr>
          <p:nvPr/>
        </p:nvSpPr>
        <p:spPr bwMode="auto">
          <a:xfrm>
            <a:off x="5303472" y="6038362"/>
            <a:ext cx="2309" cy="8229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8" name="Line 109"/>
          <p:cNvSpPr>
            <a:spLocks noChangeShapeType="1"/>
          </p:cNvSpPr>
          <p:nvPr/>
        </p:nvSpPr>
        <p:spPr bwMode="auto">
          <a:xfrm flipH="1">
            <a:off x="5305780" y="6861639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9" name="Line 165"/>
          <p:cNvSpPr>
            <a:spLocks noChangeShapeType="1"/>
          </p:cNvSpPr>
          <p:nvPr/>
        </p:nvSpPr>
        <p:spPr bwMode="auto">
          <a:xfrm>
            <a:off x="4543781" y="5261439"/>
            <a:ext cx="1155" cy="123444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0" name="Line 133"/>
          <p:cNvSpPr>
            <a:spLocks noChangeShapeType="1"/>
          </p:cNvSpPr>
          <p:nvPr/>
        </p:nvSpPr>
        <p:spPr bwMode="auto">
          <a:xfrm flipH="1">
            <a:off x="4543781" y="5261439"/>
            <a:ext cx="2011680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1" name="Line 129"/>
          <p:cNvSpPr>
            <a:spLocks noChangeShapeType="1"/>
          </p:cNvSpPr>
          <p:nvPr/>
        </p:nvSpPr>
        <p:spPr bwMode="auto">
          <a:xfrm flipH="1">
            <a:off x="4543781" y="6480639"/>
            <a:ext cx="762000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239712" y="6751637"/>
            <a:ext cx="3886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Н.О.П. определено неоднозначно!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61602" y="141978"/>
            <a:ext cx="9070975" cy="568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3" rIns="0" bIns="0" anchor="ctr"/>
          <a:lstStyle/>
          <a:p>
            <a:pPr algn="ctr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ru-RU" sz="3500" b="1" dirty="0" smtClean="0">
                <a:solidFill>
                  <a:srgbClr val="00B0F0"/>
                </a:solidFill>
                <a:latin typeface="Courier New" panose="02070309020205020404" pitchFamily="49" charset="0"/>
                <a:ea typeface="+mj-ea"/>
                <a:cs typeface="+mj-cs"/>
              </a:rPr>
              <a:t>Укоренение дерева</a:t>
            </a:r>
            <a:endParaRPr lang="ru-RU" sz="3500" b="1" dirty="0">
              <a:solidFill>
                <a:srgbClr val="00B0F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" y="822023"/>
            <a:ext cx="10080624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/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72"/>
          <p:cNvSpPr>
            <a:spLocks noChangeArrowheads="1"/>
          </p:cNvSpPr>
          <p:nvPr/>
        </p:nvSpPr>
        <p:spPr bwMode="auto">
          <a:xfrm>
            <a:off x="7596010" y="2592874"/>
            <a:ext cx="2397110" cy="27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положения корня зависит, как видится эволюция фермента!</a:t>
            </a:r>
            <a:endParaRPr lang="en-US" alt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988874" y="710243"/>
            <a:ext cx="8579241" cy="6791112"/>
            <a:chOff x="1167289" y="644320"/>
            <a:chExt cx="7782115" cy="6160773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1167289" y="644320"/>
              <a:ext cx="5826494" cy="6069392"/>
              <a:chOff x="134468" y="545472"/>
              <a:chExt cx="5826494" cy="6069392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014" y="745724"/>
                <a:ext cx="5621360" cy="5869140"/>
              </a:xfrm>
              <a:prstGeom prst="rect">
                <a:avLst/>
              </a:prstGeom>
            </p:spPr>
          </p:pic>
          <p:sp>
            <p:nvSpPr>
              <p:cNvPr id="13" name="Дуга 12"/>
              <p:cNvSpPr/>
              <p:nvPr/>
            </p:nvSpPr>
            <p:spPr>
              <a:xfrm>
                <a:off x="3090441" y="1574157"/>
                <a:ext cx="2870521" cy="4502552"/>
              </a:xfrm>
              <a:prstGeom prst="arc">
                <a:avLst>
                  <a:gd name="adj1" fmla="val 14836485"/>
                  <a:gd name="adj2" fmla="val 353893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21182735" flipV="1">
                <a:off x="1167752" y="5579390"/>
                <a:ext cx="4042227" cy="789584"/>
              </a:xfrm>
              <a:prstGeom prst="arc">
                <a:avLst>
                  <a:gd name="adj1" fmla="val 10580369"/>
                  <a:gd name="adj2" fmla="val 220194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7806219" flipV="1">
                <a:off x="-493444" y="1173384"/>
                <a:ext cx="4771481" cy="3515658"/>
              </a:xfrm>
              <a:prstGeom prst="arc">
                <a:avLst>
                  <a:gd name="adj1" fmla="val 11750323"/>
                  <a:gd name="adj2" fmla="val 1480860"/>
                </a:avLst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72"/>
            <p:cNvSpPr>
              <a:spLocks noChangeArrowheads="1"/>
            </p:cNvSpPr>
            <p:nvPr/>
          </p:nvSpPr>
          <p:spPr bwMode="auto">
            <a:xfrm>
              <a:off x="4221686" y="674013"/>
              <a:ext cx="386761" cy="49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72"/>
            <p:cNvSpPr>
              <a:spLocks noChangeArrowheads="1"/>
            </p:cNvSpPr>
            <p:nvPr/>
          </p:nvSpPr>
          <p:spPr bwMode="auto">
            <a:xfrm>
              <a:off x="5178828" y="6150114"/>
              <a:ext cx="3526158" cy="6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  <a:endPara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72"/>
            <p:cNvSpPr>
              <a:spLocks noChangeArrowheads="1"/>
            </p:cNvSpPr>
            <p:nvPr/>
          </p:nvSpPr>
          <p:spPr bwMode="auto">
            <a:xfrm>
              <a:off x="5423246" y="1063768"/>
              <a:ext cx="3526158" cy="94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</a:p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(архейные)</a:t>
              </a:r>
              <a:endPara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Прямоугольник 72"/>
          <p:cNvSpPr>
            <a:spLocks noChangeArrowheads="1"/>
          </p:cNvSpPr>
          <p:nvPr/>
        </p:nvSpPr>
        <p:spPr bwMode="auto">
          <a:xfrm>
            <a:off x="168011" y="5701124"/>
            <a:ext cx="2359212" cy="7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Глицерол-дегидрогеназы</a:t>
            </a:r>
            <a:endParaRPr lang="en-US" altLang="ru-RU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72"/>
          <p:cNvSpPr>
            <a:spLocks noChangeArrowheads="1"/>
          </p:cNvSpPr>
          <p:nvPr/>
        </p:nvSpPr>
        <p:spPr bwMode="auto">
          <a:xfrm>
            <a:off x="4394191" y="1806931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72"/>
          <p:cNvSpPr>
            <a:spLocks noChangeArrowheads="1"/>
          </p:cNvSpPr>
          <p:nvPr/>
        </p:nvSpPr>
        <p:spPr bwMode="auto">
          <a:xfrm>
            <a:off x="1644167" y="6864979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59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841</Words>
  <Application>Microsoft Office PowerPoint</Application>
  <PresentationFormat>Произвольный</PresentationFormat>
  <Paragraphs>189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Реконструкция филогенетических деревьев, ч. 3</vt:lpstr>
      <vt:lpstr>Сравнение деревьев</vt:lpstr>
      <vt:lpstr>Напоминание: ветвь дерева как разбиение множества листьев</vt:lpstr>
      <vt:lpstr>Слайд 4</vt:lpstr>
      <vt:lpstr>Слайд 5</vt:lpstr>
      <vt:lpstr>Консенсусное дерево</vt:lpstr>
      <vt:lpstr>Совмещение данных от многих деревьев</vt:lpstr>
      <vt:lpstr>Наибольшее общее поддерево</vt:lpstr>
      <vt:lpstr>Слайд 9</vt:lpstr>
      <vt:lpstr>Укоренение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реконструкции филогенетических деревьев</dc:title>
  <cp:lastModifiedBy>Spirin</cp:lastModifiedBy>
  <cp:revision>56</cp:revision>
  <cp:lastPrinted>1601-01-01T00:00:00Z</cp:lastPrinted>
  <dcterms:created xsi:type="dcterms:W3CDTF">2010-03-01T13:17:03Z</dcterms:created>
  <dcterms:modified xsi:type="dcterms:W3CDTF">2017-03-02T16:02:00Z</dcterms:modified>
</cp:coreProperties>
</file>