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257" r:id="rId2"/>
    <p:sldId id="322" r:id="rId3"/>
    <p:sldId id="276" r:id="rId4"/>
    <p:sldId id="277" r:id="rId5"/>
    <p:sldId id="278" r:id="rId6"/>
    <p:sldId id="279" r:id="rId7"/>
    <p:sldId id="280" r:id="rId8"/>
    <p:sldId id="281" r:id="rId9"/>
    <p:sldId id="274" r:id="rId10"/>
    <p:sldId id="268" r:id="rId11"/>
    <p:sldId id="269" r:id="rId12"/>
    <p:sldId id="270" r:id="rId13"/>
    <p:sldId id="289" r:id="rId14"/>
    <p:sldId id="292" r:id="rId15"/>
    <p:sldId id="291" r:id="rId16"/>
    <p:sldId id="293" r:id="rId17"/>
    <p:sldId id="294" r:id="rId18"/>
    <p:sldId id="295" r:id="rId19"/>
    <p:sldId id="296" r:id="rId20"/>
    <p:sldId id="283" r:id="rId21"/>
    <p:sldId id="284" r:id="rId22"/>
    <p:sldId id="285" r:id="rId23"/>
    <p:sldId id="286" r:id="rId24"/>
    <p:sldId id="264" r:id="rId25"/>
    <p:sldId id="265" r:id="rId26"/>
    <p:sldId id="266" r:id="rId27"/>
    <p:sldId id="267" r:id="rId28"/>
    <p:sldId id="287" r:id="rId29"/>
    <p:sldId id="288" r:id="rId30"/>
    <p:sldId id="298" r:id="rId31"/>
    <p:sldId id="315" r:id="rId32"/>
    <p:sldId id="317" r:id="rId33"/>
    <p:sldId id="316" r:id="rId34"/>
    <p:sldId id="318" r:id="rId35"/>
    <p:sldId id="321" r:id="rId36"/>
    <p:sldId id="299" r:id="rId37"/>
    <p:sldId id="300" r:id="rId38"/>
    <p:sldId id="305" r:id="rId39"/>
    <p:sldId id="320" r:id="rId40"/>
    <p:sldId id="301" r:id="rId41"/>
    <p:sldId id="302" r:id="rId42"/>
    <p:sldId id="303" r:id="rId43"/>
    <p:sldId id="304" r:id="rId44"/>
    <p:sldId id="384" r:id="rId45"/>
    <p:sldId id="306" r:id="rId46"/>
    <p:sldId id="307" r:id="rId47"/>
    <p:sldId id="381" r:id="rId48"/>
    <p:sldId id="309" r:id="rId49"/>
    <p:sldId id="308" r:id="rId50"/>
    <p:sldId id="310" r:id="rId51"/>
    <p:sldId id="311" r:id="rId52"/>
    <p:sldId id="312" r:id="rId53"/>
    <p:sldId id="313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7" r:id="rId62"/>
    <p:sldId id="346" r:id="rId63"/>
    <p:sldId id="348" r:id="rId64"/>
    <p:sldId id="337" r:id="rId65"/>
    <p:sldId id="338" r:id="rId66"/>
    <p:sldId id="355" r:id="rId67"/>
    <p:sldId id="356" r:id="rId68"/>
    <p:sldId id="352" r:id="rId69"/>
    <p:sldId id="353" r:id="rId70"/>
    <p:sldId id="354" r:id="rId71"/>
    <p:sldId id="351" r:id="rId72"/>
    <p:sldId id="383" r:id="rId73"/>
    <p:sldId id="357" r:id="rId74"/>
    <p:sldId id="358" r:id="rId75"/>
    <p:sldId id="359" r:id="rId76"/>
    <p:sldId id="360" r:id="rId77"/>
    <p:sldId id="362" r:id="rId78"/>
    <p:sldId id="364" r:id="rId79"/>
    <p:sldId id="365" r:id="rId80"/>
    <p:sldId id="366" r:id="rId81"/>
    <p:sldId id="367" r:id="rId82"/>
    <p:sldId id="368" r:id="rId83"/>
    <p:sldId id="369" r:id="rId84"/>
    <p:sldId id="370" r:id="rId85"/>
    <p:sldId id="371" r:id="rId86"/>
    <p:sldId id="372" r:id="rId87"/>
    <p:sldId id="373" r:id="rId88"/>
    <p:sldId id="374" r:id="rId89"/>
    <p:sldId id="375" r:id="rId90"/>
    <p:sldId id="385" r:id="rId91"/>
    <p:sldId id="376" r:id="rId92"/>
    <p:sldId id="388" r:id="rId93"/>
    <p:sldId id="377" r:id="rId94"/>
    <p:sldId id="378" r:id="rId95"/>
    <p:sldId id="379" r:id="rId96"/>
    <p:sldId id="380" r:id="rId97"/>
    <p:sldId id="387" r:id="rId9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6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26F0B-9E30-4E03-ACEC-1FEFB772423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45945-B952-48FA-9804-978AEB67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4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 для примера приведено несколько выравниваний. Полезно обсудить с аудиторией возможные технические критерии на этих примерах. Но времени</a:t>
            </a:r>
            <a:r>
              <a:rPr lang="ru-RU" baseline="0" dirty="0" smtClean="0"/>
              <a:t> не хватает </a:t>
            </a:r>
            <a:r>
              <a:rPr lang="ru-RU" baseline="0" dirty="0" smtClean="0">
                <a:sym typeface="Wingdings" panose="05000000000000000000" pitchFamily="2" charset="2"/>
              </a:rPr>
              <a:t>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E1D0E-776A-4EDB-A3FB-C2F7AD0340C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0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E1D0E-776A-4EDB-A3FB-C2F7AD0340CD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0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0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4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7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8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8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7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1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6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185C-2500-4473-B152-411F864AB571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5D75-C257-47A3-8C6A-E5301798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s.fhcrc.org/block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9024" y="450825"/>
            <a:ext cx="5829300" cy="3348372"/>
          </a:xfrm>
        </p:spPr>
        <p:txBody>
          <a:bodyPr>
            <a:noAutofit/>
          </a:bodyPr>
          <a:lstStyle/>
          <a:p>
            <a:r>
              <a:rPr lang="ru-RU" sz="7200" i="1" dirty="0"/>
              <a:t>Блок </a:t>
            </a:r>
            <a:r>
              <a:rPr lang="ru-RU" sz="7200" i="1" dirty="0" smtClean="0"/>
              <a:t>4</a:t>
            </a:r>
            <a:br>
              <a:rPr lang="ru-RU" sz="7200" i="1" dirty="0" smtClean="0"/>
            </a:br>
            <a:r>
              <a:rPr lang="ru-RU" sz="7200" i="1" dirty="0"/>
              <a:t/>
            </a:r>
            <a:br>
              <a:rPr lang="ru-RU" sz="7200" i="1" dirty="0"/>
            </a:br>
            <a:r>
              <a:rPr lang="ru-RU" sz="7200" i="1" dirty="0"/>
              <a:t>Выравнивания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4018" y="4833157"/>
            <a:ext cx="275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ФББ МГУ, 2016г.</a:t>
            </a:r>
            <a:br>
              <a:rPr lang="ru-RU" sz="2400" dirty="0"/>
            </a:br>
            <a:r>
              <a:rPr lang="ru-RU" sz="2400" dirty="0"/>
              <a:t>Аксянов Е.А.</a:t>
            </a:r>
          </a:p>
        </p:txBody>
      </p:sp>
    </p:spTree>
    <p:extLst>
      <p:ext uri="{BB962C8B-B14F-4D97-AF65-F5344CB8AC3E}">
        <p14:creationId xmlns:p14="http://schemas.microsoft.com/office/powerpoint/2010/main" val="5045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30" y="352212"/>
            <a:ext cx="8109518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Обычно выравнивание выглядит так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9827" r="2229" b="23431"/>
          <a:stretch/>
        </p:blipFill>
        <p:spPr bwMode="auto">
          <a:xfrm>
            <a:off x="1013476" y="1523926"/>
            <a:ext cx="6998928" cy="38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3" y="5366684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Раскраска – </a:t>
            </a:r>
            <a:r>
              <a:rPr lang="en-US" sz="2400" dirty="0"/>
              <a:t>BLOSUM62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39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5216"/>
            <a:ext cx="6172200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Или так 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10951" r="1940" b="22615"/>
          <a:stretch/>
        </p:blipFill>
        <p:spPr bwMode="auto">
          <a:xfrm>
            <a:off x="1127161" y="1630338"/>
            <a:ext cx="6776585" cy="31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3" y="5211199"/>
            <a:ext cx="27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Раскраска – </a:t>
            </a:r>
            <a:r>
              <a:rPr lang="en-US" sz="2400" dirty="0" err="1"/>
              <a:t>ClustalX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04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5216"/>
            <a:ext cx="6172200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 не так 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t="10185" r="4073" b="16619"/>
          <a:stretch/>
        </p:blipFill>
        <p:spPr bwMode="auto">
          <a:xfrm>
            <a:off x="1373981" y="1430778"/>
            <a:ext cx="6434847" cy="352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4451" y="5049181"/>
            <a:ext cx="571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</a:t>
            </a:r>
            <a:r>
              <a:rPr lang="ru-RU" dirty="0"/>
              <a:t>1400 последовательностей, - почти в каждой позиции найдется какая-нибудь вставка хотя бы в одной последовательности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25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07868"/>
          </a:xfrm>
        </p:spPr>
        <p:txBody>
          <a:bodyPr/>
          <a:lstStyle/>
          <a:p>
            <a:r>
              <a:rPr lang="ru-RU" dirty="0" smtClean="0"/>
              <a:t>Гомология остатков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7250" y="3752803"/>
            <a:ext cx="8309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dirty="0" smtClean="0"/>
              <a:t>Например, аминокислоты, выделенные жирным шрифтом, произошли от одной предковой аминокислоты.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Что это означает?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73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98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остатков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3794" y="598047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TGC AGG AAG ACC CCC GAC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C   R   K   T   P   D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0718" y="4725300"/>
            <a:ext cx="830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dirty="0" smtClean="0"/>
              <a:t>Например, аминокислоты, выделенные жирным шрифтом, произошли от одной предковой аминокислоты.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31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98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остатков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3794" y="598047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TGC AGG AAG 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CCC GAC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C   R   K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  D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48" y="1883339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TGC AGG AAG 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CCC GAC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C   R   K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   D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76364" y="1552154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0718" y="4725300"/>
            <a:ext cx="830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dirty="0" smtClean="0"/>
              <a:t>Например, аминокислоты, выделенные жирным шрифтом, произошли от одной предковой аминокислоты.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75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98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остатков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3794" y="598047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TGC AGG AAG 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CCC GAC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C   R   K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  D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48" y="1883339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TGC AGG AAG 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CCC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GAC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C   R   K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94" y="3217705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TGC AGG AAG 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CCC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C   R   K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76364" y="1552154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0718" y="4725300"/>
            <a:ext cx="830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dirty="0" smtClean="0"/>
              <a:t>Например, аминокислоты, выделенные жирным шрифтом, произошли от одной предковой аминокислоты.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877843" y="2824308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98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остатков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3794" y="598047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AGG AAG 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CCC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GAC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   K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48" y="1883339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TGC AGG AAG 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CCC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GAC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C   R   K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94" y="3217705"/>
            <a:ext cx="598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 TGC AGG AAG 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CCC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  C   R   K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76364" y="1552154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5207" y="5773931"/>
            <a:ext cx="830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Гомологичные аминокислоты кодируются кодонами, произошедшими от одного общего предкового триплета.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877843" y="2824308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83209" y="4552071"/>
            <a:ext cx="6843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GTG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AAC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AAG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CAG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Соединительная линия уступом 3"/>
          <p:cNvCxnSpPr>
            <a:stCxn id="5" idx="3"/>
          </p:cNvCxnSpPr>
          <p:nvPr/>
        </p:nvCxnSpPr>
        <p:spPr>
          <a:xfrm>
            <a:off x="6188125" y="1075101"/>
            <a:ext cx="1056054" cy="336446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87"/>
            <a:ext cx="8927184" cy="1208436"/>
          </a:xfrm>
        </p:spPr>
        <p:txBody>
          <a:bodyPr>
            <a:normAutofit/>
          </a:bodyPr>
          <a:lstStyle/>
          <a:p>
            <a:r>
              <a:rPr lang="ru-RU" dirty="0" smtClean="0"/>
              <a:t>Множественное выравнивание: </a:t>
            </a:r>
            <a:br>
              <a:rPr lang="ru-RU" dirty="0" smtClean="0"/>
            </a:br>
            <a:r>
              <a:rPr lang="ru-RU" sz="2800" dirty="0" smtClean="0"/>
              <a:t>постановка задачи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7250" y="4101591"/>
            <a:ext cx="8309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Дано: </a:t>
            </a:r>
            <a:r>
              <a:rPr lang="ru-RU" sz="2400" dirty="0" smtClean="0"/>
              <a:t>современные последовательности.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Требуется: </a:t>
            </a:r>
            <a:r>
              <a:rPr lang="ru-RU" sz="2400" dirty="0" smtClean="0"/>
              <a:t> построить их правильное</a:t>
            </a:r>
            <a:br>
              <a:rPr lang="ru-RU" sz="2400" dirty="0" smtClean="0"/>
            </a:br>
            <a:r>
              <a:rPr lang="ru-RU" sz="2400" dirty="0" smtClean="0"/>
              <a:t>выравнивание.</a:t>
            </a:r>
          </a:p>
          <a:p>
            <a:endParaRPr lang="ru-RU" sz="2400" b="1" dirty="0"/>
          </a:p>
          <a:p>
            <a:r>
              <a:rPr lang="ru-RU" sz="2400" b="1" dirty="0" smtClean="0"/>
              <a:t>Вопрос:</a:t>
            </a:r>
            <a:r>
              <a:rPr lang="ru-RU" sz="2400" dirty="0" smtClean="0"/>
              <a:t> что значит </a:t>
            </a:r>
            <a:r>
              <a:rPr lang="en-US" sz="2400" dirty="0" smtClean="0"/>
              <a:t>“</a:t>
            </a:r>
            <a:r>
              <a:rPr lang="ru-RU" sz="2400" dirty="0" smtClean="0"/>
              <a:t>правильное</a:t>
            </a:r>
            <a:r>
              <a:rPr lang="en-US" sz="2400" dirty="0" smtClean="0"/>
              <a:t>”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И как отличить правильное от неправильного?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88243" y="4975737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8243" y="5314514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CRK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8243" y="5677622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02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04973"/>
          </a:xfrm>
        </p:spPr>
        <p:txBody>
          <a:bodyPr/>
          <a:lstStyle/>
          <a:p>
            <a:r>
              <a:rPr lang="ru-RU" dirty="0" smtClean="0"/>
              <a:t>Важное замечание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76" y="772999"/>
            <a:ext cx="8873568" cy="59671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Вообще, это касается всей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. Когда мы говорим про любую программу, то рассказывать надо так:</a:t>
            </a:r>
          </a:p>
          <a:p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На вход подается то-то и то-то.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Задача состоит в том, чтобы … 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Результатом работы программы будет такая-то штуковина.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данном случае: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вход – список последовательностей.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Надо найти правильное (т.е. отражающее </a:t>
            </a:r>
            <a:r>
              <a:rPr lang="ru-RU" dirty="0"/>
              <a:t>гомологию между остатками) </a:t>
            </a:r>
            <a:r>
              <a:rPr lang="ru-RU" dirty="0" smtClean="0"/>
              <a:t>выравнивание.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выходе – выравнивание.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52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10" y="1383043"/>
            <a:ext cx="7738973" cy="267999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Часть 1</a:t>
            </a:r>
            <a:br>
              <a:rPr lang="ru-RU" sz="6000" dirty="0" smtClean="0"/>
            </a:br>
            <a:r>
              <a:rPr lang="ru-RU" sz="6000" dirty="0" smtClean="0"/>
              <a:t>Выравнивания</a:t>
            </a:r>
            <a:br>
              <a:rPr lang="ru-RU" sz="6000" dirty="0" smtClean="0"/>
            </a:br>
            <a:r>
              <a:rPr lang="ru-RU" sz="6000" dirty="0" smtClean="0"/>
              <a:t>и гомология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47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8676"/>
            <a:ext cx="8964488" cy="13239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VLSGGTTMYPGIADRMQKEITALAPSTMKIKIIAPPERKYSVWIGGSILA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VLSGGSTMFPGIVDRMNKELTALAPSTMKIKIIAPPERKYSVWIGGSILA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VLSGGSTMFPGIADRMSKEISALAPSSMKIKVVAPPERKYSVWIGGSILA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VLSGGSTMYPGLPSRLERELKQLYLERVLKGDVDKLSKFKIRIEDPPRRKHMVFLGGAVLA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1196752"/>
            <a:ext cx="8964488" cy="1368152"/>
            <a:chOff x="2827917" y="3140968"/>
            <a:chExt cx="8964488" cy="13681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915816" y="3212976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2827917" y="3140968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TTMYPGIADRMQKEITALAPSTMKIKIIAPPERKYSVWIGGSILA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STMFPGIVDRMNKELTALAPSTMKIKIIAPPERKYSVWIGGSILA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STMFPGIADRMSKEISALAPSSMKIKVVAPPERKYSVWIGGSILA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STMYPGLPSRLERELKQLYLERVLKGDVDKLSKFKIRIEDPPRRKHMVFLGGAVLA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1196752"/>
            <a:ext cx="8964488" cy="1368152"/>
            <a:chOff x="152400" y="2996952"/>
            <a:chExt cx="8964488" cy="13681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0299" y="3068960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ъект 2"/>
            <p:cNvSpPr txBox="1">
              <a:spLocks/>
            </p:cNvSpPr>
            <p:nvPr/>
          </p:nvSpPr>
          <p:spPr>
            <a:xfrm>
              <a:off x="152400" y="2996952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YPGIADRMQKEITALAPSTMKIKIIAPPERKYSVWIGGSILA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FPGIVDRMNKELTALAPSTMKIKIIAPPERKYSVWIGGSILA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FPGIADRMSKEISALAPSSMKIKVVAPPERKYSVWIGGSILA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YPGLPSRLERELKQLYLERVLKGDVDKLSKFKIRIEDPPRRKHMVFLGGAVLA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43608" y="3068960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196752"/>
            <a:ext cx="8964488" cy="1368152"/>
            <a:chOff x="13370" y="4581128"/>
            <a:chExt cx="8964488" cy="136815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1269" y="4653136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13370" y="4581128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IADRMQKEITALAPSTMKIKIIAPPERKYSVWIGGSILA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IVDRMNKELTALAPSTMKIKIIAPPERKYSVWIGGSILA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IADRMSKEISALAPSSMKIKVVAPPERKYSVWIGGSILA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LPSRLERELKQLYLERVLKGDVDKLSKFKIRIEDPPRRKHMVFLGGAVLA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04578" y="4653136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31640" y="4653136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0" y="1196752"/>
            <a:ext cx="8964488" cy="1368152"/>
            <a:chOff x="0" y="3068960"/>
            <a:chExt cx="8964488" cy="136815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APSSMKIKVVAPPERKYSVWIGGSILA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YLERVLKGDVDKLSKFKIRIEDPPRRKHMVFLGGAVLA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1196752"/>
            <a:ext cx="8964488" cy="1368152"/>
            <a:chOff x="0" y="3068960"/>
            <a:chExt cx="8964488" cy="136815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29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48816" y="1131032"/>
            <a:ext cx="8964488" cy="1368152"/>
            <a:chOff x="0" y="3068960"/>
            <a:chExt cx="8964488" cy="136815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2008" y="1124744"/>
            <a:ext cx="8964488" cy="1368152"/>
            <a:chOff x="0" y="3068960"/>
            <a:chExt cx="8964488" cy="136815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2008" y="1124744"/>
            <a:ext cx="8964488" cy="1368152"/>
            <a:chOff x="0" y="3068960"/>
            <a:chExt cx="8964488" cy="136815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2008" y="1124744"/>
            <a:ext cx="8964488" cy="1368152"/>
            <a:chOff x="0" y="3068960"/>
            <a:chExt cx="8964488" cy="136815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28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28056" y="3068960"/>
            <a:ext cx="6334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ВНИМАНИЕ</a:t>
            </a:r>
            <a:r>
              <a:rPr lang="en-US" sz="3600" dirty="0" smtClean="0"/>
              <a:t>: </a:t>
            </a:r>
            <a:r>
              <a:rPr lang="ru-RU" sz="3600" dirty="0" smtClean="0"/>
              <a:t>в белке разрывов нет, нарисованное тут пустое место – это на самом деле пептидная связь! Такое пустое место (несколько символов </a:t>
            </a:r>
            <a:r>
              <a:rPr lang="en-US" sz="3600" dirty="0" smtClean="0"/>
              <a:t>“-”</a:t>
            </a:r>
            <a:r>
              <a:rPr lang="ru-RU" sz="3600" dirty="0" smtClean="0"/>
              <a:t> подряд) называется </a:t>
            </a:r>
            <a:r>
              <a:rPr lang="en-US" sz="3600" dirty="0" smtClean="0"/>
              <a:t>“</a:t>
            </a:r>
            <a:r>
              <a:rPr lang="ru-RU" sz="3600" dirty="0" err="1" smtClean="0"/>
              <a:t>гэп</a:t>
            </a:r>
            <a:r>
              <a:rPr lang="en-US" sz="3600" dirty="0" smtClean="0"/>
              <a:t>”</a:t>
            </a:r>
            <a:r>
              <a:rPr lang="ru-RU" sz="3600" dirty="0" smtClean="0"/>
              <a:t> (</a:t>
            </a:r>
            <a:r>
              <a:rPr lang="en-US" sz="3600" dirty="0" smtClean="0"/>
              <a:t>gap)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86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4001" y="2996952"/>
            <a:ext cx="8613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Обычно предковые последовательности нам неизвестны. В наших базах данных лежат только современные. Но если они достаточно похожи, то можно с высокой точностью установить гомологию между некоторыми аминокислотами.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63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211213" y="1808820"/>
            <a:ext cx="540060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145288" y="1754814"/>
            <a:ext cx="6723366" cy="10261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None/>
            </a:pP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1369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Прямоугольник 52"/>
          <p:cNvSpPr/>
          <p:nvPr/>
        </p:nvSpPr>
        <p:spPr>
          <a:xfrm>
            <a:off x="2133991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4896036" y="1808820"/>
            <a:ext cx="108012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5814138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613817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1213483" y="4312913"/>
            <a:ext cx="67718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Может ли такое сходство быть результатом случайности?</a:t>
            </a:r>
          </a:p>
          <a:p>
            <a:endParaRPr lang="ru-RU" sz="21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2862" y="3013200"/>
            <a:ext cx="51398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LNAMVLVATLRYKKLRQPLNYILVNVSFGGFLLCIFSVFPVFVASCN 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792862" y="3013200"/>
            <a:ext cx="51398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LNAM</a:t>
            </a:r>
            <a:r>
              <a:rPr lang="ru-RU" altLang="ru-RU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VATLRYKKLRQPLNYILVNVSFGGFLLCIFSVFPVFVASCN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3201" y="4313251"/>
            <a:ext cx="67718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Может ли такое сходство быть результатом случайности?</a:t>
            </a:r>
          </a:p>
          <a:p>
            <a:endParaRPr lang="ru-RU" sz="2100" dirty="0"/>
          </a:p>
          <a:p>
            <a:r>
              <a:rPr lang="ru-RU" sz="2100" dirty="0"/>
              <a:t>Возьмем из банка первую</a:t>
            </a:r>
            <a:br>
              <a:rPr lang="ru-RU" sz="2100" dirty="0"/>
            </a:br>
            <a:r>
              <a:rPr lang="ru-RU" sz="2100" dirty="0"/>
              <a:t>попавшуюся последовательность ...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0140" y="548325"/>
            <a:ext cx="7036296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17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753 -0.0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/>
      <p:bldP spid="22" grpId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211213" y="1808820"/>
            <a:ext cx="540060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145288" y="1754814"/>
            <a:ext cx="6723366" cy="10261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None/>
            </a:pP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1369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Прямоугольник 52"/>
          <p:cNvSpPr/>
          <p:nvPr/>
        </p:nvSpPr>
        <p:spPr>
          <a:xfrm>
            <a:off x="2133991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4896036" y="1808820"/>
            <a:ext cx="108012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5814138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613817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1213483" y="4312913"/>
            <a:ext cx="67718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Может ли такое сходство быть результатом случайности?</a:t>
            </a:r>
          </a:p>
          <a:p>
            <a:endParaRPr lang="ru-RU" sz="2100" dirty="0"/>
          </a:p>
          <a:p>
            <a:r>
              <a:rPr lang="ru-RU" sz="2100" dirty="0"/>
              <a:t>Возьмем из банка вторую</a:t>
            </a:r>
            <a:br>
              <a:rPr lang="ru-RU" sz="2100" dirty="0"/>
            </a:br>
            <a:r>
              <a:rPr lang="ru-RU" sz="2100" dirty="0"/>
              <a:t>попавшуюся последовательность ...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92144" y="3015291"/>
            <a:ext cx="4306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CIIVVLQSKNSDIYMTVKEQSDIVHGIMSQCVLMKNVSRP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2861" y="3015291"/>
            <a:ext cx="4306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CIIV</a:t>
            </a:r>
            <a:r>
              <a:rPr lang="ru-RU" altLang="ru-RU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QSKNSDIYMTVKEQSDIVHGIMSQCVLMKNVSRP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27149" y="513260"/>
            <a:ext cx="7036296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05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11753 -0.042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28" y="558901"/>
            <a:ext cx="7036296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1213" y="1808820"/>
            <a:ext cx="540060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45288" y="1754814"/>
            <a:ext cx="6723366" cy="10261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None/>
            </a:pP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369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133991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4896036" y="1808820"/>
            <a:ext cx="108012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5814138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613817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37574" y="2719954"/>
            <a:ext cx="6750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CIIV</a:t>
            </a:r>
            <a:r>
              <a:rPr lang="ru-RU" altLang="ru-RU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QSKNSDIYMTVKEQSDIVHGI-----------MSQCVLMKNVSR</a:t>
            </a:r>
            <a:r>
              <a:rPr lang="ru-RU" altLang="ru-RU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0584" y="3136176"/>
            <a:ext cx="67897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Может ли такое сходство быть результатом случайности?</a:t>
            </a:r>
          </a:p>
          <a:p>
            <a:endParaRPr lang="ru-RU" sz="2100" dirty="0"/>
          </a:p>
          <a:p>
            <a:r>
              <a:rPr lang="ru-RU" sz="2100" dirty="0"/>
              <a:t>Если вставлять </a:t>
            </a:r>
            <a:r>
              <a:rPr lang="ru-RU" sz="2100" dirty="0" err="1"/>
              <a:t>гэпы</a:t>
            </a:r>
            <a:r>
              <a:rPr lang="ru-RU" sz="2100" dirty="0"/>
              <a:t> там, где они есть в выравнивании, то можно </a:t>
            </a:r>
            <a:r>
              <a:rPr lang="en-US" sz="2100" dirty="0"/>
              <a:t>“</a:t>
            </a:r>
            <a:r>
              <a:rPr lang="ru-RU" sz="2100" dirty="0"/>
              <a:t>найти</a:t>
            </a:r>
            <a:r>
              <a:rPr lang="en-US" sz="2100" dirty="0"/>
              <a:t>”</a:t>
            </a:r>
            <a:r>
              <a:rPr lang="ru-RU" sz="2100" dirty="0"/>
              <a:t> 3 консервативные позиции из 12ти. И еще функционально консервативные. Просто в произвольной последовательности!</a:t>
            </a:r>
          </a:p>
          <a:p>
            <a:endParaRPr lang="ru-RU" sz="2100" dirty="0"/>
          </a:p>
          <a:p>
            <a:r>
              <a:rPr lang="ru-RU" sz="2100" dirty="0"/>
              <a:t>75% консервативных позиций пропущено. Так будет почти в любой последовательности. Мотивы не найдены!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12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211213" y="1681495"/>
            <a:ext cx="540060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145288" y="1592796"/>
            <a:ext cx="6723366" cy="10261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None/>
            </a:pP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13694" y="1681495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Прямоугольник 52"/>
          <p:cNvSpPr/>
          <p:nvPr/>
        </p:nvSpPr>
        <p:spPr>
          <a:xfrm>
            <a:off x="2133991" y="1681495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4907611" y="1681495"/>
            <a:ext cx="108012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5231647" y="1681495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5825713" y="1681495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6149749" y="1681495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1115617" y="3070623"/>
            <a:ext cx="66551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Может ли такое сходство быть результатом случайности?</a:t>
            </a:r>
          </a:p>
          <a:p>
            <a:endParaRPr lang="ru-RU" sz="2100" dirty="0"/>
          </a:p>
          <a:p>
            <a:r>
              <a:rPr lang="ru-RU" sz="2100" dirty="0"/>
              <a:t>НЕТ! Можно повторить этот опыт со многими последовательностями, и почти нигде мы не найдем таких мотивов.</a:t>
            </a:r>
          </a:p>
          <a:p>
            <a:endParaRPr lang="ru-RU" sz="2100" dirty="0"/>
          </a:p>
          <a:p>
            <a:r>
              <a:rPr lang="ru-RU" sz="2100" dirty="0"/>
              <a:t>Только иногда мы сможем подогнать последовательность под существующие в выравнивании консервативные позиции.</a:t>
            </a:r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1602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63289" y="478643"/>
            <a:ext cx="7036296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55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048842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980728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048842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048842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048842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048842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048842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048842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36512" y="2484179"/>
            <a:ext cx="8873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Может ли такое сходство быть результатом случайности?</a:t>
            </a:r>
          </a:p>
          <a:p>
            <a:endParaRPr lang="ru-RU" sz="2800" dirty="0" smtClean="0"/>
          </a:p>
          <a:p>
            <a:r>
              <a:rPr lang="ru-RU" sz="2800" dirty="0" smtClean="0"/>
              <a:t>НЕТ! Почти никакую случайно выбранную последовательность не удастся хорошо вписать в такое выравнивание. Будет только несколько совпадений.</a:t>
            </a:r>
          </a:p>
          <a:p>
            <a:endParaRPr lang="ru-RU" sz="2800" dirty="0"/>
          </a:p>
          <a:p>
            <a:r>
              <a:rPr lang="ru-RU" sz="2800" dirty="0" smtClean="0"/>
              <a:t>А то, чего не может быть</a:t>
            </a:r>
          </a:p>
          <a:p>
            <a:r>
              <a:rPr lang="ru-RU" sz="2800" dirty="0" smtClean="0"/>
              <a:t>   по случайности –</a:t>
            </a:r>
            <a:br>
              <a:rPr lang="ru-RU" sz="2800" dirty="0" smtClean="0"/>
            </a:br>
            <a:r>
              <a:rPr lang="ru-RU" sz="2800" dirty="0" smtClean="0"/>
              <a:t>       имеет ПРИЧИНУ!</a:t>
            </a:r>
            <a:endParaRPr lang="ru-RU" sz="2800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427984" y="4725144"/>
            <a:ext cx="4554541" cy="2090604"/>
            <a:chOff x="1038275" y="4437112"/>
            <a:chExt cx="4554541" cy="209060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" y="4755639"/>
              <a:ext cx="1334189" cy="17720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Группа 12"/>
            <p:cNvGrpSpPr/>
            <p:nvPr/>
          </p:nvGrpSpPr>
          <p:grpSpPr>
            <a:xfrm>
              <a:off x="3059832" y="4437112"/>
              <a:ext cx="2532984" cy="1152128"/>
              <a:chOff x="3557536" y="4365104"/>
              <a:chExt cx="2532984" cy="1152128"/>
            </a:xfrm>
          </p:grpSpPr>
          <p:sp>
            <p:nvSpPr>
              <p:cNvPr id="12" name="Овальная выноска 11"/>
              <p:cNvSpPr/>
              <p:nvPr/>
            </p:nvSpPr>
            <p:spPr>
              <a:xfrm>
                <a:off x="3773560" y="4365104"/>
                <a:ext cx="2238600" cy="1152128"/>
              </a:xfrm>
              <a:prstGeom prst="wedgeEllipseCallout">
                <a:avLst>
                  <a:gd name="adj1" fmla="val -88197"/>
                  <a:gd name="adj2" fmla="val 5116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57536" y="4419109"/>
                <a:ext cx="25329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/>
                  <a:t>Это ЖЖЖ неспроста!</a:t>
                </a:r>
                <a:endParaRPr lang="ru-RU" sz="2800" dirty="0"/>
              </a:p>
            </p:txBody>
          </p:sp>
        </p:grp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0950" y="303557"/>
            <a:ext cx="7036296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58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3976" y="3356992"/>
            <a:ext cx="887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Сходство последовательностей обычно свидетельствует об общности происхождения – </a:t>
            </a:r>
            <a:r>
              <a:rPr lang="ru-RU" sz="2800" i="1" dirty="0" smtClean="0"/>
              <a:t>гомологии</a:t>
            </a:r>
            <a:r>
              <a:rPr lang="ru-RU" sz="2800" dirty="0" smtClean="0"/>
              <a:t>. Все эти последовательности – </a:t>
            </a:r>
            <a:r>
              <a:rPr lang="ru-RU" sz="2800" i="1" dirty="0" smtClean="0"/>
              <a:t>гомологи, –</a:t>
            </a:r>
            <a:r>
              <a:rPr lang="ru-RU" sz="2800" dirty="0" smtClean="0"/>
              <a:t> </a:t>
            </a:r>
            <a:r>
              <a:rPr lang="ru-RU" sz="2800" b="1" dirty="0" smtClean="0"/>
              <a:t>то есть все они произошли от общего предка</a:t>
            </a:r>
            <a:r>
              <a:rPr lang="ru-RU" sz="2800" dirty="0" smtClean="0"/>
              <a:t>.</a:t>
            </a:r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496" y="5282044"/>
            <a:ext cx="887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Можете предположить последовательность предка?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70604" y="384746"/>
            <a:ext cx="7036296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1" y="2782669"/>
            <a:ext cx="890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I?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DRM?KE??Al</a:t>
            </a:r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тут_ничего_не_было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последовательностей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7250" y="3903725"/>
            <a:ext cx="830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трех последних последовательностей когда-то был один общий предок. Такие последовательности называются </a:t>
            </a:r>
            <a:r>
              <a:rPr lang="ru-RU" sz="2400" b="1" dirty="0" smtClean="0"/>
              <a:t>гомологами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Еще раз: запомните, </a:t>
            </a:r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52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04973"/>
          </a:xfrm>
        </p:spPr>
        <p:txBody>
          <a:bodyPr/>
          <a:lstStyle/>
          <a:p>
            <a:r>
              <a:rPr lang="ru-RU" dirty="0" smtClean="0"/>
              <a:t>Важное замечание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76" y="772999"/>
            <a:ext cx="8873568" cy="596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Вообще, это касается всей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Результат работы программы не всегда есть непререкаемая истина. И </a:t>
            </a:r>
            <a:r>
              <a:rPr lang="ru-RU" dirty="0"/>
              <a:t>часто очень </a:t>
            </a:r>
            <a:r>
              <a:rPr lang="ru-RU" dirty="0" smtClean="0"/>
              <a:t>даже ею не является. Любая программа (например, </a:t>
            </a:r>
            <a:r>
              <a:rPr lang="en-US" dirty="0" smtClean="0"/>
              <a:t>Muscle) </a:t>
            </a:r>
            <a:r>
              <a:rPr lang="ru-RU" dirty="0" smtClean="0"/>
              <a:t>выдает некий ответ в любом случае, даже если он не имеет никакого смысла</a:t>
            </a:r>
            <a:r>
              <a:rPr lang="ru-RU" dirty="0"/>
              <a:t>. Пример – последнее задание из сегодняшнего практикума.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Что означает полученный результат (и несет ли он в себе какой-то смысл вообще) – об этом должен думать пользователь. И отвечает за свои интерпретации результатов программы только он.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79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09" t="10433" r="22069" b="54433"/>
          <a:stretch/>
        </p:blipFill>
        <p:spPr>
          <a:xfrm>
            <a:off x="188869" y="634082"/>
            <a:ext cx="8732147" cy="269396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915216" y="1650309"/>
            <a:ext cx="488015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7721589" y="2775083"/>
            <a:ext cx="468559" cy="165618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Пример: гомология </a:t>
            </a:r>
            <a:r>
              <a:rPr lang="ru-RU" dirty="0" err="1" smtClean="0"/>
              <a:t>а.о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5008" y="3832099"/>
            <a:ext cx="892899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На отмеченных участках последовательности настолько сходны, что выравнивание скорее всего правильное (то есть любые два остатка в одной колонке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). Действительно (см. выше), в большинстве известных последовательностей таких мотивов нет. А значит, их появление в этих белках неслучайно. Это можно объяснить тем, что у предковой последовательности были такие же мотивы.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77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09" t="10433" r="22069" b="54433"/>
          <a:stretch/>
        </p:blipFill>
        <p:spPr>
          <a:xfrm>
            <a:off x="188869" y="634082"/>
            <a:ext cx="8732147" cy="269396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915216" y="1650309"/>
            <a:ext cx="488015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7721589" y="2775083"/>
            <a:ext cx="468559" cy="165618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Пример: гомология </a:t>
            </a:r>
            <a:r>
              <a:rPr lang="ru-RU" dirty="0" err="1" smtClean="0"/>
              <a:t>а.о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5008" y="3832099"/>
            <a:ext cx="892899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Поэтому, </a:t>
            </a:r>
            <a:r>
              <a:rPr lang="ru-RU" sz="2400" b="1" dirty="0" smtClean="0"/>
              <a:t>аминокислоты, находящиеся в одной колонке на отмеченных тут участках, - гомологи. Такие участки называются </a:t>
            </a:r>
            <a:r>
              <a:rPr lang="ru-RU" sz="2400" b="1" i="1" dirty="0" smtClean="0"/>
              <a:t>блоками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dirty="0" smtClean="0"/>
              <a:t>А что можно сказать про гомологию между аминокислотами на участке между блоками?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11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0009" t="10433" r="22069" b="54433"/>
          <a:stretch/>
        </p:blipFill>
        <p:spPr>
          <a:xfrm>
            <a:off x="899592" y="620688"/>
            <a:ext cx="8732147" cy="2693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09" t="10433" r="38818" b="54433"/>
          <a:stretch/>
        </p:blipFill>
        <p:spPr>
          <a:xfrm>
            <a:off x="81365" y="620688"/>
            <a:ext cx="6578867" cy="269396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807712" y="1636915"/>
            <a:ext cx="488015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8419149" y="2673038"/>
            <a:ext cx="468559" cy="165618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323" t="29774" r="33812" b="40452"/>
          <a:stretch/>
        </p:blipFill>
        <p:spPr>
          <a:xfrm>
            <a:off x="4002138" y="904862"/>
            <a:ext cx="3823198" cy="227331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Пример: гомология а.о.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15008" y="3814846"/>
            <a:ext cx="8928992" cy="302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А что можно сказать про гомологию между аминокислотами на участке между блоками?</a:t>
            </a:r>
          </a:p>
          <a:p>
            <a:pPr marL="0" indent="0">
              <a:buNone/>
            </a:pPr>
            <a:r>
              <a:rPr lang="ru-RU" sz="2400" dirty="0" smtClean="0"/>
              <a:t>Вот пример выравнивания тех же последовательностей, построенного другой программой. Между двумя блоками выравнивания отличаются. Какая программа права?</a:t>
            </a:r>
          </a:p>
          <a:p>
            <a:pPr marL="0" indent="0">
              <a:buNone/>
            </a:pPr>
            <a:r>
              <a:rPr lang="ru-RU" sz="2400" dirty="0" smtClean="0"/>
              <a:t>Да никакая! Эти участки настолько непохожи, что </a:t>
            </a:r>
            <a:r>
              <a:rPr lang="ru-RU" sz="2400" b="1" dirty="0" smtClean="0"/>
              <a:t>гарантировать построение правильного выравнивания технически невозможно.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38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0009" t="10433" r="22069" b="54433"/>
          <a:stretch/>
        </p:blipFill>
        <p:spPr>
          <a:xfrm>
            <a:off x="899592" y="620688"/>
            <a:ext cx="8732147" cy="2693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09" t="10433" r="38818" b="54433"/>
          <a:stretch/>
        </p:blipFill>
        <p:spPr>
          <a:xfrm>
            <a:off x="81365" y="620688"/>
            <a:ext cx="6578867" cy="269396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807712" y="1636915"/>
            <a:ext cx="488015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8419149" y="2673038"/>
            <a:ext cx="468559" cy="165618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323" t="29774" r="33812" b="40452"/>
          <a:stretch/>
        </p:blipFill>
        <p:spPr>
          <a:xfrm>
            <a:off x="4002138" y="904862"/>
            <a:ext cx="3823198" cy="227331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Пример: гомология а.о.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15008" y="3814846"/>
            <a:ext cx="8928992" cy="302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Эти участки настолько непохожи, что </a:t>
            </a:r>
            <a:r>
              <a:rPr lang="ru-RU" sz="2400" b="1" dirty="0" smtClean="0"/>
              <a:t>гарантировать построение правильного выравнивания технически невозможно.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Поэтому, узнать, какие аминокислоты на этом участке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 между собой невозможно. И у нас </a:t>
            </a:r>
            <a:r>
              <a:rPr lang="ru-RU" sz="2400" b="1" dirty="0" smtClean="0"/>
              <a:t>нет никаких аргументов в пользу гомологии между теми или иными остатками.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84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6263"/>
            <a:ext cx="7886700" cy="828136"/>
          </a:xfrm>
        </p:spPr>
        <p:txBody>
          <a:bodyPr/>
          <a:lstStyle/>
          <a:p>
            <a:r>
              <a:rPr lang="ru-RU" dirty="0" smtClean="0"/>
              <a:t>Важный вопрос из зала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90" y="773204"/>
            <a:ext cx="8782769" cy="579149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Вопрос:</a:t>
            </a:r>
            <a:r>
              <a:rPr lang="ru-RU" dirty="0" smtClean="0"/>
              <a:t> Вы говорили, что </a:t>
            </a:r>
            <a:r>
              <a:rPr lang="en-US" dirty="0" smtClean="0"/>
              <a:t>“</a:t>
            </a:r>
            <a:r>
              <a:rPr lang="ru-RU" dirty="0" smtClean="0"/>
              <a:t>Выравнивание негомологичных последовательностей не имеет смысла.</a:t>
            </a:r>
            <a:r>
              <a:rPr lang="en-US" dirty="0" smtClean="0"/>
              <a:t>”</a:t>
            </a:r>
            <a:r>
              <a:rPr lang="ru-RU" dirty="0" smtClean="0"/>
              <a:t> Зачем же тогда строить такие </a:t>
            </a:r>
            <a:r>
              <a:rPr lang="en-US" dirty="0" smtClean="0"/>
              <a:t>“</a:t>
            </a:r>
            <a:r>
              <a:rPr lang="ru-RU" dirty="0" smtClean="0"/>
              <a:t>выравнивания</a:t>
            </a:r>
            <a:r>
              <a:rPr lang="en-US" dirty="0" smtClean="0"/>
              <a:t>”</a:t>
            </a:r>
            <a:r>
              <a:rPr lang="ru-RU" dirty="0" smtClean="0"/>
              <a:t> и тем более их анализировать?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Чаще всего аргументом за или против гомологии последовательностей (или гомологии между отдельными аминокислотами) является именно качество выравнивания между ними. Чтобы узнать, </a:t>
            </a:r>
            <a:r>
              <a:rPr lang="ru-RU" dirty="0" err="1" smtClean="0"/>
              <a:t>гомологичны</a:t>
            </a:r>
            <a:r>
              <a:rPr lang="ru-RU" dirty="0" smtClean="0"/>
              <a:t> ли последовательности (или аминокислоты), мы пытаемся построить их выравнивание. Получилось - значит, гомологи.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22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8427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Блоки</a:t>
            </a:r>
            <a:r>
              <a:rPr lang="ru-RU" dirty="0" smtClean="0"/>
              <a:t>: </a:t>
            </a:r>
            <a:r>
              <a:rPr lang="ru-RU" sz="3600" dirty="0" smtClean="0"/>
              <a:t>участки выравнивания,</a:t>
            </a:r>
            <a:r>
              <a:rPr lang="en-US" sz="3600" dirty="0" smtClean="0"/>
              <a:t> </a:t>
            </a:r>
            <a:r>
              <a:rPr lang="ru-RU" sz="3600" dirty="0" smtClean="0"/>
              <a:t>где можно утверждать о гомологии </a:t>
            </a:r>
            <a:r>
              <a:rPr lang="ru-RU" sz="3600" dirty="0" err="1" smtClean="0"/>
              <a:t>а.</a:t>
            </a:r>
            <a:r>
              <a:rPr lang="ru-RU" sz="3600" dirty="0" err="1"/>
              <a:t>о</a:t>
            </a:r>
            <a:r>
              <a:rPr lang="ru-RU" sz="3600" dirty="0" smtClean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b="1" dirty="0" smtClean="0"/>
              <a:t>Задача:</a:t>
            </a:r>
            <a:r>
              <a:rPr lang="ru-RU" sz="3600" dirty="0" smtClean="0"/>
              <a:t> найти здесь блоки.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486" t="10875" r="21448" b="9377"/>
          <a:stretch/>
        </p:blipFill>
        <p:spPr>
          <a:xfrm>
            <a:off x="358397" y="1582695"/>
            <a:ext cx="7992888" cy="5275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69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486" t="11157" r="1851" b="7957"/>
          <a:stretch/>
        </p:blipFill>
        <p:spPr>
          <a:xfrm>
            <a:off x="173925" y="1780665"/>
            <a:ext cx="8796150" cy="46805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8427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Блоки</a:t>
            </a:r>
            <a:r>
              <a:rPr lang="ru-RU" dirty="0" smtClean="0"/>
              <a:t>: </a:t>
            </a:r>
            <a:r>
              <a:rPr lang="ru-RU" sz="3600" dirty="0" smtClean="0"/>
              <a:t>участки выравнивания,</a:t>
            </a:r>
            <a:r>
              <a:rPr lang="en-US" sz="3600" dirty="0" smtClean="0"/>
              <a:t> </a:t>
            </a:r>
            <a:r>
              <a:rPr lang="ru-RU" sz="3600" dirty="0" smtClean="0"/>
              <a:t>где можно утверждать о гомологии </a:t>
            </a:r>
            <a:r>
              <a:rPr lang="ru-RU" sz="3600" dirty="0" err="1" smtClean="0"/>
              <a:t>а.</a:t>
            </a:r>
            <a:r>
              <a:rPr lang="ru-RU" sz="3600" dirty="0" err="1"/>
              <a:t>о</a:t>
            </a:r>
            <a:r>
              <a:rPr lang="ru-RU" sz="3600" dirty="0" smtClean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b="1" dirty="0" smtClean="0"/>
              <a:t>Задача:</a:t>
            </a:r>
            <a:r>
              <a:rPr lang="ru-RU" sz="3600" dirty="0" smtClean="0"/>
              <a:t> найти здесь блоки (можно </a:t>
            </a:r>
            <a:r>
              <a:rPr lang="ru-RU" sz="3600" dirty="0" err="1" smtClean="0"/>
              <a:t>програмно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57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04973"/>
          </a:xfrm>
        </p:spPr>
        <p:txBody>
          <a:bodyPr/>
          <a:lstStyle/>
          <a:p>
            <a:r>
              <a:rPr lang="ru-RU" dirty="0" smtClean="0"/>
              <a:t>Важное замечание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76" y="772999"/>
            <a:ext cx="8873568" cy="596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Вообще, это касается всей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Вообще, все программы создаются для решения некоторых </a:t>
            </a:r>
            <a:r>
              <a:rPr lang="ru-RU" i="1" dirty="0" smtClean="0"/>
              <a:t>биологических</a:t>
            </a:r>
            <a:r>
              <a:rPr lang="ru-RU" dirty="0" smtClean="0"/>
              <a:t> задач. Например такой </a:t>
            </a:r>
            <a:r>
              <a:rPr lang="ru-RU" i="1" dirty="0" smtClean="0"/>
              <a:t>биологической, сущностной</a:t>
            </a:r>
            <a:r>
              <a:rPr lang="ru-RU" dirty="0" smtClean="0"/>
              <a:t> задачей является построение выравнивания, верно отражающего ход эволюции.</a:t>
            </a:r>
          </a:p>
          <a:p>
            <a:r>
              <a:rPr lang="ru-RU" dirty="0" smtClean="0"/>
              <a:t>Обычно сущностная задача выражена в неформальных терминах.</a:t>
            </a:r>
            <a:r>
              <a:rPr lang="en-US" dirty="0" smtClean="0"/>
              <a:t> </a:t>
            </a:r>
            <a:r>
              <a:rPr lang="ru-RU" dirty="0" smtClean="0"/>
              <a:t>На аминокислотах из двух разных последовательностей не написано, какие из них </a:t>
            </a:r>
            <a:r>
              <a:rPr lang="ru-RU" dirty="0" err="1" smtClean="0"/>
              <a:t>гомологичны</a:t>
            </a:r>
            <a:r>
              <a:rPr lang="ru-RU" dirty="0" smtClean="0"/>
              <a:t>! Для этого, конечно, хорошо бы иметь машину времени, но ни у пользователя, ни у программы такой машины нет.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28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04973"/>
          </a:xfrm>
        </p:spPr>
        <p:txBody>
          <a:bodyPr/>
          <a:lstStyle/>
          <a:p>
            <a:r>
              <a:rPr lang="ru-RU" dirty="0" smtClean="0"/>
              <a:t>Важное замечание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76" y="772999"/>
            <a:ext cx="8873568" cy="596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Вообще, это касается всей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Программы не умеют решать те задачи, которые нам на самом деле интересны. Вместо этого они решают другую </a:t>
            </a:r>
            <a:r>
              <a:rPr lang="ru-RU" i="1" dirty="0" smtClean="0"/>
              <a:t>формальную, техническую</a:t>
            </a:r>
            <a:r>
              <a:rPr lang="ru-RU" dirty="0" smtClean="0"/>
              <a:t> задачу.</a:t>
            </a:r>
            <a:r>
              <a:rPr lang="en-US" dirty="0" smtClean="0"/>
              <a:t> </a:t>
            </a:r>
            <a:r>
              <a:rPr lang="ru-RU" dirty="0" smtClean="0"/>
              <a:t>Например, такую: найти в выравнивании данный участок, в котором имеется как можно больше консервативных колонок (реально, задача ставится сложнее, но об этом позже). Для любого участка выравнивания легко посчитать процент таких позиций. А программы умеют считать. Поэтому такая техническая задача может быть решена средствами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13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последовательностей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7250" y="3903725"/>
            <a:ext cx="8309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Еще раз: запомните, </a:t>
            </a:r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dirty="0" smtClean="0"/>
              <a:t>В разных эволюционных линиях произошли различные замены аминокислот и другие эволюционные события (какие?). Поэтому современные последовательности, хотя и похожи между собой, но все-таки разные.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16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4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</a:t>
            </a:r>
            <a:r>
              <a:rPr lang="ru-RU" dirty="0"/>
              <a:t>блока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614" t="10370" r="2700" b="8561"/>
          <a:stretch/>
        </p:blipFill>
        <p:spPr>
          <a:xfrm>
            <a:off x="179512" y="1340768"/>
            <a:ext cx="8712968" cy="4697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76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блока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993" t="11168" r="2084" b="9539"/>
          <a:stretch/>
        </p:blipFill>
        <p:spPr>
          <a:xfrm>
            <a:off x="107504" y="1628800"/>
            <a:ext cx="8940114" cy="4701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10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блока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00" t="12826" r="2007" b="9780"/>
          <a:stretch/>
        </p:blipFill>
        <p:spPr>
          <a:xfrm>
            <a:off x="179512" y="1412776"/>
            <a:ext cx="8813534" cy="4480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15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блока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303" t="10885" r="1806" b="8838"/>
          <a:stretch/>
        </p:blipFill>
        <p:spPr>
          <a:xfrm>
            <a:off x="179511" y="1484784"/>
            <a:ext cx="888505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4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41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Техническое определение блока: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6532"/>
            <a:ext cx="9144000" cy="5751468"/>
          </a:xfrm>
        </p:spPr>
        <p:txBody>
          <a:bodyPr/>
          <a:lstStyle/>
          <a:p>
            <a:r>
              <a:rPr lang="ru-RU" dirty="0" smtClean="0"/>
              <a:t>Блок – участок выравнивания длиной не менее 5 колонок, который</a:t>
            </a:r>
          </a:p>
          <a:p>
            <a:pPr lvl="1"/>
            <a:r>
              <a:rPr lang="ru-RU" dirty="0" smtClean="0"/>
              <a:t>не содержит </a:t>
            </a:r>
            <a:r>
              <a:rPr lang="ru-RU" dirty="0" err="1" smtClean="0"/>
              <a:t>гэпов</a:t>
            </a:r>
            <a:endParaRPr lang="ru-RU" dirty="0" smtClean="0"/>
          </a:p>
          <a:p>
            <a:pPr lvl="1"/>
            <a:r>
              <a:rPr lang="ru-RU" dirty="0" smtClean="0"/>
              <a:t>начинается и заканчивается полностью консервативной колонкой</a:t>
            </a:r>
          </a:p>
          <a:p>
            <a:pPr lvl="1"/>
            <a:r>
              <a:rPr lang="ru-RU" dirty="0" smtClean="0"/>
              <a:t>содержит не более четырех неконсервативных функционально колонок подряд</a:t>
            </a:r>
          </a:p>
          <a:p>
            <a:pPr lvl="1"/>
            <a:r>
              <a:rPr lang="ru-RU" dirty="0" smtClean="0"/>
              <a:t>число консервативных колонок – не менее 50%</a:t>
            </a:r>
          </a:p>
          <a:p>
            <a:pPr lvl="1"/>
            <a:endParaRPr lang="ru-RU" dirty="0"/>
          </a:p>
          <a:p>
            <a:pPr marL="0" indent="0">
              <a:buNone/>
            </a:pPr>
            <a:r>
              <a:rPr lang="ru-RU" dirty="0" smtClean="0"/>
              <a:t>Примерно таким определением мы пользовались в нашем курсе в прошлом году. Оно неплохо (хотя и неидеально) позволяет выделять блоки в выравниваниях из 5-8 относительно сходных последовательностей.</a:t>
            </a:r>
            <a:br>
              <a:rPr lang="ru-RU" dirty="0" smtClean="0"/>
            </a:br>
            <a:r>
              <a:rPr lang="ru-RU" dirty="0" smtClean="0"/>
              <a:t>НО ОНО НЕ ЕСТЬ ИСТИНА В ПОСЛЕДНЕЙ ИНСТАНЦИИ!!!</a:t>
            </a:r>
          </a:p>
          <a:p>
            <a:pPr lvl="1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98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8"/>
            <a:ext cx="9144000" cy="684053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Задача состоит в поиске объектов (участков выравнивания), удовлетворяющих </a:t>
            </a:r>
            <a:r>
              <a:rPr lang="ru-RU" sz="3600" i="1" dirty="0" smtClean="0"/>
              <a:t>биологическому определению</a:t>
            </a:r>
            <a:r>
              <a:rPr lang="ru-RU" sz="3600" dirty="0" smtClean="0"/>
              <a:t>. Но эту задачу решить трудно. Проще придумать другое – </a:t>
            </a:r>
            <a:r>
              <a:rPr lang="ru-RU" sz="3600" i="1" dirty="0" smtClean="0"/>
              <a:t>техническое определение</a:t>
            </a:r>
            <a:r>
              <a:rPr lang="ru-RU" sz="3600" dirty="0" smtClean="0"/>
              <a:t>, и искать то, что удовлетворяет ему. Это задача, отличается от изначальной, но зато можно придумать техническое определение таким, чтобы она решалась легко, а решение не очень сильно отличалось от решения изначальной биологической задачи.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89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8"/>
            <a:ext cx="9144000" cy="684053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Вообще говоря можно придумать много разных технических определений. Какое выбрать – во многом зависит от опыта автора по работе с объектом (в данном случае с выравниванием).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При этом надо понимать, техническая и биологическая задача, вообще говоря, различны. И поэтому в ряде случаев будут различны их решения. У хорошего технического определения таких ошибок должно быть мало.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62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21860"/>
            <a:ext cx="7886700" cy="833359"/>
          </a:xfrm>
        </p:spPr>
        <p:txBody>
          <a:bodyPr>
            <a:normAutofit/>
          </a:bodyPr>
          <a:lstStyle/>
          <a:p>
            <a:r>
              <a:rPr lang="en-US" dirty="0" smtClean="0"/>
              <a:t>LOGO</a:t>
            </a:r>
            <a:r>
              <a:rPr lang="ru-RU" dirty="0" smtClean="0"/>
              <a:t> и консенсус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atobolite Activator Protein (CAP)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885544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533" y="3524815"/>
            <a:ext cx="8375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RqdIAxxlGlTrETVsRxLx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16533" y="4797152"/>
            <a:ext cx="58991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Большие </a:t>
            </a:r>
            <a:r>
              <a:rPr lang="ru-RU" dirty="0" smtClean="0"/>
              <a:t>буквы – почти консервативные позиции, </a:t>
            </a:r>
          </a:p>
          <a:p>
            <a:r>
              <a:rPr lang="ru-RU" dirty="0" smtClean="0"/>
              <a:t>Маленькие – менее консервативные позиции,</a:t>
            </a:r>
          </a:p>
          <a:p>
            <a:r>
              <a:rPr lang="ru-RU" dirty="0" smtClean="0"/>
              <a:t>х – неконсервативная позиция</a:t>
            </a:r>
          </a:p>
          <a:p>
            <a:endParaRPr lang="ru-RU" dirty="0"/>
          </a:p>
          <a:p>
            <a:r>
              <a:rPr lang="ru-RU" dirty="0" smtClean="0"/>
              <a:t>(Эти обозначения в разных программах могут отличаться)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66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10" y="1383043"/>
            <a:ext cx="7738973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Часть 2</a:t>
            </a:r>
            <a:br>
              <a:rPr lang="ru-RU" sz="6000" dirty="0" smtClean="0"/>
            </a:br>
            <a:r>
              <a:rPr lang="ru-RU" sz="6000" dirty="0" smtClean="0"/>
              <a:t>Построение выравниваний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206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04973"/>
          </a:xfrm>
        </p:spPr>
        <p:txBody>
          <a:bodyPr/>
          <a:lstStyle/>
          <a:p>
            <a:r>
              <a:rPr lang="ru-RU" dirty="0" smtClean="0"/>
              <a:t>Важное замечание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76" y="772999"/>
            <a:ext cx="8873568" cy="59671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Вообще, это касается всей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. Когда мы говорим про любую программу, то рассказывать надо так:</a:t>
            </a:r>
          </a:p>
          <a:p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На вход подается то-то и то-то.</a:t>
            </a:r>
          </a:p>
          <a:p>
            <a:pPr marL="514350" indent="-514350">
              <a:buAutoNum type="arabicPeriod"/>
            </a:pPr>
            <a:r>
              <a:rPr lang="ru-RU" dirty="0" smtClean="0"/>
              <a:t>Биологическая задача состоит в том, чтобы … 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Она формализована таким-то способом.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Результатом работы программы будет такая-то штуковина.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данном случае: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вход – список последовательностей.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Надо найти правильное (т.е. отражающее </a:t>
            </a:r>
            <a:r>
              <a:rPr lang="ru-RU" dirty="0"/>
              <a:t>гомологию между остатками) </a:t>
            </a:r>
            <a:r>
              <a:rPr lang="ru-RU" dirty="0" smtClean="0"/>
              <a:t>выравнивание.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этого программа ищет выравнивание с наибольшим весом.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выходе – выравнивание.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33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7250" y="3903725"/>
            <a:ext cx="830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Еще раз: запомните, </a:t>
            </a:r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dirty="0" smtClean="0"/>
              <a:t>Например, аминокислоты, выделенные жирным шрифтом, произошли от одной предковой аминокислоты. Следовательно, они – гомологи.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9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823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Допустим, нам нужно парное выравнивание последовательностей.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Надежные способы его найти: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400" dirty="0" smtClean="0"/>
              <a:t>Если есть структуры, и они хорошо совмещаются, - строим структурное выравнивание.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400" dirty="0" smtClean="0"/>
              <a:t>Если последовательности очень-очень похожи (например, </a:t>
            </a:r>
            <a:r>
              <a:rPr lang="en-US" sz="2400" dirty="0" smtClean="0"/>
              <a:t>90% </a:t>
            </a:r>
            <a:r>
              <a:rPr lang="ru-RU" sz="2400" dirty="0" smtClean="0"/>
              <a:t>идентичных остатков при длину в сотни аминокислот) – справится программа построения парного выравнивания.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400" dirty="0" smtClean="0"/>
              <a:t>Если нет структур – поищем похожие последовательности со структурами.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8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761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Допустим, нам нужно парное выравнивание последовательностей.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Не очень надежный способы его найти: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Построить множественное выравнивание. (Обычно, программы построения множественного выравнивания, используют построение парного выравнивания на каком-нибудь этапе своего алгоритма.)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Отметить блоки.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Удалить все последовательности, кроме двух.</a:t>
            </a:r>
            <a:r>
              <a:rPr lang="en-US" sz="2400" dirty="0" smtClean="0"/>
              <a:t> </a:t>
            </a:r>
            <a:r>
              <a:rPr lang="ru-RU" sz="2400" dirty="0" smtClean="0"/>
              <a:t>Построенное парное выравнивание имеет смысл только в участках, входящих в состав блоков, либо там, где эти две последовательности очень похожи.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66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73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Допустим, нам нужно парное выравнивание последовательностей.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Не очень надежный способы его найти: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Построить множественное выравнивание. (Обычно, программы построения множественного выравнивания, используют построение парного выравнивания на каком-нибудь этапе своего алгоритма.)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Отметить блоки.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Удалить все последовательности, кроме двух.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Совсем ненадежный способ: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dirty="0" smtClean="0"/>
              <a:t>Применить программу построения парного выравнивания.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05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парного выравнивания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76991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Дано: 2 последовательности.</a:t>
            </a:r>
          </a:p>
          <a:p>
            <a:endParaRPr lang="ru-RU" sz="2800" dirty="0"/>
          </a:p>
          <a:p>
            <a:r>
              <a:rPr lang="ru-RU" sz="2800" dirty="0" smtClean="0"/>
              <a:t>Задача: предсказать их парное выравнивание, не используя ни множественного, ни пространственных структур.</a:t>
            </a:r>
          </a:p>
          <a:p>
            <a:endParaRPr lang="ru-RU" sz="2800" dirty="0"/>
          </a:p>
          <a:p>
            <a:r>
              <a:rPr lang="ru-RU" sz="2800" dirty="0" smtClean="0"/>
              <a:t>Зачем надо? Иногда бывает, что ничего другого просто нет. Также используется в ряде других задач, как промежуточный этап (построение множественного выравнивания, поиск сходных последовательностей в банке данных).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04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парного выравнивания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76991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Дано: 2 последовательности.</a:t>
            </a:r>
          </a:p>
          <a:p>
            <a:endParaRPr lang="ru-RU" sz="2800" dirty="0"/>
          </a:p>
          <a:p>
            <a:r>
              <a:rPr lang="ru-RU" sz="2800" dirty="0" smtClean="0"/>
              <a:t>Биологическая задача: предсказать их парное выравнивание.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Техническая задача: из всех возможных выравниваний двух последовательностей выбрать выравнивание с максимальным весом.</a:t>
            </a:r>
          </a:p>
          <a:p>
            <a:endParaRPr lang="ru-RU" sz="2800" dirty="0"/>
          </a:p>
          <a:p>
            <a:r>
              <a:rPr lang="ru-RU" sz="2800" dirty="0" smtClean="0"/>
              <a:t>Вопрос</a:t>
            </a:r>
            <a:r>
              <a:rPr lang="en-US" sz="2800" dirty="0" smtClean="0"/>
              <a:t>: </a:t>
            </a:r>
            <a:r>
              <a:rPr lang="ru-RU" sz="2800" dirty="0" smtClean="0"/>
              <a:t>как оценивать выравнивания?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54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Дано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>две последовательности. </a:t>
            </a:r>
          </a:p>
          <a:p>
            <a:r>
              <a:rPr lang="ru-RU" sz="2400" b="1" dirty="0" smtClean="0"/>
              <a:t>Вопрос:</a:t>
            </a:r>
            <a:r>
              <a:rPr lang="en-US" sz="2400" b="1" dirty="0" smtClean="0"/>
              <a:t> </a:t>
            </a:r>
            <a:r>
              <a:rPr lang="ru-RU" sz="2400" dirty="0" smtClean="0"/>
              <a:t>Какие вообще выравнивания возможны?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0396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039599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ASN-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20396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AS-N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20396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0396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525" y="2998693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7629" y="2998692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A--SN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9757" y="2998693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ATRN-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9877" y="2998693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ASN----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371703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Задача: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r>
              <a:rPr lang="ru-RU" sz="2400" dirty="0" smtClean="0"/>
              <a:t>  Оценить все возможные </a:t>
            </a:r>
            <a:r>
              <a:rPr lang="en-US" sz="2400" dirty="0" smtClean="0"/>
              <a:t>“</a:t>
            </a:r>
            <a:r>
              <a:rPr lang="ru-RU" sz="2400" dirty="0" smtClean="0"/>
              <a:t>выравнивания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Выбрать наилучшее.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Вопрос: </a:t>
            </a:r>
            <a:r>
              <a:rPr lang="ru-RU" sz="2400" dirty="0"/>
              <a:t>Что </a:t>
            </a:r>
            <a:r>
              <a:rPr lang="ru-RU" sz="2400" dirty="0" smtClean="0"/>
              <a:t>значит </a:t>
            </a:r>
            <a:r>
              <a:rPr lang="en-US" sz="2400" dirty="0" smtClean="0"/>
              <a:t>“</a:t>
            </a:r>
            <a:r>
              <a:rPr lang="ru-RU" sz="2400" dirty="0" smtClean="0"/>
              <a:t>лучшее</a:t>
            </a:r>
            <a:r>
              <a:rPr lang="en-US" sz="2400" dirty="0" smtClean="0"/>
              <a:t>”</a:t>
            </a:r>
            <a:r>
              <a:rPr lang="ru-RU" sz="2400" dirty="0" smtClean="0"/>
              <a:t>? Надо как-то уметь их оценивать.</a:t>
            </a:r>
            <a:endParaRPr lang="ru-RU" sz="24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00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77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Термины, связанные с парными выравниваниями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7665"/>
            <a:ext cx="9144000" cy="5890333"/>
          </a:xfrm>
        </p:spPr>
        <p:txBody>
          <a:bodyPr>
            <a:normAutofit/>
          </a:bodyPr>
          <a:lstStyle/>
          <a:p>
            <a:r>
              <a:rPr lang="en-US" dirty="0" smtClean="0"/>
              <a:t>Match</a:t>
            </a:r>
            <a:r>
              <a:rPr lang="ru-RU" dirty="0" smtClean="0"/>
              <a:t> (совпадение) – колонка, в которой находятся две одинаковые аминокислоты.</a:t>
            </a:r>
          </a:p>
          <a:p>
            <a:r>
              <a:rPr lang="en-US" dirty="0" smtClean="0"/>
              <a:t>Identities (</a:t>
            </a:r>
            <a:r>
              <a:rPr lang="ru-RU" dirty="0" smtClean="0"/>
              <a:t>% совпадений) – процент таких колонок.</a:t>
            </a:r>
          </a:p>
          <a:p>
            <a:r>
              <a:rPr lang="en-US" dirty="0" smtClean="0"/>
              <a:t>Positives – </a:t>
            </a:r>
            <a:r>
              <a:rPr lang="ru-RU" dirty="0"/>
              <a:t>процент </a:t>
            </a:r>
            <a:r>
              <a:rPr lang="ru-RU" dirty="0" smtClean="0"/>
              <a:t>колонок, в которых находятся идентичные или сходные по свойствам аминокислоты.</a:t>
            </a:r>
            <a:endParaRPr lang="en-US" dirty="0"/>
          </a:p>
          <a:p>
            <a:r>
              <a:rPr lang="en-US" dirty="0" smtClean="0"/>
              <a:t>Gap column (</a:t>
            </a:r>
            <a:r>
              <a:rPr lang="ru-RU" dirty="0" err="1" smtClean="0"/>
              <a:t>гэповая</a:t>
            </a:r>
            <a:r>
              <a:rPr lang="ru-RU" dirty="0" smtClean="0"/>
              <a:t> колонка) – колонка, в которой имеется </a:t>
            </a:r>
            <a:r>
              <a:rPr lang="ru-RU" dirty="0" err="1" smtClean="0"/>
              <a:t>гэп</a:t>
            </a:r>
            <a:r>
              <a:rPr lang="ru-RU" dirty="0" smtClean="0"/>
              <a:t> в одной из последовательностей.</a:t>
            </a:r>
          </a:p>
          <a:p>
            <a:r>
              <a:rPr lang="en-US" dirty="0" smtClean="0"/>
              <a:t>Gap (</a:t>
            </a:r>
            <a:r>
              <a:rPr lang="ru-RU" dirty="0" err="1" smtClean="0"/>
              <a:t>гэп</a:t>
            </a:r>
            <a:r>
              <a:rPr lang="en-US" dirty="0" smtClean="0"/>
              <a:t>)</a:t>
            </a:r>
            <a:r>
              <a:rPr lang="ru-RU" dirty="0" smtClean="0"/>
              <a:t> – несколько </a:t>
            </a:r>
            <a:r>
              <a:rPr lang="ru-RU" dirty="0" err="1" smtClean="0"/>
              <a:t>гэповых</a:t>
            </a:r>
            <a:r>
              <a:rPr lang="ru-RU" dirty="0" smtClean="0"/>
              <a:t> колонок с </a:t>
            </a:r>
            <a:r>
              <a:rPr lang="ru-RU" dirty="0" err="1" smtClean="0"/>
              <a:t>гэпами</a:t>
            </a:r>
            <a:r>
              <a:rPr lang="ru-RU" dirty="0" smtClean="0"/>
              <a:t> в одной и той же последовательности подряд. Результат </a:t>
            </a:r>
            <a:r>
              <a:rPr lang="ru-RU" dirty="0" err="1" smtClean="0"/>
              <a:t>инсерции</a:t>
            </a:r>
            <a:r>
              <a:rPr lang="ru-RU" dirty="0" smtClean="0"/>
              <a:t> или </a:t>
            </a:r>
            <a:r>
              <a:rPr lang="ru-RU" dirty="0" err="1" smtClean="0"/>
              <a:t>делеции</a:t>
            </a:r>
            <a:r>
              <a:rPr lang="ru-RU" dirty="0" smtClean="0"/>
              <a:t> (вместе их называют </a:t>
            </a:r>
            <a:r>
              <a:rPr lang="ru-RU" dirty="0" err="1" smtClean="0"/>
              <a:t>инделями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По поводу употребления термина </a:t>
            </a:r>
            <a:r>
              <a:rPr lang="en-US" dirty="0" smtClean="0"/>
              <a:t>“</a:t>
            </a:r>
            <a:r>
              <a:rPr lang="ru-RU" dirty="0" err="1" smtClean="0"/>
              <a:t>гэп</a:t>
            </a:r>
            <a:r>
              <a:rPr lang="en-US" dirty="0" smtClean="0"/>
              <a:t>”</a:t>
            </a:r>
            <a:r>
              <a:rPr lang="ru-RU" dirty="0" smtClean="0"/>
              <a:t> нет общепринятой практики. В ряде случаев под словом </a:t>
            </a:r>
            <a:r>
              <a:rPr lang="en-US" dirty="0" smtClean="0"/>
              <a:t>“</a:t>
            </a:r>
            <a:r>
              <a:rPr lang="ru-RU" dirty="0" err="1" smtClean="0"/>
              <a:t>гэп</a:t>
            </a:r>
            <a:r>
              <a:rPr lang="en-US" dirty="0" smtClean="0"/>
              <a:t>”</a:t>
            </a:r>
            <a:r>
              <a:rPr lang="ru-RU" dirty="0" smtClean="0"/>
              <a:t> может пониматься </a:t>
            </a:r>
            <a:r>
              <a:rPr lang="ru-RU" dirty="0" err="1" smtClean="0"/>
              <a:t>гэповая</a:t>
            </a:r>
            <a:r>
              <a:rPr lang="ru-RU" dirty="0" smtClean="0"/>
              <a:t> колонка.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58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384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488" y="1172021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ASN-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3616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AS-N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736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9840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365" y="2131115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5469" y="213111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A--SN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97" y="2131115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ATRN-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7717" y="2131115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ASN----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3333" y="3209494"/>
            <a:ext cx="3988280" cy="646331"/>
            <a:chOff x="445493" y="4077072"/>
            <a:chExt cx="3988280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AS-N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75656" y="4211796"/>
              <a:ext cx="2958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matches, 1 gap, 1 mismatch</a:t>
              </a:r>
              <a:endParaRPr lang="en-US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3333" y="3929574"/>
            <a:ext cx="3988280" cy="646331"/>
            <a:chOff x="445493" y="4077072"/>
            <a:chExt cx="3988280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A-SN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5656" y="4211796"/>
              <a:ext cx="2958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matches, 1 gap, 1 mismatch</a:t>
              </a:r>
              <a:endParaRPr lang="en-US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7544" y="4723403"/>
            <a:ext cx="3988280" cy="646331"/>
            <a:chOff x="445493" y="4077072"/>
            <a:chExt cx="398828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-ASN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5656" y="4211796"/>
              <a:ext cx="2958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match, 1 gap, 2 mismatches</a:t>
              </a:r>
              <a:endParaRPr lang="en-US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88984" y="260648"/>
            <a:ext cx="84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Простейший метод оценки выравнивания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44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384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488" y="1172021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ASN-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3616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AS-N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736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9840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365" y="2131115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5469" y="213111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A--SN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97" y="2131115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ATRN-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7717" y="2131115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ASN----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3333" y="3209494"/>
            <a:ext cx="4347994" cy="646331"/>
            <a:chOff x="445493" y="4077072"/>
            <a:chExt cx="4347994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AS-N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75656" y="4211796"/>
              <a:ext cx="3317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matches, 1 gap, </a:t>
              </a:r>
              <a:r>
                <a:rPr lang="en-US" dirty="0"/>
                <a:t>1 almost match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3333" y="3929574"/>
            <a:ext cx="3988280" cy="646331"/>
            <a:chOff x="445493" y="4077072"/>
            <a:chExt cx="3988280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A-SN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5656" y="4211796"/>
              <a:ext cx="2958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matches, 1 gap, 1 mismatch</a:t>
              </a:r>
              <a:endParaRPr lang="en-US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7544" y="4723403"/>
            <a:ext cx="3988280" cy="646331"/>
            <a:chOff x="445493" y="4077072"/>
            <a:chExt cx="398828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-ASN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5656" y="4211796"/>
              <a:ext cx="2958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match, 1 gap, 2 mismatches</a:t>
              </a:r>
              <a:endParaRPr lang="en-US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88984" y="260648"/>
            <a:ext cx="84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Использование матрицы сходства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49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8984" y="260648"/>
            <a:ext cx="84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Простейший метод оценки выравнивания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8984" y="836712"/>
            <a:ext cx="75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придумать какую-нибудь оценку, типа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1794" y="1414517"/>
            <a:ext cx="13607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br>
              <a:rPr lang="ru-RU" dirty="0" smtClean="0"/>
            </a:br>
            <a:r>
              <a:rPr lang="ru-RU" dirty="0" smtClean="0"/>
              <a:t>совпадений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961954" y="169732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2589" y="1414517"/>
            <a:ext cx="15996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br>
              <a:rPr lang="ru-RU" dirty="0" smtClean="0"/>
            </a:br>
            <a:r>
              <a:rPr lang="ru-RU" dirty="0" smtClean="0"/>
              <a:t>несовпадений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266210" y="169732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6922" y="1377929"/>
            <a:ext cx="18394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гэповых</a:t>
            </a:r>
            <a:r>
              <a:rPr lang="ru-RU" dirty="0" smtClean="0"/>
              <a:t> колонок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84" y="1556792"/>
            <a:ext cx="92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 = </a:t>
            </a:r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95536" y="2492896"/>
            <a:ext cx="75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или лучше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528346" y="3070701"/>
            <a:ext cx="13607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br>
              <a:rPr lang="ru-RU" dirty="0" smtClean="0"/>
            </a:br>
            <a:r>
              <a:rPr lang="ru-RU" dirty="0" smtClean="0"/>
              <a:t>совпадений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572000" y="335351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30540" y="3070700"/>
            <a:ext cx="15996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br>
              <a:rPr lang="ru-RU" dirty="0" smtClean="0"/>
            </a:br>
            <a:r>
              <a:rPr lang="ru-RU" dirty="0" smtClean="0"/>
              <a:t>несовпадений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700740" y="335351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51015" y="3030344"/>
            <a:ext cx="18394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гэповых</a:t>
            </a:r>
            <a:r>
              <a:rPr lang="ru-RU" dirty="0" smtClean="0"/>
              <a:t> колонок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536" y="3212976"/>
            <a:ext cx="92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 = </a:t>
            </a:r>
            <a:endParaRPr lang="en-US" dirty="0" smtClean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987824" y="335351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91880" y="3070701"/>
            <a:ext cx="9178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br>
              <a:rPr lang="ru-RU" dirty="0" smtClean="0"/>
            </a:br>
            <a:r>
              <a:rPr lang="ru-RU" dirty="0" smtClean="0"/>
              <a:t>сходств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536" y="3933056"/>
            <a:ext cx="75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а, так как, совпадение – все-таки более важно, чем просто сходство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528346" y="4510861"/>
            <a:ext cx="13607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br>
              <a:rPr lang="ru-RU" dirty="0" smtClean="0"/>
            </a:br>
            <a:r>
              <a:rPr lang="ru-RU" dirty="0" smtClean="0"/>
              <a:t>совпадений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572000" y="479367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30540" y="4510860"/>
            <a:ext cx="15996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br>
              <a:rPr lang="ru-RU" dirty="0" smtClean="0"/>
            </a:br>
            <a:r>
              <a:rPr lang="ru-RU" dirty="0" smtClean="0"/>
              <a:t>несовпадений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700740" y="479367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51015" y="4470504"/>
            <a:ext cx="18394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гэповых</a:t>
            </a:r>
            <a:r>
              <a:rPr lang="ru-RU" dirty="0" smtClean="0"/>
              <a:t> колонок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3541" y="4653136"/>
            <a:ext cx="12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 </a:t>
            </a:r>
            <a:r>
              <a:rPr lang="en-US" dirty="0" smtClean="0"/>
              <a:t>=</a:t>
            </a:r>
            <a:r>
              <a:rPr lang="ru-RU" dirty="0" smtClean="0"/>
              <a:t> 5 х</a:t>
            </a:r>
            <a:r>
              <a:rPr lang="en-US" dirty="0" smtClean="0"/>
              <a:t> 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987824" y="479367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91880" y="4510861"/>
            <a:ext cx="9178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br>
              <a:rPr lang="ru-RU" dirty="0" smtClean="0"/>
            </a:br>
            <a:r>
              <a:rPr lang="ru-RU" dirty="0" smtClean="0"/>
              <a:t>сходств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158494" y="3142849"/>
            <a:ext cx="2471" cy="427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175528" y="4571256"/>
            <a:ext cx="1750" cy="416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89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4" grpId="0" animBg="1"/>
      <p:bldP spid="36" grpId="0" animBg="1"/>
      <p:bldP spid="37" grpId="0"/>
      <p:bldP spid="39" grpId="0" animBg="1"/>
      <p:bldP spid="40" grpId="0"/>
      <p:bldP spid="41" grpId="0" animBg="1"/>
      <p:bldP spid="43" grpId="0" animBg="1"/>
      <p:bldP spid="45" grpId="0" animBg="1"/>
      <p:bldP spid="46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…ACRKTP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…ACHKSP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…AVNRKTP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7250" y="3752803"/>
            <a:ext cx="8309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Еще раз: запомните, </a:t>
            </a:r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dirty="0" smtClean="0"/>
              <a:t>Например, аминокислоты, выделенные жирным шрифтом, произошли от одной предковой аминокислоты. Следовательно, они – гомологи. Обратите внимание: гомологичные аминокислоты могут обладать разными физико-химическими свойствами!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00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976" y="-37262"/>
            <a:ext cx="8431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Конечно, реально используют гораздо больше коэффициентов. Кажется логичным </a:t>
            </a:r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За </a:t>
            </a:r>
            <a:r>
              <a:rPr lang="en-US" sz="2800" dirty="0" smtClean="0"/>
              <a:t>mismatch </a:t>
            </a:r>
            <a:r>
              <a:rPr lang="ru-RU" sz="2800" dirty="0" smtClean="0"/>
              <a:t>очень сходных аминокислот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(например, </a:t>
            </a:r>
            <a:r>
              <a:rPr lang="en-US" sz="2800" dirty="0" smtClean="0"/>
              <a:t>E </a:t>
            </a:r>
            <a:r>
              <a:rPr lang="ru-RU" sz="2800" dirty="0" smtClean="0"/>
              <a:t>и </a:t>
            </a:r>
            <a:r>
              <a:rPr lang="en-US" sz="2800" dirty="0" smtClean="0"/>
              <a:t>D)</a:t>
            </a:r>
            <a:r>
              <a:rPr lang="ru-RU" sz="2800" dirty="0" smtClean="0"/>
              <a:t> прибавлять меньше,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чем за </a:t>
            </a:r>
            <a:r>
              <a:rPr lang="en-US" sz="2800" dirty="0" smtClean="0"/>
              <a:t>mismatch </a:t>
            </a:r>
            <a:r>
              <a:rPr lang="ru-RU" sz="2800" dirty="0" smtClean="0"/>
              <a:t>менее сходных (</a:t>
            </a:r>
            <a:r>
              <a:rPr lang="en-US" sz="2800" dirty="0"/>
              <a:t>E </a:t>
            </a:r>
            <a:r>
              <a:rPr lang="ru-RU" sz="2800" dirty="0" smtClean="0"/>
              <a:t>и</a:t>
            </a:r>
            <a:r>
              <a:rPr lang="en-US" sz="2800" dirty="0" smtClean="0"/>
              <a:t> </a:t>
            </a:r>
            <a:r>
              <a:rPr lang="en-US" sz="2800" dirty="0"/>
              <a:t>Q</a:t>
            </a:r>
            <a:r>
              <a:rPr lang="ru-RU" sz="2800" dirty="0" smtClean="0"/>
              <a:t>).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За совпадение редких аминокислот </a:t>
            </a:r>
            <a:br>
              <a:rPr lang="ru-RU" sz="2800" dirty="0" smtClean="0"/>
            </a:br>
            <a:r>
              <a:rPr lang="ru-RU" sz="2800" dirty="0" smtClean="0"/>
              <a:t>(например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en-US" sz="2800" dirty="0" smtClean="0"/>
              <a:t>P) </a:t>
            </a:r>
            <a:r>
              <a:rPr lang="ru-RU" sz="2800" dirty="0" smtClean="0"/>
              <a:t>прибавлять больше, чем за совпадение частых (например, </a:t>
            </a:r>
            <a:r>
              <a:rPr lang="en-US" sz="2800" dirty="0" smtClean="0"/>
              <a:t>A)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39552" y="3873822"/>
            <a:ext cx="7920880" cy="2884388"/>
            <a:chOff x="539552" y="3873822"/>
            <a:chExt cx="7920880" cy="2884388"/>
          </a:xfrm>
        </p:grpSpPr>
        <p:sp>
          <p:nvSpPr>
            <p:cNvPr id="4" name="TextBox 3"/>
            <p:cNvSpPr txBox="1"/>
            <p:nvPr/>
          </p:nvSpPr>
          <p:spPr>
            <a:xfrm>
              <a:off x="539552" y="4593902"/>
              <a:ext cx="16193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“</a:t>
              </a:r>
              <a:r>
                <a:rPr lang="ru-RU" dirty="0" smtClean="0"/>
                <a:t>качество</a:t>
              </a:r>
              <a:r>
                <a:rPr lang="en-US" dirty="0" smtClean="0"/>
                <a:t>”</a:t>
              </a:r>
              <a:br>
                <a:rPr lang="en-US" dirty="0" smtClean="0"/>
              </a:br>
              <a:r>
                <a:rPr lang="ru-RU" dirty="0" smtClean="0"/>
                <a:t>выравнивания</a:t>
              </a:r>
              <a:endParaRPr lang="ru-RU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123728" y="5025950"/>
              <a:ext cx="360040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866449" y="5818038"/>
              <a:ext cx="19899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Суммирование</a:t>
              </a:r>
              <a:br>
                <a:rPr lang="ru-RU" dirty="0" smtClean="0"/>
              </a:br>
              <a:r>
                <a:rPr lang="ru-RU" dirty="0" smtClean="0"/>
                <a:t>по всем позициям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match </a:t>
              </a:r>
              <a:r>
                <a:rPr lang="ru-RU" dirty="0" smtClean="0"/>
                <a:t>и </a:t>
              </a:r>
              <a:r>
                <a:rPr lang="en-US" dirty="0" smtClean="0"/>
                <a:t>mismatch</a:t>
              </a:r>
              <a:endParaRPr lang="ru-RU" dirty="0" err="1" smtClean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3676333" y="5890046"/>
              <a:ext cx="319603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2395309" y="4559461"/>
                  <a:ext cx="4515980" cy="13905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𝑆𝑐𝑜𝑟𝑒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5309" y="4559461"/>
                  <a:ext cx="4515980" cy="13905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5292080" y="5746030"/>
              <a:ext cx="1451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Сходство </a:t>
              </a:r>
              <a:r>
                <a:rPr lang="ru-RU" dirty="0" err="1" smtClean="0"/>
                <a:t>а.к</a:t>
              </a:r>
              <a:r>
                <a:rPr lang="ru-RU" dirty="0" smtClean="0"/>
                <a:t>.</a:t>
              </a:r>
              <a:br>
                <a:rPr lang="ru-RU" dirty="0" smtClean="0"/>
              </a:br>
              <a:r>
                <a:rPr lang="ru-RU" dirty="0" smtClean="0"/>
                <a:t>в позиции </a:t>
              </a:r>
              <a:r>
                <a:rPr lang="en-US" dirty="0" smtClean="0"/>
                <a:t>j</a:t>
              </a:r>
              <a:endParaRPr lang="ru-RU" dirty="0" err="1" smtClean="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4794825" y="5574325"/>
              <a:ext cx="528295" cy="4597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08816" y="4449886"/>
              <a:ext cx="14516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Число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ru-RU" dirty="0" smtClean="0"/>
                <a:t>колонок</a:t>
              </a:r>
              <a:br>
                <a:rPr lang="ru-RU" dirty="0" smtClean="0"/>
              </a:br>
              <a:r>
                <a:rPr lang="ru-RU" dirty="0" smtClean="0"/>
                <a:t>с </a:t>
              </a:r>
              <a:r>
                <a:rPr lang="ru-RU" dirty="0" err="1" smtClean="0"/>
                <a:t>гэпами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(</a:t>
              </a:r>
              <a:r>
                <a:rPr lang="ru-RU" dirty="0" smtClean="0"/>
                <a:t>обычно,</a:t>
              </a:r>
              <a:br>
                <a:rPr lang="ru-RU" dirty="0" smtClean="0"/>
              </a:br>
              <a:r>
                <a:rPr lang="ru-RU" dirty="0" smtClean="0"/>
                <a:t>кроме</a:t>
              </a:r>
              <a:br>
                <a:rPr lang="ru-RU" dirty="0" smtClean="0"/>
              </a:br>
              <a:r>
                <a:rPr lang="ru-RU" dirty="0" err="1" smtClean="0"/>
                <a:t>гэпов</a:t>
              </a:r>
              <a:r>
                <a:rPr lang="ru-RU" dirty="0" smtClean="0"/>
                <a:t> на</a:t>
              </a:r>
              <a:br>
                <a:rPr lang="ru-RU" dirty="0" smtClean="0"/>
              </a:br>
              <a:r>
                <a:rPr lang="ru-RU" dirty="0" smtClean="0"/>
                <a:t>концах</a:t>
              </a:r>
              <a:br>
                <a:rPr lang="ru-RU" dirty="0" smtClean="0"/>
              </a:br>
              <a:r>
                <a:rPr lang="ru-RU" dirty="0" err="1" smtClean="0"/>
                <a:t>посл</a:t>
              </a:r>
              <a:r>
                <a:rPr lang="ru-RU" dirty="0" smtClean="0"/>
                <a:t>-ей)</a:t>
              </a:r>
              <a:endParaRPr lang="ru-RU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H="1">
              <a:off x="6444208" y="4844579"/>
              <a:ext cx="788689" cy="3956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67944" y="3873822"/>
              <a:ext cx="2891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Gap penalty</a:t>
              </a:r>
            </a:p>
            <a:p>
              <a:pPr algn="ctr"/>
              <a:r>
                <a:rPr lang="en-US" dirty="0" smtClean="0"/>
                <a:t>(</a:t>
              </a:r>
              <a:r>
                <a:rPr lang="ru-RU" dirty="0"/>
                <a:t>штраф </a:t>
              </a:r>
              <a:r>
                <a:rPr lang="ru-RU" dirty="0" smtClean="0"/>
                <a:t>за</a:t>
              </a:r>
              <a:br>
                <a:rPr lang="ru-RU" dirty="0" smtClean="0"/>
              </a:br>
              <a:r>
                <a:rPr lang="ru-RU" dirty="0" err="1" smtClean="0"/>
                <a:t>гэповую</a:t>
              </a:r>
              <a:r>
                <a:rPr lang="ru-RU" dirty="0" smtClean="0"/>
                <a:t> колонку)</a:t>
              </a:r>
              <a:endParaRPr lang="ru-RU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5323120" y="4838579"/>
              <a:ext cx="99002" cy="2850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80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46" y="219634"/>
            <a:ext cx="8784976" cy="122742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Так была составлена матрица </a:t>
            </a:r>
            <a:r>
              <a:rPr lang="en-US" dirty="0" smtClean="0"/>
              <a:t>BLOSUM62</a:t>
            </a:r>
            <a:r>
              <a:rPr lang="ru-RU" dirty="0" smtClean="0"/>
              <a:t>, которая обычно и используется.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265" y="1516348"/>
            <a:ext cx="820891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1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 </a:t>
            </a:r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 N  D  C  Q  E  G  H  I  L  K  M  F  P  S  T  W  Y  V  B  Z  X  *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 4 -1 -2 -2  0 -1 -1  0 -2 -1 -1 -1 -1 -2 -1  1  0 -3 -2  0 -2 -1  0 -4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-1  5  0 -2 -3  1  0 -2  0 -3 -2  2 -1 -3 -2 -1 -1 -3 -2 -3 -1  0 -1 -4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-2  0  6  1 -3  0  0  0  1 -3 -3  0 -2 -3 -2  1  0 -4 -2 -3  3  0 -1 -4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-2 -2  1  6 -3  0  2 -1 -1 -3 -4 -1 -3 -3 -1  0 -1 -4 -3 -3  4  1 -1 -4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 0 -3 -3 -3  9 -3 -4 -3 -3 -1 -1 -3 -1 -2 -3 -1 -1 -2 -2 -1 -3 -3 -2 -4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Q -1  1  0  0 -3  5  2 -2  0 -3 -2  1  0 -3 -1  0 -1 -2 -1 -2  0  3 -1 -4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-1  0  0  2 -4  2  5 -2  0 -3 -3  1 -2 -3 -1  0 -1 -3 -2 -2  1  4 -1 -4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 0 -2  0 -1 -3 -2 -2  6 -2 -4 -4 -2 -3 -3 -2  0 -2 -2 -3 -3 -1 -2 -1 -4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-2  0  1 -1 -3  0  0 -2  8 -3 -3 -1 -2 -1 -2 -1 -2 -2  2 -3  0  0 -1 -4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-1 -3 -3 -3 -1 -3 -3 -4 -3  4  2 -3  1  0 -3 -2 -1 -3 -1  3 -3 -3 -1 -4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L -1 -2 -3 -4 -1 -2 -3 -4 -3  2  4 -2  2  0 -3 -2 -1 -2 -1  1 -4 -3 -1 -4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K -1  2  0 -1 -3  1  1 -2 -1 -3 -2  5 -1 -3 -1  0 -1 -3 -2 -2  0  1 -1 -4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 -1 -1 -2 -3 -1  0 -2 -3 -2  1  2 -1  5  0 -2 -1 -1 -1 -1  1 -3 -1 -1 -4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-2 -3 -3 -3 -2 -3 -3 -3 -1  0  0 -3  0  6 -4 -2 -2  1  3 -1 -3 -3 -1 -4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 -1 -2 -2 -1 -3 -1 -1 -2 -2 -3 -3 -1 -2 -4  7 -1 -1 -4 -3 -2 -2 -1 -2 -4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 1 -1  1  0 -1  0  0  0 -1 -2 -2  0 -1 -2 -1  4  1 -3 -2 -2  0  0  0 -4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 0 -1  0 -1 -1 -1 -1 -2 -2 -1 -1 -1 -1 -2 -1  1  5 -2 -2  0 -1 -1  0 -4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W -3 -3 -4 -4 -2 -2 -3 -2 -2 -3 -2 -3 -1  1 -4 -3 -2 11  2 -3 -4 -3 -2 -4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-2 -2 -2 -3 -2 -1 -2 -3  2 -1 -1 -2 -1  3 -3 -2 -2  2  7 -1 -3 -2 -1 -4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 0 -3 -3 -3 -1 -2 -2 -3 -3  3  1 -2  1 -1 -2 -2  0 -3 -1  4 -3 -2 -1 -4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-2 -1  3  4 -3  0  1 -1  0 -3 -4  0 -3 -3 -2  0 -1 -4 -3 -3  4  1 -1 -4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Z -1  0  0  1 -3  3  4 -2  0 -3 -3  1 -1 -3 -1  0 -1 -3 -2 -2  1  4 -1 -4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 0 -1 -1 -1 -2 -1 -1 -1 -1 -1 -1 -1 -1 -1 -2  0  0 -2 -1 -1 -1 -1 -1 -4 </a:t>
            </a:r>
          </a:p>
          <a:p>
            <a:r>
              <a:rPr lang="ru-RU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-4 -4 -4 -4 -4 -4 -4 -4 -4 -4 -4 -4 -4 -4 -4 -4 -4 -4 -4 -4 -4 -4 -4 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3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5724"/>
          </a:xfrm>
        </p:spPr>
        <p:txBody>
          <a:bodyPr>
            <a:normAutofit/>
          </a:bodyPr>
          <a:lstStyle/>
          <a:p>
            <a:r>
              <a:rPr lang="ru-RU" dirty="0" smtClean="0"/>
              <a:t>Откуда берутся матрицы сходства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77" y="700090"/>
            <a:ext cx="7886700" cy="1495543"/>
          </a:xfrm>
        </p:spPr>
        <p:txBody>
          <a:bodyPr/>
          <a:lstStyle/>
          <a:p>
            <a:r>
              <a:rPr lang="ru-RU" dirty="0" smtClean="0"/>
              <a:t>Упражнение: написать матрицу из головы, учитывая свойства и распространенность </a:t>
            </a:r>
            <a:r>
              <a:rPr lang="ru-RU" dirty="0" err="1" smtClean="0"/>
              <a:t>а.к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Из статистики замен в хороших выравниваниях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617" r="70949" b="42397"/>
          <a:stretch/>
        </p:blipFill>
        <p:spPr>
          <a:xfrm>
            <a:off x="5272297" y="2152229"/>
            <a:ext cx="3784591" cy="325215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0077" y="2152229"/>
            <a:ext cx="5226424" cy="34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dirty="0" smtClean="0"/>
              <a:t>Существует база данных </a:t>
            </a:r>
            <a:r>
              <a:rPr lang="en-US" dirty="0"/>
              <a:t>BLOCKS (</a:t>
            </a:r>
            <a:r>
              <a:rPr lang="en-US" sz="2000" dirty="0">
                <a:hlinkClick r:id="rId3"/>
              </a:rPr>
              <a:t>http://blocks.fhcrc.org/blocks</a:t>
            </a:r>
            <a:r>
              <a:rPr lang="en-US" sz="2000" dirty="0" smtClean="0">
                <a:hlinkClick r:id="rId3"/>
              </a:rPr>
              <a:t>/</a:t>
            </a:r>
            <a:r>
              <a:rPr lang="en-US" dirty="0" smtClean="0"/>
              <a:t>)</a:t>
            </a:r>
            <a:r>
              <a:rPr lang="ru-RU" dirty="0" smtClean="0"/>
              <a:t>, содержащая блоки, то есть надежно построенные участки выравниваний. Из этих данных можно вычислить, насколько часто одна аминокислота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76865" y="5404388"/>
            <a:ext cx="8225597" cy="1413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выровнена с другой.</a:t>
            </a:r>
            <a:r>
              <a:rPr lang="en-US" dirty="0" smtClean="0"/>
              <a:t> </a:t>
            </a:r>
            <a:r>
              <a:rPr lang="ru-RU" dirty="0" smtClean="0"/>
              <a:t>Чем чаще это случается, тем больше должно быть значение в матрице сходства.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30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46" y="219634"/>
            <a:ext cx="8784976" cy="11120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Так была составлена матрица </a:t>
            </a:r>
            <a:r>
              <a:rPr lang="en-US" dirty="0" smtClean="0"/>
              <a:t>BLOSUM62</a:t>
            </a:r>
            <a:r>
              <a:rPr lang="ru-RU" dirty="0" smtClean="0"/>
              <a:t>, которая обычно и используется.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267" y="151634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Courier New" panose="02070309020205020404" pitchFamily="49" charset="0"/>
              </a:rPr>
              <a:t>Вопросы для обсуждения: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ourier New" panose="02070309020205020404" pitchFamily="49" charset="0"/>
              </a:rPr>
              <a:t>S(D,E)=2. </a:t>
            </a:r>
            <a:r>
              <a:rPr lang="ru-RU" sz="2800" dirty="0" smtClean="0">
                <a:cs typeface="Courier New" panose="02070309020205020404" pitchFamily="49" charset="0"/>
              </a:rPr>
              <a:t>Чему равно </a:t>
            </a:r>
            <a:r>
              <a:rPr lang="en-US" sz="2800" dirty="0" smtClean="0">
                <a:cs typeface="Courier New" panose="02070309020205020404" pitchFamily="49" charset="0"/>
              </a:rPr>
              <a:t>S(E,D)?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cs typeface="Courier New" panose="02070309020205020404" pitchFamily="49" charset="0"/>
              </a:rPr>
              <a:t>Почему это значение положительно, а </a:t>
            </a:r>
            <a:r>
              <a:rPr lang="en-US" sz="2800" dirty="0" smtClean="0">
                <a:cs typeface="Courier New" panose="02070309020205020404" pitchFamily="49" charset="0"/>
              </a:rPr>
              <a:t>S(D,H)&lt;0?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cs typeface="Courier New" panose="02070309020205020404" pitchFamily="49" charset="0"/>
              </a:rPr>
              <a:t>Чему равно </a:t>
            </a:r>
            <a:r>
              <a:rPr lang="en-US" sz="2800" dirty="0" smtClean="0">
                <a:cs typeface="Courier New" panose="02070309020205020404" pitchFamily="49" charset="0"/>
              </a:rPr>
              <a:t>S(E,H)? </a:t>
            </a:r>
            <a:r>
              <a:rPr lang="ru-RU" sz="2800" dirty="0">
                <a:cs typeface="Courier New" panose="02070309020205020404" pitchFamily="49" charset="0"/>
              </a:rPr>
              <a:t>Почему</a:t>
            </a:r>
            <a:r>
              <a:rPr lang="ru-RU" sz="2800" dirty="0" smtClean="0">
                <a:cs typeface="Courier New" panose="02070309020205020404" pitchFamily="49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cs typeface="Courier New" panose="02070309020205020404" pitchFamily="49" charset="0"/>
              </a:rPr>
              <a:t>Почему значения </a:t>
            </a:r>
            <a:r>
              <a:rPr lang="ru-RU" sz="2800" dirty="0">
                <a:cs typeface="Courier New" panose="02070309020205020404" pitchFamily="49" charset="0"/>
              </a:rPr>
              <a:t>на </a:t>
            </a:r>
            <a:r>
              <a:rPr lang="ru-RU" sz="2800" dirty="0" smtClean="0">
                <a:cs typeface="Courier New" panose="02070309020205020404" pitchFamily="49" charset="0"/>
              </a:rPr>
              <a:t>главной диагонали различны?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cs typeface="Courier New" panose="02070309020205020404" pitchFamily="49" charset="0"/>
              </a:rPr>
              <a:t>Что за аминокислоты такие </a:t>
            </a:r>
            <a:r>
              <a:rPr lang="en-US" sz="2800" dirty="0" smtClean="0">
                <a:cs typeface="Courier New" panose="02070309020205020404" pitchFamily="49" charset="0"/>
              </a:rPr>
              <a:t>B, Z, X </a:t>
            </a:r>
            <a:r>
              <a:rPr lang="ru-RU" sz="2800" dirty="0" smtClean="0">
                <a:cs typeface="Courier New" panose="02070309020205020404" pitchFamily="49" charset="0"/>
              </a:rPr>
              <a:t>и</a:t>
            </a:r>
            <a:r>
              <a:rPr lang="en-US" sz="2800" dirty="0" smtClean="0"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cs typeface="Courier New" panose="02070309020205020404" pitchFamily="49" charset="0"/>
              </a:rPr>
              <a:t>*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cs typeface="Courier New" panose="02070309020205020404" pitchFamily="49" charset="0"/>
              </a:rPr>
              <a:t>Что означает число 62 в названии матрицы?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cs typeface="Courier New" panose="02070309020205020404" pitchFamily="49" charset="0"/>
              </a:rPr>
              <a:t>Тут же можно рассказать про матрицы </a:t>
            </a:r>
            <a:r>
              <a:rPr lang="en-US" sz="2800" dirty="0" smtClean="0">
                <a:cs typeface="Courier New" panose="02070309020205020404" pitchFamily="49" charset="0"/>
              </a:rPr>
              <a:t>PAM</a:t>
            </a:r>
            <a:r>
              <a:rPr lang="ru-RU" sz="2800" dirty="0" smtClean="0">
                <a:cs typeface="Courier New" panose="02070309020205020404" pitchFamily="49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22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парного выравнивания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76991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Дано: 2 последовательности.</a:t>
            </a:r>
          </a:p>
          <a:p>
            <a:endParaRPr lang="ru-RU" sz="2800" dirty="0"/>
          </a:p>
          <a:p>
            <a:r>
              <a:rPr lang="ru-RU" sz="2800" dirty="0" smtClean="0"/>
              <a:t>Биологическая задача: предсказать их парное выравнивание.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Техническая задача: из всех возможных выравниваний двух последовательностей выбрать выравнивание с максимальным весом.</a:t>
            </a:r>
          </a:p>
          <a:p>
            <a:endParaRPr lang="ru-RU" sz="2800" dirty="0"/>
          </a:p>
          <a:p>
            <a:r>
              <a:rPr lang="ru-RU" sz="2800" dirty="0" smtClean="0"/>
              <a:t>Проблема: их слишком много, полный перебор невозможен.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83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835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Проблема: их слишком много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540"/>
            <a:ext cx="9144000" cy="6255460"/>
          </a:xfrm>
        </p:spPr>
        <p:txBody>
          <a:bodyPr/>
          <a:lstStyle/>
          <a:p>
            <a:r>
              <a:rPr lang="ru-RU" dirty="0" smtClean="0"/>
              <a:t>Но есть метод динамического программирования, который, тем не менее, позволяет найти оптимальное выравнивание. Это ТОЧНЫЙ алгоритм – можно доказать теорему о том, что он гарантированно решает поставленную техническую задачу.</a:t>
            </a:r>
          </a:p>
          <a:p>
            <a:r>
              <a:rPr lang="ru-RU" dirty="0" smtClean="0"/>
              <a:t>Такое бывает, что задача </a:t>
            </a:r>
            <a:r>
              <a:rPr lang="en-US" dirty="0" smtClean="0"/>
              <a:t>“</a:t>
            </a:r>
            <a:r>
              <a:rPr lang="ru-RU" dirty="0" smtClean="0"/>
              <a:t>в лоб</a:t>
            </a:r>
            <a:r>
              <a:rPr lang="en-US" dirty="0" smtClean="0"/>
              <a:t>”</a:t>
            </a:r>
            <a:r>
              <a:rPr lang="ru-RU" dirty="0" smtClean="0"/>
              <a:t> решается довольно медленно, но есть хитрый способ решить ее быстрее. Простейший пример – вычислить произведение 29347646 * 739262743. Можно попробовать складывать 29347646 + 29347646 + 29347646 + … и так 739262743 раз. Но это будет долго. Но все знают, что эту задачу можно решить </a:t>
            </a:r>
            <a:r>
              <a:rPr lang="en-US" dirty="0" smtClean="0"/>
              <a:t>“</a:t>
            </a:r>
            <a:r>
              <a:rPr lang="ru-RU" dirty="0" smtClean="0"/>
              <a:t>в столбик</a:t>
            </a:r>
            <a:r>
              <a:rPr lang="en-US" dirty="0" smtClean="0"/>
              <a:t>”</a:t>
            </a:r>
            <a:r>
              <a:rPr lang="ru-RU" dirty="0" smtClean="0"/>
              <a:t> за короткое время. </a:t>
            </a:r>
          </a:p>
          <a:p>
            <a:r>
              <a:rPr lang="ru-RU" dirty="0" smtClean="0"/>
              <a:t>Для нахождения лучшего парного выравнивания тоже есть такой хитрый способ. Но в нашем курсе мы его не рассматриваем </a:t>
            </a:r>
            <a:r>
              <a:rPr lang="ru-RU" dirty="0" smtClean="0">
                <a:sym typeface="Wingdings" panose="05000000000000000000" pitchFamily="2" charset="2"/>
              </a:rPr>
              <a:t>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54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3"/>
            <a:ext cx="4582542" cy="735090"/>
          </a:xfrm>
        </p:spPr>
        <p:txBody>
          <a:bodyPr>
            <a:normAutofit/>
          </a:bodyPr>
          <a:lstStyle/>
          <a:p>
            <a:r>
              <a:rPr lang="ru-RU" dirty="0" smtClean="0"/>
              <a:t>Аффинные </a:t>
            </a:r>
            <a:r>
              <a:rPr lang="ru-RU" dirty="0" err="1"/>
              <a:t>гэпы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6062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качество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ru-RU" dirty="0" smtClean="0"/>
              <a:t>выравнивания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932155" y="4272752"/>
            <a:ext cx="202990" cy="3177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5675" y="5327840"/>
            <a:ext cx="1989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Суммирование</a:t>
            </a:r>
            <a:br>
              <a:rPr lang="ru-RU" dirty="0" smtClean="0"/>
            </a:br>
            <a:r>
              <a:rPr lang="ru-RU" dirty="0" smtClean="0"/>
              <a:t>по всем позициям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match </a:t>
            </a:r>
            <a:r>
              <a:rPr lang="ru-RU" dirty="0" smtClean="0"/>
              <a:t>и </a:t>
            </a:r>
            <a:r>
              <a:rPr lang="en-US" dirty="0" smtClean="0"/>
              <a:t>mismatch</a:t>
            </a:r>
            <a:endParaRPr lang="ru-RU" dirty="0" err="1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135559" y="5399848"/>
            <a:ext cx="319603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54535" y="4069263"/>
                <a:ext cx="8382679" cy="1390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𝐺𝑂𝑃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𝐺𝐸𝑃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𝑔𝑎𝑝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𝑔𝑎𝑝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35" y="4069263"/>
                <a:ext cx="8382679" cy="13905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51306" y="5255832"/>
            <a:ext cx="1451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Сходство </a:t>
            </a:r>
            <a:r>
              <a:rPr lang="ru-RU" dirty="0" err="1" smtClean="0"/>
              <a:t>а.к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позиции </a:t>
            </a:r>
            <a:r>
              <a:rPr lang="en-US" dirty="0" smtClean="0"/>
              <a:t>j</a:t>
            </a:r>
            <a:endParaRPr lang="ru-RU" dirty="0" err="1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254051" y="5084127"/>
            <a:ext cx="528295" cy="4597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5598" y="5485384"/>
            <a:ext cx="1451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колонок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err="1" smtClean="0"/>
              <a:t>гэпами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021261" y="4129841"/>
            <a:ext cx="570718" cy="5180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7170" y="3383624"/>
            <a:ext cx="2891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Gap open penalty</a:t>
            </a:r>
          </a:p>
          <a:p>
            <a:pPr algn="ctr"/>
            <a:r>
              <a:rPr lang="en-US" dirty="0" smtClean="0"/>
              <a:t>(</a:t>
            </a:r>
            <a:r>
              <a:rPr lang="ru-RU" dirty="0"/>
              <a:t>штраф </a:t>
            </a:r>
            <a:r>
              <a:rPr lang="ru-RU" dirty="0" smtClean="0"/>
              <a:t>за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открытие </a:t>
            </a:r>
            <a:r>
              <a:rPr lang="ru-RU" dirty="0" err="1" smtClean="0"/>
              <a:t>гэпа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782346" y="4348381"/>
            <a:ext cx="99002" cy="2850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16018" y="5758655"/>
            <a:ext cx="2891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Gap extension penalty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ru-RU" dirty="0"/>
              <a:t>штраф </a:t>
            </a:r>
            <a:r>
              <a:rPr lang="ru-RU" dirty="0" smtClean="0"/>
              <a:t>за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удлинненение</a:t>
            </a:r>
            <a:r>
              <a:rPr lang="ru-RU" dirty="0" smtClean="0"/>
              <a:t> </a:t>
            </a:r>
            <a:r>
              <a:rPr lang="ru-RU" dirty="0" err="1" smtClean="0"/>
              <a:t>гэпа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181862" y="5084129"/>
            <a:ext cx="17716" cy="6489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07243" y="3513391"/>
            <a:ext cx="145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Число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гэпов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7602438" y="5149161"/>
            <a:ext cx="492260" cy="6403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542" y="583166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Обычно штраф за </a:t>
            </a:r>
            <a:r>
              <a:rPr lang="ru-RU" sz="2800" dirty="0" err="1" smtClean="0"/>
              <a:t>гэп</a:t>
            </a:r>
            <a:r>
              <a:rPr lang="ru-RU" sz="2800" dirty="0" smtClean="0"/>
              <a:t> зависит от его длины. Действительно, появление </a:t>
            </a:r>
            <a:r>
              <a:rPr lang="ru-RU" sz="2800" dirty="0" err="1" smtClean="0"/>
              <a:t>гэпа</a:t>
            </a:r>
            <a:r>
              <a:rPr lang="ru-RU" sz="2800" dirty="0" smtClean="0"/>
              <a:t> – это результат эволюционного события (</a:t>
            </a:r>
            <a:r>
              <a:rPr lang="ru-RU" sz="2800" dirty="0" err="1" smtClean="0"/>
              <a:t>инделя</a:t>
            </a:r>
            <a:r>
              <a:rPr lang="ru-RU" sz="2800" dirty="0" smtClean="0"/>
              <a:t>). Такие события происходят не слишком часто, и поэтому факт появления </a:t>
            </a:r>
            <a:r>
              <a:rPr lang="ru-RU" sz="2800" dirty="0" err="1" smtClean="0"/>
              <a:t>гэпа</a:t>
            </a:r>
            <a:r>
              <a:rPr lang="ru-RU" sz="2800" dirty="0" smtClean="0"/>
              <a:t> штрафуется. Более того, чем длиннее </a:t>
            </a:r>
            <a:r>
              <a:rPr lang="ru-RU" sz="2800" dirty="0" err="1" smtClean="0"/>
              <a:t>индель</a:t>
            </a:r>
            <a:r>
              <a:rPr lang="ru-RU" sz="2800" dirty="0" smtClean="0"/>
              <a:t>, тем менее он вероятен. Поэтому за длину </a:t>
            </a:r>
            <a:r>
              <a:rPr lang="ru-RU" sz="2800" dirty="0" err="1" smtClean="0"/>
              <a:t>гэпа</a:t>
            </a:r>
            <a:r>
              <a:rPr lang="ru-RU" sz="2800" dirty="0" smtClean="0"/>
              <a:t> вводится отдельный штраф.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73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303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Локальное и глобальное выравнивания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-64655" y="541538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Последовательности</a:t>
            </a:r>
            <a:r>
              <a:rPr lang="en-US" sz="2400" dirty="0" smtClean="0"/>
              <a:t> </a:t>
            </a:r>
            <a:r>
              <a:rPr lang="ru-RU" sz="2400" dirty="0"/>
              <a:t>можно </a:t>
            </a:r>
            <a:r>
              <a:rPr lang="ru-RU" sz="2400" dirty="0" smtClean="0"/>
              <a:t>выровнять по всей длине. Получается так называемое </a:t>
            </a:r>
            <a:r>
              <a:rPr lang="ru-RU" sz="2400" b="1" dirty="0" smtClean="0"/>
              <a:t>глобальное выравнивание</a:t>
            </a:r>
            <a:r>
              <a:rPr lang="ru-RU" sz="2400" dirty="0" smtClean="0"/>
              <a:t>. Это делает, например, программа </a:t>
            </a:r>
            <a:r>
              <a:rPr lang="en-US" sz="2400" dirty="0" smtClean="0"/>
              <a:t>needle </a:t>
            </a:r>
            <a:r>
              <a:rPr lang="ru-RU" sz="2400" dirty="0" smtClean="0"/>
              <a:t>из пакета </a:t>
            </a:r>
            <a:r>
              <a:rPr lang="en-US" sz="2400" dirty="0" smtClean="0"/>
              <a:t>EMBOSS</a:t>
            </a:r>
            <a:r>
              <a:rPr lang="ru-RU" sz="2400" dirty="0" smtClean="0"/>
              <a:t>. Она использует один из вариантов динамического программирования – алгоритм </a:t>
            </a:r>
            <a:r>
              <a:rPr lang="ru-RU" sz="2400" dirty="0" err="1" smtClean="0"/>
              <a:t>Нидлмана-Вунша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en-US" sz="2400" dirty="0" smtClean="0"/>
              <a:t>Needleman-</a:t>
            </a:r>
            <a:r>
              <a:rPr lang="en-US" sz="2400" dirty="0" err="1" smtClean="0"/>
              <a:t>Wunsch</a:t>
            </a:r>
            <a:r>
              <a:rPr lang="ru-RU" sz="2400" dirty="0" smtClean="0"/>
              <a:t>). Запустим ее.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видно, </a:t>
            </a:r>
            <a:r>
              <a:rPr lang="en-US" sz="2400" dirty="0" smtClean="0"/>
              <a:t>N</a:t>
            </a:r>
            <a:r>
              <a:rPr lang="ru-RU" sz="2400" dirty="0" smtClean="0"/>
              <a:t>-концевые участки последовательностей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en-US" sz="2400" dirty="0" smtClean="0"/>
              <a:t>1-144 </a:t>
            </a:r>
            <a:r>
              <a:rPr lang="ru-RU" sz="2400" dirty="0" smtClean="0"/>
              <a:t>и </a:t>
            </a:r>
            <a:r>
              <a:rPr lang="en-US" sz="2400" dirty="0" smtClean="0"/>
              <a:t>7-149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dirty="0"/>
              <a:t>весьма </a:t>
            </a:r>
            <a:r>
              <a:rPr lang="ru-RU" sz="2400" dirty="0" smtClean="0"/>
              <a:t>сходны. А вот </a:t>
            </a:r>
            <a:r>
              <a:rPr lang="en-US" sz="2400" dirty="0" smtClean="0"/>
              <a:t>C</a:t>
            </a:r>
            <a:r>
              <a:rPr lang="ru-RU" sz="2400" dirty="0" smtClean="0"/>
              <a:t>-концевые (</a:t>
            </a:r>
            <a:r>
              <a:rPr lang="en-US" sz="2400" dirty="0" smtClean="0"/>
              <a:t>145-401 </a:t>
            </a:r>
            <a:r>
              <a:rPr lang="ru-RU" sz="2400" dirty="0" smtClean="0"/>
              <a:t>и </a:t>
            </a:r>
            <a:r>
              <a:rPr lang="en-US" sz="2400" dirty="0" smtClean="0"/>
              <a:t>150-270</a:t>
            </a:r>
            <a:r>
              <a:rPr lang="ru-RU" sz="2400" dirty="0" smtClean="0"/>
              <a:t>) – нет. В этом случае нет смысла строить глобальное выравнивание.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Локальное выравнивание</a:t>
            </a:r>
            <a:r>
              <a:rPr lang="ru-RU" sz="2400" dirty="0" smtClean="0"/>
              <a:t> – это выравнивание только сходных между собой участков последовательности. Задача построения локального выравнивания ставится так: найти сходные участки и их выравнивание. </a:t>
            </a:r>
            <a:r>
              <a:rPr lang="ru-RU" sz="2400" dirty="0"/>
              <a:t>Это делает, например, программа </a:t>
            </a:r>
            <a:r>
              <a:rPr lang="en-US" sz="2400" dirty="0" smtClean="0"/>
              <a:t>water </a:t>
            </a:r>
            <a:r>
              <a:rPr lang="ru-RU" sz="2400" dirty="0" smtClean="0"/>
              <a:t>из </a:t>
            </a:r>
            <a:r>
              <a:rPr lang="ru-RU" sz="2400" dirty="0"/>
              <a:t>пакета </a:t>
            </a:r>
            <a:r>
              <a:rPr lang="en-US" sz="2400" dirty="0"/>
              <a:t>EMBOSS</a:t>
            </a:r>
            <a:r>
              <a:rPr lang="ru-RU" sz="2400" dirty="0"/>
              <a:t>. Она использует другой </a:t>
            </a:r>
            <a:r>
              <a:rPr lang="ru-RU" sz="2400" dirty="0" smtClean="0"/>
              <a:t>вариант </a:t>
            </a:r>
            <a:r>
              <a:rPr lang="ru-RU" sz="2400" dirty="0"/>
              <a:t>динамического программирования – алгоритм </a:t>
            </a:r>
            <a:r>
              <a:rPr lang="ru-RU" sz="2400" dirty="0" smtClean="0"/>
              <a:t>Смита-</a:t>
            </a:r>
            <a:r>
              <a:rPr lang="ru-RU" sz="2400" dirty="0" err="1" smtClean="0"/>
              <a:t>Ватермана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en-US" sz="2400" dirty="0" smtClean="0"/>
              <a:t>Smith-Waterman</a:t>
            </a:r>
            <a:r>
              <a:rPr lang="ru-RU" sz="2400" dirty="0" smtClean="0"/>
              <a:t>). </a:t>
            </a:r>
            <a:r>
              <a:rPr lang="ru-RU" sz="2400" dirty="0"/>
              <a:t>Запустим </a:t>
            </a:r>
            <a:r>
              <a:rPr lang="ru-RU" sz="2400" dirty="0" smtClean="0"/>
              <a:t>и ее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781" t="15187" r="28220" b="11436"/>
          <a:stretch/>
        </p:blipFill>
        <p:spPr>
          <a:xfrm>
            <a:off x="0" y="-14617"/>
            <a:ext cx="9079345" cy="6500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873" t="15342" r="28772" b="37288"/>
          <a:stretch/>
        </p:blipFill>
        <p:spPr>
          <a:xfrm>
            <a:off x="0" y="18477"/>
            <a:ext cx="9144000" cy="42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61" t="15614" r="48046" b="25833"/>
          <a:stretch/>
        </p:blipFill>
        <p:spPr>
          <a:xfrm>
            <a:off x="281924" y="2276872"/>
            <a:ext cx="3608402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268760"/>
            <a:ext cx="887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Возьмем 2 случайные последовательности и запишем их друг под другом (без </a:t>
            </a:r>
            <a:r>
              <a:rPr lang="ru-RU" sz="2800" dirty="0" err="1" smtClean="0"/>
              <a:t>гэпов</a:t>
            </a:r>
            <a:r>
              <a:rPr lang="ru-RU" sz="2800" dirty="0" smtClean="0"/>
              <a:t>). Сколько букв совпадет?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4746" y="2332037"/>
            <a:ext cx="4971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Если все </a:t>
            </a:r>
            <a:r>
              <a:rPr lang="ru-RU" sz="2800" dirty="0" err="1"/>
              <a:t>а.к</a:t>
            </a:r>
            <a:r>
              <a:rPr lang="ru-RU" sz="2800" dirty="0"/>
              <a:t>. попадаются с одинаковой частотой (1/20) – то 5</a:t>
            </a:r>
            <a:r>
              <a:rPr lang="ru-RU" sz="2800" dirty="0" smtClean="0"/>
              <a:t>%.</a:t>
            </a:r>
          </a:p>
          <a:p>
            <a:endParaRPr lang="ru-RU" sz="2800" dirty="0"/>
          </a:p>
          <a:p>
            <a:r>
              <a:rPr lang="ru-RU" sz="2800" dirty="0" smtClean="0"/>
              <a:t>Если учесть реальные частоты </a:t>
            </a:r>
            <a:r>
              <a:rPr lang="ru-RU" sz="2800" dirty="0" err="1" smtClean="0"/>
              <a:t>а.к</a:t>
            </a:r>
            <a:r>
              <a:rPr lang="ru-RU" sz="2800" dirty="0" smtClean="0"/>
              <a:t>. – то 6.3%. </a:t>
            </a:r>
          </a:p>
          <a:p>
            <a:endParaRPr lang="ru-RU" sz="2800" dirty="0"/>
          </a:p>
          <a:p>
            <a:r>
              <a:rPr lang="ru-RU" sz="2800" dirty="0" smtClean="0"/>
              <a:t>На картинке слева – 8%, это так получилось на конкретном небольшом участке.</a:t>
            </a:r>
            <a:endParaRPr lang="ru-RU" sz="2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386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Нулевой уровень: выравнивание случайных последовательностей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49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78749"/>
            <a:ext cx="8873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Теперь разрешим добавлять </a:t>
            </a:r>
            <a:r>
              <a:rPr lang="ru-RU" sz="2800" dirty="0" err="1" smtClean="0"/>
              <a:t>гэпы</a:t>
            </a:r>
            <a:r>
              <a:rPr lang="ru-RU" sz="2800" dirty="0" smtClean="0"/>
              <a:t>. Опыт показывает, что совпадает примерно 15% аминокислот!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883" t="17859" r="6803" b="9514"/>
          <a:stretch/>
        </p:blipFill>
        <p:spPr>
          <a:xfrm>
            <a:off x="1051897" y="2198315"/>
            <a:ext cx="6984776" cy="439248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386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Нулевой уровень: выравнивание случайных последовательностей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37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7250" y="3752803"/>
            <a:ext cx="8309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Еще раз: запомните, </a:t>
            </a:r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dirty="0" smtClean="0"/>
              <a:t>Например, аминокислоты, выделенные жирным шрифтом, произошли от одной предковой аминокислоты. Следовательно, они – гомологи. Обратите внимание: в одной из последовательностей в этом примере гомолог отсутствует.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37456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конкретном небольшом участке может быть не точно 15</a:t>
            </a:r>
            <a:r>
              <a:rPr lang="ru-RU" sz="2800" dirty="0" smtClean="0"/>
              <a:t>%. Поэтому, если видите </a:t>
            </a:r>
            <a:r>
              <a:rPr lang="en-US" sz="2800" dirty="0" smtClean="0"/>
              <a:t>ID=20%</a:t>
            </a:r>
            <a:r>
              <a:rPr lang="ru-RU" sz="2800" dirty="0" smtClean="0"/>
              <a:t>, </a:t>
            </a:r>
            <a:r>
              <a:rPr lang="ru-RU" sz="2800" dirty="0"/>
              <a:t>то такие последовательности</a:t>
            </a:r>
            <a:r>
              <a:rPr lang="en-US" sz="2800" dirty="0" smtClean="0"/>
              <a:t> </a:t>
            </a:r>
            <a:r>
              <a:rPr lang="ru-RU" sz="2800" dirty="0"/>
              <a:t>могут быть </a:t>
            </a:r>
            <a:r>
              <a:rPr lang="ru-RU" sz="2800" dirty="0" err="1"/>
              <a:t>негомологичны</a:t>
            </a:r>
            <a:r>
              <a:rPr lang="ru-RU" sz="2800" dirty="0" smtClean="0"/>
              <a:t>. Хотя могут быть и гомологами.</a:t>
            </a:r>
          </a:p>
          <a:p>
            <a:r>
              <a:rPr lang="ru-RU" sz="2800" dirty="0" smtClean="0"/>
              <a:t>Примерно столько же стоит ожидать совпадений с консервативными позициями в выравнивании для произвольно выбранной последовательности.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883" t="17859" r="6803" b="9514"/>
          <a:stretch/>
        </p:blipFill>
        <p:spPr>
          <a:xfrm>
            <a:off x="3779912" y="1124613"/>
            <a:ext cx="4328769" cy="2722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0161" t="15614" r="48046" b="25833"/>
          <a:stretch/>
        </p:blipFill>
        <p:spPr>
          <a:xfrm>
            <a:off x="395536" y="1080669"/>
            <a:ext cx="2520280" cy="276616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386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Нулевой уровень: выравнивание случайных последовательностей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38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43379"/>
          </a:xfrm>
        </p:spPr>
        <p:txBody>
          <a:bodyPr/>
          <a:lstStyle/>
          <a:p>
            <a:r>
              <a:rPr lang="ru-RU" dirty="0" smtClean="0"/>
              <a:t>Множественные выравнивания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1426"/>
            <a:ext cx="9144000" cy="61065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Итак, полный перебор и оценка всех возможных парных выравнивания (с целью решения технической задачи: нахождения наилучшего из них) невозможен. Но метод динамического программирования все же позволяет эту задачу точно решить.</a:t>
            </a:r>
          </a:p>
          <a:p>
            <a:r>
              <a:rPr lang="ru-RU" dirty="0" smtClean="0"/>
              <a:t>К сожалению, для построения множественных даже этот метод оказывается слишком медленным. На сегодняшний день неизвестно быстрых методов точного решения задачи </a:t>
            </a:r>
            <a:r>
              <a:rPr lang="en-US" dirty="0" smtClean="0"/>
              <a:t>“</a:t>
            </a:r>
            <a:r>
              <a:rPr lang="ru-RU" dirty="0" smtClean="0"/>
              <a:t>Найти оптимальное множественное выравнивание.</a:t>
            </a:r>
            <a:r>
              <a:rPr lang="en-US" dirty="0" smtClean="0"/>
              <a:t>”</a:t>
            </a:r>
            <a:r>
              <a:rPr lang="ru-RU" dirty="0" smtClean="0"/>
              <a:t> Эта задача решается так называемыми </a:t>
            </a:r>
            <a:r>
              <a:rPr lang="ru-RU" b="1" dirty="0" smtClean="0"/>
              <a:t>эвристическими</a:t>
            </a:r>
            <a:r>
              <a:rPr lang="ru-RU" dirty="0" smtClean="0"/>
              <a:t> алгоритмами. Различные такие алгоритмы реализованы в программах </a:t>
            </a:r>
            <a:r>
              <a:rPr lang="en-US" dirty="0" smtClean="0"/>
              <a:t>Muscle, </a:t>
            </a:r>
            <a:r>
              <a:rPr lang="en-US" dirty="0" err="1" smtClean="0"/>
              <a:t>Mafft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T-coffee, </a:t>
            </a:r>
            <a:r>
              <a:rPr lang="en-US" dirty="0" err="1" smtClean="0"/>
              <a:t>ProbCons</a:t>
            </a:r>
            <a:r>
              <a:rPr lang="en-US" dirty="0" smtClean="0"/>
              <a:t>, </a:t>
            </a:r>
            <a:r>
              <a:rPr lang="en-US" dirty="0" err="1" smtClean="0"/>
              <a:t>ClustalO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эвристических алгоритмов нельзя доказать теорему о том, что они точно решают некую задачу (обычно даже можно привести </a:t>
            </a:r>
            <a:r>
              <a:rPr lang="ru-RU" dirty="0" err="1" smtClean="0"/>
              <a:t>контрпример</a:t>
            </a:r>
            <a:r>
              <a:rPr lang="ru-RU" dirty="0" smtClean="0"/>
              <a:t>). Однако опыт показывает, что используемые эвристики часто дают пусть не оптимальный, но </a:t>
            </a:r>
            <a:r>
              <a:rPr lang="ru-RU" dirty="0" err="1" smtClean="0"/>
              <a:t>приемлимый</a:t>
            </a:r>
            <a:r>
              <a:rPr lang="ru-RU" dirty="0" smtClean="0"/>
              <a:t> по качеству результат.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64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04973"/>
          </a:xfrm>
        </p:spPr>
        <p:txBody>
          <a:bodyPr/>
          <a:lstStyle/>
          <a:p>
            <a:r>
              <a:rPr lang="ru-RU" dirty="0" smtClean="0"/>
              <a:t>Важное замечание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76" y="772999"/>
            <a:ext cx="8873568" cy="59671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Вообще, это касается всей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. Когда мы говорим про любую программу, то рассказывать надо так:</a:t>
            </a:r>
          </a:p>
          <a:p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На вход подается то-то и то-то.</a:t>
            </a:r>
          </a:p>
          <a:p>
            <a:pPr marL="514350" indent="-514350">
              <a:buAutoNum type="arabicPeriod"/>
            </a:pPr>
            <a:r>
              <a:rPr lang="ru-RU" dirty="0" smtClean="0"/>
              <a:t>Биологическая задача состоит в том, чтобы … 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Она формализована таким-то способом.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Алгоритм – точный/эвристический.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Результатом работы программы будет такая-то штуковина.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данном случае: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вход – список последовательностей.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Надо найти правильное (т.е. отражающее </a:t>
            </a:r>
            <a:r>
              <a:rPr lang="ru-RU" dirty="0"/>
              <a:t>гомологию между остатками) </a:t>
            </a:r>
            <a:r>
              <a:rPr lang="ru-RU" dirty="0" smtClean="0"/>
              <a:t>выравнивание.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этого программа ищет выравнивание с наибольшим весом.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Алгоритм – точный (для парного) или эвристический (для множественного выравнивания).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выходе – выравнивание.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28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10" y="1383043"/>
            <a:ext cx="7738973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Часть 3</a:t>
            </a:r>
            <a:br>
              <a:rPr lang="ru-RU" sz="6000" dirty="0" smtClean="0"/>
            </a:br>
            <a:r>
              <a:rPr lang="ru-RU" sz="6000" dirty="0" smtClean="0"/>
              <a:t>Поиск по сходству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129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Дано: банк последовательностей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напр., </a:t>
            </a:r>
            <a:r>
              <a:rPr lang="en-US" dirty="0" err="1" smtClean="0"/>
              <a:t>SwissProt</a:t>
            </a:r>
            <a:r>
              <a:rPr lang="en-US" dirty="0" smtClean="0"/>
              <a:t>) </a:t>
            </a:r>
            <a:r>
              <a:rPr lang="ru-RU" dirty="0" smtClean="0"/>
              <a:t>последовательность интересного нам белка.</a:t>
            </a:r>
          </a:p>
          <a:p>
            <a:r>
              <a:rPr lang="ru-RU" dirty="0" smtClean="0"/>
              <a:t>Биологическая задача</a:t>
            </a:r>
            <a:r>
              <a:rPr lang="en-US" dirty="0" smtClean="0"/>
              <a:t>:</a:t>
            </a:r>
            <a:r>
              <a:rPr lang="ru-RU" dirty="0" smtClean="0"/>
              <a:t> найти гомологов в банке последовательностей</a:t>
            </a:r>
            <a:r>
              <a:rPr lang="en-US" dirty="0" smtClean="0"/>
              <a:t> (</a:t>
            </a:r>
            <a:r>
              <a:rPr lang="ru-RU" dirty="0" smtClean="0"/>
              <a:t>нас интересуют локальные выравнивания!).</a:t>
            </a:r>
          </a:p>
          <a:p>
            <a:r>
              <a:rPr lang="ru-RU" dirty="0" smtClean="0"/>
              <a:t>Формальная задача: найти в банке последовательности, очень похожие на данную. Предположительно, это – гомологи.</a:t>
            </a:r>
          </a:p>
          <a:p>
            <a:r>
              <a:rPr lang="ru-RU" dirty="0" smtClean="0"/>
              <a:t>Точное решение: применить алгоритм Смита-</a:t>
            </a:r>
            <a:r>
              <a:rPr lang="ru-RU" dirty="0" err="1" smtClean="0"/>
              <a:t>Ватермана</a:t>
            </a:r>
            <a:r>
              <a:rPr lang="ru-RU" dirty="0"/>
              <a:t> </a:t>
            </a:r>
            <a:r>
              <a:rPr lang="ru-RU" dirty="0" smtClean="0"/>
              <a:t>для всех пар (наша последовательность, последовательность из банка)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34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Эвристический 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Формальная задача: найти в банке последовательности, очень похожие на данную. Предположительно, это – гомологи.</a:t>
            </a:r>
          </a:p>
          <a:p>
            <a:r>
              <a:rPr lang="ru-RU" dirty="0" smtClean="0"/>
              <a:t>Точное решение: применить алгоритм Смита-</a:t>
            </a:r>
            <a:r>
              <a:rPr lang="ru-RU" dirty="0" err="1" smtClean="0"/>
              <a:t>Ватермана</a:t>
            </a:r>
            <a:r>
              <a:rPr lang="ru-RU" dirty="0"/>
              <a:t> </a:t>
            </a:r>
            <a:r>
              <a:rPr lang="ru-RU" dirty="0" smtClean="0"/>
              <a:t>для всех пар (наша последовательность, последовательность из банка).</a:t>
            </a:r>
          </a:p>
          <a:p>
            <a:r>
              <a:rPr lang="ru-RU" dirty="0" smtClean="0"/>
              <a:t>Проблема: банк большой, это слишком медленно.</a:t>
            </a:r>
          </a:p>
          <a:p>
            <a:r>
              <a:rPr lang="ru-RU" dirty="0" smtClean="0"/>
              <a:t>Решение: применить какой-то другой алгоритм.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25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Эвристический 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Точные алгоритмы гарантируют точное решение поставленной формальной задачи.</a:t>
            </a:r>
          </a:p>
          <a:p>
            <a:r>
              <a:rPr lang="ru-RU" dirty="0" smtClean="0"/>
              <a:t>Эвристический алгоритм такого решения не гарантирует, но обладает другими достоинствами. Например, в данном случае, он быстрый.</a:t>
            </a:r>
          </a:p>
          <a:p>
            <a:r>
              <a:rPr lang="ru-RU" dirty="0" smtClean="0"/>
              <a:t>Эвристика оптимизирована таким способом, чтобы получаемый результат был бы как можно более похож на правильный.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77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Хэширование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Запишем в специальной таблице (хэш-таблица) все </a:t>
            </a:r>
            <a:r>
              <a:rPr lang="ru-RU" dirty="0" err="1" smtClean="0"/>
              <a:t>трипептиды</a:t>
            </a:r>
            <a:r>
              <a:rPr lang="ru-RU" dirty="0" smtClean="0"/>
              <a:t>, встречающиеся в базе данных. Например,</a:t>
            </a:r>
          </a:p>
          <a:p>
            <a:pPr lvl="1"/>
            <a:r>
              <a:rPr lang="en-US" dirty="0" smtClean="0"/>
              <a:t>AAA </a:t>
            </a:r>
            <a:r>
              <a:rPr lang="ru-RU" dirty="0" smtClean="0"/>
              <a:t>встречается в </a:t>
            </a:r>
            <a:r>
              <a:rPr lang="en-US" dirty="0" smtClean="0"/>
              <a:t>sequence_01 </a:t>
            </a:r>
            <a:r>
              <a:rPr lang="ru-RU" dirty="0" smtClean="0"/>
              <a:t>в позиции 12, в </a:t>
            </a:r>
            <a:r>
              <a:rPr lang="en-US" dirty="0" smtClean="0"/>
              <a:t>sequence_02 – </a:t>
            </a:r>
            <a:r>
              <a:rPr lang="ru-RU" dirty="0"/>
              <a:t>в </a:t>
            </a:r>
            <a:r>
              <a:rPr lang="ru-RU" dirty="0" smtClean="0"/>
              <a:t>позициях 23 и 208,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AAC </a:t>
            </a:r>
            <a:r>
              <a:rPr lang="en-US" dirty="0"/>
              <a:t> </a:t>
            </a:r>
            <a:r>
              <a:rPr lang="ru-RU" dirty="0"/>
              <a:t>встречается в </a:t>
            </a:r>
            <a:r>
              <a:rPr lang="en-US" dirty="0"/>
              <a:t>sequence_01 </a:t>
            </a:r>
            <a:r>
              <a:rPr lang="ru-RU" dirty="0"/>
              <a:t>в позиции </a:t>
            </a:r>
            <a:r>
              <a:rPr lang="en-US" dirty="0" smtClean="0"/>
              <a:t>45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en-US" dirty="0" smtClean="0"/>
              <a:t>sequence_03 </a:t>
            </a:r>
            <a:r>
              <a:rPr lang="en-US" dirty="0"/>
              <a:t>– </a:t>
            </a:r>
            <a:r>
              <a:rPr lang="ru-RU" dirty="0"/>
              <a:t>в </a:t>
            </a:r>
            <a:r>
              <a:rPr lang="ru-RU" dirty="0" smtClean="0"/>
              <a:t>позиции 89, в </a:t>
            </a:r>
            <a:r>
              <a:rPr lang="en-US" dirty="0" smtClean="0"/>
              <a:t>sequence_04 – d </a:t>
            </a:r>
            <a:r>
              <a:rPr lang="ru-RU" dirty="0" smtClean="0"/>
              <a:t>позициях 79, 202 и 367,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en-US" dirty="0" err="1" smtClean="0"/>
              <a:t>etc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Тогда можно быстро оценить, насколько поданная на вход последовательность похожа на каждую последовательность в банке.</a:t>
            </a:r>
            <a:endParaRPr lang="en-US" dirty="0"/>
          </a:p>
          <a:p>
            <a:pPr lvl="1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84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Показатели достоверности находки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06" t="24397" r="32465" b="24370"/>
          <a:stretch/>
        </p:blipFill>
        <p:spPr>
          <a:xfrm>
            <a:off x="323528" y="1732373"/>
            <a:ext cx="8538091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020405"/>
            <a:ext cx="129614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7" y="2020405"/>
            <a:ext cx="3857571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63728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66 </a:t>
            </a:r>
            <a:r>
              <a:rPr lang="ru-RU" sz="2400" dirty="0" smtClean="0"/>
              <a:t>совпадений при длине выравнивания 253 – </a:t>
            </a:r>
            <a:br>
              <a:rPr lang="ru-RU" sz="2400" dirty="0" smtClean="0"/>
            </a:br>
            <a:r>
              <a:rPr lang="ru-RU" sz="2400" dirty="0" smtClean="0"/>
              <a:t>это достоверно или нет?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06" t="24397" r="32465" b="24370"/>
          <a:stretch/>
        </p:blipFill>
        <p:spPr>
          <a:xfrm>
            <a:off x="323528" y="1412776"/>
            <a:ext cx="8538091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700808"/>
            <a:ext cx="7200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637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Тут применяется несколько более строгий критерий – </a:t>
            </a:r>
            <a:r>
              <a:rPr lang="en-US" sz="2400" dirty="0" smtClean="0"/>
              <a:t>E-value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66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7250" y="3752803"/>
            <a:ext cx="830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Еще раз: запомните, </a:t>
            </a:r>
            <a:r>
              <a:rPr lang="ru-RU" sz="2400" b="1" dirty="0" smtClean="0"/>
              <a:t>гомология – это общность происхождения (наличие общего предка).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3930" y="4939612"/>
            <a:ext cx="458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Выравнивание – это способ изобразить гомологию между отдельными аминокислотами.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07476" y="4922463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7476" y="5261240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CRK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7476" y="5624348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95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Пусть дан банк последовательностей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&gt;sequence_01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ASDNNRD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sequence_02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WERKP</a:t>
            </a:r>
          </a:p>
          <a:p>
            <a:r>
              <a:rPr lang="ru-RU" dirty="0" smtClean="0"/>
              <a:t>И запрос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&gt;query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TDQRD</a:t>
            </a:r>
          </a:p>
          <a:p>
            <a:r>
              <a:rPr lang="ru-RU" dirty="0" smtClean="0"/>
              <a:t>Результат поиска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QRD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SDNNRD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/>
              <a:t>Score = …, ID=…, …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71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Перемешаем банк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&gt;sequence_01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ASDNNRD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EAKNDNR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sequence_02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WERKP   -&gt; SDPRW</a:t>
            </a:r>
          </a:p>
          <a:p>
            <a:r>
              <a:rPr lang="ru-RU" dirty="0" smtClean="0"/>
              <a:t>И запрос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&gt;query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TDQRD</a:t>
            </a:r>
          </a:p>
          <a:p>
            <a:r>
              <a:rPr lang="ru-RU" dirty="0" smtClean="0"/>
              <a:t>Результат поиска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DQR             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DQR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DNR                    DPR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ASDNNRD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/>
              <a:t>Score = …, ID=…, …                            Score </a:t>
            </a:r>
            <a:r>
              <a:rPr lang="en-US" sz="2400" dirty="0"/>
              <a:t>= …, ID=…, …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Перемешаем банк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&gt;sequence_01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ASDNNRD -&gt; SDRWKRE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sequence_02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WERKP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 DANPN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/>
              <a:t>И запрос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&gt;query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TDQRD</a:t>
            </a:r>
          </a:p>
          <a:p>
            <a:r>
              <a:rPr lang="ru-RU" dirty="0" smtClean="0"/>
              <a:t>Результат поиска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TDQR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SD-R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/>
              <a:t>Score = …, ID=…, …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88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25623"/>
          </a:xfrm>
        </p:spPr>
        <p:txBody>
          <a:bodyPr>
            <a:normAutofit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7857"/>
            <a:ext cx="8966447" cy="5764783"/>
          </a:xfrm>
        </p:spPr>
        <p:txBody>
          <a:bodyPr>
            <a:normAutofit/>
          </a:bodyPr>
          <a:lstStyle/>
          <a:p>
            <a:r>
              <a:rPr lang="ru-RU" dirty="0" smtClean="0"/>
              <a:t>Возьмем все возможные способы перестановки аминокислот в банке. Будем каждый раз запускать поиск с одними и теми же параметрами (в том числе с данной последовательностью). Каждый раз будет сколько-то находок со счетом </a:t>
            </a:r>
            <a:r>
              <a:rPr lang="en-US" dirty="0" smtClean="0"/>
              <a:t>≥ </a:t>
            </a:r>
            <a:r>
              <a:rPr lang="en-US" dirty="0"/>
              <a:t>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Это некоторое множество чисел, например,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1 2 1 0 0 0 5 3 0 1 1 ...</a:t>
            </a:r>
          </a:p>
          <a:p>
            <a:r>
              <a:rPr lang="en-US" dirty="0" smtClean="0"/>
              <a:t>E-value = </a:t>
            </a:r>
            <a:r>
              <a:rPr lang="ru-RU" dirty="0" smtClean="0"/>
              <a:t>среднее из таких чисел.</a:t>
            </a:r>
            <a:r>
              <a:rPr lang="en-US" dirty="0" smtClean="0"/>
              <a:t> </a:t>
            </a:r>
            <a:r>
              <a:rPr lang="ru-RU" dirty="0" smtClean="0"/>
              <a:t>Конечно, провести неисчислимо много раз поиск по перемешанному банку невозможно. Но к счастью, есть такая формула: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          E-value = K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query</a:t>
            </a:r>
            <a:r>
              <a:rPr lang="en-US" dirty="0" smtClean="0"/>
              <a:t>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bank</a:t>
            </a:r>
            <a:r>
              <a:rPr lang="en-US" dirty="0" smtClean="0"/>
              <a:t> * 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λ</a:t>
            </a:r>
            <a:r>
              <a:rPr lang="en-US" baseline="30000" dirty="0" smtClean="0"/>
              <a:t>*Score</a:t>
            </a:r>
            <a:endParaRPr lang="ru-RU" baseline="30000" dirty="0" smtClean="0"/>
          </a:p>
          <a:p>
            <a:pPr marL="0" indent="0">
              <a:buNone/>
            </a:pPr>
            <a:r>
              <a:rPr lang="ru-RU" dirty="0" smtClean="0"/>
              <a:t>где </a:t>
            </a:r>
            <a:r>
              <a:rPr lang="en-US" dirty="0" smtClean="0"/>
              <a:t>K </a:t>
            </a:r>
            <a:r>
              <a:rPr lang="ru-RU" dirty="0"/>
              <a:t>и </a:t>
            </a:r>
            <a:r>
              <a:rPr lang="el-GR" dirty="0"/>
              <a:t>λ</a:t>
            </a:r>
            <a:r>
              <a:rPr lang="en-US" dirty="0"/>
              <a:t> – </a:t>
            </a:r>
            <a:r>
              <a:rPr lang="ru-RU" dirty="0"/>
              <a:t>константы, которые зависят от матрицы замен и штрафов за </a:t>
            </a:r>
            <a:r>
              <a:rPr lang="ru-RU" dirty="0" err="1"/>
              <a:t>гэпы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55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905522"/>
          </a:xfrm>
        </p:spPr>
        <p:txBody>
          <a:bodyPr>
            <a:normAutofit/>
          </a:bodyPr>
          <a:lstStyle/>
          <a:p>
            <a:r>
              <a:rPr lang="en-US" dirty="0" smtClean="0"/>
              <a:t>E-value &amp; Bit-Score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5523"/>
            <a:ext cx="9144000" cy="59524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E-value = K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query</a:t>
            </a:r>
            <a:r>
              <a:rPr lang="en-US" dirty="0" smtClean="0"/>
              <a:t>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bank</a:t>
            </a:r>
            <a:r>
              <a:rPr lang="en-US" dirty="0" smtClean="0"/>
              <a:t> * 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λ</a:t>
            </a:r>
            <a:r>
              <a:rPr lang="en-US" baseline="30000" dirty="0" smtClean="0"/>
              <a:t>*Score</a:t>
            </a:r>
            <a:br>
              <a:rPr lang="en-US" baseline="30000" dirty="0" smtClean="0"/>
            </a:br>
            <a:r>
              <a:rPr lang="ru-RU" baseline="30000" dirty="0"/>
              <a:t/>
            </a:r>
            <a:br>
              <a:rPr lang="ru-RU" baseline="30000" dirty="0"/>
            </a:br>
            <a:r>
              <a:rPr lang="en-US" dirty="0" smtClean="0"/>
              <a:t>K </a:t>
            </a:r>
            <a:r>
              <a:rPr lang="ru-RU" dirty="0"/>
              <a:t>и </a:t>
            </a:r>
            <a:r>
              <a:rPr lang="el-GR" dirty="0" smtClean="0"/>
              <a:t>λ</a:t>
            </a:r>
            <a:r>
              <a:rPr lang="en-US" dirty="0" smtClean="0"/>
              <a:t> – </a:t>
            </a:r>
            <a:r>
              <a:rPr lang="ru-RU" dirty="0" smtClean="0"/>
              <a:t>константы, которые зависят от </a:t>
            </a:r>
            <a:br>
              <a:rPr lang="ru-RU" dirty="0" smtClean="0"/>
            </a:br>
            <a:r>
              <a:rPr lang="ru-RU" dirty="0" smtClean="0"/>
              <a:t>матрицы замен и штрафов за </a:t>
            </a:r>
            <a:r>
              <a:rPr lang="ru-RU" dirty="0" err="1" smtClean="0"/>
              <a:t>гэпы</a:t>
            </a:r>
            <a:r>
              <a:rPr lang="ru-RU" dirty="0" smtClean="0"/>
              <a:t>. 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Bit-score = </a:t>
            </a:r>
            <a:r>
              <a:rPr lang="ru-RU" dirty="0" smtClean="0"/>
              <a:t>(</a:t>
            </a:r>
            <a:r>
              <a:rPr lang="el-GR" dirty="0"/>
              <a:t>λ </a:t>
            </a:r>
            <a:r>
              <a:rPr lang="en-US" dirty="0" smtClean="0"/>
              <a:t>* Score – ln K</a:t>
            </a:r>
            <a:r>
              <a:rPr lang="ru-RU" dirty="0" smtClean="0"/>
              <a:t>)</a:t>
            </a:r>
            <a:r>
              <a:rPr lang="en-US" dirty="0" smtClean="0"/>
              <a:t> / ln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E-value = </a:t>
            </a:r>
            <a:r>
              <a:rPr lang="en-US" dirty="0" err="1"/>
              <a:t>L</a:t>
            </a:r>
            <a:r>
              <a:rPr lang="en-US" baseline="-25000" dirty="0" err="1"/>
              <a:t>query</a:t>
            </a:r>
            <a:r>
              <a:rPr lang="en-US" dirty="0"/>
              <a:t>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bank</a:t>
            </a:r>
            <a:r>
              <a:rPr lang="en-US" dirty="0" smtClean="0"/>
              <a:t> *2 </a:t>
            </a:r>
            <a:r>
              <a:rPr lang="en-US" baseline="30000" dirty="0" smtClean="0"/>
              <a:t>– Bit-score</a:t>
            </a:r>
          </a:p>
          <a:p>
            <a:endParaRPr lang="en-US" dirty="0" smtClean="0"/>
          </a:p>
          <a:p>
            <a:r>
              <a:rPr lang="ru-RU" dirty="0" smtClean="0"/>
              <a:t>То есть зависимость </a:t>
            </a:r>
            <a:r>
              <a:rPr lang="en-US" dirty="0" smtClean="0"/>
              <a:t>E-value </a:t>
            </a:r>
            <a:r>
              <a:rPr lang="ru-RU" dirty="0" smtClean="0"/>
              <a:t>от </a:t>
            </a:r>
            <a:r>
              <a:rPr lang="en-US" dirty="0" smtClean="0"/>
              <a:t>Bit-score </a:t>
            </a:r>
            <a:r>
              <a:rPr lang="ru-RU" dirty="0" smtClean="0"/>
              <a:t>не зависит от свойств матрицы весов. Это значит, что при увеличении </a:t>
            </a:r>
            <a:r>
              <a:rPr lang="en-US" dirty="0" smtClean="0"/>
              <a:t>Bit-score </a:t>
            </a:r>
            <a:r>
              <a:rPr lang="ru-RU" dirty="0" smtClean="0"/>
              <a:t>на единицу </a:t>
            </a:r>
            <a:r>
              <a:rPr lang="en-US" dirty="0" smtClean="0"/>
              <a:t>E-value </a:t>
            </a:r>
            <a:r>
              <a:rPr lang="ru-RU" dirty="0" smtClean="0"/>
              <a:t>уменьшается в два раза (то есть в два раза увеличивается достоверность находки). Это позволяет использовать </a:t>
            </a:r>
            <a:r>
              <a:rPr lang="en-US" dirty="0" smtClean="0"/>
              <a:t>Bit-score </a:t>
            </a:r>
            <a:r>
              <a:rPr lang="ru-RU" dirty="0"/>
              <a:t>для сравнения </a:t>
            </a:r>
            <a:r>
              <a:rPr lang="ru-RU" dirty="0" smtClean="0"/>
              <a:t>результатов поиска при разных параметрах.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55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E-value ≤ 0.001 – </a:t>
            </a:r>
            <a:r>
              <a:rPr lang="ru-RU" dirty="0" smtClean="0"/>
              <a:t>можно считать достоверным результатом.</a:t>
            </a:r>
          </a:p>
          <a:p>
            <a:r>
              <a:rPr lang="en-US" dirty="0"/>
              <a:t>E-value </a:t>
            </a:r>
            <a:r>
              <a:rPr lang="en-US" dirty="0" smtClean="0"/>
              <a:t>≥ 1</a:t>
            </a:r>
            <a:r>
              <a:rPr lang="en-US" dirty="0"/>
              <a:t> – </a:t>
            </a:r>
            <a:r>
              <a:rPr lang="ru-RU" dirty="0"/>
              <a:t>можно считать </a:t>
            </a:r>
            <a:r>
              <a:rPr lang="ru-RU" dirty="0" smtClean="0"/>
              <a:t>недостоверным </a:t>
            </a:r>
            <a:r>
              <a:rPr lang="ru-RU" dirty="0"/>
              <a:t>результатом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это не закон. Возможны</a:t>
            </a:r>
            <a:r>
              <a:rPr lang="en-US" dirty="0" smtClean="0"/>
              <a:t> </a:t>
            </a:r>
            <a:r>
              <a:rPr lang="ru-RU" dirty="0"/>
              <a:t>исключения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58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06" t="24397" r="32465" b="24370"/>
          <a:stretch/>
        </p:blipFill>
        <p:spPr>
          <a:xfrm>
            <a:off x="323528" y="1412776"/>
            <a:ext cx="8538091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700808"/>
            <a:ext cx="7200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637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Почему при таком низком </a:t>
            </a:r>
            <a:r>
              <a:rPr lang="en-US" sz="2400" dirty="0" smtClean="0"/>
              <a:t>%ID </a:t>
            </a:r>
            <a:r>
              <a:rPr lang="ru-RU" sz="2400" dirty="0" smtClean="0"/>
              <a:t>такой приличный </a:t>
            </a:r>
            <a:r>
              <a:rPr lang="en-US" sz="2400" dirty="0" smtClean="0"/>
              <a:t>E-value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18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алгоритма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08" t="21352" r="33308" b="28487"/>
          <a:stretch/>
        </p:blipFill>
        <p:spPr>
          <a:xfrm>
            <a:off x="251520" y="1196752"/>
            <a:ext cx="8486657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70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437" t="7579" r="44694" b="6486"/>
          <a:stretch/>
        </p:blipFill>
        <p:spPr>
          <a:xfrm>
            <a:off x="179512" y="116632"/>
            <a:ext cx="6675742" cy="640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021288"/>
            <a:ext cx="187220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47042" y="4869160"/>
            <a:ext cx="381642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Показывать результаты в новом окне. Удобно, если запускаем подряд несколько разных поисков.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76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56" t="9702" r="42712" b="9991"/>
          <a:stretch/>
        </p:blipFill>
        <p:spPr>
          <a:xfrm>
            <a:off x="683568" y="548680"/>
            <a:ext cx="6696744" cy="58596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7704" y="1124744"/>
            <a:ext cx="86409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48064" y="1556792"/>
            <a:ext cx="3816424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 умолчанию выдается только 100 находок.  Но в банке может быть сильно больше последовательностей, с </a:t>
            </a:r>
            <a:r>
              <a:rPr lang="en-US" dirty="0" smtClean="0"/>
              <a:t>E-value </a:t>
            </a:r>
            <a:r>
              <a:rPr lang="ru-RU" dirty="0" smtClean="0"/>
              <a:t>меньше порога. В этом случае, в результатах мы увидим, что у самой худшей находки </a:t>
            </a:r>
            <a:r>
              <a:rPr lang="en-US" dirty="0" smtClean="0"/>
              <a:t>E-value </a:t>
            </a:r>
            <a:r>
              <a:rPr lang="ru-RU" dirty="0" smtClean="0"/>
              <a:t>составит что-нибудь типа 10</a:t>
            </a:r>
            <a:r>
              <a:rPr lang="ru-RU" baseline="30000" dirty="0" smtClean="0"/>
              <a:t>-25</a:t>
            </a:r>
            <a:r>
              <a:rPr lang="ru-RU" dirty="0" smtClean="0"/>
              <a:t> или 10</a:t>
            </a:r>
            <a:r>
              <a:rPr lang="ru-RU" baseline="30000" dirty="0" smtClean="0"/>
              <a:t>-10</a:t>
            </a:r>
            <a:r>
              <a:rPr lang="en-US" dirty="0" smtClean="0"/>
              <a:t>. </a:t>
            </a:r>
            <a:r>
              <a:rPr lang="ru-RU" dirty="0"/>
              <a:t>Верный признак </a:t>
            </a:r>
            <a:r>
              <a:rPr lang="ru-RU" dirty="0" smtClean="0"/>
              <a:t>того, что надо было попросить находить побольше!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9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ru-RU" dirty="0"/>
              <a:t>хорошего выравнивания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6881" r="35625" b="41559"/>
          <a:stretch/>
        </p:blipFill>
        <p:spPr bwMode="auto">
          <a:xfrm>
            <a:off x="1763688" y="1970838"/>
            <a:ext cx="578498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76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37" t="10436" r="2407" b="3044"/>
          <a:stretch/>
        </p:blipFill>
        <p:spPr>
          <a:xfrm>
            <a:off x="0" y="-1"/>
            <a:ext cx="9162545" cy="606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5654" y="1520357"/>
            <a:ext cx="4046259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Типичное время работы программы – несколько минут. И обычно в работе ее приходится запускать много раз. И в этот момент браузер </a:t>
            </a:r>
            <a:r>
              <a:rPr lang="ru-RU" dirty="0" err="1" smtClean="0"/>
              <a:t>глюканул</a:t>
            </a:r>
            <a:r>
              <a:rPr lang="ru-RU" dirty="0" smtClean="0"/>
              <a:t>, мыши </a:t>
            </a:r>
            <a:r>
              <a:rPr lang="en-US" dirty="0" smtClean="0"/>
              <a:t>power cord </a:t>
            </a:r>
            <a:r>
              <a:rPr lang="ru-RU" dirty="0" smtClean="0"/>
              <a:t>перегрызли и т.п. Все результаты пропали, а работу надо было сдавать еще вчера.</a:t>
            </a:r>
          </a:p>
          <a:p>
            <a:endParaRPr lang="ru-RU" dirty="0"/>
          </a:p>
          <a:p>
            <a:r>
              <a:rPr lang="ru-RU" dirty="0" smtClean="0"/>
              <a:t>Ура! Все ваши результаты тут!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flipV="1">
            <a:off x="6968784" y="763480"/>
            <a:ext cx="106719" cy="7568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70480" y="131231"/>
            <a:ext cx="31826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Регистрируемся на сайте </a:t>
            </a:r>
            <a:r>
              <a:rPr lang="en-US" dirty="0" smtClean="0"/>
              <a:t>NCBI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>
            <a:off x="5753125" y="315897"/>
            <a:ext cx="1437788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304" y="4147227"/>
            <a:ext cx="4909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Даем </a:t>
            </a:r>
            <a:r>
              <a:rPr lang="ru-RU" dirty="0" smtClean="0"/>
              <a:t>осмысленные названия каждому запуску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5" idx="0"/>
          </p:cNvCxnSpPr>
          <p:nvPr/>
        </p:nvCxnSpPr>
        <p:spPr>
          <a:xfrm flipV="1">
            <a:off x="2490979" y="3124940"/>
            <a:ext cx="198955" cy="10222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23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66" t="52055" r="15329" b="8677"/>
          <a:stretch/>
        </p:blipFill>
        <p:spPr>
          <a:xfrm>
            <a:off x="467544" y="645935"/>
            <a:ext cx="8331326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520" t="17081" r="16447" b="42789"/>
          <a:stretch/>
        </p:blipFill>
        <p:spPr>
          <a:xfrm>
            <a:off x="467544" y="3580465"/>
            <a:ext cx="8331326" cy="2872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28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87" t="14066" r="21891" b="5824"/>
          <a:stretch/>
        </p:blipFill>
        <p:spPr>
          <a:xfrm>
            <a:off x="958789" y="0"/>
            <a:ext cx="6809172" cy="6704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45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94" t="13689" r="4469" b="1723"/>
          <a:stretch/>
        </p:blipFill>
        <p:spPr>
          <a:xfrm>
            <a:off x="125740" y="230819"/>
            <a:ext cx="9019713" cy="58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6464" t="8653" r="27539" b="10588"/>
          <a:stretch/>
        </p:blipFill>
        <p:spPr>
          <a:xfrm>
            <a:off x="683568" y="-1179512"/>
            <a:ext cx="7848872" cy="8293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419" t="7718" r="46582" b="18952"/>
          <a:stretch/>
        </p:blipFill>
        <p:spPr>
          <a:xfrm>
            <a:off x="1007604" y="3198"/>
            <a:ext cx="7200800" cy="6620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44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951" t="13730" r="29076" b="16471"/>
          <a:stretch/>
        </p:blipFill>
        <p:spPr>
          <a:xfrm>
            <a:off x="467544" y="603791"/>
            <a:ext cx="8352928" cy="566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428" t="13903" r="19955" b="7857"/>
          <a:stretch/>
        </p:blipFill>
        <p:spPr>
          <a:xfrm>
            <a:off x="251520" y="603791"/>
            <a:ext cx="8568952" cy="563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4647" y="1124744"/>
            <a:ext cx="381642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 банке могут встречаться полностью идентичные последовательности. В этом случае они выдаются вместе.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26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39" t="9005" r="18529" b="8661"/>
          <a:stretch/>
        </p:blipFill>
        <p:spPr>
          <a:xfrm>
            <a:off x="611560" y="548680"/>
            <a:ext cx="7848872" cy="5980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29" t="7674" r="29488" b="13029"/>
          <a:stretch/>
        </p:blipFill>
        <p:spPr>
          <a:xfrm>
            <a:off x="431540" y="472747"/>
            <a:ext cx="8208912" cy="6131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807" t="12153" r="13542" b="12480"/>
          <a:stretch/>
        </p:blipFill>
        <p:spPr>
          <a:xfrm>
            <a:off x="107504" y="1106829"/>
            <a:ext cx="8735832" cy="4852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2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779" t="20917" r="16386" b="16335"/>
          <a:stretch/>
        </p:blipFill>
        <p:spPr>
          <a:xfrm>
            <a:off x="107504" y="764704"/>
            <a:ext cx="8764402" cy="5184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274" t="8903" r="35990" b="1651"/>
          <a:stretch/>
        </p:blipFill>
        <p:spPr>
          <a:xfrm>
            <a:off x="961313" y="22754"/>
            <a:ext cx="7056784" cy="6694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292" t="16725" r="21157" b="24737"/>
          <a:stretch/>
        </p:blipFill>
        <p:spPr>
          <a:xfrm>
            <a:off x="46640" y="669428"/>
            <a:ext cx="8886130" cy="5256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8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10" y="1383043"/>
            <a:ext cx="7738973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Часть </a:t>
            </a:r>
            <a:r>
              <a:rPr lang="en-US" sz="6000" dirty="0" smtClean="0"/>
              <a:t>4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Коллоквиум</a:t>
            </a:r>
            <a:endParaRPr lang="ru-RU" sz="6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" y="2849732"/>
            <a:ext cx="9079691" cy="3877985"/>
            <a:chOff x="1" y="2849732"/>
            <a:chExt cx="9079691" cy="3877985"/>
          </a:xfrm>
        </p:grpSpPr>
        <p:sp>
          <p:nvSpPr>
            <p:cNvPr id="3" name="TextBox 2"/>
            <p:cNvSpPr txBox="1"/>
            <p:nvPr/>
          </p:nvSpPr>
          <p:spPr>
            <a:xfrm>
              <a:off x="435005" y="2849732"/>
              <a:ext cx="84160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На коллоквиуме вам надо точно знать и понимать значения следующих терминов:</a:t>
              </a:r>
              <a:endParaRPr lang="ru-RU" sz="3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" y="3926950"/>
              <a:ext cx="3888418" cy="280076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ru-RU" sz="1600" dirty="0" smtClean="0"/>
                <a:t>Гомология </a:t>
              </a:r>
              <a:r>
                <a:rPr lang="ru-RU" sz="1600" dirty="0"/>
                <a:t>последовательностей</a:t>
              </a:r>
            </a:p>
            <a:p>
              <a:r>
                <a:rPr lang="ru-RU" sz="1600" dirty="0"/>
                <a:t>Гомология аминокислот</a:t>
              </a:r>
            </a:p>
            <a:p>
              <a:r>
                <a:rPr lang="ru-RU" sz="1600" dirty="0"/>
                <a:t>Критерии гомологии аминокислот</a:t>
              </a:r>
            </a:p>
            <a:p>
              <a:r>
                <a:rPr lang="ru-RU" sz="1600" dirty="0"/>
                <a:t>Блок</a:t>
              </a:r>
            </a:p>
            <a:p>
              <a:r>
                <a:rPr lang="ru-RU" sz="1600" dirty="0"/>
                <a:t>Сущностная и формальная (техническая) постановка задачи</a:t>
              </a:r>
            </a:p>
            <a:p>
              <a:r>
                <a:rPr lang="ru-RU" sz="1600" dirty="0"/>
                <a:t>Точные и эвристические алгоритмы</a:t>
              </a:r>
            </a:p>
            <a:p>
              <a:r>
                <a:rPr lang="en-US" sz="1600" dirty="0"/>
                <a:t>Match</a:t>
              </a:r>
            </a:p>
            <a:p>
              <a:r>
                <a:rPr lang="en-US" sz="1600" dirty="0"/>
                <a:t>Mismatch</a:t>
              </a:r>
            </a:p>
            <a:p>
              <a:r>
                <a:rPr lang="en-US" sz="1600" dirty="0"/>
                <a:t>% identities</a:t>
              </a:r>
            </a:p>
            <a:p>
              <a:r>
                <a:rPr lang="en-US" sz="1600" dirty="0"/>
                <a:t>% </a:t>
              </a:r>
              <a:r>
                <a:rPr lang="en-US" sz="1600" dirty="0" smtClean="0"/>
                <a:t>positives</a:t>
              </a:r>
              <a:endParaRPr lang="ru-RU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01987" y="3586579"/>
              <a:ext cx="4126693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dirty="0"/>
                <a:t>gap column</a:t>
              </a:r>
            </a:p>
            <a:p>
              <a:r>
                <a:rPr lang="en-US" dirty="0"/>
                <a:t>gap</a:t>
              </a:r>
            </a:p>
            <a:p>
              <a:r>
                <a:rPr lang="en-US" dirty="0"/>
                <a:t>insertion</a:t>
              </a:r>
            </a:p>
            <a:p>
              <a:r>
                <a:rPr lang="en-US" dirty="0"/>
                <a:t>deletion</a:t>
              </a:r>
            </a:p>
            <a:p>
              <a:r>
                <a:rPr lang="en-US" dirty="0" err="1"/>
                <a:t>indel</a:t>
              </a:r>
              <a:endParaRPr lang="en-US" dirty="0"/>
            </a:p>
            <a:p>
              <a:r>
                <a:rPr lang="ru-RU" dirty="0"/>
                <a:t>Счет (вес) </a:t>
              </a:r>
              <a:r>
                <a:rPr lang="ru-RU" dirty="0" err="1"/>
                <a:t>выравивания</a:t>
              </a:r>
              <a:r>
                <a:rPr lang="ru-RU" dirty="0"/>
                <a:t> (</a:t>
              </a:r>
              <a:r>
                <a:rPr lang="en-US" dirty="0"/>
                <a:t>score)</a:t>
              </a:r>
            </a:p>
            <a:p>
              <a:r>
                <a:rPr lang="en-US" dirty="0"/>
                <a:t>Bit-score</a:t>
              </a:r>
            </a:p>
            <a:p>
              <a:r>
                <a:rPr lang="en-US" dirty="0"/>
                <a:t>E-value</a:t>
              </a:r>
            </a:p>
            <a:p>
              <a:r>
                <a:rPr lang="ru-RU" dirty="0"/>
                <a:t>Матрица сходства (матрица замен)</a:t>
              </a:r>
            </a:p>
            <a:p>
              <a:r>
                <a:rPr lang="en-US" dirty="0" smtClean="0"/>
                <a:t>BLOSUM62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77668" y="3295099"/>
              <a:ext cx="250202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Gap </a:t>
              </a:r>
              <a:r>
                <a:rPr lang="en-US" dirty="0" smtClean="0"/>
                <a:t>penalty</a:t>
              </a:r>
              <a:endParaRPr lang="en-US" dirty="0"/>
            </a:p>
            <a:p>
              <a:r>
                <a:rPr lang="ru-RU" dirty="0"/>
                <a:t>Аффинные </a:t>
              </a:r>
              <a:r>
                <a:rPr lang="ru-RU" dirty="0" err="1"/>
                <a:t>гэпы</a:t>
              </a:r>
              <a:endParaRPr lang="ru-RU" dirty="0"/>
            </a:p>
            <a:p>
              <a:r>
                <a:rPr lang="en-US" dirty="0"/>
                <a:t>Gap opening </a:t>
              </a:r>
              <a:r>
                <a:rPr lang="en-US" dirty="0" smtClean="0"/>
                <a:t>penalty</a:t>
              </a:r>
              <a:endParaRPr lang="en-US" dirty="0"/>
            </a:p>
            <a:p>
              <a:r>
                <a:rPr lang="en-US"/>
                <a:t>Gap </a:t>
              </a:r>
              <a:r>
                <a:rPr lang="en-US" smtClean="0"/>
                <a:t>extension </a:t>
              </a:r>
              <a:r>
                <a:rPr lang="en-US" dirty="0" smtClean="0"/>
                <a:t>penalty</a:t>
              </a:r>
              <a:endParaRPr lang="ru-RU" sz="3600" dirty="0"/>
            </a:p>
            <a:p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-72721" y="2849732"/>
            <a:ext cx="9079691" cy="3112385"/>
            <a:chOff x="1" y="2849732"/>
            <a:chExt cx="9079691" cy="3112385"/>
          </a:xfrm>
        </p:grpSpPr>
        <p:sp>
          <p:nvSpPr>
            <p:cNvPr id="9" name="TextBox 8"/>
            <p:cNvSpPr txBox="1"/>
            <p:nvPr/>
          </p:nvSpPr>
          <p:spPr>
            <a:xfrm>
              <a:off x="435005" y="2849732"/>
              <a:ext cx="841603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На коллоквиуме вам надо уметь пользоваться следующими программами,</a:t>
              </a:r>
              <a:br>
                <a:rPr lang="ru-RU" sz="3200" dirty="0" smtClean="0"/>
              </a:br>
              <a:r>
                <a:rPr lang="ru-RU" sz="3200" dirty="0" smtClean="0"/>
                <a:t>понимать, что они делают</a:t>
              </a:r>
              <a:br>
                <a:rPr lang="ru-RU" sz="3200" dirty="0" smtClean="0"/>
              </a:br>
              <a:r>
                <a:rPr lang="ru-RU" sz="3200" dirty="0" smtClean="0"/>
                <a:t>(уметь интерпретировать результат):</a:t>
              </a:r>
              <a:endParaRPr lang="ru-RU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" y="3926950"/>
              <a:ext cx="3888418" cy="58477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endParaRPr lang="ru-RU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86522" y="4761788"/>
              <a:ext cx="41266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dirty="0" err="1" smtClean="0"/>
                <a:t>JalView</a:t>
              </a:r>
              <a:r>
                <a:rPr lang="en-US" dirty="0" smtClean="0"/>
                <a:t>, Muscle, needle, water, BLAST</a:t>
              </a:r>
            </a:p>
            <a:p>
              <a:r>
                <a:rPr lang="ru-RU" dirty="0" smtClean="0"/>
                <a:t>Знать, что делают программы </a:t>
              </a:r>
              <a:r>
                <a:rPr lang="en-US" dirty="0" err="1" smtClean="0"/>
                <a:t>Mafft</a:t>
              </a:r>
              <a:r>
                <a:rPr lang="en-US" dirty="0" smtClean="0"/>
                <a:t>, </a:t>
              </a:r>
              <a:r>
                <a:rPr lang="en-US" dirty="0" err="1" smtClean="0"/>
                <a:t>ProbCons</a:t>
              </a:r>
              <a:r>
                <a:rPr lang="en-US" dirty="0" smtClean="0"/>
                <a:t>, T-coffee, </a:t>
              </a:r>
              <a:r>
                <a:rPr lang="en-US" dirty="0" err="1" smtClean="0"/>
                <a:t>ClustalO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77668" y="3295099"/>
              <a:ext cx="2502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923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2460</TotalTime>
  <Words>5418</Words>
  <Application>Microsoft Office PowerPoint</Application>
  <PresentationFormat>Экран (4:3)</PresentationFormat>
  <Paragraphs>792</Paragraphs>
  <Slides>97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104" baseType="lpstr">
      <vt:lpstr>Arial</vt:lpstr>
      <vt:lpstr>Calibri</vt:lpstr>
      <vt:lpstr>Calibri Light</vt:lpstr>
      <vt:lpstr>Cambria Math</vt:lpstr>
      <vt:lpstr>Courier New</vt:lpstr>
      <vt:lpstr>Wingdings</vt:lpstr>
      <vt:lpstr>Тема Office</vt:lpstr>
      <vt:lpstr>Блок 4  Выравнивания</vt:lpstr>
      <vt:lpstr>Часть 1 Выравнивания и гомология</vt:lpstr>
      <vt:lpstr>Гомология последовательностей</vt:lpstr>
      <vt:lpstr>Гомология последовательностей</vt:lpstr>
      <vt:lpstr>Гомология аминокислот</vt:lpstr>
      <vt:lpstr>Гомология аминокислот</vt:lpstr>
      <vt:lpstr>Гомология аминокислот</vt:lpstr>
      <vt:lpstr>Гомология аминокислот</vt:lpstr>
      <vt:lpstr>Пример хорошего выравнивания</vt:lpstr>
      <vt:lpstr>Обычно выравнивание выглядит так</vt:lpstr>
      <vt:lpstr>Или так … </vt:lpstr>
      <vt:lpstr>Но не так … </vt:lpstr>
      <vt:lpstr>Гомология остатков</vt:lpstr>
      <vt:lpstr>Гомология остатков</vt:lpstr>
      <vt:lpstr>Гомология остатков</vt:lpstr>
      <vt:lpstr>Гомология остатков</vt:lpstr>
      <vt:lpstr>Гомология остатков</vt:lpstr>
      <vt:lpstr>Множественное выравнивание:  постановка задачи</vt:lpstr>
      <vt:lpstr>Важное замечание</vt:lpstr>
      <vt:lpstr>Дано 4 последовательности Найти общие мотивы</vt:lpstr>
      <vt:lpstr>Дано 4 последовательности Найти общие мотивы</vt:lpstr>
      <vt:lpstr>Дано 4 последовательности Найти общие мотивы</vt:lpstr>
      <vt:lpstr>Дано 4 последовательности Найти общие мотивы</vt:lpstr>
      <vt:lpstr>Любые ли последовательности можно хорошо выровнять?</vt:lpstr>
      <vt:lpstr>Любые ли последовательности можно хорошо выровнять?</vt:lpstr>
      <vt:lpstr>Любые ли последовательности можно хорошо выровнять?</vt:lpstr>
      <vt:lpstr>Любые ли последовательности можно хорошо выровнять?</vt:lpstr>
      <vt:lpstr>Любые ли последовательности можно хорошо выровнять?</vt:lpstr>
      <vt:lpstr>Любые ли последовательности можно хорошо выровнять?</vt:lpstr>
      <vt:lpstr>Важное замечание</vt:lpstr>
      <vt:lpstr>Пример: гомология а.о.</vt:lpstr>
      <vt:lpstr>Пример: гомология а.о.</vt:lpstr>
      <vt:lpstr>Презентация PowerPoint</vt:lpstr>
      <vt:lpstr>Презентация PowerPoint</vt:lpstr>
      <vt:lpstr>Важный вопрос из зала</vt:lpstr>
      <vt:lpstr>Блоки: участки выравнивания, где можно утверждать о гомологии а.о. Задача: найти здесь блоки.</vt:lpstr>
      <vt:lpstr>Блоки: участки выравнивания, где можно утверждать о гомологии а.о. Задача: найти здесь блоки (можно програмно).</vt:lpstr>
      <vt:lpstr>Важное замечание</vt:lpstr>
      <vt:lpstr>Важное замечание</vt:lpstr>
      <vt:lpstr>Задача: придумать техническое определение блока</vt:lpstr>
      <vt:lpstr>Задача: придумать техническое определение блока</vt:lpstr>
      <vt:lpstr>Задача: придумать техническое определение блока</vt:lpstr>
      <vt:lpstr>Задача: придумать техническое определение блока</vt:lpstr>
      <vt:lpstr>Техническое определение блока: пример</vt:lpstr>
      <vt:lpstr>Задача состоит в поиске объектов (участков выравнивания), удовлетворяющих биологическому определению. Но эту задачу решить трудно. Проще придумать другое – техническое определение, и искать то, что удовлетворяет ему. Это задача, отличается от изначальной, но зато можно придумать техническое определение таким, чтобы она решалась легко, а решение не очень сильно отличалось от решения изначальной биологической задачи.</vt:lpstr>
      <vt:lpstr>Вообще говоря можно придумать много разных технических определений. Какое выбрать – во многом зависит от опыта автора по работе с объектом (в данном случае с выравниванием).   При этом надо понимать, техническая и биологическая задача, вообще говоря, различны. И поэтому в ряде случаев будут различны их решения. У хорошего технического определения таких ошибок должно быть мало.</vt:lpstr>
      <vt:lpstr>LOGO и консенсус</vt:lpstr>
      <vt:lpstr>Часть 2 Построение выравниваний</vt:lpstr>
      <vt:lpstr>Важное замечание</vt:lpstr>
      <vt:lpstr>Презентация PowerPoint</vt:lpstr>
      <vt:lpstr>Презентация PowerPoint</vt:lpstr>
      <vt:lpstr>Презентация PowerPoint</vt:lpstr>
      <vt:lpstr>Построение парного выравнивания</vt:lpstr>
      <vt:lpstr>Построение парного выравнивания</vt:lpstr>
      <vt:lpstr>Презентация PowerPoint</vt:lpstr>
      <vt:lpstr>Термины, связанные с парными выравниваниями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Откуда берутся матрицы сходства </vt:lpstr>
      <vt:lpstr>Презентация PowerPoint</vt:lpstr>
      <vt:lpstr>Построение парного выравнивания</vt:lpstr>
      <vt:lpstr>Проблема: их слишком много</vt:lpstr>
      <vt:lpstr>Аффинные гэпы</vt:lpstr>
      <vt:lpstr>Локальное и глобальное выравнивания</vt:lpstr>
      <vt:lpstr>Нулевой уровень: выравнивание случайных последовательностей</vt:lpstr>
      <vt:lpstr>Нулевой уровень: выравнивание случайных последовательностей</vt:lpstr>
      <vt:lpstr>Нулевой уровень: выравнивание случайных последовательностей</vt:lpstr>
      <vt:lpstr>Множественные выравнивания</vt:lpstr>
      <vt:lpstr>Важное замечание</vt:lpstr>
      <vt:lpstr>Часть 3 Поиск по сходству</vt:lpstr>
      <vt:lpstr>Постановка задачи</vt:lpstr>
      <vt:lpstr>Эвристический алгоритм</vt:lpstr>
      <vt:lpstr>Эвристический алгоритм</vt:lpstr>
      <vt:lpstr>Хэширование</vt:lpstr>
      <vt:lpstr>Показатели достоверности находки</vt:lpstr>
      <vt:lpstr>Презентация PowerPoint</vt:lpstr>
      <vt:lpstr>E-value</vt:lpstr>
      <vt:lpstr>E-value</vt:lpstr>
      <vt:lpstr>E-value</vt:lpstr>
      <vt:lpstr>E-value</vt:lpstr>
      <vt:lpstr>E-value &amp; Bit-Score</vt:lpstr>
      <vt:lpstr>E-value</vt:lpstr>
      <vt:lpstr>Презентация PowerPoint</vt:lpstr>
      <vt:lpstr>Варианты алгоритма</vt:lpstr>
      <vt:lpstr>Запуск</vt:lpstr>
      <vt:lpstr>Запуск</vt:lpstr>
      <vt:lpstr>Презентация PowerPoint</vt:lpstr>
      <vt:lpstr>Результат</vt:lpstr>
      <vt:lpstr>Презентация PowerPoint</vt:lpstr>
      <vt:lpstr>Результат</vt:lpstr>
      <vt:lpstr>Результат</vt:lpstr>
      <vt:lpstr>Результат</vt:lpstr>
      <vt:lpstr>Презентация PowerPoint</vt:lpstr>
      <vt:lpstr>Часть 4 Коллоквиум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 4 Выравнивания</dc:title>
  <dc:creator>evgeniy</dc:creator>
  <cp:lastModifiedBy>evgeniy</cp:lastModifiedBy>
  <cp:revision>135</cp:revision>
  <dcterms:created xsi:type="dcterms:W3CDTF">2016-04-18T09:57:57Z</dcterms:created>
  <dcterms:modified xsi:type="dcterms:W3CDTF">2016-05-17T08:20:21Z</dcterms:modified>
</cp:coreProperties>
</file>