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sldIdLst>
    <p:sldId id="256" r:id="rId2"/>
    <p:sldId id="268" r:id="rId3"/>
    <p:sldId id="266" r:id="rId4"/>
    <p:sldId id="282" r:id="rId5"/>
    <p:sldId id="271" r:id="rId6"/>
    <p:sldId id="290" r:id="rId7"/>
    <p:sldId id="291" r:id="rId8"/>
    <p:sldId id="283" r:id="rId9"/>
    <p:sldId id="257" r:id="rId10"/>
    <p:sldId id="288" r:id="rId11"/>
    <p:sldId id="287" r:id="rId12"/>
    <p:sldId id="292" r:id="rId13"/>
    <p:sldId id="289" r:id="rId14"/>
    <p:sldId id="293" r:id="rId15"/>
    <p:sldId id="294" r:id="rId16"/>
    <p:sldId id="260" r:id="rId17"/>
    <p:sldId id="261" r:id="rId18"/>
    <p:sldId id="262" r:id="rId19"/>
    <p:sldId id="263" r:id="rId20"/>
    <p:sldId id="264" r:id="rId21"/>
    <p:sldId id="265" r:id="rId22"/>
    <p:sldId id="295" r:id="rId23"/>
    <p:sldId id="274" r:id="rId24"/>
    <p:sldId id="275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14EE235-0265-401A-AD04-2EB6A2074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744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DA48125-566F-4EF9-8999-C38FB3867188}" type="slidenum">
              <a:rPr lang="ru-RU" smtClean="0">
                <a:ea typeface="WenQuanYi Micro Hei" charset="0"/>
                <a:cs typeface="WenQuanYi Micro Hei" charset="0"/>
              </a:rPr>
              <a:pPr/>
              <a:t>1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28627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9C47BD8-19DB-4B29-9DF6-CE4BB21A2A62}" type="slidenum">
              <a:rPr lang="ru-RU" smtClean="0">
                <a:ea typeface="WenQuanYi Micro Hei" charset="0"/>
                <a:cs typeface="WenQuanYi Micro Hei" charset="0"/>
              </a:rPr>
              <a:pPr/>
              <a:t>24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900567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5BD3673-E192-4BBF-A5AE-ACAF8F08CF68}" type="slidenum">
              <a:rPr lang="ru-RU" smtClean="0">
                <a:ea typeface="WenQuanYi Micro Hei" charset="0"/>
                <a:cs typeface="WenQuanYi Micro Hei" charset="0"/>
              </a:rPr>
              <a:pPr/>
              <a:t>25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474149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1BFBA94-3483-47CE-B798-0317ADCD8178}" type="slidenum">
              <a:rPr lang="ru-RU" smtClean="0">
                <a:ea typeface="WenQuanYi Micro Hei" charset="0"/>
                <a:cs typeface="WenQuanYi Micro Hei" charset="0"/>
              </a:rPr>
              <a:pPr/>
              <a:t>26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453667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FCB6C7-8CC4-4727-9BCA-E8AB944C428D}" type="slidenum">
              <a:rPr lang="ru-RU" smtClean="0">
                <a:ea typeface="WenQuanYi Micro Hei" charset="0"/>
                <a:cs typeface="WenQuanYi Micro Hei" charset="0"/>
              </a:rPr>
              <a:pPr/>
              <a:t>27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69804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2C44907-5751-4F2E-9E84-55622C62FB46}" type="slidenum">
              <a:rPr lang="ru-RU" smtClean="0">
                <a:ea typeface="WenQuanYi Micro Hei" charset="0"/>
                <a:cs typeface="WenQuanYi Micro Hei" charset="0"/>
              </a:rPr>
              <a:pPr/>
              <a:t>28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849522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9A3BFBE-A861-4177-AC40-CEC40FB29D8D}" type="slidenum">
              <a:rPr lang="ru-RU" smtClean="0">
                <a:ea typeface="WenQuanYi Micro Hei" charset="0"/>
                <a:cs typeface="WenQuanYi Micro Hei" charset="0"/>
              </a:rPr>
              <a:pPr/>
              <a:t>29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77583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1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5DAFCE-5C32-4440-AD2B-DBD94B7794D6}" type="slidenum">
              <a:rPr lang="ru-RU" smtClean="0">
                <a:ea typeface="WenQuanYi Micro Hei" charset="0"/>
                <a:cs typeface="WenQuanYi Micro Hei" charset="0"/>
              </a:rPr>
              <a:pPr/>
              <a:t>9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92457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5DAFCE-5C32-4440-AD2B-DBD94B7794D6}" type="slidenum">
              <a:rPr lang="ru-RU" smtClean="0">
                <a:ea typeface="WenQuanYi Micro Hei" charset="0"/>
                <a:cs typeface="WenQuanYi Micro Hei" charset="0"/>
              </a:rPr>
              <a:pPr/>
              <a:t>10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09854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5DAFCE-5C32-4440-AD2B-DBD94B7794D6}" type="slidenum">
              <a:rPr lang="ru-RU" smtClean="0">
                <a:ea typeface="WenQuanYi Micro Hei" charset="0"/>
                <a:cs typeface="WenQuanYi Micro Hei" charset="0"/>
              </a:rPr>
              <a:pPr/>
              <a:t>12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09854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5DAFCE-5C32-4440-AD2B-DBD94B7794D6}" type="slidenum">
              <a:rPr lang="ru-RU" smtClean="0">
                <a:ea typeface="WenQuanYi Micro Hei" charset="0"/>
                <a:cs typeface="WenQuanYi Micro Hei" charset="0"/>
              </a:rPr>
              <a:pPr/>
              <a:t>14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09854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5DAFCE-5C32-4440-AD2B-DBD94B7794D6}" type="slidenum">
              <a:rPr lang="ru-RU" smtClean="0">
                <a:ea typeface="WenQuanYi Micro Hei" charset="0"/>
                <a:cs typeface="WenQuanYi Micro Hei" charset="0"/>
              </a:rPr>
              <a:pPr/>
              <a:t>15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098541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5DAFCE-5C32-4440-AD2B-DBD94B7794D6}" type="slidenum">
              <a:rPr lang="ru-RU" smtClean="0">
                <a:ea typeface="WenQuanYi Micro Hei" charset="0"/>
                <a:cs typeface="WenQuanYi Micro Hei" charset="0"/>
              </a:rPr>
              <a:pPr/>
              <a:t>22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098541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7191C01-98D7-43DB-B6E3-7C906043E193}" type="slidenum">
              <a:rPr lang="ru-RU" smtClean="0">
                <a:ea typeface="WenQuanYi Micro Hei" charset="0"/>
                <a:cs typeface="WenQuanYi Micro Hei" charset="0"/>
              </a:rPr>
              <a:pPr/>
              <a:t>23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60844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7FE3-B1E9-4F5C-954E-2A7ABF257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BC064-A989-4842-84DE-971750909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A01B-3E90-441D-A9ED-FFF2E5869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6EAA-5B50-41E9-877E-D447C293C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C09C-AA65-4092-A2D7-E66400FF6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F5E4-9EAF-425C-A823-DBBC357D5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66CBE-0653-443C-85EB-386080FC9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1AAC7-376C-467B-BC01-DBCCECCA5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1A9A-7CF8-439A-A945-0941D8DE9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D98C7-F835-4424-A8E0-6D67E1837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0BF8-2643-4C68-9DA0-A20756E3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332D95C9-F43E-47E8-9AAB-E6C4FF47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893961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BLAST</a:t>
            </a:r>
            <a:endParaRPr lang="ru-RU" sz="4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960512"/>
          </a:xfrm>
        </p:spPr>
        <p:txBody>
          <a:bodyPr/>
          <a:lstStyle/>
          <a:p>
            <a:r>
              <a:rPr lang="ru-RU" dirty="0" smtClean="0"/>
              <a:t>Поиск в нуклеотидных банках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66688"/>
            <a:ext cx="8226425" cy="52600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7606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Какому </a:t>
            </a:r>
            <a:r>
              <a:rPr lang="ru-RU" sz="2400" dirty="0" smtClean="0"/>
              <a:t>виду принадлежит муравей, у </a:t>
            </a:r>
            <a:r>
              <a:rPr lang="ru-RU" sz="2400" dirty="0" smtClean="0"/>
              <a:t>которого</a:t>
            </a:r>
            <a:r>
              <a:rPr lang="en-US" sz="2400" dirty="0" smtClean="0"/>
              <a:t> </a:t>
            </a:r>
            <a:r>
              <a:rPr lang="ru-RU" sz="2400" dirty="0" smtClean="0"/>
              <a:t>мы </a:t>
            </a:r>
            <a:r>
              <a:rPr lang="ru-RU" sz="2400" dirty="0" err="1" smtClean="0"/>
              <a:t>секвенировали</a:t>
            </a:r>
            <a:r>
              <a:rPr lang="ru-RU" sz="2400" dirty="0" smtClean="0"/>
              <a:t> </a:t>
            </a:r>
            <a:r>
              <a:rPr lang="ru-RU" sz="2400" dirty="0" smtClean="0"/>
              <a:t>фрагмент 18</a:t>
            </a:r>
            <a:r>
              <a:rPr lang="en-US" sz="2400" dirty="0" smtClean="0"/>
              <a:t>S </a:t>
            </a:r>
            <a:r>
              <a:rPr lang="ru-RU" sz="2400" dirty="0" smtClean="0"/>
              <a:t>РНК</a:t>
            </a:r>
            <a:r>
              <a:rPr lang="ru-RU" sz="2400" dirty="0" smtClean="0"/>
              <a:t>?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Мы </a:t>
            </a:r>
            <a:r>
              <a:rPr lang="ru-RU" sz="2400" dirty="0" err="1" smtClean="0"/>
              <a:t>секвенировали</a:t>
            </a:r>
            <a:r>
              <a:rPr lang="ru-RU" sz="2400" dirty="0" smtClean="0"/>
              <a:t> участок </a:t>
            </a:r>
            <a:r>
              <a:rPr lang="en-US" sz="2400" dirty="0" smtClean="0"/>
              <a:t>ITS</a:t>
            </a:r>
            <a:r>
              <a:rPr lang="ru-RU" sz="2400" dirty="0" smtClean="0"/>
              <a:t>1 нематоды, для которой известен полный геном. Найти координаты участка в </a:t>
            </a:r>
            <a:r>
              <a:rPr lang="ru-RU" sz="2400" dirty="0" err="1" smtClean="0"/>
              <a:t>контиге</a:t>
            </a:r>
            <a:r>
              <a:rPr lang="ru-RU" sz="2400" dirty="0" smtClean="0"/>
              <a:t> генома и его описание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Мы </a:t>
            </a:r>
            <a:r>
              <a:rPr lang="ru-RU" sz="2400" dirty="0" err="1" smtClean="0"/>
              <a:t>секвенировали</a:t>
            </a:r>
            <a:r>
              <a:rPr lang="ru-RU" sz="2400" dirty="0" smtClean="0"/>
              <a:t> </a:t>
            </a:r>
            <a:r>
              <a:rPr lang="ru-RU" sz="2400" dirty="0" smtClean="0"/>
              <a:t>фрагмент </a:t>
            </a:r>
            <a:r>
              <a:rPr lang="ru-RU" sz="2400" dirty="0" smtClean="0"/>
              <a:t>гена гистона </a:t>
            </a:r>
            <a:r>
              <a:rPr lang="en-US" sz="2400" dirty="0" smtClean="0"/>
              <a:t>H3</a:t>
            </a:r>
            <a:r>
              <a:rPr lang="ru-RU" sz="2400" dirty="0" smtClean="0"/>
              <a:t>. </a:t>
            </a:r>
            <a:r>
              <a:rPr lang="en-US" sz="2400" dirty="0" smtClean="0"/>
              <a:t> </a:t>
            </a:r>
            <a:r>
              <a:rPr lang="ru-RU" sz="2400" dirty="0" smtClean="0"/>
              <a:t>Что известно о полиморфизмах в этом белке?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Есть ли у </a:t>
            </a:r>
            <a:r>
              <a:rPr lang="ru-RU" sz="2400" dirty="0" smtClean="0"/>
              <a:t>ген </a:t>
            </a:r>
            <a:r>
              <a:rPr lang="ru-RU" sz="2400" dirty="0" err="1" smtClean="0"/>
              <a:t>ДНК-метилтрансферазы</a:t>
            </a:r>
            <a:r>
              <a:rPr lang="ru-RU" sz="2400" dirty="0" smtClean="0"/>
              <a:t> в геноме </a:t>
            </a:r>
            <a:r>
              <a:rPr lang="en-US" sz="2400" i="1" dirty="0" err="1" smtClean="0"/>
              <a:t>Amoeboaphelidium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protococcarum</a:t>
            </a:r>
            <a:r>
              <a:rPr lang="ru-RU" sz="2400" dirty="0" smtClean="0"/>
              <a:t>?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Насколько похожи и чем похожи геномы двух вирусов разных видов?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Какие глобальные </a:t>
            </a:r>
            <a:r>
              <a:rPr lang="ru-RU" sz="2400" dirty="0" smtClean="0"/>
              <a:t>перестройки – крупные </a:t>
            </a:r>
            <a:r>
              <a:rPr lang="ru-RU" sz="2400" dirty="0" err="1" smtClean="0"/>
              <a:t>делеции</a:t>
            </a:r>
            <a:r>
              <a:rPr lang="en-US" sz="2400" dirty="0" smtClean="0"/>
              <a:t>/</a:t>
            </a:r>
            <a:r>
              <a:rPr lang="ru-RU" sz="2400" dirty="0" smtClean="0"/>
              <a:t>вставк</a:t>
            </a:r>
            <a:r>
              <a:rPr lang="ru-RU" sz="2400" dirty="0" smtClean="0"/>
              <a:t>и, инверсии, дупликации, </a:t>
            </a:r>
            <a:r>
              <a:rPr lang="ru-RU" sz="2400" dirty="0" err="1" smtClean="0"/>
              <a:t>транслокации</a:t>
            </a:r>
            <a:r>
              <a:rPr lang="ru-RU" sz="2400" dirty="0" smtClean="0"/>
              <a:t> - </a:t>
            </a:r>
            <a:r>
              <a:rPr lang="ru-RU" sz="2400" dirty="0" smtClean="0"/>
              <a:t> </a:t>
            </a:r>
            <a:r>
              <a:rPr lang="ru-RU" sz="2400" dirty="0" smtClean="0"/>
              <a:t>произошли между геномами двух родственных бактерий?</a:t>
            </a:r>
            <a:endParaRPr lang="ru-R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8242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91264" cy="2292300"/>
          </a:xfrm>
        </p:spPr>
        <p:txBody>
          <a:bodyPr/>
          <a:lstStyle/>
          <a:p>
            <a:r>
              <a:rPr lang="ru-RU" dirty="0" smtClean="0"/>
              <a:t>Для поиска </a:t>
            </a:r>
            <a:r>
              <a:rPr lang="ru-RU" dirty="0" smtClean="0"/>
              <a:t>кодирующие </a:t>
            </a:r>
            <a:r>
              <a:rPr lang="ru-RU" dirty="0" smtClean="0"/>
              <a:t>последовательности надо транслировать в белки!</a:t>
            </a:r>
            <a:br>
              <a:rPr lang="ru-RU" dirty="0" smtClean="0"/>
            </a:br>
            <a:r>
              <a:rPr lang="ru-RU" dirty="0" smtClean="0"/>
              <a:t>                                                </a:t>
            </a:r>
            <a:r>
              <a:rPr lang="ru-RU" dirty="0" err="1" smtClean="0"/>
              <a:t>Е.Кунин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8787" y="2852936"/>
            <a:ext cx="8226425" cy="3600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Сходство последовательностей белков больше чем последовательностей генов за счет синонимических мутаций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выравнивании белковых последовательностей учитывается сходство аминокислот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6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66688"/>
            <a:ext cx="8226425" cy="52600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7606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Какому </a:t>
            </a:r>
            <a:r>
              <a:rPr lang="ru-RU" sz="2400" dirty="0" smtClean="0"/>
              <a:t>виду принадлежит муравей, у </a:t>
            </a:r>
            <a:r>
              <a:rPr lang="ru-RU" sz="2400" dirty="0" smtClean="0"/>
              <a:t>которого</a:t>
            </a:r>
            <a:r>
              <a:rPr lang="en-US" sz="2400" dirty="0" smtClean="0"/>
              <a:t> </a:t>
            </a:r>
            <a:r>
              <a:rPr lang="ru-RU" sz="2400" dirty="0" smtClean="0"/>
              <a:t>мы </a:t>
            </a:r>
            <a:r>
              <a:rPr lang="ru-RU" sz="2400" dirty="0" err="1" smtClean="0"/>
              <a:t>секвенировали</a:t>
            </a:r>
            <a:r>
              <a:rPr lang="ru-RU" sz="2400" dirty="0" smtClean="0"/>
              <a:t> </a:t>
            </a:r>
            <a:r>
              <a:rPr lang="ru-RU" sz="2400" dirty="0" smtClean="0"/>
              <a:t>фрагмент 18</a:t>
            </a:r>
            <a:r>
              <a:rPr lang="en-US" sz="2400" dirty="0" smtClean="0"/>
              <a:t>S </a:t>
            </a:r>
            <a:r>
              <a:rPr lang="ru-RU" sz="2400" dirty="0" smtClean="0"/>
              <a:t>РНК</a:t>
            </a:r>
            <a:r>
              <a:rPr lang="ru-RU" sz="2400" dirty="0" smtClean="0"/>
              <a:t>? (</a:t>
            </a:r>
            <a:r>
              <a:rPr lang="en-US" sz="2400" dirty="0" smtClean="0"/>
              <a:t>BLASTN)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Мы </a:t>
            </a:r>
            <a:r>
              <a:rPr lang="ru-RU" sz="2400" dirty="0" err="1" smtClean="0"/>
              <a:t>секвенировали</a:t>
            </a:r>
            <a:r>
              <a:rPr lang="ru-RU" sz="2400" dirty="0" smtClean="0"/>
              <a:t> участок </a:t>
            </a:r>
            <a:r>
              <a:rPr lang="en-US" sz="2400" dirty="0" smtClean="0"/>
              <a:t>ITS</a:t>
            </a:r>
            <a:r>
              <a:rPr lang="ru-RU" sz="2400" dirty="0" smtClean="0"/>
              <a:t>1 нематоды, для которой известен полный геном. Найти координаты участка в </a:t>
            </a:r>
            <a:r>
              <a:rPr lang="ru-RU" sz="2400" dirty="0" err="1" smtClean="0"/>
              <a:t>контиге</a:t>
            </a:r>
            <a:r>
              <a:rPr lang="ru-RU" sz="2400" dirty="0" smtClean="0"/>
              <a:t> генома и его описание</a:t>
            </a:r>
            <a:r>
              <a:rPr lang="en-US" sz="2400" dirty="0" smtClean="0"/>
              <a:t> (</a:t>
            </a:r>
            <a:r>
              <a:rPr lang="en-US" sz="2400" dirty="0" err="1" smtClean="0"/>
              <a:t>MegaBLAST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Мы </a:t>
            </a:r>
            <a:r>
              <a:rPr lang="ru-RU" sz="2400" dirty="0" err="1" smtClean="0"/>
              <a:t>секвенировали</a:t>
            </a:r>
            <a:r>
              <a:rPr lang="ru-RU" sz="2400" dirty="0" smtClean="0"/>
              <a:t> </a:t>
            </a:r>
            <a:r>
              <a:rPr lang="ru-RU" sz="2400" dirty="0" smtClean="0"/>
              <a:t>фрагмент </a:t>
            </a:r>
            <a:r>
              <a:rPr lang="ru-RU" sz="2400" dirty="0" smtClean="0"/>
              <a:t>гена гистона </a:t>
            </a:r>
            <a:r>
              <a:rPr lang="en-US" sz="2400" dirty="0" smtClean="0"/>
              <a:t>H3</a:t>
            </a:r>
            <a:r>
              <a:rPr lang="ru-RU" sz="2400" dirty="0" smtClean="0"/>
              <a:t>. </a:t>
            </a:r>
            <a:r>
              <a:rPr lang="en-US" sz="2400" dirty="0" smtClean="0"/>
              <a:t> </a:t>
            </a:r>
            <a:r>
              <a:rPr lang="ru-RU" sz="2400" dirty="0" smtClean="0"/>
              <a:t>Что известно о полиморфизмах в этом белке? </a:t>
            </a:r>
            <a:r>
              <a:rPr lang="en-US" sz="2400" dirty="0" smtClean="0"/>
              <a:t>  (BLASTX)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Есть ли у </a:t>
            </a:r>
            <a:r>
              <a:rPr lang="ru-RU" sz="2400" dirty="0" smtClean="0"/>
              <a:t>ген </a:t>
            </a:r>
            <a:r>
              <a:rPr lang="ru-RU" sz="2400" dirty="0" err="1" smtClean="0"/>
              <a:t>ДНК-метилтрансферазы</a:t>
            </a:r>
            <a:r>
              <a:rPr lang="ru-RU" sz="2400" dirty="0" smtClean="0"/>
              <a:t> в геноме </a:t>
            </a:r>
            <a:r>
              <a:rPr lang="en-US" sz="2400" i="1" dirty="0" err="1" smtClean="0"/>
              <a:t>Amoeboaphelidium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protococcarum</a:t>
            </a:r>
            <a:r>
              <a:rPr lang="ru-RU" sz="2400" dirty="0" smtClean="0"/>
              <a:t>?</a:t>
            </a:r>
            <a:r>
              <a:rPr lang="en-US" sz="2400" dirty="0" smtClean="0"/>
              <a:t> (TBALSTN)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Насколько похожи и чем похожи геномы двух вирусов разных видов</a:t>
            </a:r>
            <a:r>
              <a:rPr lang="ru-RU" sz="2400" dirty="0" smtClean="0"/>
              <a:t>?</a:t>
            </a:r>
            <a:r>
              <a:rPr lang="en-US" sz="2400" dirty="0" smtClean="0"/>
              <a:t> (TBLASTX)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Какие глобальные </a:t>
            </a:r>
            <a:r>
              <a:rPr lang="ru-RU" sz="2400" dirty="0" smtClean="0"/>
              <a:t>перестройки – крупные </a:t>
            </a:r>
            <a:r>
              <a:rPr lang="ru-RU" sz="2400" dirty="0" err="1" smtClean="0"/>
              <a:t>делеции</a:t>
            </a:r>
            <a:r>
              <a:rPr lang="en-US" sz="2400" dirty="0" smtClean="0"/>
              <a:t>/</a:t>
            </a:r>
            <a:r>
              <a:rPr lang="ru-RU" sz="2400" dirty="0" smtClean="0"/>
              <a:t>вставк</a:t>
            </a:r>
            <a:r>
              <a:rPr lang="ru-RU" sz="2400" dirty="0" smtClean="0"/>
              <a:t>и, инверсии, дупликации, </a:t>
            </a:r>
            <a:r>
              <a:rPr lang="ru-RU" sz="2400" dirty="0" err="1" smtClean="0"/>
              <a:t>транслокации</a:t>
            </a:r>
            <a:r>
              <a:rPr lang="ru-RU" sz="2400" dirty="0" smtClean="0"/>
              <a:t> - </a:t>
            </a:r>
            <a:r>
              <a:rPr lang="ru-RU" sz="2400" dirty="0" smtClean="0"/>
              <a:t> </a:t>
            </a:r>
            <a:r>
              <a:rPr lang="ru-RU" sz="2400" dirty="0" smtClean="0"/>
              <a:t>произошли между геномами двух родственных бактерий</a:t>
            </a:r>
            <a:r>
              <a:rPr lang="ru-RU" sz="2400" dirty="0" smtClean="0"/>
              <a:t>?</a:t>
            </a:r>
            <a:r>
              <a:rPr lang="en-US" sz="2400" dirty="0" smtClean="0"/>
              <a:t> (BLAST2SEQ)</a:t>
            </a:r>
            <a:endParaRPr lang="ru-R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8242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 </a:t>
            </a:r>
            <a:r>
              <a:rPr lang="ru-RU" dirty="0" smtClean="0"/>
              <a:t>в </a:t>
            </a:r>
            <a:r>
              <a:rPr lang="en-US" dirty="0" smtClean="0"/>
              <a:t>NCBI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8671520" cy="468052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19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66688"/>
            <a:ext cx="8226425" cy="52600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dirty="0" smtClean="0"/>
              <a:t>Входные данные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7606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Последовательность или несколько последовательностей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Область поиска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База данных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1800" dirty="0" smtClean="0"/>
              <a:t>Nucleotide, </a:t>
            </a:r>
            <a:r>
              <a:rPr lang="en-US" sz="1800" dirty="0" err="1" smtClean="0"/>
              <a:t>Refseq</a:t>
            </a:r>
            <a:r>
              <a:rPr lang="en-US" sz="1800" dirty="0" smtClean="0"/>
              <a:t> genomic, </a:t>
            </a:r>
            <a:r>
              <a:rPr lang="en-US" sz="1800" dirty="0" err="1" smtClean="0"/>
              <a:t>Refseq</a:t>
            </a:r>
            <a:r>
              <a:rPr lang="en-US" sz="1800" dirty="0" smtClean="0"/>
              <a:t> </a:t>
            </a:r>
            <a:r>
              <a:rPr lang="en-US" sz="1800" dirty="0" smtClean="0"/>
              <a:t>representative genomic, </a:t>
            </a:r>
            <a:r>
              <a:rPr lang="en-US" sz="1800" dirty="0" err="1" smtClean="0"/>
              <a:t>Refseq</a:t>
            </a:r>
            <a:r>
              <a:rPr lang="en-US" sz="1800" dirty="0" smtClean="0"/>
              <a:t> RNA </a:t>
            </a:r>
            <a:r>
              <a:rPr lang="ru-RU" sz="1800" dirty="0" smtClean="0"/>
              <a:t>и другие</a:t>
            </a:r>
            <a:r>
              <a:rPr lang="en-US" sz="1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Таксон любого уровня – ограничит</a:t>
            </a:r>
            <a:r>
              <a:rPr lang="ru-RU" sz="2400" dirty="0" smtClean="0"/>
              <a:t>ь</a:t>
            </a:r>
            <a:r>
              <a:rPr lang="ru-RU" sz="2400" dirty="0" smtClean="0"/>
              <a:t> или исключить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Исключить </a:t>
            </a:r>
            <a:r>
              <a:rPr lang="en-US" sz="2400" dirty="0" smtClean="0"/>
              <a:t>Uncultured/environmental </a:t>
            </a:r>
            <a:r>
              <a:rPr lang="en-US" sz="2400" dirty="0" smtClean="0"/>
              <a:t>sample </a:t>
            </a:r>
            <a:r>
              <a:rPr lang="en-US" sz="2400" dirty="0" smtClean="0"/>
              <a:t>sequences</a:t>
            </a:r>
            <a:endParaRPr lang="ru-RU" sz="2400" dirty="0" smtClean="0"/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Любой запрос по полям </a:t>
            </a:r>
          </a:p>
          <a:p>
            <a:pPr lvl="1"/>
            <a:r>
              <a:rPr lang="ru-RU" sz="2400" dirty="0" smtClean="0"/>
              <a:t>ИЛИ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Align two or more sequences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Вариант алгоритма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8242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66688"/>
            <a:ext cx="8226425" cy="52600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dirty="0" smtClean="0"/>
              <a:t>Параметры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7606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Порог </a:t>
            </a:r>
            <a:r>
              <a:rPr lang="en-US" sz="2400" dirty="0" smtClean="0"/>
              <a:t>E-value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Максимальное число находок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Порог максимального числа находок в одной последовательности (по умолчанию порог отменен)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Длина слова: 7, 11 или 15 для </a:t>
            </a:r>
            <a:r>
              <a:rPr lang="en-US" sz="2400" dirty="0" smtClean="0"/>
              <a:t>BLASTN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чем меньше, тем меньше риск пропустить достоверную находку, но больше время работы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Фильтр участков малой сложности во входной последовательности; например, не искать находки по поли</a:t>
            </a:r>
            <a:r>
              <a:rPr lang="en-US" sz="2400" dirty="0" smtClean="0"/>
              <a:t>A </a:t>
            </a:r>
            <a:r>
              <a:rPr lang="ru-RU" sz="2400" dirty="0" smtClean="0"/>
              <a:t>участкам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Фильтр известных классов повторов в геноме определенного вида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Параметры выравнивания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8242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456" y="692696"/>
            <a:ext cx="8193088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042988" y="260350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Веб-интерфейс на сайте </a:t>
            </a:r>
            <a:r>
              <a:rPr lang="en-US" b="1">
                <a:solidFill>
                  <a:schemeClr val="tx1"/>
                </a:solidFill>
              </a:rPr>
              <a:t>NCBI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193088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042988" y="260350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1"/>
                </a:solidFill>
              </a:rPr>
              <a:t>Список банков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042988" y="260350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1"/>
                </a:solidFill>
              </a:rPr>
              <a:t>Ограничение поиска организмом или таксоном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193088" cy="578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1042988" y="260350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1"/>
                </a:solidFill>
              </a:rPr>
              <a:t>Выбор варианта </a:t>
            </a:r>
            <a:r>
              <a:rPr lang="en-US" b="1">
                <a:solidFill>
                  <a:schemeClr val="tx1"/>
                </a:solidFill>
              </a:rPr>
              <a:t>BLASTN (</a:t>
            </a:r>
            <a:r>
              <a:rPr lang="ru-RU" b="1">
                <a:solidFill>
                  <a:schemeClr val="tx1"/>
                </a:solidFill>
              </a:rPr>
              <a:t>по умолчанию стоит </a:t>
            </a:r>
            <a:r>
              <a:rPr lang="en-US" b="1">
                <a:solidFill>
                  <a:schemeClr val="tx1"/>
                </a:solidFill>
              </a:rPr>
              <a:t>megablast)</a:t>
            </a:r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194675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547813" y="4652963"/>
            <a:ext cx="3671887" cy="12239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6425" cy="51845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Повторение (быстро)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Виды </a:t>
            </a:r>
            <a:r>
              <a:rPr lang="en-US" sz="2400" dirty="0" smtClean="0"/>
              <a:t>blast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Гены или белки?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Аннотация нуклеотидной последовательности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Поиск почти совпадающих последовательностей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Поиск далекой последовательности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Поиск если в последовательности закодирован ген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Поиск известного гена в геноме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Сравнение геномов по генам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Сравнение геномов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Локальный </a:t>
            </a:r>
            <a:r>
              <a:rPr lang="en-US" sz="2400" dirty="0" smtClean="0"/>
              <a:t>blast</a:t>
            </a:r>
            <a:endParaRPr lang="ru-RU" sz="2400" dirty="0" smtClean="0"/>
          </a:p>
          <a:p>
            <a:pPr lvl="1"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6425" cy="1433513"/>
          </a:xfrm>
        </p:spPr>
        <p:txBody>
          <a:bodyPr/>
          <a:lstStyle/>
          <a:p>
            <a:r>
              <a:rPr lang="ru-RU" smtClean="0"/>
              <a:t>Дополнительные параметры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07375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44" name="Straight Arrow Connector 4"/>
          <p:cNvCxnSpPr>
            <a:cxnSpLocks noChangeShapeType="1"/>
          </p:cNvCxnSpPr>
          <p:nvPr/>
        </p:nvCxnSpPr>
        <p:spPr bwMode="auto">
          <a:xfrm>
            <a:off x="250825" y="4868863"/>
            <a:ext cx="649288" cy="86360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6425" cy="1433513"/>
          </a:xfrm>
        </p:spPr>
        <p:txBody>
          <a:bodyPr/>
          <a:lstStyle/>
          <a:p>
            <a:r>
              <a:rPr lang="ru-RU" smtClean="0"/>
              <a:t>Дополнительные параметры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836712"/>
            <a:ext cx="7920880" cy="557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268" name="Straight Arrow Connector 6"/>
          <p:cNvCxnSpPr>
            <a:cxnSpLocks noChangeShapeType="1"/>
          </p:cNvCxnSpPr>
          <p:nvPr/>
        </p:nvCxnSpPr>
        <p:spPr bwMode="auto">
          <a:xfrm flipH="1" flipV="1">
            <a:off x="2987675" y="2924175"/>
            <a:ext cx="3168650" cy="433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69" name="Straight Arrow Connector 8"/>
          <p:cNvCxnSpPr>
            <a:cxnSpLocks noChangeShapeType="1"/>
          </p:cNvCxnSpPr>
          <p:nvPr/>
        </p:nvCxnSpPr>
        <p:spPr bwMode="auto">
          <a:xfrm flipH="1">
            <a:off x="3419475" y="3429000"/>
            <a:ext cx="2736850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70" name="Straight Arrow Connector 11"/>
          <p:cNvCxnSpPr>
            <a:cxnSpLocks noChangeShapeType="1"/>
          </p:cNvCxnSpPr>
          <p:nvPr/>
        </p:nvCxnSpPr>
        <p:spPr bwMode="auto">
          <a:xfrm flipH="1">
            <a:off x="2987675" y="3500438"/>
            <a:ext cx="316865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71" name="TextBox 12"/>
          <p:cNvSpPr txBox="1">
            <a:spLocks noChangeArrowheads="1"/>
          </p:cNvSpPr>
          <p:nvPr/>
        </p:nvSpPr>
        <p:spPr bwMode="auto">
          <a:xfrm>
            <a:off x="6372225" y="3068638"/>
            <a:ext cx="1944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Эти параметры часто приходится задавать</a:t>
            </a:r>
          </a:p>
        </p:txBody>
      </p:sp>
      <p:cxnSp>
        <p:nvCxnSpPr>
          <p:cNvPr id="11272" name="Straight Arrow Connector 14"/>
          <p:cNvCxnSpPr>
            <a:cxnSpLocks noChangeShapeType="1"/>
          </p:cNvCxnSpPr>
          <p:nvPr/>
        </p:nvCxnSpPr>
        <p:spPr bwMode="auto">
          <a:xfrm flipH="1">
            <a:off x="3419475" y="3933825"/>
            <a:ext cx="2952750" cy="1655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Номер слайда 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66688"/>
            <a:ext cx="8226425" cy="52600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dirty="0" smtClean="0"/>
              <a:t>Выходные данные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2547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Список последовательностей с находками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Выравнивания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Табличная выдача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8242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Локальный BLAST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79512" y="1916832"/>
            <a:ext cx="8097837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 dirty="0">
                <a:solidFill>
                  <a:srgbClr val="000000"/>
                </a:solidFill>
              </a:rPr>
              <a:t>Локальный (</a:t>
            </a:r>
            <a:r>
              <a:rPr lang="ru-RU" sz="4400" dirty="0" err="1">
                <a:solidFill>
                  <a:srgbClr val="000000"/>
                </a:solidFill>
              </a:rPr>
              <a:t>standalone</a:t>
            </a:r>
            <a:r>
              <a:rPr lang="ru-RU" sz="4400" dirty="0" smtClean="0">
                <a:solidFill>
                  <a:srgbClr val="000000"/>
                </a:solidFill>
              </a:rPr>
              <a:t>)</a:t>
            </a:r>
            <a:r>
              <a:rPr lang="en-US" sz="4400" dirty="0" smtClean="0">
                <a:solidFill>
                  <a:srgbClr val="000000"/>
                </a:solidFill>
              </a:rPr>
              <a:t> BLAST</a:t>
            </a:r>
            <a:endParaRPr lang="ru-RU" sz="4400" dirty="0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-365125" y="4327525"/>
            <a:ext cx="4805363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4400" dirty="0">
              <a:solidFill>
                <a:srgbClr val="000000"/>
              </a:solidFill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56992"/>
            <a:ext cx="7110412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74638" y="1250950"/>
            <a:ext cx="8321675" cy="130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800">
                <a:solidFill>
                  <a:srgbClr val="000000"/>
                </a:solidFill>
                <a:latin typeface="Cumberland AMT;Cumberland;Couri" pitchFamily="49" charset="0"/>
              </a:rPr>
              <a:t>&gt;makeblastdb -in db.fasta -dbtype nucl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2263" y="4389438"/>
            <a:ext cx="8456612" cy="191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000">
                <a:solidFill>
                  <a:srgbClr val="000000"/>
                </a:solidFill>
                <a:latin typeface="Cumberland AMT;Cumberland;Couri" pitchFamily="49" charset="0"/>
              </a:rPr>
              <a:t>&gt;blastn -task blastn -query query.fasta -db db.fasta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189038" y="320675"/>
            <a:ext cx="4754562" cy="731838"/>
          </a:xfrm>
          <a:prstGeom prst="rect">
            <a:avLst/>
          </a:prstGeom>
          <a:solidFill>
            <a:srgbClr val="E6E6E6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3600">
                <a:solidFill>
                  <a:srgbClr val="000000"/>
                </a:solidFill>
              </a:rPr>
              <a:t>Подготовка банка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096963" y="3475038"/>
            <a:ext cx="4479925" cy="731837"/>
          </a:xfrm>
          <a:prstGeom prst="rect">
            <a:avLst/>
          </a:prstGeom>
          <a:solidFill>
            <a:srgbClr val="E6E6E6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3600">
                <a:solidFill>
                  <a:srgbClr val="000000"/>
                </a:solidFill>
              </a:rPr>
              <a:t>Запуск blastn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79388" y="220663"/>
            <a:ext cx="8097837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>
                <a:solidFill>
                  <a:srgbClr val="000000"/>
                </a:solidFill>
              </a:rPr>
              <a:t>Три разновидности blastn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611188" y="1916113"/>
          <a:ext cx="7624762" cy="3552847"/>
        </p:xfrm>
        <a:graphic>
          <a:graphicData uri="http://schemas.openxmlformats.org/drawingml/2006/table">
            <a:tbl>
              <a:tblPr/>
              <a:tblGrid>
                <a:gridCol w="2763837"/>
                <a:gridCol w="2162175"/>
                <a:gridCol w="269875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Программа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“-task”)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Затравка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(по умолчанию)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Цели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megablast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28 нк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Очень близкие гомологи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discontiguous megablast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11 нк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Близкие гомологи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blastn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11 нк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Любые гомологи</a:t>
                      </a:r>
                    </a:p>
                  </a:txBody>
                  <a:tcPr marL="90000" marR="90000" marT="1496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74638" y="1298624"/>
            <a:ext cx="8686800" cy="3138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  <a:t>&gt;blastn -task blastn </a:t>
            </a:r>
            <a:b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  <a:t>-query query.fasta -db test.fasta </a:t>
            </a:r>
            <a:b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  <a:t>-out blast.out -evalue 0.001 </a:t>
            </a:r>
            <a:b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3200">
                <a:solidFill>
                  <a:srgbClr val="000000"/>
                </a:solidFill>
                <a:latin typeface="Cumberland AMT;Cumberland;Couri" pitchFamily="49" charset="0"/>
              </a:rPr>
              <a:t>-word_size 7 -outfmt 7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189038" y="320675"/>
            <a:ext cx="5903912" cy="731838"/>
          </a:xfrm>
          <a:prstGeom prst="rect">
            <a:avLst/>
          </a:prstGeom>
          <a:solidFill>
            <a:srgbClr val="E6E6E6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ru-RU" sz="3600">
                <a:solidFill>
                  <a:srgbClr val="000000"/>
                </a:solidFill>
              </a:rPr>
              <a:t>Дополнительные параметры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5335588"/>
            <a:ext cx="5029200" cy="70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000">
                <a:solidFill>
                  <a:srgbClr val="000000"/>
                </a:solidFill>
                <a:latin typeface="Cumberland AMT;Cumberland;Couri" pitchFamily="49" charset="0"/>
              </a:rPr>
              <a:t>&gt;blastn -help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74638" y="1250950"/>
            <a:ext cx="8686800" cy="3138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  <a:t>&gt; blastn -task blastn </a:t>
            </a:r>
            <a:b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  <a:t>-query query.fasta </a:t>
            </a:r>
            <a:b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  <a:t>-db refseq_rna -out blast.out -evalue 0.001 -word_size 7 </a:t>
            </a:r>
            <a:b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3600">
                <a:solidFill>
                  <a:srgbClr val="000000"/>
                </a:solidFill>
                <a:latin typeface="Cumberland AMT;Cumberland;Couri" pitchFamily="49" charset="0"/>
              </a:rPr>
              <a:t>-outfmt 7 -remote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189038" y="320675"/>
            <a:ext cx="4479925" cy="731838"/>
          </a:xfrm>
          <a:prstGeom prst="rect">
            <a:avLst/>
          </a:prstGeom>
          <a:solidFill>
            <a:srgbClr val="E6E6E6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3600">
                <a:solidFill>
                  <a:srgbClr val="000000"/>
                </a:solidFill>
              </a:rPr>
              <a:t>Удаленный бласт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5335588"/>
            <a:ext cx="7589838" cy="1309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800">
                <a:solidFill>
                  <a:srgbClr val="000000"/>
                </a:solidFill>
                <a:latin typeface="Cumberland AMT;Cumberland;Couri" pitchFamily="49" charset="0"/>
              </a:rPr>
              <a:t>-entrez_query 'arabidopsis[orgn]</a:t>
            </a:r>
            <a:r>
              <a:rPr lang="en-US" sz="2800">
                <a:solidFill>
                  <a:srgbClr val="000000"/>
                </a:solidFill>
                <a:latin typeface="Cumberland AMT;Cumberland;Couri" pitchFamily="49" charset="0"/>
              </a:rPr>
              <a:t>'</a:t>
            </a:r>
            <a:endParaRPr lang="ru-RU" sz="2800">
              <a:solidFill>
                <a:srgbClr val="000000"/>
              </a:solidFill>
              <a:latin typeface="Cumberland AMT;Cumberland;Couri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74638" y="1250950"/>
            <a:ext cx="8686800" cy="191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800">
                <a:solidFill>
                  <a:srgbClr val="000000"/>
                </a:solidFill>
                <a:latin typeface="Cumberland AMT;Cumberland;Couri" pitchFamily="49" charset="0"/>
              </a:rPr>
              <a:t>&gt;blastn -task blastn </a:t>
            </a:r>
            <a:r>
              <a:rPr lang="en-US" sz="2800">
                <a:solidFill>
                  <a:srgbClr val="000000"/>
                </a:solidFill>
                <a:latin typeface="Cumberland AMT;Cumberland;Couri" pitchFamily="49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Cumberland AMT;Cumberland;Couri" pitchFamily="49" charset="0"/>
              </a:rPr>
            </a:br>
            <a:r>
              <a:rPr lang="ru-RU" sz="2800">
                <a:solidFill>
                  <a:srgbClr val="000000"/>
                </a:solidFill>
                <a:latin typeface="Cumberland AMT;Cumberland;Couri" pitchFamily="49" charset="0"/>
              </a:rPr>
              <a:t>-query seq1.fasta -subject seq2.fasta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39763" y="320675"/>
            <a:ext cx="8321675" cy="731838"/>
          </a:xfrm>
          <a:prstGeom prst="rect">
            <a:avLst/>
          </a:prstGeom>
          <a:solidFill>
            <a:srgbClr val="E6E6E6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3600">
                <a:solidFill>
                  <a:srgbClr val="000000"/>
                </a:solidFill>
              </a:rPr>
              <a:t>Бласт двух последовательностей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Парное выравнивание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6425" cy="39890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Матрица весов замен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Штрафы за </a:t>
            </a:r>
            <a:r>
              <a:rPr lang="ru-RU" dirty="0" err="1" smtClean="0"/>
              <a:t>делеции</a:t>
            </a:r>
            <a:r>
              <a:rPr lang="ru-RU" dirty="0" smtClean="0"/>
              <a:t>/вставки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Вес выравнивания</a:t>
            </a:r>
          </a:p>
          <a:p>
            <a:pPr>
              <a:buFont typeface="Arial" pitchFamily="34" charset="0"/>
              <a:buChar char="•"/>
            </a:pPr>
            <a:r>
              <a:rPr lang="ru-RU" u="sng" dirty="0" smtClean="0"/>
              <a:t>Оптимальное</a:t>
            </a:r>
            <a:r>
              <a:rPr lang="ru-RU" dirty="0" smtClean="0"/>
              <a:t> выравнивание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Глобальное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Локальное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Карта локального </a:t>
            </a:r>
            <a:r>
              <a:rPr lang="ru-RU" dirty="0" smtClean="0"/>
              <a:t>сходства  </a:t>
            </a:r>
            <a:r>
              <a:rPr lang="ru-RU" sz="2000" dirty="0" smtClean="0"/>
              <a:t>(см. слайд …)</a:t>
            </a: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20072" y="1772816"/>
            <a:ext cx="3137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Матрица по умолчанию: </a:t>
            </a:r>
            <a:r>
              <a:rPr lang="en-US" dirty="0" smtClean="0">
                <a:solidFill>
                  <a:schemeClr val="tx1"/>
                </a:solidFill>
              </a:rPr>
              <a:t>2; -3;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           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 5;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BLAST. </a:t>
            </a:r>
            <a:r>
              <a:rPr lang="ru-RU" dirty="0" smtClean="0"/>
              <a:t>Основы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1600200"/>
            <a:ext cx="8075240" cy="48531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Теория </a:t>
            </a:r>
            <a:r>
              <a:rPr lang="ru-RU" dirty="0" err="1" smtClean="0"/>
              <a:t>Карлина</a:t>
            </a:r>
            <a:r>
              <a:rPr lang="ru-RU" dirty="0" smtClean="0"/>
              <a:t> – </a:t>
            </a:r>
            <a:r>
              <a:rPr lang="ru-RU" dirty="0" err="1" smtClean="0"/>
              <a:t>Альтшуля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Нормализованный </a:t>
            </a:r>
            <a:r>
              <a:rPr lang="ru-RU" dirty="0" smtClean="0"/>
              <a:t>вес – </a:t>
            </a:r>
            <a:r>
              <a:rPr lang="en-US" dirty="0" smtClean="0"/>
              <a:t>bit score</a:t>
            </a:r>
            <a:endParaRPr lang="ru-RU" dirty="0" smtClean="0"/>
          </a:p>
          <a:p>
            <a:pPr lvl="2">
              <a:buFont typeface="Arial" pitchFamily="34" charset="0"/>
              <a:buChar char="•"/>
            </a:pPr>
            <a:r>
              <a:rPr lang="ru-RU" dirty="0" smtClean="0"/>
              <a:t>Не зависит от матрицы и штрафов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Отбор и сортировка находок: </a:t>
            </a:r>
            <a:r>
              <a:rPr lang="en-US" dirty="0" smtClean="0"/>
              <a:t>E-value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ru-RU" dirty="0" smtClean="0"/>
              <a:t>Зародыш</a:t>
            </a:r>
            <a:r>
              <a:rPr lang="en-US" dirty="0" smtClean="0"/>
              <a:t>” </a:t>
            </a:r>
            <a:r>
              <a:rPr lang="ru-RU" dirty="0" smtClean="0"/>
              <a:t>выравнивания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Хэш-таблица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длина слова </a:t>
            </a:r>
            <a:endParaRPr lang="ru-RU" dirty="0" smtClean="0"/>
          </a:p>
          <a:p>
            <a:pPr lvl="1"/>
            <a:r>
              <a:rPr lang="ru-RU" sz="2400" i="1" dirty="0" smtClean="0"/>
              <a:t>Является ли выравнивание </a:t>
            </a:r>
            <a:r>
              <a:rPr lang="en-US" sz="2400" i="1" dirty="0" smtClean="0"/>
              <a:t>BLAST </a:t>
            </a:r>
            <a:r>
              <a:rPr lang="ru-RU" sz="2400" i="1" dirty="0" smtClean="0"/>
              <a:t>оптимальным?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Low complexity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1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6425" cy="1140172"/>
          </a:xfrm>
        </p:spPr>
        <p:txBody>
          <a:bodyPr/>
          <a:lstStyle/>
          <a:p>
            <a:r>
              <a:rPr lang="ru-RU" dirty="0" smtClean="0"/>
              <a:t>Вес в битах </a:t>
            </a:r>
            <a:r>
              <a:rPr lang="en-US" dirty="0" smtClean="0"/>
              <a:t>S’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8987" y="1196752"/>
            <a:ext cx="2486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99592" y="220486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 – </a:t>
            </a:r>
            <a:r>
              <a:rPr lang="ru-RU" sz="2400" dirty="0" smtClean="0">
                <a:solidFill>
                  <a:schemeClr val="tx1"/>
                </a:solidFill>
              </a:rPr>
              <a:t>обычный вес,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λ 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en-US" sz="2400" dirty="0" smtClean="0">
                <a:solidFill>
                  <a:schemeClr val="tx1"/>
                </a:solidFill>
              </a:rPr>
              <a:t> K</a:t>
            </a:r>
            <a:r>
              <a:rPr lang="ru-RU" sz="2400" dirty="0" smtClean="0">
                <a:solidFill>
                  <a:schemeClr val="tx1"/>
                </a:solidFill>
              </a:rPr>
              <a:t> – коэффициенты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зависящие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от  системы весов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900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Вес в битах отражает объём перебора , необходимый для получения случайно  ОДНОГО выравнивания такого качества.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Согласно теории </a:t>
            </a:r>
            <a:r>
              <a:rPr lang="ru-RU" sz="2400" dirty="0" err="1" smtClean="0">
                <a:solidFill>
                  <a:schemeClr val="tx1"/>
                </a:solidFill>
              </a:rPr>
              <a:t>Карлина-Альтшуля</a:t>
            </a:r>
            <a:r>
              <a:rPr lang="ru-RU" sz="2400" dirty="0" smtClean="0">
                <a:solidFill>
                  <a:schemeClr val="tx1"/>
                </a:solidFill>
              </a:rPr>
              <a:t>, если  вес в битах равен </a:t>
            </a:r>
            <a:r>
              <a:rPr lang="en-US" sz="2400" b="1" dirty="0" smtClean="0">
                <a:solidFill>
                  <a:schemeClr val="tx1"/>
                </a:solidFill>
              </a:rPr>
              <a:t>30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 то это значит, что надо перебрать  </a:t>
            </a:r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30</a:t>
            </a:r>
            <a:r>
              <a:rPr lang="ru-RU" sz="2400" baseline="300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пар случайных фрагментов ,  чтобы </a:t>
            </a:r>
            <a:r>
              <a:rPr lang="ru-RU" sz="2400" dirty="0" err="1" smtClean="0">
                <a:solidFill>
                  <a:schemeClr val="tx1"/>
                </a:solidFill>
              </a:rPr>
              <a:t>п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ru-RU" sz="2400" dirty="0" smtClean="0">
                <a:solidFill>
                  <a:schemeClr val="tx1"/>
                </a:solidFill>
              </a:rPr>
              <a:t>лучить  случайно их выравнивание с  таким весом в битах.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768" y="1556792"/>
            <a:ext cx="87484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Параметры  </a:t>
            </a:r>
            <a:r>
              <a:rPr lang="en-US" sz="2400" dirty="0" smtClean="0">
                <a:solidFill>
                  <a:schemeClr val="tx1"/>
                </a:solidFill>
              </a:rPr>
              <a:t>λ 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en-US" sz="2400" dirty="0" smtClean="0">
                <a:solidFill>
                  <a:schemeClr val="tx1"/>
                </a:solidFill>
              </a:rPr>
              <a:t> K </a:t>
            </a:r>
            <a:r>
              <a:rPr lang="ru-RU" sz="2400" dirty="0" smtClean="0">
                <a:solidFill>
                  <a:schemeClr val="tx1"/>
                </a:solidFill>
              </a:rPr>
              <a:t>зависят от матрицы весов замен и  штрафов за </a:t>
            </a:r>
            <a:r>
              <a:rPr lang="ru-RU" sz="2400" dirty="0" err="1" smtClean="0">
                <a:solidFill>
                  <a:schemeClr val="tx1"/>
                </a:solidFill>
              </a:rPr>
              <a:t>гэпы</a:t>
            </a:r>
            <a:r>
              <a:rPr lang="ru-RU" sz="2400" dirty="0" smtClean="0">
                <a:solidFill>
                  <a:schemeClr val="tx1"/>
                </a:solidFill>
              </a:rPr>
              <a:t> и вычисляются специальным </a:t>
            </a:r>
            <a:r>
              <a:rPr lang="ru-RU" sz="2400" dirty="0" err="1" smtClean="0">
                <a:solidFill>
                  <a:schemeClr val="tx1"/>
                </a:solidFill>
              </a:rPr>
              <a:t>скриптом</a:t>
            </a:r>
            <a:r>
              <a:rPr lang="ru-RU" sz="2400" dirty="0" smtClean="0">
                <a:solidFill>
                  <a:schemeClr val="tx1"/>
                </a:solidFill>
              </a:rPr>
              <a:t>. 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Теорема К.-А. </a:t>
            </a:r>
            <a:r>
              <a:rPr lang="ru-RU" sz="2400" dirty="0" smtClean="0">
                <a:solidFill>
                  <a:schemeClr val="tx1"/>
                </a:solidFill>
              </a:rPr>
              <a:t>состоит в том, что для каждой системы весов существуют </a:t>
            </a:r>
            <a:r>
              <a:rPr lang="en-US" sz="2400" dirty="0" smtClean="0">
                <a:solidFill>
                  <a:schemeClr val="tx1"/>
                </a:solidFill>
              </a:rPr>
              <a:t>λ </a:t>
            </a:r>
            <a:r>
              <a:rPr lang="ru-RU" sz="2400" dirty="0" smtClean="0">
                <a:solidFill>
                  <a:schemeClr val="tx1"/>
                </a:solidFill>
              </a:rPr>
              <a:t>и</a:t>
            </a:r>
            <a:r>
              <a:rPr lang="en-US" sz="2400" dirty="0" smtClean="0">
                <a:solidFill>
                  <a:schemeClr val="tx1"/>
                </a:solidFill>
              </a:rPr>
              <a:t> K </a:t>
            </a:r>
            <a:r>
              <a:rPr lang="ru-RU" sz="2400" dirty="0" smtClean="0">
                <a:solidFill>
                  <a:schemeClr val="tx1"/>
                </a:solidFill>
              </a:rPr>
              <a:t>такие, что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вероятность получить случайно находку с весом </a:t>
            </a:r>
            <a:r>
              <a:rPr lang="en-US" sz="2400" dirty="0" smtClean="0">
                <a:solidFill>
                  <a:schemeClr val="tx1"/>
                </a:solidFill>
              </a:rPr>
              <a:t>X ≥ S </a:t>
            </a:r>
            <a:r>
              <a:rPr lang="ru-RU" sz="2400" i="1" dirty="0" smtClean="0">
                <a:solidFill>
                  <a:schemeClr val="tx1"/>
                </a:solidFill>
              </a:rPr>
              <a:t>примерно</a:t>
            </a:r>
            <a:r>
              <a:rPr lang="ru-RU" sz="2400" dirty="0" smtClean="0">
                <a:solidFill>
                  <a:schemeClr val="tx1"/>
                </a:solidFill>
              </a:rPr>
              <a:t> (асимптотически) равна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   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P(S) = 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-S’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5805264"/>
            <a:ext cx="7020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См.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хороший  текст о </a:t>
            </a:r>
            <a:r>
              <a:rPr lang="en-US" dirty="0" smtClean="0">
                <a:solidFill>
                  <a:schemeClr val="tx1"/>
                </a:solidFill>
              </a:rPr>
              <a:t>BLAST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http://homepages.ulb.ac.be/~dgonze/TEACHING/stat_scores.pdf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0681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Параметры  </a:t>
            </a:r>
            <a:r>
              <a:rPr lang="en-US" dirty="0" smtClean="0">
                <a:solidFill>
                  <a:schemeClr val="tx1"/>
                </a:solidFill>
              </a:rPr>
              <a:t>λ 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en-US" dirty="0" smtClean="0">
                <a:solidFill>
                  <a:schemeClr val="tx1"/>
                </a:solidFill>
              </a:rPr>
              <a:t> K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9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Математическое ожидание </a:t>
            </a:r>
            <a:r>
              <a:rPr lang="en-US" sz="2400" dirty="0" smtClean="0">
                <a:solidFill>
                  <a:schemeClr val="tx1"/>
                </a:solidFill>
              </a:rPr>
              <a:t>E </a:t>
            </a:r>
            <a:r>
              <a:rPr lang="ru-RU" sz="2400" dirty="0" smtClean="0">
                <a:solidFill>
                  <a:schemeClr val="tx1"/>
                </a:solidFill>
              </a:rPr>
              <a:t>числа случайных находок  с весом </a:t>
            </a:r>
            <a:r>
              <a:rPr lang="en-US" sz="2400" dirty="0" smtClean="0">
                <a:solidFill>
                  <a:schemeClr val="tx1"/>
                </a:solidFill>
              </a:rPr>
              <a:t>X ≥ S </a:t>
            </a:r>
            <a:r>
              <a:rPr lang="ru-RU" sz="2400" dirty="0" smtClean="0">
                <a:solidFill>
                  <a:schemeClr val="tx1"/>
                </a:solidFill>
              </a:rPr>
              <a:t>легко вычисляется из формы для вероятности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E = N/ 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S’</a:t>
            </a:r>
            <a:endParaRPr lang="ru-RU" sz="2400" b="1" baseline="300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Здесь </a:t>
            </a:r>
            <a:r>
              <a:rPr lang="en-US" sz="2400" dirty="0" smtClean="0">
                <a:solidFill>
                  <a:schemeClr val="tx1"/>
                </a:solidFill>
              </a:rPr>
              <a:t>N = n*m,  </a:t>
            </a:r>
            <a:r>
              <a:rPr lang="ru-RU" sz="2400" dirty="0" smtClean="0">
                <a:solidFill>
                  <a:schemeClr val="tx1"/>
                </a:solidFill>
              </a:rPr>
              <a:t>где </a:t>
            </a:r>
            <a:r>
              <a:rPr lang="en-US" sz="2400" dirty="0" smtClean="0">
                <a:solidFill>
                  <a:schemeClr val="tx1"/>
                </a:solidFill>
              </a:rPr>
              <a:t>n – </a:t>
            </a:r>
            <a:r>
              <a:rPr lang="ru-RU" sz="2400" dirty="0" smtClean="0">
                <a:solidFill>
                  <a:schemeClr val="tx1"/>
                </a:solidFill>
              </a:rPr>
              <a:t> длина входной последовательности,  </a:t>
            </a:r>
            <a:r>
              <a:rPr lang="en-US" sz="2400" dirty="0" smtClean="0">
                <a:solidFill>
                  <a:schemeClr val="tx1"/>
                </a:solidFill>
              </a:rPr>
              <a:t>m – </a:t>
            </a:r>
            <a:r>
              <a:rPr lang="ru-RU" sz="2400" dirty="0" smtClean="0">
                <a:solidFill>
                  <a:schemeClr val="tx1"/>
                </a:solidFill>
              </a:rPr>
              <a:t>суммарная длина последовательностей в области поиска.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1" y="128588"/>
            <a:ext cx="8219256" cy="1068164"/>
          </a:xfrm>
        </p:spPr>
        <p:txBody>
          <a:bodyPr/>
          <a:lstStyle/>
          <a:p>
            <a:r>
              <a:rPr lang="en-US" dirty="0" smtClean="0"/>
              <a:t>E-value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5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6425" cy="1433512"/>
          </a:xfrm>
        </p:spPr>
        <p:txBody>
          <a:bodyPr/>
          <a:lstStyle/>
          <a:p>
            <a:r>
              <a:rPr lang="en-US" sz="3600" dirty="0" smtClean="0"/>
              <a:t>BLAST. </a:t>
            </a:r>
            <a:r>
              <a:rPr lang="ru-RU" sz="3600" dirty="0"/>
              <a:t>Множественные находки в одной банковской последовательности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5" y="2092300"/>
            <a:ext cx="8075240" cy="34849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Max score </a:t>
            </a:r>
            <a:r>
              <a:rPr lang="ru-RU" dirty="0"/>
              <a:t>(</a:t>
            </a:r>
            <a:r>
              <a:rPr lang="en-US" dirty="0"/>
              <a:t>bits) </a:t>
            </a:r>
            <a:r>
              <a:rPr lang="ru-RU" dirty="0" smtClean="0"/>
              <a:t>-  вес </a:t>
            </a:r>
            <a:r>
              <a:rPr lang="ru-RU" u="sng" dirty="0" smtClean="0"/>
              <a:t>лучшей</a:t>
            </a:r>
            <a:r>
              <a:rPr lang="ru-RU" dirty="0" smtClean="0"/>
              <a:t> находки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Total score </a:t>
            </a:r>
            <a:r>
              <a:rPr lang="ru-RU" dirty="0" smtClean="0"/>
              <a:t>(</a:t>
            </a:r>
            <a:r>
              <a:rPr lang="en-US" dirty="0" smtClean="0"/>
              <a:t>bits) - </a:t>
            </a:r>
            <a:r>
              <a:rPr lang="ru-RU" u="sng" dirty="0" smtClean="0"/>
              <a:t>сумм</a:t>
            </a:r>
            <a:r>
              <a:rPr lang="ru-RU" u="sng" dirty="0"/>
              <a:t>а</a:t>
            </a:r>
            <a:r>
              <a:rPr lang="ru-RU" u="sng" dirty="0" smtClean="0"/>
              <a:t> весов </a:t>
            </a:r>
            <a:r>
              <a:rPr lang="ru-RU" dirty="0" smtClean="0"/>
              <a:t>находок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Coverage </a:t>
            </a:r>
            <a:r>
              <a:rPr lang="ru-RU" dirty="0" smtClean="0"/>
              <a:t>– </a:t>
            </a:r>
            <a:r>
              <a:rPr lang="ru-RU" u="sng" dirty="0" smtClean="0"/>
              <a:t>сумма покрытий </a:t>
            </a:r>
            <a:r>
              <a:rPr lang="ru-RU" dirty="0" smtClean="0"/>
              <a:t>находками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Identity – </a:t>
            </a:r>
            <a:r>
              <a:rPr lang="ru-RU" dirty="0" smtClean="0"/>
              <a:t>по </a:t>
            </a:r>
            <a:r>
              <a:rPr lang="ru-RU" u="sng" dirty="0" smtClean="0"/>
              <a:t>лучшей</a:t>
            </a:r>
            <a:r>
              <a:rPr lang="ru-RU" dirty="0" smtClean="0"/>
              <a:t> находке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E-value – </a:t>
            </a:r>
            <a:r>
              <a:rPr lang="ru-RU" u="sng" dirty="0" smtClean="0"/>
              <a:t>лучшей</a:t>
            </a:r>
            <a:r>
              <a:rPr lang="ru-RU" dirty="0" smtClean="0"/>
              <a:t> находки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9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547664" y="116632"/>
            <a:ext cx="6086475" cy="863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 dirty="0" smtClean="0">
                <a:solidFill>
                  <a:srgbClr val="000000"/>
                </a:solidFill>
              </a:rPr>
              <a:t>Семь </a:t>
            </a:r>
            <a:r>
              <a:rPr lang="ru-RU" sz="4400" dirty="0">
                <a:solidFill>
                  <a:srgbClr val="000000"/>
                </a:solidFill>
              </a:rPr>
              <a:t>видов </a:t>
            </a:r>
            <a:r>
              <a:rPr lang="en-US" sz="4400" dirty="0" smtClean="0">
                <a:solidFill>
                  <a:srgbClr val="000000"/>
                </a:solidFill>
              </a:rPr>
              <a:t>BLAST</a:t>
            </a:r>
            <a:endParaRPr lang="ru-RU" sz="4400" dirty="0">
              <a:solidFill>
                <a:srgbClr val="000000"/>
              </a:solidFill>
            </a:endParaRP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7752905"/>
              </p:ext>
            </p:extLst>
          </p:nvPr>
        </p:nvGraphicFramePr>
        <p:xfrm>
          <a:off x="539552" y="980728"/>
          <a:ext cx="8209036" cy="5332039"/>
        </p:xfrm>
        <a:graphic>
          <a:graphicData uri="http://schemas.openxmlformats.org/drawingml/2006/table">
            <a:tbl>
              <a:tblPr/>
              <a:tblGrid>
                <a:gridCol w="3384376"/>
                <a:gridCol w="2088314"/>
                <a:gridCol w="2736346"/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Программа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Запрос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Банк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Нуклеотидный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BLAST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N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MegaBLAST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Discontiguous</a:t>
                      </a:r>
                      <a:r>
                        <a:rPr lang="en-US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megaBLAST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WenQuanYi Micro Hei" charset="0"/>
                        <a:cs typeface="Arial" panose="020B0604020202020204" pitchFamily="34" charset="0"/>
                      </a:endParaRP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BLAST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P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Белок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Белки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BLAST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X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Белки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T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BLAST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N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Белок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T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BLAST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X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</a:p>
                  </a:txBody>
                  <a:tcPr marL="90000" marR="90000" marT="92124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788</Words>
  <Application>Microsoft Office PowerPoint</Application>
  <PresentationFormat>Экран (4:3)</PresentationFormat>
  <Paragraphs>203</Paragraphs>
  <Slides>29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BLAST</vt:lpstr>
      <vt:lpstr>План</vt:lpstr>
      <vt:lpstr>Парное выравнивание</vt:lpstr>
      <vt:lpstr>BLAST. Основы алгоритма</vt:lpstr>
      <vt:lpstr>Вес в битах S’</vt:lpstr>
      <vt:lpstr>Параметры  λ  и  K</vt:lpstr>
      <vt:lpstr>E-value</vt:lpstr>
      <vt:lpstr>BLAST. Множественные находки в одной банковской последовательности </vt:lpstr>
      <vt:lpstr>Слайд 9</vt:lpstr>
      <vt:lpstr>Задачи</vt:lpstr>
      <vt:lpstr>Для поиска кодирующие последовательности надо транслировать в белки!                                                 Е.Кунин</vt:lpstr>
      <vt:lpstr>Задачи</vt:lpstr>
      <vt:lpstr>BLAST в NCBI</vt:lpstr>
      <vt:lpstr>Входные данные </vt:lpstr>
      <vt:lpstr>Параметры</vt:lpstr>
      <vt:lpstr>Слайд 16</vt:lpstr>
      <vt:lpstr>Слайд 17</vt:lpstr>
      <vt:lpstr>Слайд 18</vt:lpstr>
      <vt:lpstr>Слайд 19</vt:lpstr>
      <vt:lpstr>Дополнительные параметры</vt:lpstr>
      <vt:lpstr>Дополнительные параметры</vt:lpstr>
      <vt:lpstr>Выходные данные </vt:lpstr>
      <vt:lpstr>Локальный BLAST 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Mariia</dc:creator>
  <cp:lastModifiedBy>aba</cp:lastModifiedBy>
  <cp:revision>119</cp:revision>
  <cp:lastPrinted>1601-01-01T00:00:00Z</cp:lastPrinted>
  <dcterms:created xsi:type="dcterms:W3CDTF">2013-11-07T09:07:48Z</dcterms:created>
  <dcterms:modified xsi:type="dcterms:W3CDTF">2016-10-24T18:02:13Z</dcterms:modified>
</cp:coreProperties>
</file>