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19.xml.rels" ContentType="application/vnd.openxmlformats-package.relationships+xml"/>
  <Override PartName="/ppt/notesSlides/_rels/notesSlide18.xml.rels" ContentType="application/vnd.openxmlformats-package.relationships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_rels/slide21.xml.rels" ContentType="application/vnd.openxmlformats-package.relationships+xml"/>
  <Override PartName="/ppt/slides/_rels/slide20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9.xml.rels" ContentType="application/vnd.openxmlformats-package.relationships+xml"/>
  <Override PartName="/ppt/slides/_rels/slide12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20.xml" ContentType="application/vnd.openxmlformats-officedocument.presentationml.slide+xml"/>
  <Override PartName="/ppt/slides/slide6.xml" ContentType="application/vnd.openxmlformats-officedocument.presentationml.slide+xml"/>
  <Override PartName="/ppt/slides/slide2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_rels/presentation.xml.rels" ContentType="application/vnd.openxmlformats-package.relationships+xml"/>
  <Override PartName="/ppt/media/image35.png" ContentType="image/png"/>
  <Override PartName="/ppt/media/image34.png" ContentType="image/png"/>
  <Override PartName="/ppt/media/image33.png" ContentType="image/png"/>
  <Override PartName="/ppt/media/image32.png" ContentType="image/png"/>
  <Override PartName="/ppt/media/image31.png" ContentType="image/png"/>
  <Override PartName="/ppt/media/image30.png" ContentType="image/png"/>
  <Override PartName="/ppt/media/image29.png" ContentType="image/png"/>
  <Override PartName="/ppt/media/image27.png" ContentType="image/png"/>
  <Override PartName="/ppt/media/image26.png" ContentType="image/png"/>
  <Override PartName="/ppt/media/image25.png" ContentType="image/png"/>
  <Override PartName="/ppt/media/image24.png" ContentType="image/png"/>
  <Override PartName="/ppt/media/image9.png" ContentType="image/png"/>
  <Override PartName="/ppt/media/image10.png" ContentType="image/png"/>
  <Override PartName="/ppt/media/image23.png" ContentType="image/png"/>
  <Override PartName="/ppt/media/image8.png" ContentType="image/png"/>
  <Override PartName="/ppt/media/image1.png" ContentType="image/png"/>
  <Override PartName="/ppt/media/image6.png" ContentType="image/png"/>
  <Override PartName="/ppt/media/image21.png" ContentType="image/png"/>
  <Override PartName="/ppt/media/image2.png" ContentType="image/png"/>
  <Override PartName="/ppt/media/image7.png" ContentType="image/png"/>
  <Override PartName="/ppt/media/image22.png" ContentType="image/png"/>
  <Override PartName="/ppt/media/image3.png" ContentType="image/png"/>
  <Override PartName="/ppt/media/image4.png" ContentType="image/png"/>
  <Override PartName="/ppt/media/image11.png" ContentType="image/png"/>
  <Override PartName="/ppt/media/image28.jpeg" ContentType="image/jpe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5.png" ContentType="image/png"/>
  <Override PartName="/ppt/media/image20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9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_rels/slideLayout96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6.xml.rels" ContentType="application/vnd.openxmlformats-package.relationships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</p:sldMasterIdLst>
  <p:notesMasterIdLst>
    <p:notesMasterId r:id="rId10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notesMaster" Target="notesMasters/notesMaster1.xml"/><Relationship Id="rId11" Type="http://schemas.openxmlformats.org/officeDocument/2006/relationships/slide" Target="slides/slide1.xml"/><Relationship Id="rId12" Type="http://schemas.openxmlformats.org/officeDocument/2006/relationships/slide" Target="slides/slide2.xml"/><Relationship Id="rId13" Type="http://schemas.openxmlformats.org/officeDocument/2006/relationships/slide" Target="slides/slide3.xml"/><Relationship Id="rId14" Type="http://schemas.openxmlformats.org/officeDocument/2006/relationships/slide" Target="slides/slide4.xml"/><Relationship Id="rId15" Type="http://schemas.openxmlformats.org/officeDocument/2006/relationships/slide" Target="slides/slide5.xml"/><Relationship Id="rId16" Type="http://schemas.openxmlformats.org/officeDocument/2006/relationships/slide" Target="slides/slide6.xml"/><Relationship Id="rId17" Type="http://schemas.openxmlformats.org/officeDocument/2006/relationships/slide" Target="slides/slide7.xml"/><Relationship Id="rId18" Type="http://schemas.openxmlformats.org/officeDocument/2006/relationships/slide" Target="slides/slide8.xml"/><Relationship Id="rId19" Type="http://schemas.openxmlformats.org/officeDocument/2006/relationships/slide" Target="slides/slide9.xml"/><Relationship Id="rId20" Type="http://schemas.openxmlformats.org/officeDocument/2006/relationships/slide" Target="slides/slide10.xml"/><Relationship Id="rId21" Type="http://schemas.openxmlformats.org/officeDocument/2006/relationships/slide" Target="slides/slide11.xml"/><Relationship Id="rId22" Type="http://schemas.openxmlformats.org/officeDocument/2006/relationships/slide" Target="slides/slide12.xml"/><Relationship Id="rId23" Type="http://schemas.openxmlformats.org/officeDocument/2006/relationships/slide" Target="slides/slide13.xml"/><Relationship Id="rId24" Type="http://schemas.openxmlformats.org/officeDocument/2006/relationships/slide" Target="slides/slide14.xml"/><Relationship Id="rId25" Type="http://schemas.openxmlformats.org/officeDocument/2006/relationships/slide" Target="slides/slide15.xml"/><Relationship Id="rId26" Type="http://schemas.openxmlformats.org/officeDocument/2006/relationships/slide" Target="slides/slide16.xml"/><Relationship Id="rId27" Type="http://schemas.openxmlformats.org/officeDocument/2006/relationships/slide" Target="slides/slide17.xml"/><Relationship Id="rId28" Type="http://schemas.openxmlformats.org/officeDocument/2006/relationships/slide" Target="slides/slide18.xml"/><Relationship Id="rId29" Type="http://schemas.openxmlformats.org/officeDocument/2006/relationships/slide" Target="slides/slide19.xml"/><Relationship Id="rId30" Type="http://schemas.openxmlformats.org/officeDocument/2006/relationships/slide" Target="slides/slide20.xml"/><Relationship Id="rId31" Type="http://schemas.openxmlformats.org/officeDocument/2006/relationships/slide" Target="slides/slide21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9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л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я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р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а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к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и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ф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р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м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а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а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р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и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м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е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а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н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и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й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щ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ё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л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к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н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и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е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м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ы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ь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ю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91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92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93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151A0BC5-4977-48AF-8644-18973B5889BA}" type="slidenum"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CustomShape 1"/>
          <p:cNvSpPr/>
          <p:nvPr/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5" name="CustomShape 2"/>
          <p:cNvSpPr/>
          <p:nvPr/>
        </p:nvSpPr>
        <p:spPr>
          <a:xfrm>
            <a:off x="4282200" y="10155240"/>
            <a:ext cx="3275640" cy="534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A4634DFE-0CD2-42C3-9239-71B849679E41}" type="slidenum"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CustomShape 1"/>
          <p:cNvSpPr/>
          <p:nvPr/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7" name="CustomShape 2"/>
          <p:cNvSpPr/>
          <p:nvPr/>
        </p:nvSpPr>
        <p:spPr>
          <a:xfrm>
            <a:off x="4282200" y="10155600"/>
            <a:ext cx="3275640" cy="534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9F8971EC-A6FF-45A5-A06B-3FE9995A52CE}" type="slidenum"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Relationship Id="rId3" Type="http://schemas.openxmlformats.org/officeDocument/2006/relationships/image" Target="../media/image10.png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5.png"/><Relationship Id="rId3" Type="http://schemas.openxmlformats.org/officeDocument/2006/relationships/image" Target="../media/image16.pn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8693280" cy="2287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93000" y="4517640"/>
            <a:ext cx="8693280" cy="2287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2287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2287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147640" y="4517640"/>
            <a:ext cx="4242240" cy="2287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93000" y="4517640"/>
            <a:ext cx="4242240" cy="2287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" descr=""/>
          <p:cNvPicPr/>
          <p:nvPr/>
        </p:nvPicPr>
        <p:blipFill>
          <a:blip r:embed="rId2"/>
          <a:stretch/>
        </p:blipFill>
        <p:spPr>
          <a:xfrm>
            <a:off x="2033640" y="2012400"/>
            <a:ext cx="6011640" cy="4795920"/>
          </a:xfrm>
          <a:prstGeom prst="rect">
            <a:avLst/>
          </a:prstGeom>
          <a:ln>
            <a:noFill/>
          </a:ln>
        </p:spPr>
      </p:pic>
      <p:pic>
        <p:nvPicPr>
          <p:cNvPr id="35" name="" descr=""/>
          <p:cNvPicPr/>
          <p:nvPr/>
        </p:nvPicPr>
        <p:blipFill>
          <a:blip r:embed="rId3"/>
          <a:stretch/>
        </p:blipFill>
        <p:spPr>
          <a:xfrm>
            <a:off x="2033640" y="2012400"/>
            <a:ext cx="6011640" cy="4795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479592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479592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693000" y="402120"/>
            <a:ext cx="8693280" cy="677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2287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693000" y="4517640"/>
            <a:ext cx="4242240" cy="2287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479592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479592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2287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147640" y="4517640"/>
            <a:ext cx="4242240" cy="2287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2287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2287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93000" y="4517640"/>
            <a:ext cx="8693280" cy="2287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8693280" cy="2287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93000" y="4517640"/>
            <a:ext cx="8693280" cy="2287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2287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2287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5147640" y="4517640"/>
            <a:ext cx="4242240" cy="2287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693000" y="4517640"/>
            <a:ext cx="4242240" cy="2287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" descr=""/>
          <p:cNvPicPr/>
          <p:nvPr/>
        </p:nvPicPr>
        <p:blipFill>
          <a:blip r:embed="rId2"/>
          <a:stretch/>
        </p:blipFill>
        <p:spPr>
          <a:xfrm>
            <a:off x="2033640" y="2012400"/>
            <a:ext cx="6011640" cy="4795920"/>
          </a:xfrm>
          <a:prstGeom prst="rect">
            <a:avLst/>
          </a:prstGeom>
          <a:ln>
            <a:noFill/>
          </a:ln>
        </p:spPr>
      </p:pic>
      <p:pic>
        <p:nvPicPr>
          <p:cNvPr id="71" name="" descr=""/>
          <p:cNvPicPr/>
          <p:nvPr/>
        </p:nvPicPr>
        <p:blipFill>
          <a:blip r:embed="rId3"/>
          <a:stretch/>
        </p:blipFill>
        <p:spPr>
          <a:xfrm>
            <a:off x="2033640" y="2012400"/>
            <a:ext cx="6011640" cy="4795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479592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479592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693000" y="402120"/>
            <a:ext cx="8693280" cy="677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2287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693000" y="4517640"/>
            <a:ext cx="4242240" cy="2287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479592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479592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2287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147640" y="4517640"/>
            <a:ext cx="4242240" cy="2287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2287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2287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93000" y="4517640"/>
            <a:ext cx="8693280" cy="2287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8693280" cy="2287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93000" y="4517640"/>
            <a:ext cx="8693280" cy="2287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2287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2287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5147640" y="4517640"/>
            <a:ext cx="4242240" cy="2287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693000" y="4517640"/>
            <a:ext cx="4242240" cy="2287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6" name="" descr=""/>
          <p:cNvPicPr/>
          <p:nvPr/>
        </p:nvPicPr>
        <p:blipFill>
          <a:blip r:embed="rId2"/>
          <a:stretch/>
        </p:blipFill>
        <p:spPr>
          <a:xfrm>
            <a:off x="2033640" y="2012400"/>
            <a:ext cx="6011640" cy="4795920"/>
          </a:xfrm>
          <a:prstGeom prst="rect">
            <a:avLst/>
          </a:prstGeom>
          <a:ln>
            <a:noFill/>
          </a:ln>
        </p:spPr>
      </p:pic>
      <p:pic>
        <p:nvPicPr>
          <p:cNvPr id="107" name="" descr=""/>
          <p:cNvPicPr/>
          <p:nvPr/>
        </p:nvPicPr>
        <p:blipFill>
          <a:blip r:embed="rId3"/>
          <a:stretch/>
        </p:blipFill>
        <p:spPr>
          <a:xfrm>
            <a:off x="2033640" y="2012400"/>
            <a:ext cx="6011640" cy="4795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subTitle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479592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479592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479592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479592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subTitle"/>
          </p:nvPr>
        </p:nvSpPr>
        <p:spPr>
          <a:xfrm>
            <a:off x="693000" y="402120"/>
            <a:ext cx="8693280" cy="677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2287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693000" y="4517640"/>
            <a:ext cx="4242240" cy="2287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479592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479592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2287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5147640" y="4517640"/>
            <a:ext cx="4242240" cy="2287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2287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2287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693000" y="4517640"/>
            <a:ext cx="8693280" cy="2287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8693280" cy="2287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693000" y="4517640"/>
            <a:ext cx="8693280" cy="2287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2287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2287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5147640" y="4517640"/>
            <a:ext cx="4242240" cy="2287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5"/>
          <p:cNvSpPr>
            <a:spLocks noGrp="1"/>
          </p:cNvSpPr>
          <p:nvPr>
            <p:ph type="body"/>
          </p:nvPr>
        </p:nvSpPr>
        <p:spPr>
          <a:xfrm>
            <a:off x="693000" y="4517640"/>
            <a:ext cx="4242240" cy="2287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2" name="" descr=""/>
          <p:cNvPicPr/>
          <p:nvPr/>
        </p:nvPicPr>
        <p:blipFill>
          <a:blip r:embed="rId2"/>
          <a:stretch/>
        </p:blipFill>
        <p:spPr>
          <a:xfrm>
            <a:off x="2033640" y="2012400"/>
            <a:ext cx="6011640" cy="4795920"/>
          </a:xfrm>
          <a:prstGeom prst="rect">
            <a:avLst/>
          </a:prstGeom>
          <a:ln>
            <a:noFill/>
          </a:ln>
        </p:spPr>
      </p:pic>
      <p:pic>
        <p:nvPicPr>
          <p:cNvPr id="143" name="" descr=""/>
          <p:cNvPicPr/>
          <p:nvPr/>
        </p:nvPicPr>
        <p:blipFill>
          <a:blip r:embed="rId3"/>
          <a:stretch/>
        </p:blipFill>
        <p:spPr>
          <a:xfrm>
            <a:off x="2033640" y="2012400"/>
            <a:ext cx="6011640" cy="4795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subTitle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479592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479592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subTitle"/>
          </p:nvPr>
        </p:nvSpPr>
        <p:spPr>
          <a:xfrm>
            <a:off x="693000" y="402120"/>
            <a:ext cx="8693280" cy="677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2287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693000" y="4517640"/>
            <a:ext cx="4242240" cy="2287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479592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479592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2287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 type="body"/>
          </p:nvPr>
        </p:nvSpPr>
        <p:spPr>
          <a:xfrm>
            <a:off x="5147640" y="4517640"/>
            <a:ext cx="4242240" cy="2287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2287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2287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693000" y="4517640"/>
            <a:ext cx="8693280" cy="2287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8693280" cy="2287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693000" y="4517640"/>
            <a:ext cx="8693280" cy="2287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2287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2287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5147640" y="4517640"/>
            <a:ext cx="4242240" cy="2287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PlaceHolder 5"/>
          <p:cNvSpPr>
            <a:spLocks noGrp="1"/>
          </p:cNvSpPr>
          <p:nvPr>
            <p:ph type="body"/>
          </p:nvPr>
        </p:nvSpPr>
        <p:spPr>
          <a:xfrm>
            <a:off x="693000" y="4517640"/>
            <a:ext cx="4242240" cy="2287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93000" y="402120"/>
            <a:ext cx="8693280" cy="677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8" name="" descr=""/>
          <p:cNvPicPr/>
          <p:nvPr/>
        </p:nvPicPr>
        <p:blipFill>
          <a:blip r:embed="rId2"/>
          <a:stretch/>
        </p:blipFill>
        <p:spPr>
          <a:xfrm>
            <a:off x="2033640" y="2012400"/>
            <a:ext cx="6011640" cy="4795920"/>
          </a:xfrm>
          <a:prstGeom prst="rect">
            <a:avLst/>
          </a:prstGeom>
          <a:ln>
            <a:noFill/>
          </a:ln>
        </p:spPr>
      </p:pic>
      <p:pic>
        <p:nvPicPr>
          <p:cNvPr id="179" name="" descr=""/>
          <p:cNvPicPr/>
          <p:nvPr/>
        </p:nvPicPr>
        <p:blipFill>
          <a:blip r:embed="rId3"/>
          <a:stretch/>
        </p:blipFill>
        <p:spPr>
          <a:xfrm>
            <a:off x="2033640" y="2012400"/>
            <a:ext cx="6011640" cy="4795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subTitle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479592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479592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subTitle"/>
          </p:nvPr>
        </p:nvSpPr>
        <p:spPr>
          <a:xfrm>
            <a:off x="693000" y="402120"/>
            <a:ext cx="8693280" cy="677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2287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693000" y="4517640"/>
            <a:ext cx="4242240" cy="2287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479592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479592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2287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5147640" y="4517640"/>
            <a:ext cx="4242240" cy="2287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2287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2287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 type="body"/>
          </p:nvPr>
        </p:nvSpPr>
        <p:spPr>
          <a:xfrm>
            <a:off x="693000" y="4517640"/>
            <a:ext cx="8693280" cy="2287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2287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93000" y="4517640"/>
            <a:ext cx="4242240" cy="2287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479592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8693280" cy="2287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 type="body"/>
          </p:nvPr>
        </p:nvSpPr>
        <p:spPr>
          <a:xfrm>
            <a:off x="693000" y="4517640"/>
            <a:ext cx="8693280" cy="2287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2287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2287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 type="body"/>
          </p:nvPr>
        </p:nvSpPr>
        <p:spPr>
          <a:xfrm>
            <a:off x="5147640" y="4517640"/>
            <a:ext cx="4242240" cy="2287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" name="PlaceHolder 5"/>
          <p:cNvSpPr>
            <a:spLocks noGrp="1"/>
          </p:cNvSpPr>
          <p:nvPr>
            <p:ph type="body"/>
          </p:nvPr>
        </p:nvSpPr>
        <p:spPr>
          <a:xfrm>
            <a:off x="693000" y="4517640"/>
            <a:ext cx="4242240" cy="2287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 type="body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4" name="" descr=""/>
          <p:cNvPicPr/>
          <p:nvPr/>
        </p:nvPicPr>
        <p:blipFill>
          <a:blip r:embed="rId2"/>
          <a:stretch/>
        </p:blipFill>
        <p:spPr>
          <a:xfrm>
            <a:off x="2033640" y="2012400"/>
            <a:ext cx="6011640" cy="4795920"/>
          </a:xfrm>
          <a:prstGeom prst="rect">
            <a:avLst/>
          </a:prstGeom>
          <a:ln>
            <a:noFill/>
          </a:ln>
        </p:spPr>
      </p:pic>
      <p:pic>
        <p:nvPicPr>
          <p:cNvPr id="215" name="" descr=""/>
          <p:cNvPicPr/>
          <p:nvPr/>
        </p:nvPicPr>
        <p:blipFill>
          <a:blip r:embed="rId3"/>
          <a:stretch/>
        </p:blipFill>
        <p:spPr>
          <a:xfrm>
            <a:off x="2033640" y="2012400"/>
            <a:ext cx="6011640" cy="4795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subTitle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479592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479592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subTitle"/>
          </p:nvPr>
        </p:nvSpPr>
        <p:spPr>
          <a:xfrm>
            <a:off x="693000" y="402120"/>
            <a:ext cx="8693280" cy="677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2287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 type="body"/>
          </p:nvPr>
        </p:nvSpPr>
        <p:spPr>
          <a:xfrm>
            <a:off x="693000" y="4517640"/>
            <a:ext cx="4242240" cy="2287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1" name="PlaceHolder 4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479592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479592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2287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47640" y="4517640"/>
            <a:ext cx="4242240" cy="2287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479592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2287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5" name="PlaceHolder 4"/>
          <p:cNvSpPr>
            <a:spLocks noGrp="1"/>
          </p:cNvSpPr>
          <p:nvPr>
            <p:ph type="body"/>
          </p:nvPr>
        </p:nvSpPr>
        <p:spPr>
          <a:xfrm>
            <a:off x="5147640" y="4517640"/>
            <a:ext cx="4242240" cy="2287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2287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2287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9" name="PlaceHolder 4"/>
          <p:cNvSpPr>
            <a:spLocks noGrp="1"/>
          </p:cNvSpPr>
          <p:nvPr>
            <p:ph type="body"/>
          </p:nvPr>
        </p:nvSpPr>
        <p:spPr>
          <a:xfrm>
            <a:off x="693000" y="4517640"/>
            <a:ext cx="8693280" cy="2287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8693280" cy="2287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body"/>
          </p:nvPr>
        </p:nvSpPr>
        <p:spPr>
          <a:xfrm>
            <a:off x="693000" y="4517640"/>
            <a:ext cx="8693280" cy="2287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2287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2287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6" name="PlaceHolder 4"/>
          <p:cNvSpPr>
            <a:spLocks noGrp="1"/>
          </p:cNvSpPr>
          <p:nvPr>
            <p:ph type="body"/>
          </p:nvPr>
        </p:nvSpPr>
        <p:spPr>
          <a:xfrm>
            <a:off x="5147640" y="4517640"/>
            <a:ext cx="4242240" cy="2287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7" name="PlaceHolder 5"/>
          <p:cNvSpPr>
            <a:spLocks noGrp="1"/>
          </p:cNvSpPr>
          <p:nvPr>
            <p:ph type="body"/>
          </p:nvPr>
        </p:nvSpPr>
        <p:spPr>
          <a:xfrm>
            <a:off x="693000" y="4517640"/>
            <a:ext cx="4242240" cy="2287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 type="body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1" name="" descr=""/>
          <p:cNvPicPr/>
          <p:nvPr/>
        </p:nvPicPr>
        <p:blipFill>
          <a:blip r:embed="rId2"/>
          <a:stretch/>
        </p:blipFill>
        <p:spPr>
          <a:xfrm>
            <a:off x="2033640" y="2012400"/>
            <a:ext cx="6011640" cy="4795920"/>
          </a:xfrm>
          <a:prstGeom prst="rect">
            <a:avLst/>
          </a:prstGeom>
          <a:ln>
            <a:noFill/>
          </a:ln>
        </p:spPr>
      </p:pic>
      <p:pic>
        <p:nvPicPr>
          <p:cNvPr id="252" name="" descr=""/>
          <p:cNvPicPr/>
          <p:nvPr/>
        </p:nvPicPr>
        <p:blipFill>
          <a:blip r:embed="rId3"/>
          <a:stretch/>
        </p:blipFill>
        <p:spPr>
          <a:xfrm>
            <a:off x="2033640" y="2012400"/>
            <a:ext cx="6011640" cy="4795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subTitle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479592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479592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2287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2287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93000" y="4517640"/>
            <a:ext cx="8693280" cy="2287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subTitle"/>
          </p:nvPr>
        </p:nvSpPr>
        <p:spPr>
          <a:xfrm>
            <a:off x="693000" y="402120"/>
            <a:ext cx="8693280" cy="677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2287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body"/>
          </p:nvPr>
        </p:nvSpPr>
        <p:spPr>
          <a:xfrm>
            <a:off x="693000" y="4517640"/>
            <a:ext cx="4242240" cy="2287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7" name="PlaceHolder 4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479592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479592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2287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1" name="PlaceHolder 4"/>
          <p:cNvSpPr>
            <a:spLocks noGrp="1"/>
          </p:cNvSpPr>
          <p:nvPr>
            <p:ph type="body"/>
          </p:nvPr>
        </p:nvSpPr>
        <p:spPr>
          <a:xfrm>
            <a:off x="5147640" y="4517640"/>
            <a:ext cx="4242240" cy="2287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2287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2287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5" name="PlaceHolder 4"/>
          <p:cNvSpPr>
            <a:spLocks noGrp="1"/>
          </p:cNvSpPr>
          <p:nvPr>
            <p:ph type="body"/>
          </p:nvPr>
        </p:nvSpPr>
        <p:spPr>
          <a:xfrm>
            <a:off x="693000" y="4517640"/>
            <a:ext cx="8693280" cy="2287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7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8693280" cy="2287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8" name="PlaceHolder 3"/>
          <p:cNvSpPr>
            <a:spLocks noGrp="1"/>
          </p:cNvSpPr>
          <p:nvPr>
            <p:ph type="body"/>
          </p:nvPr>
        </p:nvSpPr>
        <p:spPr>
          <a:xfrm>
            <a:off x="693000" y="4517640"/>
            <a:ext cx="8693280" cy="2287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2287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1" name="PlaceHolder 3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2287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2" name="PlaceHolder 4"/>
          <p:cNvSpPr>
            <a:spLocks noGrp="1"/>
          </p:cNvSpPr>
          <p:nvPr>
            <p:ph type="body"/>
          </p:nvPr>
        </p:nvSpPr>
        <p:spPr>
          <a:xfrm>
            <a:off x="5147640" y="4517640"/>
            <a:ext cx="4242240" cy="2287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3" name="PlaceHolder 5"/>
          <p:cNvSpPr>
            <a:spLocks noGrp="1"/>
          </p:cNvSpPr>
          <p:nvPr>
            <p:ph type="body"/>
          </p:nvPr>
        </p:nvSpPr>
        <p:spPr>
          <a:xfrm>
            <a:off x="693000" y="4517640"/>
            <a:ext cx="4242240" cy="2287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6" name="PlaceHolder 3"/>
          <p:cNvSpPr>
            <a:spLocks noGrp="1"/>
          </p:cNvSpPr>
          <p:nvPr>
            <p:ph type="body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87" name="" descr=""/>
          <p:cNvPicPr/>
          <p:nvPr/>
        </p:nvPicPr>
        <p:blipFill>
          <a:blip r:embed="rId2"/>
          <a:stretch/>
        </p:blipFill>
        <p:spPr>
          <a:xfrm>
            <a:off x="2033640" y="2012400"/>
            <a:ext cx="6011640" cy="4795920"/>
          </a:xfrm>
          <a:prstGeom prst="rect">
            <a:avLst/>
          </a:prstGeom>
          <a:ln>
            <a:noFill/>
          </a:ln>
        </p:spPr>
      </p:pic>
      <p:pic>
        <p:nvPicPr>
          <p:cNvPr id="288" name="" descr=""/>
          <p:cNvPicPr/>
          <p:nvPr/>
        </p:nvPicPr>
        <p:blipFill>
          <a:blip r:embed="rId3"/>
          <a:stretch/>
        </p:blipFill>
        <p:spPr>
          <a:xfrm>
            <a:off x="2033640" y="2012400"/>
            <a:ext cx="6011640" cy="4795920"/>
          </a:xfrm>
          <a:prstGeom prst="rect">
            <a:avLst/>
          </a:prstGeom>
          <a:ln>
            <a:noFill/>
          </a:ln>
        </p:spPr>
      </p:pic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9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</a:t>
            </a: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щёлкните мышью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2100240" y="7056000"/>
            <a:ext cx="2351160" cy="402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7" name="PlaceHolder 2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74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slideLayout" Target="../slideLayouts/slideLayout73.xml"/><Relationship Id="rId4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png"/><Relationship Id="rId3" Type="http://schemas.openxmlformats.org/officeDocument/2006/relationships/slideLayout" Target="../slideLayouts/slideLayout73.xml"/><Relationship Id="rId4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hyperlink" Target="https://books.google.ru/books?hl=ru&amp;lr=&amp;id=YC2K_v1mficC&amp;oi=fnd&amp;pg=PA135&amp;dq=makeev+vsevolod&amp;ots=uSo84sL8A6&amp;sig=xOTJH2RcPWhsjL7cBELQqkCkyfI&amp;redir_esc=y#v=onepage&amp;q=makeev%20vsevolod&amp;f=true" TargetMode="External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3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jpeg"/><Relationship Id="rId3" Type="http://schemas.openxmlformats.org/officeDocument/2006/relationships/slideLayout" Target="../slideLayouts/slideLayout6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CustomShape 1"/>
          <p:cNvSpPr/>
          <p:nvPr/>
        </p:nvSpPr>
        <p:spPr>
          <a:xfrm>
            <a:off x="792000" y="269820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Поиск сигналов в последовательности ДНК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5" name="CustomShape 2"/>
          <p:cNvSpPr/>
          <p:nvPr/>
        </p:nvSpPr>
        <p:spPr>
          <a:xfrm>
            <a:off x="504000" y="176904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TextShape 1"/>
          <p:cNvSpPr txBox="1"/>
          <p:nvPr/>
        </p:nvSpPr>
        <p:spPr>
          <a:xfrm>
            <a:off x="693000" y="402120"/>
            <a:ext cx="8693280" cy="1460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Поиск точных последовательностей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4" name="TextShape 2"/>
          <p:cNvSpPr txBox="1"/>
          <p:nvPr/>
        </p:nvSpPr>
        <p:spPr>
          <a:xfrm>
            <a:off x="338040" y="1901520"/>
            <a:ext cx="9390240" cy="5103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Ищем подпоследовательности: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которые часто встречаются в наборе последовательностей, связывающихся с белком, и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не встречаются в контрольном наборе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Недостатки — ищет более-менее точное совпадение, в то время как большинство сайтов связывания ТФ устроены более сложно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TextShape 1"/>
          <p:cNvSpPr txBox="1"/>
          <p:nvPr/>
        </p:nvSpPr>
        <p:spPr>
          <a:xfrm>
            <a:off x="693000" y="3024000"/>
            <a:ext cx="8693280" cy="1460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Поиск мотива с использованием позиционно-весовой матрицы 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Информационное содержание и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энтропия  Шеннона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7" name="CustomShape 2"/>
          <p:cNvSpPr/>
          <p:nvPr/>
        </p:nvSpPr>
        <p:spPr>
          <a:xfrm>
            <a:off x="504000" y="176904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68" name="" descr=""/>
          <p:cNvPicPr/>
          <p:nvPr/>
        </p:nvPicPr>
        <p:blipFill>
          <a:blip r:embed="rId1"/>
          <a:stretch/>
        </p:blipFill>
        <p:spPr>
          <a:xfrm>
            <a:off x="1467000" y="1881360"/>
            <a:ext cx="5564160" cy="1646640"/>
          </a:xfrm>
          <a:prstGeom prst="rect">
            <a:avLst/>
          </a:prstGeom>
          <a:ln>
            <a:noFill/>
          </a:ln>
        </p:spPr>
      </p:pic>
      <p:sp>
        <p:nvSpPr>
          <p:cNvPr id="369" name="TextShape 3"/>
          <p:cNvSpPr txBox="1"/>
          <p:nvPr/>
        </p:nvSpPr>
        <p:spPr>
          <a:xfrm>
            <a:off x="1431000" y="3317760"/>
            <a:ext cx="6129000" cy="1398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где H — энтропия, p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 — вероятность i-го события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0" name="TextShape 4"/>
          <p:cNvSpPr txBox="1"/>
          <p:nvPr/>
        </p:nvSpPr>
        <p:spPr>
          <a:xfrm>
            <a:off x="783000" y="4464000"/>
            <a:ext cx="8433000" cy="3215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Информационное содержание (I) — мера уменьшения неопределенности после получения некоторого сообщения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 = H</a:t>
            </a:r>
            <a:r>
              <a:rPr b="0" lang="ru-RU" sz="3600" spc="-1" strike="noStrike" baseline="-33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before</a:t>
            </a:r>
            <a:r>
              <a:rPr b="0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H</a:t>
            </a:r>
            <a:r>
              <a:rPr b="0" lang="ru-RU" sz="3600" spc="-1" strike="noStrike" baseline="-33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after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72" name="" descr=""/>
          <p:cNvPicPr/>
          <p:nvPr/>
        </p:nvPicPr>
        <p:blipFill>
          <a:blip r:embed="rId1"/>
          <a:stretch/>
        </p:blipFill>
        <p:spPr>
          <a:xfrm>
            <a:off x="1171080" y="1768680"/>
            <a:ext cx="4136760" cy="4384080"/>
          </a:xfrm>
          <a:prstGeom prst="rect">
            <a:avLst/>
          </a:prstGeom>
          <a:ln>
            <a:noFill/>
          </a:ln>
        </p:spPr>
      </p:pic>
      <p:sp>
        <p:nvSpPr>
          <p:cNvPr id="373" name="CustomShape 2"/>
          <p:cNvSpPr/>
          <p:nvPr/>
        </p:nvSpPr>
        <p:spPr>
          <a:xfrm>
            <a:off x="360000" y="6679080"/>
            <a:ext cx="5819040" cy="37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ru-RU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GuhaThakurta D. Computational identification of transcriptional regulatory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ru-RU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elements in DNA sequence. Nucleic Acids Res. 2006 Jul 19;34(12):3585-98.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4" name="TextShape 3"/>
          <p:cNvSpPr txBox="1"/>
          <p:nvPr/>
        </p:nvSpPr>
        <p:spPr>
          <a:xfrm>
            <a:off x="787680" y="312480"/>
            <a:ext cx="8616240" cy="1250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Поиск мотива с использованием позиционно-весовой матрицы 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5" name="TextShape 4"/>
          <p:cNvSpPr txBox="1"/>
          <p:nvPr/>
        </p:nvSpPr>
        <p:spPr>
          <a:xfrm>
            <a:off x="5400000" y="5539680"/>
            <a:ext cx="4265280" cy="940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Вес позиции — сумма по столбцу, вес мотива — сумма весов позиций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6" name="TextShape 5"/>
          <p:cNvSpPr txBox="1"/>
          <p:nvPr/>
        </p:nvSpPr>
        <p:spPr>
          <a:xfrm>
            <a:off x="5472000" y="3600000"/>
            <a:ext cx="4392000" cy="1790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Вес (I(bj) основания b в данной позиции j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I(bj)=f(bj)*log f(bj) — p(b)*log p(b),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где f(bj) — частота основания и в позиции j выравнивания, p(b) — фоновая частота основания b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TextShape 1"/>
          <p:cNvSpPr txBox="1"/>
          <p:nvPr/>
        </p:nvSpPr>
        <p:spPr>
          <a:xfrm>
            <a:off x="522720" y="339480"/>
            <a:ext cx="9197280" cy="1460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Поиск мотивов программой MEME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8" name="TextShape 2"/>
          <p:cNvSpPr txBox="1"/>
          <p:nvPr/>
        </p:nvSpPr>
        <p:spPr>
          <a:xfrm>
            <a:off x="723960" y="2079360"/>
            <a:ext cx="9212040" cy="800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Дано: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длина искомого сигнала;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набор последовательностей, в 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которых ищется сигнал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9" name="TextShape 3"/>
          <p:cNvSpPr txBox="1"/>
          <p:nvPr/>
        </p:nvSpPr>
        <p:spPr>
          <a:xfrm>
            <a:off x="368640" y="3024000"/>
            <a:ext cx="9495360" cy="3765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Последовательно берем фрагмент заданной длины в каждой последовательности, ищем похожие фрагменты в других последовательностях, строим выравнивание. Берем базовые частоты букв из дополнения.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каждого выравнивания получаем PWM с максимальным весом, используя  алгоритм EM (Expectation maximization)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Выбираем заданное число PWM с лучшим весом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TextShape 1"/>
          <p:cNvSpPr txBox="1"/>
          <p:nvPr/>
        </p:nvSpPr>
        <p:spPr>
          <a:xfrm>
            <a:off x="693000" y="402120"/>
            <a:ext cx="8693280" cy="1460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Алгоритм EM (Expectation maximization)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1" name="TextShape 2"/>
          <p:cNvSpPr txBox="1"/>
          <p:nvPr/>
        </p:nvSpPr>
        <p:spPr>
          <a:xfrm>
            <a:off x="585720" y="2232000"/>
            <a:ext cx="8990280" cy="2220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Строим PWM по выравниванию: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По очереди удаляем фрагмент из выравнивания, и заменяем его на лучший по PWM фрагмент в соответствующей последовательности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Находим максимальный вес, записываем PWM с максимальным весом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TextShape 1"/>
          <p:cNvSpPr txBox="1"/>
          <p:nvPr/>
        </p:nvSpPr>
        <p:spPr>
          <a:xfrm>
            <a:off x="693000" y="402120"/>
            <a:ext cx="8693280" cy="1460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</a:t>
            </a: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г</a:t>
            </a: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р</a:t>
            </a: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а</a:t>
            </a: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н</a:t>
            </a: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и</a:t>
            </a: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</a:t>
            </a: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е</a:t>
            </a: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н</a:t>
            </a: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и</a:t>
            </a: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я</a:t>
            </a: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</a:t>
            </a: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</a:t>
            </a: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</a:t>
            </a: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3" name="TextShape 2"/>
          <p:cNvSpPr txBox="1"/>
          <p:nvPr/>
        </p:nvSpPr>
        <p:spPr>
          <a:xfrm>
            <a:off x="504000" y="2344680"/>
            <a:ext cx="9000000" cy="2930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р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е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л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ж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е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е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е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з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а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м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з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ц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й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ы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р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а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а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я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а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х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м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б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е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з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г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э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л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е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а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е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л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ь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л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ж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ы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б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ы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ь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а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м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ж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р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е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е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р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ж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а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ь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м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м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у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м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у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м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а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л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е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л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е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а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е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л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ь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е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й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л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ю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е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е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л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е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л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ь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ы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х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л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е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а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е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л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ь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е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й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е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у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л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у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а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е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р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а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б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у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а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л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г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р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м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а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TextShape 1"/>
          <p:cNvSpPr txBox="1"/>
          <p:nvPr/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Набор программ для работы с мотивами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5" name="TextShape 2"/>
          <p:cNvSpPr txBox="1"/>
          <p:nvPr/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86" name="" descr=""/>
          <p:cNvPicPr/>
          <p:nvPr/>
        </p:nvPicPr>
        <p:blipFill>
          <a:blip r:embed="rId1"/>
          <a:stretch/>
        </p:blipFill>
        <p:spPr>
          <a:xfrm>
            <a:off x="682920" y="1677960"/>
            <a:ext cx="8029080" cy="5018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CustomShape 1"/>
          <p:cNvSpPr/>
          <p:nvPr/>
        </p:nvSpPr>
        <p:spPr>
          <a:xfrm>
            <a:off x="0" y="7056000"/>
            <a:ext cx="10079640" cy="5036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8" name="CustomShape 2"/>
          <p:cNvSpPr/>
          <p:nvPr/>
        </p:nvSpPr>
        <p:spPr>
          <a:xfrm>
            <a:off x="0" y="7139880"/>
            <a:ext cx="2799720" cy="349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254160" rIns="127080" tIns="63360" bIns="63360" anchor="ctr"/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9999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Date of download:  4/13/2017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9" name="CustomShape 3"/>
          <p:cNvSpPr/>
          <p:nvPr/>
        </p:nvSpPr>
        <p:spPr>
          <a:xfrm>
            <a:off x="3275640" y="7140240"/>
            <a:ext cx="6580080" cy="349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r">
              <a:lnSpc>
                <a:spcPct val="100000"/>
              </a:lnSpc>
            </a:pPr>
            <a:r>
              <a:rPr b="0" lang="ru-RU" sz="1000" spc="-1" strike="noStrike">
                <a:solidFill>
                  <a:srgbClr val="9999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© 2009 The Author(s)This is an Open Access article distributed under the terms of the Creative Commons Attribution Non-Commercial License (http://creativecommons.org/licenses/by-nc/2.0/uk/) which permits unrestricted non-commercial use, distribution, and reproduction in any medium, provided the original work is properly cited.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0" name="CustomShape 4"/>
          <p:cNvSpPr/>
          <p:nvPr/>
        </p:nvSpPr>
        <p:spPr>
          <a:xfrm>
            <a:off x="-360" y="1167120"/>
            <a:ext cx="10079640" cy="540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228600" rIns="228600" tIns="0" bIns="0"/>
          <a:p>
            <a:pPr>
              <a:lnSpc>
                <a:spcPts val="224"/>
              </a:lnSpc>
            </a:pPr>
            <a:r>
              <a:rPr b="0" lang="ru-RU" sz="1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Fira Sans Light"/>
                <a:ea typeface="Fira Sans Light"/>
              </a:rPr>
              <a:t>From: </a:t>
            </a:r>
            <a:r>
              <a:rPr b="1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MEME Suite: tools for motif discovery and searching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1" name="CustomShape 5"/>
          <p:cNvSpPr/>
          <p:nvPr/>
        </p:nvSpPr>
        <p:spPr>
          <a:xfrm>
            <a:off x="0" y="5853960"/>
            <a:ext cx="9953640" cy="1059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228600" rIns="228600" tIns="0" bIns="0"/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The figure shows the Tomtom output from searching a single DNA motif against a collection of yeast transcription factor binding site motifs identified via ChIP-seq (9). Tomtom shows that the query motif closely resembles the binding motif for transcription factor RGT1.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99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2" name="CustomShape 6"/>
          <p:cNvSpPr/>
          <p:nvPr/>
        </p:nvSpPr>
        <p:spPr>
          <a:xfrm>
            <a:off x="0" y="5628240"/>
            <a:ext cx="10079640" cy="198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228600" rIns="228600" tIns="0" bIns="0"/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Figure Legend: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93" name="Picture 3" descr=""/>
          <p:cNvPicPr/>
          <p:nvPr/>
        </p:nvPicPr>
        <p:blipFill>
          <a:blip r:embed="rId1"/>
          <a:stretch/>
        </p:blipFill>
        <p:spPr>
          <a:xfrm>
            <a:off x="251640" y="251640"/>
            <a:ext cx="1721520" cy="505440"/>
          </a:xfrm>
          <a:prstGeom prst="rect">
            <a:avLst/>
          </a:prstGeom>
          <a:ln>
            <a:noFill/>
          </a:ln>
        </p:spPr>
      </p:pic>
      <p:sp>
        <p:nvSpPr>
          <p:cNvPr id="394" name="Line 7"/>
          <p:cNvSpPr/>
          <p:nvPr/>
        </p:nvSpPr>
        <p:spPr>
          <a:xfrm>
            <a:off x="360" y="973080"/>
            <a:ext cx="10080000" cy="360"/>
          </a:xfrm>
          <a:prstGeom prst="line">
            <a:avLst/>
          </a:prstGeom>
          <a:ln w="12600">
            <a:solidFill>
              <a:srgbClr val="f2f2f2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95" name="CustomShape 8"/>
          <p:cNvSpPr/>
          <p:nvPr/>
        </p:nvSpPr>
        <p:spPr>
          <a:xfrm>
            <a:off x="0" y="1777680"/>
            <a:ext cx="10079640" cy="182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228600" rIns="228600" tIns="0" bIns="0"/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Nucleic Acids Res. 2009;37(suppl_2):W202-W208. doi:10.1093/nar/gkp335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6" name="CustomShape 9"/>
          <p:cNvSpPr/>
          <p:nvPr/>
        </p:nvSpPr>
        <p:spPr>
          <a:xfrm>
            <a:off x="360" y="360"/>
            <a:ext cx="10079640" cy="7559640"/>
          </a:xfrm>
          <a:prstGeom prst="rect">
            <a:avLst/>
          </a:prstGeom>
          <a:noFill/>
          <a:ln w="25560">
            <a:solidFill>
              <a:srgbClr val="f2f2f2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397" name="" descr=""/>
          <p:cNvPicPr/>
          <p:nvPr/>
        </p:nvPicPr>
        <p:blipFill>
          <a:blip r:embed="rId2"/>
          <a:stretch/>
        </p:blipFill>
        <p:spPr>
          <a:xfrm>
            <a:off x="2772000" y="2268000"/>
            <a:ext cx="4535640" cy="2586240"/>
          </a:xfrm>
          <a:prstGeom prst="rect">
            <a:avLst/>
          </a:prstGeom>
          <a:ln>
            <a:noFill/>
          </a:ln>
        </p:spPr>
      </p:pic>
      <p:sp>
        <p:nvSpPr>
          <p:cNvPr id="398" name="CustomShape 10"/>
          <p:cNvSpPr/>
          <p:nvPr/>
        </p:nvSpPr>
        <p:spPr>
          <a:xfrm>
            <a:off x="2851920" y="360"/>
            <a:ext cx="3915720" cy="211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Tomtom output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CustomShape 1"/>
          <p:cNvSpPr/>
          <p:nvPr/>
        </p:nvSpPr>
        <p:spPr>
          <a:xfrm>
            <a:off x="0" y="7056000"/>
            <a:ext cx="10079640" cy="5036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0" name="CustomShape 2"/>
          <p:cNvSpPr/>
          <p:nvPr/>
        </p:nvSpPr>
        <p:spPr>
          <a:xfrm>
            <a:off x="0" y="7139880"/>
            <a:ext cx="2799720" cy="349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254160" rIns="127080" tIns="63360" bIns="63360" anchor="ctr"/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9999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Date of download:  4/13/2017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1" name="CustomShape 3"/>
          <p:cNvSpPr/>
          <p:nvPr/>
        </p:nvSpPr>
        <p:spPr>
          <a:xfrm>
            <a:off x="3276000" y="7139880"/>
            <a:ext cx="6579720" cy="349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r">
              <a:lnSpc>
                <a:spcPct val="100000"/>
              </a:lnSpc>
            </a:pPr>
            <a:r>
              <a:rPr b="0" lang="ru-RU" sz="1000" spc="-1" strike="noStrike">
                <a:solidFill>
                  <a:srgbClr val="9999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© 2009 The Author(s)This is an Open Access article distributed under the terms of the Creative Commons Attribution Non-Commercial License (http://creativecommons.org/licenses/by-nc/2.0/uk/) which permits unrestricted non-commercial use, distribution, and reproduction in any medium, provided the original work is properly cited.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2" name="CustomShape 4"/>
          <p:cNvSpPr/>
          <p:nvPr/>
        </p:nvSpPr>
        <p:spPr>
          <a:xfrm>
            <a:off x="-360" y="1167120"/>
            <a:ext cx="10079640" cy="540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228600" rIns="228600" tIns="0" bIns="0"/>
          <a:p>
            <a:pPr>
              <a:lnSpc>
                <a:spcPts val="224"/>
              </a:lnSpc>
            </a:pPr>
            <a:r>
              <a:rPr b="0" lang="ru-RU" sz="1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Fira Sans Light"/>
                <a:ea typeface="Fira Sans Light"/>
              </a:rPr>
              <a:t>From: </a:t>
            </a:r>
            <a:r>
              <a:rPr b="1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MEME Suite: tools for motif discovery and searching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3" name="CustomShape 5"/>
          <p:cNvSpPr/>
          <p:nvPr/>
        </p:nvSpPr>
        <p:spPr>
          <a:xfrm>
            <a:off x="3960000" y="163440"/>
            <a:ext cx="5903640" cy="1060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228600" rIns="228600" tIns="0" bIns="0"/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FIMO output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4" name="CustomShape 6"/>
          <p:cNvSpPr/>
          <p:nvPr/>
        </p:nvSpPr>
        <p:spPr>
          <a:xfrm>
            <a:off x="0" y="5628240"/>
            <a:ext cx="10079640" cy="198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228600" rIns="228600" tIns="0" bIns="0"/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Figure Legend: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05" name="Picture 3" descr=""/>
          <p:cNvPicPr/>
          <p:nvPr/>
        </p:nvPicPr>
        <p:blipFill>
          <a:blip r:embed="rId1"/>
          <a:stretch/>
        </p:blipFill>
        <p:spPr>
          <a:xfrm>
            <a:off x="251640" y="251640"/>
            <a:ext cx="1721520" cy="505440"/>
          </a:xfrm>
          <a:prstGeom prst="rect">
            <a:avLst/>
          </a:prstGeom>
          <a:ln>
            <a:noFill/>
          </a:ln>
        </p:spPr>
      </p:pic>
      <p:sp>
        <p:nvSpPr>
          <p:cNvPr id="406" name="Line 7"/>
          <p:cNvSpPr/>
          <p:nvPr/>
        </p:nvSpPr>
        <p:spPr>
          <a:xfrm>
            <a:off x="360" y="973080"/>
            <a:ext cx="10080000" cy="360"/>
          </a:xfrm>
          <a:prstGeom prst="line">
            <a:avLst/>
          </a:prstGeom>
          <a:ln w="12600">
            <a:solidFill>
              <a:srgbClr val="f2f2f2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07" name="CustomShape 8"/>
          <p:cNvSpPr/>
          <p:nvPr/>
        </p:nvSpPr>
        <p:spPr>
          <a:xfrm>
            <a:off x="0" y="1777680"/>
            <a:ext cx="10079640" cy="182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228600" rIns="228600" tIns="0" bIns="0"/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Nucleic Acids Res. 2009;37(suppl_2):W202-W208. doi:10.1093/nar/gkp335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8" name="CustomShape 9"/>
          <p:cNvSpPr/>
          <p:nvPr/>
        </p:nvSpPr>
        <p:spPr>
          <a:xfrm>
            <a:off x="360" y="360"/>
            <a:ext cx="10079640" cy="7559640"/>
          </a:xfrm>
          <a:prstGeom prst="rect">
            <a:avLst/>
          </a:prstGeom>
          <a:noFill/>
          <a:ln w="25560">
            <a:solidFill>
              <a:srgbClr val="f2f2f2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409" name="" descr=""/>
          <p:cNvPicPr/>
          <p:nvPr/>
        </p:nvPicPr>
        <p:blipFill>
          <a:blip r:embed="rId2"/>
          <a:stretch/>
        </p:blipFill>
        <p:spPr>
          <a:xfrm>
            <a:off x="812880" y="2268000"/>
            <a:ext cx="8258760" cy="2517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План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7" name="CustomShape 2"/>
          <p:cNvSpPr/>
          <p:nvPr/>
        </p:nvSpPr>
        <p:spPr>
          <a:xfrm>
            <a:off x="504000" y="176904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Что такое сигнал — сайт связывания ТФ, и т. д. Сильные и слабые сайты?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Умные слова мотив, паттерн, консенсус профиль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БД мотивов — TransFac, JasPAR, RegTransBase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Выявление и поиск мотивов (построение мотива по имеющимся данным и поиск нового мотива в последовательности):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364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HMM — требует большой объем данных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364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PFM/PWM — программа MEME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Полезные ссылки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1" name="CustomShape 2"/>
          <p:cNvSpPr/>
          <p:nvPr/>
        </p:nvSpPr>
        <p:spPr>
          <a:xfrm>
            <a:off x="504000" y="176904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Анализ данных ChiPSeq </a:t>
            </a:r>
            <a:r>
              <a:rPr b="0" lang="ru-RU" sz="20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1"/>
              </a:rPr>
              <a:t>https://books.google.ru/books?hl=ru&amp;lr=&amp;id=YC2K_v1mficC&amp;oi=fnd&amp;pg=PA135&amp;dq=makeev+vsevolod&amp;ots=uSo84sL8A6&amp;sig=xOTJH2RcPWhsjL7cBELQqkCkyfI&amp;redir_esc=y#v=onepage&amp;q=makeev%20vsevolod&amp;f=true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Bailey TL, Williams N, Misleh C, Li WW. MEME: discovering and analyzing DNA and protein sequence motifs. Nucleic Acids Research. 2006;34(Web Server issue):W369-W373. doi:10.1093/nar/gkl198.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Tran NTL, Huang C-H. A survey of motif finding Web tools for detecting binding site motifs in ChIP-Seq data. Biology Direct. 2014;9:4. doi:10.1186/1745-6150-9-4.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Kulakovskiy IV, Makeev VJ. DNA sequence motif: a jack of all trades for ChIP-Seq data. Adv Protein Chem Struct Biol. 2013;91:135-71.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Сравнение двух PWM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3" name="CustomShape 2"/>
          <p:cNvSpPr/>
          <p:nvPr/>
        </p:nvSpPr>
        <p:spPr>
          <a:xfrm>
            <a:off x="504000" y="176904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Как в MEME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Vorontsov et co-authors https://almob.biomedcentral.com/articles/10.1186/1748-7188-8-23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Сайты и белки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9" name="CustomShape 2"/>
          <p:cNvSpPr/>
          <p:nvPr/>
        </p:nvSpPr>
        <p:spPr>
          <a:xfrm>
            <a:off x="4248000" y="6912000"/>
            <a:ext cx="4751640" cy="373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ru-RU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Painting published on cover of magazine: Nature Structural and Molecular Biology, September 1994, Volume 1 No. 9.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00" name="" descr=""/>
          <p:cNvPicPr/>
          <p:nvPr/>
        </p:nvPicPr>
        <p:blipFill>
          <a:blip r:embed="rId1"/>
          <a:stretch/>
        </p:blipFill>
        <p:spPr>
          <a:xfrm>
            <a:off x="1944000" y="1332360"/>
            <a:ext cx="5975640" cy="5507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CustomShape 1"/>
          <p:cNvSpPr/>
          <p:nvPr/>
        </p:nvSpPr>
        <p:spPr>
          <a:xfrm>
            <a:off x="-720000" y="-205920"/>
            <a:ext cx="12292920" cy="243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/>
          <a:p>
            <a:pPr algn="ctr">
              <a:lnSpc>
                <a:spcPct val="100000"/>
              </a:lnSpc>
            </a:pPr>
            <a:r>
              <a:rPr b="0" lang="ru-RU" sz="3600" spc="-1" strike="noStrike" cap="all">
                <a:solidFill>
                  <a:srgbClr val="535353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</a:rPr>
              <a:t>INTERFERON REGULATORY FACTOR 1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2" name="CustomShape 2"/>
          <p:cNvSpPr/>
          <p:nvPr/>
        </p:nvSpPr>
        <p:spPr>
          <a:xfrm>
            <a:off x="570240" y="5641920"/>
            <a:ext cx="1099080" cy="649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/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535353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</a:rPr>
              <a:t>2pi0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03" name="2pi0.png" descr=""/>
          <p:cNvPicPr/>
          <p:nvPr/>
        </p:nvPicPr>
        <p:blipFill>
          <a:blip r:embed="rId1"/>
          <a:stretch/>
        </p:blipFill>
        <p:spPr>
          <a:xfrm>
            <a:off x="477720" y="1523160"/>
            <a:ext cx="8665920" cy="4524480"/>
          </a:xfrm>
          <a:prstGeom prst="rect">
            <a:avLst/>
          </a:prstGeom>
          <a:ln w="12600">
            <a:noFill/>
          </a:ln>
        </p:spPr>
      </p:pic>
      <p:pic>
        <p:nvPicPr>
          <p:cNvPr id="304" name="IRF_2pi0.png" descr=""/>
          <p:cNvPicPr/>
          <p:nvPr/>
        </p:nvPicPr>
        <p:blipFill>
          <a:blip r:embed="rId2"/>
          <a:srcRect l="13050" t="19416" r="22591" b="16429"/>
          <a:stretch/>
        </p:blipFill>
        <p:spPr>
          <a:xfrm>
            <a:off x="954000" y="6300720"/>
            <a:ext cx="8369640" cy="892800"/>
          </a:xfrm>
          <a:prstGeom prst="rect">
            <a:avLst/>
          </a:prstGeom>
          <a:ln w="12600">
            <a:noFill/>
          </a:ln>
        </p:spPr>
      </p:pic>
      <p:pic>
        <p:nvPicPr>
          <p:cNvPr id="305" name="IRF_2pi0.png" descr=""/>
          <p:cNvPicPr/>
          <p:nvPr/>
        </p:nvPicPr>
        <p:blipFill>
          <a:blip r:embed="rId3"/>
          <a:srcRect l="42091" t="19416" r="54185" b="16429"/>
          <a:stretch/>
        </p:blipFill>
        <p:spPr>
          <a:xfrm>
            <a:off x="4730400" y="6300720"/>
            <a:ext cx="484920" cy="892800"/>
          </a:xfrm>
          <a:prstGeom prst="rect">
            <a:avLst/>
          </a:prstGeom>
          <a:ln w="12600">
            <a:noFill/>
          </a:ln>
        </p:spPr>
      </p:pic>
      <p:pic>
        <p:nvPicPr>
          <p:cNvPr id="306" name="IRF_2pi0.png" descr=""/>
          <p:cNvPicPr/>
          <p:nvPr/>
        </p:nvPicPr>
        <p:blipFill>
          <a:blip r:embed="rId4"/>
          <a:srcRect l="49621" t="19416" r="46589" b="16429"/>
          <a:stretch/>
        </p:blipFill>
        <p:spPr>
          <a:xfrm>
            <a:off x="5709240" y="6300720"/>
            <a:ext cx="494280" cy="892800"/>
          </a:xfrm>
          <a:prstGeom prst="rect">
            <a:avLst/>
          </a:prstGeom>
          <a:ln w="12600">
            <a:noFill/>
          </a:ln>
        </p:spPr>
      </p:pic>
      <p:sp>
        <p:nvSpPr>
          <p:cNvPr id="307" name="CustomShape 3"/>
          <p:cNvSpPr/>
          <p:nvPr/>
        </p:nvSpPr>
        <p:spPr>
          <a:xfrm>
            <a:off x="4730400" y="6048000"/>
            <a:ext cx="484920" cy="1295640"/>
          </a:xfrm>
          <a:prstGeom prst="rect">
            <a:avLst/>
          </a:prstGeom>
          <a:noFill/>
          <a:ln w="36000">
            <a:solidFill>
              <a:srgbClr val="ff420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8" name="CustomShape 4"/>
          <p:cNvSpPr/>
          <p:nvPr/>
        </p:nvSpPr>
        <p:spPr>
          <a:xfrm>
            <a:off x="5706720" y="6048000"/>
            <a:ext cx="484920" cy="1295640"/>
          </a:xfrm>
          <a:prstGeom prst="rect">
            <a:avLst/>
          </a:prstGeom>
          <a:noFill/>
          <a:ln w="36000">
            <a:solidFill>
              <a:srgbClr val="ff420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9" name="CustomShape 5"/>
          <p:cNvSpPr/>
          <p:nvPr/>
        </p:nvSpPr>
        <p:spPr>
          <a:xfrm>
            <a:off x="5215680" y="6984000"/>
            <a:ext cx="4319640" cy="863640"/>
          </a:xfrm>
          <a:custGeom>
            <a:avLst/>
            <a:gdLst/>
            <a:ahLst/>
            <a:rect l="l" t="t" r="r" b="b"/>
            <a:pathLst>
              <a:path w="12002" h="2402">
                <a:moveTo>
                  <a:pt x="1994" y="0"/>
                </a:moveTo>
                <a:cubicBezTo>
                  <a:pt x="997" y="0"/>
                  <a:pt x="0" y="199"/>
                  <a:pt x="0" y="399"/>
                </a:cubicBezTo>
                <a:lnTo>
                  <a:pt x="0" y="698"/>
                </a:lnTo>
                <a:lnTo>
                  <a:pt x="0" y="997"/>
                </a:lnTo>
                <a:lnTo>
                  <a:pt x="0" y="1403"/>
                </a:lnTo>
                <a:lnTo>
                  <a:pt x="0" y="1702"/>
                </a:lnTo>
                <a:lnTo>
                  <a:pt x="0" y="2001"/>
                </a:lnTo>
                <a:cubicBezTo>
                  <a:pt x="0" y="2201"/>
                  <a:pt x="997" y="2401"/>
                  <a:pt x="1994" y="2401"/>
                </a:cubicBezTo>
                <a:lnTo>
                  <a:pt x="3489" y="2401"/>
                </a:lnTo>
                <a:lnTo>
                  <a:pt x="4983" y="2401"/>
                </a:lnTo>
                <a:lnTo>
                  <a:pt x="7017" y="2401"/>
                </a:lnTo>
                <a:lnTo>
                  <a:pt x="8511" y="2401"/>
                </a:lnTo>
                <a:lnTo>
                  <a:pt x="10006" y="2401"/>
                </a:lnTo>
                <a:cubicBezTo>
                  <a:pt x="11003" y="2401"/>
                  <a:pt x="12001" y="2201"/>
                  <a:pt x="12001" y="2001"/>
                </a:cubicBezTo>
                <a:lnTo>
                  <a:pt x="12001" y="1702"/>
                </a:lnTo>
                <a:lnTo>
                  <a:pt x="12001" y="1403"/>
                </a:lnTo>
                <a:lnTo>
                  <a:pt x="12001" y="997"/>
                </a:lnTo>
                <a:lnTo>
                  <a:pt x="12001" y="698"/>
                </a:lnTo>
                <a:lnTo>
                  <a:pt x="12001" y="399"/>
                </a:lnTo>
                <a:cubicBezTo>
                  <a:pt x="12001" y="199"/>
                  <a:pt x="11003" y="0"/>
                  <a:pt x="10006" y="0"/>
                </a:cubicBezTo>
                <a:lnTo>
                  <a:pt x="8511" y="0"/>
                </a:lnTo>
                <a:lnTo>
                  <a:pt x="7017" y="0"/>
                </a:lnTo>
                <a:lnTo>
                  <a:pt x="4983" y="0"/>
                </a:lnTo>
                <a:lnTo>
                  <a:pt x="3489" y="0"/>
                </a:lnTo>
                <a:lnTo>
                  <a:pt x="1994" y="0"/>
                </a:lnTo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Рисунок предоставлен О.Н. Занегиной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CustomShape 1"/>
          <p:cNvSpPr/>
          <p:nvPr/>
        </p:nvSpPr>
        <p:spPr>
          <a:xfrm>
            <a:off x="-9996480" y="943920"/>
            <a:ext cx="9509040" cy="943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44546a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Схемы комплексов транскрипционных факторов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44546a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прокариот. Следствие для сигналов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1" name="CustomShape 2"/>
          <p:cNvSpPr/>
          <p:nvPr/>
        </p:nvSpPr>
        <p:spPr>
          <a:xfrm>
            <a:off x="686160" y="1189440"/>
            <a:ext cx="662688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marL="482760" indent="-482040">
              <a:lnSpc>
                <a:spcPct val="100000"/>
              </a:lnSpc>
              <a:buClr>
                <a:srgbClr val="000000"/>
              </a:buClr>
              <a:buSzPct val="90000"/>
              <a:buFont typeface="Wingdings" charset="2"/>
              <a:buChar char="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ДНК-связывающие белки и их сигналы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2" name="CustomShape 3"/>
          <p:cNvSpPr/>
          <p:nvPr/>
        </p:nvSpPr>
        <p:spPr>
          <a:xfrm>
            <a:off x="1556280" y="2046960"/>
            <a:ext cx="422100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marL="384120" indent="-383400">
              <a:lnSpc>
                <a:spcPct val="100000"/>
              </a:lnSpc>
              <a:buClr>
                <a:srgbClr val="000000"/>
              </a:buClr>
              <a:buSzPct val="90000"/>
              <a:buFont typeface="Wingdings" charset="2"/>
              <a:buChar char="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Кооперативные однородные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3" name="CustomShape 4"/>
          <p:cNvSpPr/>
          <p:nvPr/>
        </p:nvSpPr>
        <p:spPr>
          <a:xfrm>
            <a:off x="2264040" y="2901240"/>
            <a:ext cx="177336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marL="184320" indent="-1836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Палиндромы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14" name="Picture 12" descr=""/>
          <p:cNvPicPr/>
          <p:nvPr/>
        </p:nvPicPr>
        <p:blipFill>
          <a:blip r:embed="rId1"/>
          <a:stretch/>
        </p:blipFill>
        <p:spPr>
          <a:xfrm>
            <a:off x="4238640" y="2635200"/>
            <a:ext cx="2435400" cy="758880"/>
          </a:xfrm>
          <a:prstGeom prst="rect">
            <a:avLst/>
          </a:prstGeom>
          <a:ln>
            <a:noFill/>
          </a:ln>
        </p:spPr>
      </p:pic>
      <p:pic>
        <p:nvPicPr>
          <p:cNvPr id="315" name="Picture 14" descr=""/>
          <p:cNvPicPr/>
          <p:nvPr/>
        </p:nvPicPr>
        <p:blipFill>
          <a:blip r:embed="rId2"/>
          <a:stretch/>
        </p:blipFill>
        <p:spPr>
          <a:xfrm>
            <a:off x="4682880" y="3643200"/>
            <a:ext cx="2435400" cy="639720"/>
          </a:xfrm>
          <a:prstGeom prst="rect">
            <a:avLst/>
          </a:prstGeom>
          <a:ln>
            <a:noFill/>
          </a:ln>
        </p:spPr>
      </p:pic>
      <p:sp>
        <p:nvSpPr>
          <p:cNvPr id="316" name="CustomShape 5"/>
          <p:cNvSpPr/>
          <p:nvPr/>
        </p:nvSpPr>
        <p:spPr>
          <a:xfrm>
            <a:off x="1513440" y="4488480"/>
            <a:ext cx="451980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marL="384120" indent="-383400">
              <a:lnSpc>
                <a:spcPct val="100000"/>
              </a:lnSpc>
              <a:buClr>
                <a:srgbClr val="000000"/>
              </a:buClr>
              <a:buSzPct val="90000"/>
              <a:buFont typeface="Wingdings" charset="2"/>
              <a:buChar char="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Кооперативные неоднородные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7" name="CustomShape 6"/>
          <p:cNvSpPr/>
          <p:nvPr/>
        </p:nvSpPr>
        <p:spPr>
          <a:xfrm>
            <a:off x="2205360" y="5298840"/>
            <a:ext cx="126576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marL="184320" indent="-1836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Кассеты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18" name="Picture 17" descr=""/>
          <p:cNvPicPr/>
          <p:nvPr/>
        </p:nvPicPr>
        <p:blipFill>
          <a:blip r:embed="rId3"/>
          <a:stretch/>
        </p:blipFill>
        <p:spPr>
          <a:xfrm>
            <a:off x="3598560" y="5071320"/>
            <a:ext cx="2423880" cy="793800"/>
          </a:xfrm>
          <a:prstGeom prst="rect">
            <a:avLst/>
          </a:prstGeom>
          <a:ln>
            <a:noFill/>
          </a:ln>
        </p:spPr>
      </p:pic>
      <p:sp>
        <p:nvSpPr>
          <p:cNvPr id="319" name="CustomShape 7"/>
          <p:cNvSpPr/>
          <p:nvPr/>
        </p:nvSpPr>
        <p:spPr>
          <a:xfrm>
            <a:off x="2262240" y="3780000"/>
            <a:ext cx="221364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marL="184320" indent="-1836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Прямые повторы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0" name="CustomShape 8"/>
          <p:cNvSpPr/>
          <p:nvPr/>
        </p:nvSpPr>
        <p:spPr>
          <a:xfrm>
            <a:off x="1363680" y="5911200"/>
            <a:ext cx="149616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marL="384120" indent="-383400">
              <a:lnSpc>
                <a:spcPct val="100000"/>
              </a:lnSpc>
              <a:buClr>
                <a:srgbClr val="000000"/>
              </a:buClr>
              <a:buSzPct val="90000"/>
              <a:buFont typeface="Wingdings" charset="2"/>
              <a:buChar char="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Другие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1" name="CustomShape 9"/>
          <p:cNvSpPr/>
          <p:nvPr/>
        </p:nvSpPr>
        <p:spPr>
          <a:xfrm>
            <a:off x="7869960" y="6867000"/>
            <a:ext cx="202500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Источник: РГМ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2" name="CustomShape 10"/>
          <p:cNvSpPr/>
          <p:nvPr/>
        </p:nvSpPr>
        <p:spPr>
          <a:xfrm>
            <a:off x="7119000" y="7007040"/>
            <a:ext cx="2659680" cy="401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09753D20-5E0B-40D7-9616-A4CAF69AD901}" type="slidenum">
              <a:rPr b="0" lang="ru-RU" sz="18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fld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CustomShape 1"/>
          <p:cNvSpPr/>
          <p:nvPr/>
        </p:nvSpPr>
        <p:spPr>
          <a:xfrm>
            <a:off x="360000" y="1095120"/>
            <a:ext cx="6768000" cy="597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Мотив - сигнал, который есть у последовательностей, с которыми белок связывается и нет у последовательностей, с которыми белок не связывается.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Профиль — способ отображения мотива, основанный на выравнивании 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32000" indent="-215640">
              <a:lnSpc>
                <a:spcPct val="100000"/>
              </a:lnSpc>
              <a:buClr>
                <a:srgbClr val="000000"/>
              </a:buClr>
              <a:buSzPct val="45000"/>
              <a:buFont typeface="Symbol"/>
              <a:buChar char="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Паттерн — вид профиля, в котором указываются все основания/аминокислоты, встречающиеся в данной позиции без указания частот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Консенсус — способ отображения мотива, в котором в каждой позиции указывается самое частое основание/аминокислота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24" name="IRF_2pi0.png" descr=""/>
          <p:cNvPicPr/>
          <p:nvPr/>
        </p:nvPicPr>
        <p:blipFill>
          <a:blip r:embed="rId1"/>
          <a:srcRect l="13050" t="19416" r="22591" b="16429"/>
          <a:stretch/>
        </p:blipFill>
        <p:spPr>
          <a:xfrm>
            <a:off x="5940000" y="997560"/>
            <a:ext cx="3923640" cy="439920"/>
          </a:xfrm>
          <a:prstGeom prst="rect">
            <a:avLst/>
          </a:prstGeom>
          <a:ln w="12600">
            <a:noFill/>
          </a:ln>
        </p:spPr>
      </p:pic>
      <p:sp>
        <p:nvSpPr>
          <p:cNvPr id="325" name="CustomShape 2"/>
          <p:cNvSpPr/>
          <p:nvPr/>
        </p:nvSpPr>
        <p:spPr>
          <a:xfrm>
            <a:off x="7710480" y="873000"/>
            <a:ext cx="227160" cy="638640"/>
          </a:xfrm>
          <a:prstGeom prst="rect">
            <a:avLst/>
          </a:prstGeom>
          <a:noFill/>
          <a:ln w="36000">
            <a:solidFill>
              <a:srgbClr val="ff420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6" name="CustomShape 3"/>
          <p:cNvSpPr/>
          <p:nvPr/>
        </p:nvSpPr>
        <p:spPr>
          <a:xfrm>
            <a:off x="8168040" y="873000"/>
            <a:ext cx="227160" cy="638640"/>
          </a:xfrm>
          <a:prstGeom prst="rect">
            <a:avLst/>
          </a:prstGeom>
          <a:noFill/>
          <a:ln w="36000">
            <a:solidFill>
              <a:srgbClr val="ff420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7" name="CustomShape 4"/>
          <p:cNvSpPr/>
          <p:nvPr/>
        </p:nvSpPr>
        <p:spPr>
          <a:xfrm>
            <a:off x="6408000" y="4320000"/>
            <a:ext cx="3671640" cy="57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ru-RU" sz="2400" spc="-1" strike="noStrike">
                <a:solidFill>
                  <a:srgbClr val="99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RRvnGAAASKGAAASK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8" name="CustomShape 5"/>
          <p:cNvSpPr/>
          <p:nvPr/>
        </p:nvSpPr>
        <p:spPr>
          <a:xfrm>
            <a:off x="7200000" y="5832000"/>
            <a:ext cx="2447640" cy="57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ru-RU" sz="2400" spc="-1" strike="noStrike">
                <a:solidFill>
                  <a:srgbClr val="99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GAAAGTGAAA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29" name="" descr=""/>
          <p:cNvPicPr/>
          <p:nvPr/>
        </p:nvPicPr>
        <p:blipFill>
          <a:blip r:embed="rId2"/>
          <a:stretch/>
        </p:blipFill>
        <p:spPr>
          <a:xfrm>
            <a:off x="4534200" y="3024000"/>
            <a:ext cx="6485760" cy="647640"/>
          </a:xfrm>
          <a:prstGeom prst="rect">
            <a:avLst/>
          </a:prstGeom>
          <a:ln>
            <a:noFill/>
          </a:ln>
        </p:spPr>
      </p:pic>
      <p:sp>
        <p:nvSpPr>
          <p:cNvPr id="330" name="TextShape 6"/>
          <p:cNvSpPr txBox="1"/>
          <p:nvPr/>
        </p:nvSpPr>
        <p:spPr>
          <a:xfrm>
            <a:off x="648000" y="288000"/>
            <a:ext cx="8218440" cy="681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Некоторые термины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CustomShape 1"/>
          <p:cNvSpPr/>
          <p:nvPr/>
        </p:nvSpPr>
        <p:spPr>
          <a:xfrm>
            <a:off x="1387440" y="223560"/>
            <a:ext cx="6657840" cy="63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Для справки: Ambiguity codes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2" name="CustomShape 2"/>
          <p:cNvSpPr/>
          <p:nvPr/>
        </p:nvSpPr>
        <p:spPr>
          <a:xfrm>
            <a:off x="3199320" y="4185720"/>
            <a:ext cx="1838160" cy="434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Y 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(p</a:t>
            </a: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y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rimidines)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3" name="Line 3"/>
          <p:cNvSpPr/>
          <p:nvPr/>
        </p:nvSpPr>
        <p:spPr>
          <a:xfrm flipH="1">
            <a:off x="2399040" y="2579040"/>
            <a:ext cx="4320" cy="2789280"/>
          </a:xfrm>
          <a:prstGeom prst="line">
            <a:avLst/>
          </a:prstGeom>
          <a:ln w="25560">
            <a:solidFill>
              <a:srgbClr val="000000"/>
            </a:solidFill>
            <a:round/>
            <a:tailEnd len="lg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34" name="Line 4"/>
          <p:cNvSpPr/>
          <p:nvPr/>
        </p:nvSpPr>
        <p:spPr>
          <a:xfrm>
            <a:off x="697680" y="4427280"/>
            <a:ext cx="2496960" cy="360"/>
          </a:xfrm>
          <a:prstGeom prst="line">
            <a:avLst/>
          </a:prstGeom>
          <a:ln w="25560">
            <a:solidFill>
              <a:srgbClr val="000000"/>
            </a:solidFill>
            <a:round/>
            <a:tailEnd len="lg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35" name="Line 5"/>
          <p:cNvSpPr/>
          <p:nvPr/>
        </p:nvSpPr>
        <p:spPr>
          <a:xfrm>
            <a:off x="697680" y="2579040"/>
            <a:ext cx="2500200" cy="360"/>
          </a:xfrm>
          <a:prstGeom prst="line">
            <a:avLst/>
          </a:prstGeom>
          <a:ln w="25560">
            <a:solidFill>
              <a:srgbClr val="000000"/>
            </a:solidFill>
            <a:round/>
            <a:tailEnd len="lg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36" name="Line 6"/>
          <p:cNvSpPr/>
          <p:nvPr/>
        </p:nvSpPr>
        <p:spPr>
          <a:xfrm>
            <a:off x="697680" y="2579040"/>
            <a:ext cx="2160" cy="2789280"/>
          </a:xfrm>
          <a:prstGeom prst="line">
            <a:avLst/>
          </a:prstGeom>
          <a:ln w="25560">
            <a:solidFill>
              <a:srgbClr val="000000"/>
            </a:solidFill>
            <a:round/>
            <a:tailEnd len="lg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37" name="Line 7"/>
          <p:cNvSpPr/>
          <p:nvPr/>
        </p:nvSpPr>
        <p:spPr>
          <a:xfrm>
            <a:off x="697680" y="2570400"/>
            <a:ext cx="2156040" cy="2378160"/>
          </a:xfrm>
          <a:prstGeom prst="line">
            <a:avLst/>
          </a:prstGeom>
          <a:ln w="25560">
            <a:solidFill>
              <a:srgbClr val="000000"/>
            </a:solidFill>
            <a:round/>
            <a:tailEnd len="lg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38" name="Line 8"/>
          <p:cNvSpPr/>
          <p:nvPr/>
        </p:nvSpPr>
        <p:spPr>
          <a:xfrm flipV="1">
            <a:off x="697680" y="2092320"/>
            <a:ext cx="2156040" cy="2348640"/>
          </a:xfrm>
          <a:prstGeom prst="line">
            <a:avLst/>
          </a:prstGeom>
          <a:ln w="25560">
            <a:solidFill>
              <a:srgbClr val="000000"/>
            </a:solidFill>
            <a:round/>
            <a:tailEnd len="lg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39" name="CustomShape 9"/>
          <p:cNvSpPr/>
          <p:nvPr/>
        </p:nvSpPr>
        <p:spPr>
          <a:xfrm>
            <a:off x="3193560" y="2351520"/>
            <a:ext cx="1400760" cy="434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R 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(pu</a:t>
            </a: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r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ines)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0" name="CustomShape 10"/>
          <p:cNvSpPr/>
          <p:nvPr/>
        </p:nvSpPr>
        <p:spPr>
          <a:xfrm>
            <a:off x="473040" y="5368680"/>
            <a:ext cx="1222560" cy="434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W 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</a:t>
            </a: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w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eak)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1" name="CustomShape 11"/>
          <p:cNvSpPr/>
          <p:nvPr/>
        </p:nvSpPr>
        <p:spPr>
          <a:xfrm>
            <a:off x="2246040" y="5368680"/>
            <a:ext cx="1215000" cy="434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S 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</a:t>
            </a: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s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trong)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2" name="CustomShape 12"/>
          <p:cNvSpPr/>
          <p:nvPr/>
        </p:nvSpPr>
        <p:spPr>
          <a:xfrm>
            <a:off x="2709360" y="4854960"/>
            <a:ext cx="1328040" cy="434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M 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(a</a:t>
            </a: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m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ino)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3" name="CustomShape 13"/>
          <p:cNvSpPr/>
          <p:nvPr/>
        </p:nvSpPr>
        <p:spPr>
          <a:xfrm>
            <a:off x="479520" y="2243160"/>
            <a:ext cx="443880" cy="56916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4" name="CustomShape 14"/>
          <p:cNvSpPr/>
          <p:nvPr/>
        </p:nvSpPr>
        <p:spPr>
          <a:xfrm>
            <a:off x="2166120" y="2286000"/>
            <a:ext cx="464040" cy="56916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5" name="CustomShape 15"/>
          <p:cNvSpPr/>
          <p:nvPr/>
        </p:nvSpPr>
        <p:spPr>
          <a:xfrm>
            <a:off x="511560" y="4145760"/>
            <a:ext cx="403560" cy="56916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6" name="CustomShape 16"/>
          <p:cNvSpPr/>
          <p:nvPr/>
        </p:nvSpPr>
        <p:spPr>
          <a:xfrm>
            <a:off x="2161800" y="4141080"/>
            <a:ext cx="443880" cy="56916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7" name="CustomShape 17"/>
          <p:cNvSpPr/>
          <p:nvPr/>
        </p:nvSpPr>
        <p:spPr>
          <a:xfrm>
            <a:off x="2791800" y="1753560"/>
            <a:ext cx="1083240" cy="434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K 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</a:t>
            </a: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k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eto)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8" name="CustomShape 18"/>
          <p:cNvSpPr/>
          <p:nvPr/>
        </p:nvSpPr>
        <p:spPr>
          <a:xfrm>
            <a:off x="5792760" y="2497680"/>
            <a:ext cx="3040560" cy="171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C</a:t>
            </a:r>
            <a:r>
              <a:rPr b="1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/</a:t>
            </a:r>
            <a:r>
              <a:rPr b="1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G</a:t>
            </a:r>
            <a:r>
              <a:rPr b="1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/</a:t>
            </a:r>
            <a:r>
              <a:rPr b="1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 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(“не A”) 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DejaVu Sans"/>
              </a:rPr>
              <a:t>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B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</a:t>
            </a:r>
            <a:r>
              <a:rPr b="1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/</a:t>
            </a:r>
            <a:r>
              <a:rPr b="1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G</a:t>
            </a:r>
            <a:r>
              <a:rPr b="1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/</a:t>
            </a:r>
            <a:r>
              <a:rPr b="1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 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(“не C”) 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DejaVu Sans"/>
              </a:rPr>
              <a:t>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D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</a:t>
            </a:r>
            <a:r>
              <a:rPr b="1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/</a:t>
            </a:r>
            <a:r>
              <a:rPr b="1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C</a:t>
            </a:r>
            <a:r>
              <a:rPr b="1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/</a:t>
            </a:r>
            <a:r>
              <a:rPr b="1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 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(“не G”) 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DejaVu Sans"/>
              </a:rPr>
              <a:t>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H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</a:t>
            </a:r>
            <a:r>
              <a:rPr b="1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/</a:t>
            </a:r>
            <a:r>
              <a:rPr b="1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C</a:t>
            </a:r>
            <a:r>
              <a:rPr b="1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/</a:t>
            </a:r>
            <a:r>
              <a:rPr b="1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G 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(“не T”) 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DejaVu Sans"/>
              </a:rPr>
              <a:t>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V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9" name="CustomShape 19"/>
          <p:cNvSpPr/>
          <p:nvPr/>
        </p:nvSpPr>
        <p:spPr>
          <a:xfrm>
            <a:off x="5511240" y="4410000"/>
            <a:ext cx="3863880" cy="50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</a:t>
            </a:r>
            <a:r>
              <a:rPr b="1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/</a:t>
            </a:r>
            <a:r>
              <a:rPr b="1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C</a:t>
            </a:r>
            <a:r>
              <a:rPr b="1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/</a:t>
            </a:r>
            <a:r>
              <a:rPr b="1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G</a:t>
            </a:r>
            <a:r>
              <a:rPr b="1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/</a:t>
            </a:r>
            <a:r>
              <a:rPr b="1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DejaVu Sans"/>
              </a:rPr>
              <a:t>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N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(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n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ucleotide)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0" name="CustomShape 20"/>
          <p:cNvSpPr/>
          <p:nvPr/>
        </p:nvSpPr>
        <p:spPr>
          <a:xfrm>
            <a:off x="7656480" y="6436440"/>
            <a:ext cx="2024640" cy="40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Источник: РГМ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1" name="CustomShape 21"/>
          <p:cNvSpPr/>
          <p:nvPr/>
        </p:nvSpPr>
        <p:spPr>
          <a:xfrm>
            <a:off x="7128360" y="6933240"/>
            <a:ext cx="2659320" cy="40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0FF59868-8CB9-426F-94E3-F900ABCBD35F}" type="slidenum">
              <a:rPr b="0" lang="ru-RU" sz="18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</a:t>
            </a:fld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CustomShape 1"/>
          <p:cNvSpPr/>
          <p:nvPr/>
        </p:nvSpPr>
        <p:spPr>
          <a:xfrm>
            <a:off x="50364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Исходные данные для поиска мотива (примеры)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3" name="" descr=""/>
          <p:cNvPicPr/>
          <p:nvPr/>
        </p:nvPicPr>
        <p:blipFill>
          <a:blip r:embed="rId1"/>
          <a:stretch/>
        </p:blipFill>
        <p:spPr>
          <a:xfrm>
            <a:off x="720000" y="1512000"/>
            <a:ext cx="2711160" cy="2424960"/>
          </a:xfrm>
          <a:prstGeom prst="rect">
            <a:avLst/>
          </a:prstGeom>
          <a:ln>
            <a:noFill/>
          </a:ln>
        </p:spPr>
      </p:pic>
      <p:pic>
        <p:nvPicPr>
          <p:cNvPr id="354" name="" descr=""/>
          <p:cNvPicPr/>
          <p:nvPr/>
        </p:nvPicPr>
        <p:blipFill>
          <a:blip r:embed="rId2"/>
          <a:srcRect l="9567" t="10604" r="10" b="17034"/>
          <a:stretch/>
        </p:blipFill>
        <p:spPr>
          <a:xfrm>
            <a:off x="5832000" y="1771200"/>
            <a:ext cx="2447640" cy="1468440"/>
          </a:xfrm>
          <a:prstGeom prst="rect">
            <a:avLst/>
          </a:prstGeom>
          <a:ln>
            <a:noFill/>
          </a:ln>
        </p:spPr>
      </p:pic>
      <p:sp>
        <p:nvSpPr>
          <p:cNvPr id="355" name="CustomShape 2"/>
          <p:cNvSpPr/>
          <p:nvPr/>
        </p:nvSpPr>
        <p:spPr>
          <a:xfrm>
            <a:off x="360000" y="3888000"/>
            <a:ext cx="4031640" cy="1107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Данные экспериментов ChiP-Seq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6" name="CustomShape 3"/>
          <p:cNvSpPr/>
          <p:nvPr/>
        </p:nvSpPr>
        <p:spPr>
          <a:xfrm>
            <a:off x="4680000" y="3860640"/>
            <a:ext cx="4031640" cy="1107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Upstream области коэкспрессирующихся генов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7" name="CustomShape 4"/>
          <p:cNvSpPr/>
          <p:nvPr/>
        </p:nvSpPr>
        <p:spPr>
          <a:xfrm>
            <a:off x="2520000" y="4995360"/>
            <a:ext cx="3887640" cy="243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CCTACGCAAACGTTTTCTTTTT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GTCTCGCAAACGTTTGCTTTCC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CACACGCAAACGTTTTCGTTTA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TCCACGCAAACGGTTTCGTCAG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GCCACGCAACCGTTTTCCTTGC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GATACGCAAACGTGTGCGTCTG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CCGACGCAATCGGTTACCTTGA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GTTGCGCAAACGTTTTCGTTAC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8" name="Line 5"/>
          <p:cNvSpPr/>
          <p:nvPr/>
        </p:nvSpPr>
        <p:spPr>
          <a:xfrm>
            <a:off x="2160000" y="4680000"/>
            <a:ext cx="360000" cy="31536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59" name="Line 6"/>
          <p:cNvSpPr/>
          <p:nvPr/>
        </p:nvSpPr>
        <p:spPr>
          <a:xfrm flipH="1">
            <a:off x="4320000" y="4680000"/>
            <a:ext cx="432000" cy="31536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1" name="CustomShape 2"/>
          <p:cNvSpPr/>
          <p:nvPr/>
        </p:nvSpPr>
        <p:spPr>
          <a:xfrm>
            <a:off x="504000" y="176904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2" name="TextShape 3"/>
          <p:cNvSpPr txBox="1"/>
          <p:nvPr/>
        </p:nvSpPr>
        <p:spPr>
          <a:xfrm>
            <a:off x="1152000" y="2884320"/>
            <a:ext cx="8128440" cy="715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Методы </a:t>
            </a: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обнаруж</a:t>
            </a: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ения </a:t>
            </a: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мотивов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</TotalTime>
  <Application>LibreOffice/5.1.6.2$Linux_X86_64 LibreOffice_project/10m0$Build-2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2017-04-13T14:13:19Z</dcterms:created>
  <dc:creator/>
  <dc:description/>
  <dc:language>ru-RU</dc:language>
  <cp:lastModifiedBy/>
  <dcterms:modified xsi:type="dcterms:W3CDTF">2017-04-14T05:23:38Z</dcterms:modified>
  <cp:revision>60</cp:revision>
  <dc:subject/>
  <dc:title/>
</cp:coreProperties>
</file>