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37.jpeg" ContentType="image/jpeg"/>
  <Override PartName="/ppt/media/image35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34.jpeg" ContentType="image/jpe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36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8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pPr>
            <a:r>
              <a:rPr b="1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 для chr 20 человека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6"/>
                <c:pt idx="0">
                  <c:v>AA</c:v>
                </c:pt>
                <c:pt idx="1">
                  <c:v>TT</c:v>
                </c:pt>
                <c:pt idx="2">
                  <c:v>AC</c:v>
                </c:pt>
                <c:pt idx="3">
                  <c:v>GT</c:v>
                </c:pt>
                <c:pt idx="4">
                  <c:v>AG</c:v>
                </c:pt>
                <c:pt idx="5">
                  <c:v>CT</c:v>
                </c:pt>
                <c:pt idx="6">
                  <c:v>CA</c:v>
                </c:pt>
                <c:pt idx="7">
                  <c:v>TG</c:v>
                </c:pt>
                <c:pt idx="8">
                  <c:v>CC</c:v>
                </c:pt>
                <c:pt idx="9">
                  <c:v>GG</c:v>
                </c:pt>
                <c:pt idx="10">
                  <c:v>GA</c:v>
                </c:pt>
                <c:pt idx="11">
                  <c:v>TC</c:v>
                </c:pt>
                <c:pt idx="12">
                  <c:v>AT</c:v>
                </c:pt>
                <c:pt idx="13">
                  <c:v>CG</c:v>
                </c:pt>
                <c:pt idx="14">
                  <c:v>GC</c:v>
                </c:pt>
                <c:pt idx="15">
                  <c:v>TA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6"/>
                <c:pt idx="0">
                  <c:v>1.12503440203827</c:v>
                </c:pt>
                <c:pt idx="1">
                  <c:v>1.12521599180834</c:v>
                </c:pt>
                <c:pt idx="2">
                  <c:v>0.822920902509647</c:v>
                </c:pt>
                <c:pt idx="3">
                  <c:v>0.822825275935645</c:v>
                </c:pt>
                <c:pt idx="4">
                  <c:v>1.1819980725013</c:v>
                </c:pt>
                <c:pt idx="5">
                  <c:v>1.17910086326888</c:v>
                </c:pt>
                <c:pt idx="6">
                  <c:v>1.22230827104293</c:v>
                </c:pt>
                <c:pt idx="7">
                  <c:v>1.21890275264952</c:v>
                </c:pt>
                <c:pt idx="8">
                  <c:v>1.24585090152629</c:v>
                </c:pt>
                <c:pt idx="9">
                  <c:v>1.24272209971663</c:v>
                </c:pt>
                <c:pt idx="10">
                  <c:v>0.985463399651006</c:v>
                </c:pt>
                <c:pt idx="11">
                  <c:v>0.981551762534799</c:v>
                </c:pt>
                <c:pt idx="12">
                  <c:v>0.872169868147899</c:v>
                </c:pt>
                <c:pt idx="13">
                  <c:v>0.247772041667608</c:v>
                </c:pt>
                <c:pt idx="14">
                  <c:v>1.00090447919819</c:v>
                </c:pt>
                <c:pt idx="15">
                  <c:v>0.713680656749791</c:v>
                </c:pt>
              </c:numCache>
            </c:numRef>
          </c:val>
        </c:ser>
        <c:gapWidth val="150"/>
        <c:overlap val="0"/>
        <c:axId val="80690356"/>
        <c:axId val="76790296"/>
      </c:barChart>
      <c:catAx>
        <c:axId val="8069035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pPr>
          </a:p>
        </c:txPr>
        <c:crossAx val="76790296"/>
        <c:crosses val="autoZero"/>
        <c:auto val="1"/>
        <c:lblAlgn val="ctr"/>
        <c:lblOffset val="100"/>
      </c:catAx>
      <c:valAx>
        <c:axId val="76790296"/>
        <c:scaling>
          <c:orientation val="minMax"/>
        </c:scaling>
        <c:delete val="0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sz="1800" spc="-1" strike="noStrike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defRPr>
                </a:pPr>
                <a:r>
                  <a:rPr b="1" sz="1800" spc="-1" strike="noStrike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r</a:t>
                </a:r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p>
            <a:pPr>
              <a:defRPr b="0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pPr>
          </a:p>
        </c:txPr>
        <c:crossAx val="80690356"/>
        <c:crosses val="autoZero"/>
        <c:crossBetween val="midCat"/>
      </c:valAx>
      <c:spPr>
        <a:solidFill>
          <a:srgbClr val="ffffff"/>
        </a:solidFill>
        <a:ln>
          <a:noFill/>
        </a:ln>
      </c:spPr>
    </c:plotArea>
    <c:plotVisOnly val="1"/>
    <c:dispBlanksAs val="gap"/>
  </c:chart>
  <c:spPr>
    <a:noFill/>
    <a:ln w="38160">
      <a:solidFill>
        <a:srgbClr val="5b9bd5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215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251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7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hyperlink" Target="http://compbio.pbworks.com/w/page/" TargetMode="External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сигналов. Продолжение.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СhIP-seq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Анна Ершова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504000" y="438120"/>
            <a:ext cx="9070920" cy="24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Оценить информационное содержание, если фоновые частоты всех четырех букв одинаковы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2011680" y="3024000"/>
            <a:ext cx="4683600" cy="67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=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</a:t>
            </a:r>
            <a:r>
              <a:rPr b="0" i="1" lang="ru-RU" sz="2400" spc="-1" strike="noStrike" baseline="-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</a:t>
            </a:r>
            <a:r>
              <a:rPr b="0" i="1" lang="ru-RU" sz="2400" spc="-1" strike="noStrike" baseline="-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[log</a:t>
            </a:r>
            <a:r>
              <a:rPr b="0" lang="ru-RU" sz="2000" spc="-1" strike="noStrike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/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)]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1" name="" descr=""/>
          <p:cNvPicPr/>
          <p:nvPr/>
        </p:nvPicPr>
        <p:blipFill>
          <a:blip r:embed="rId1"/>
          <a:stretch/>
        </p:blipFill>
        <p:spPr>
          <a:xfrm>
            <a:off x="1800000" y="3960000"/>
            <a:ext cx="5554080" cy="217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— много или мало?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Как оценить частоту n-буквенного слова в геноме?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693000" y="109800"/>
            <a:ext cx="8692920" cy="78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Как предсказать частоту слова W в геноме?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693000" y="3313080"/>
            <a:ext cx="8692920" cy="394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1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Частоты нуклеотидов</a:t>
            </a:r>
            <a:r>
              <a:rPr b="0" lang="ru-RU" sz="2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 хромосоме  20  человека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</a:t>
            </a:r>
            <a:r>
              <a:rPr b="0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obs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(G) = 0.22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</a:t>
            </a:r>
            <a:r>
              <a:rPr b="0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obs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(C) = 0.22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</a:t>
            </a:r>
            <a:r>
              <a:rPr b="0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obs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(A) = 0.28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</a:t>
            </a:r>
            <a:r>
              <a:rPr b="0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obs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(T) = 0.28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90000"/>
              </a:lnSpc>
              <a:buClr>
                <a:srgbClr val="ff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Как оценить частоту слов GC и CG?:</a:t>
            </a: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</a:t>
            </a:r>
            <a:r>
              <a:rPr b="0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(GC) = … ?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</a:t>
            </a:r>
            <a:r>
              <a:rPr b="0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ожидаемая частота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685800" indent="-2271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</a:t>
            </a:r>
            <a:r>
              <a:rPr b="0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(CG) =  … 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7119360" y="7006680"/>
            <a:ext cx="2266560" cy="4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BC4AE26-3447-4F6A-8302-8E8A1BD5A120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4"/>
          <p:cNvSpPr/>
          <p:nvPr/>
        </p:nvSpPr>
        <p:spPr>
          <a:xfrm>
            <a:off x="707760" y="956520"/>
            <a:ext cx="8663400" cy="26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 – слово длины n.    Пример: W = ATAG, n = 4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</a:t>
            </a:r>
            <a:r>
              <a:rPr b="0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obs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(W) - частота слова W в геноме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(obs – от observed, – наблюдаемая частота)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</a:t>
            </a:r>
            <a:r>
              <a:rPr b="0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obs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(W) = число слов W/число всех слов длины 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Число всех слов длины n = число нукл. в геноме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(разницей в несколько нукл. пренебрегаем)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528840" y="162360"/>
            <a:ext cx="9044640" cy="51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«Контраст» слова  r(W)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293040" y="2387880"/>
            <a:ext cx="3443040" cy="4912920"/>
          </a:xfrm>
          <a:prstGeom prst="rect">
            <a:avLst/>
          </a:prstGeom>
          <a:noFill/>
          <a:ln w="381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</a:t>
            </a:r>
            <a:r>
              <a:rPr b="0" lang="ru-RU" sz="2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obs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(GC)  =  0.05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70000"/>
              </a:lnSpc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</a:t>
            </a:r>
            <a:r>
              <a:rPr b="0" lang="ru-RU" sz="2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(GC) =  0.05  r(GC) =  1.0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70000"/>
              </a:lnSpc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</a:t>
            </a:r>
            <a:r>
              <a:rPr b="0" lang="ru-RU" sz="2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obs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(CG) =0.01    F</a:t>
            </a:r>
            <a:r>
              <a:rPr b="0" lang="ru-RU" sz="26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</a:t>
            </a: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(GC) =  0.05 r(CG)  =  0.2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7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8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7119360" y="7016760"/>
            <a:ext cx="2266560" cy="4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75736D8-4686-4AB4-AEDB-005B5889DD11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11" name="Диаграмма 6"/>
          <p:cNvGraphicFramePr/>
          <p:nvPr/>
        </p:nvGraphicFramePr>
        <p:xfrm>
          <a:off x="4176000" y="2304000"/>
          <a:ext cx="5455080" cy="494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12" name="CustomShape 4"/>
          <p:cNvSpPr/>
          <p:nvPr/>
        </p:nvSpPr>
        <p:spPr>
          <a:xfrm>
            <a:off x="408600" y="604440"/>
            <a:ext cx="9285120" cy="124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r(W)  = (наблюдаемая частота слова W)/(ожидаемая частота) =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(число слов W)/ (ожидаемое число слов W)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 – от ‘ratio’. Если r&gt;&gt;1 — слово перепредставлено, если r&lt;&lt;1 — слово недопредставлено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>
            <a:off x="130680" y="1864080"/>
            <a:ext cx="3684960" cy="43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 хромосоме 20 человека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673920" y="0"/>
            <a:ext cx="8730720" cy="93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Формулы для контрастов по Карлину и по марковской модели для любого слова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7119360" y="7006680"/>
            <a:ext cx="2266560" cy="40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Слайд</a:t>
            </a:r>
            <a:fld id="{7205076F-B95E-4CD3-A077-781D6D436954}" type="slidenum">
              <a:rPr b="0" lang="ru-RU" sz="20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6" name="Рисунок 2" descr=""/>
          <p:cNvPicPr/>
          <p:nvPr/>
        </p:nvPicPr>
        <p:blipFill>
          <a:blip r:embed="rId1"/>
          <a:stretch/>
        </p:blipFill>
        <p:spPr>
          <a:xfrm>
            <a:off x="1260000" y="1141200"/>
            <a:ext cx="7559280" cy="6275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ChIP-seq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romatin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mmuno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recipitation (Chip) с последующим высокопроизводительным секвенированием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792000" y="4032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Эксперимент и анализ данных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9072000" y="712800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fld id="{C93F8A9C-5FDF-4DF8-BABE-04F53D283EA3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Эксперимент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2" name="" descr=""/>
          <p:cNvPicPr/>
          <p:nvPr/>
        </p:nvPicPr>
        <p:blipFill>
          <a:blip r:embed="rId1"/>
          <a:stretch/>
        </p:blipFill>
        <p:spPr>
          <a:xfrm>
            <a:off x="3024000" y="1391400"/>
            <a:ext cx="4102920" cy="5803200"/>
          </a:xfrm>
          <a:prstGeom prst="rect">
            <a:avLst/>
          </a:prstGeom>
          <a:ln>
            <a:noFill/>
          </a:ln>
        </p:spPr>
      </p:pic>
      <p:sp>
        <p:nvSpPr>
          <p:cNvPr id="323" name="CustomShape 2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fld id="{546F31C5-439B-49A7-869D-8F00D0290CED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Анализ данных ChIP-seq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2412000" y="7128000"/>
            <a:ext cx="6199560" cy="23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Ma W, Wong WH. The analysis of ChIP-Seq data. Methods Enzymol. 2011;497:51-73.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6" name="" descr=""/>
          <p:cNvPicPr/>
          <p:nvPr/>
        </p:nvPicPr>
        <p:blipFill>
          <a:blip r:embed="rId1"/>
          <a:stretch/>
        </p:blipFill>
        <p:spPr>
          <a:xfrm>
            <a:off x="2592000" y="1080000"/>
            <a:ext cx="4643280" cy="6564960"/>
          </a:xfrm>
          <a:prstGeom prst="rect">
            <a:avLst/>
          </a:prstGeom>
          <a:ln>
            <a:noFill/>
          </a:ln>
        </p:spPr>
      </p:pic>
      <p:sp>
        <p:nvSpPr>
          <p:cNvPr id="327" name="CustomShape 3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fld id="{513C8F43-6697-4D5F-8241-C22EF91414A5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величины сдвига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" descr=""/>
          <p:cNvPicPr/>
          <p:nvPr/>
        </p:nvPicPr>
        <p:blipFill>
          <a:blip r:embed="rId1"/>
          <a:stretch/>
        </p:blipFill>
        <p:spPr>
          <a:xfrm>
            <a:off x="503640" y="2071080"/>
            <a:ext cx="8855280" cy="3688920"/>
          </a:xfrm>
          <a:prstGeom prst="rect">
            <a:avLst/>
          </a:prstGeom>
          <a:ln>
            <a:noFill/>
          </a:ln>
        </p:spPr>
      </p:pic>
      <p:sp>
        <p:nvSpPr>
          <p:cNvPr id="330" name="CustomShape 2"/>
          <p:cNvSpPr/>
          <p:nvPr/>
        </p:nvSpPr>
        <p:spPr>
          <a:xfrm>
            <a:off x="1080000" y="1368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Длина секвенированного фрагмента — 200 п.н.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576000" y="6840000"/>
            <a:ext cx="8943840" cy="66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Zhang Y, et al. Model-based analysis of ChIP-Seq (MACS). Genome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Biol. 2008;9(9):R137.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864000" y="5721840"/>
            <a:ext cx="8494920" cy="118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Такой сдвиг пиков проискодит, если длина анализируемого фрагмента примерно равна длине секвенируемого фрагмента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fld id="{0A0A85F6-377D-4C64-92F6-5BEBD9289422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достоверных пиков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5" name="" descr=""/>
          <p:cNvPicPr/>
          <p:nvPr/>
        </p:nvPicPr>
        <p:blipFill>
          <a:blip r:embed="rId1"/>
          <a:stretch/>
        </p:blipFill>
        <p:spPr>
          <a:xfrm>
            <a:off x="487440" y="2304000"/>
            <a:ext cx="9375480" cy="2819520"/>
          </a:xfrm>
          <a:prstGeom prst="rect">
            <a:avLst/>
          </a:prstGeom>
          <a:ln>
            <a:noFill/>
          </a:ln>
        </p:spPr>
      </p:pic>
      <p:sp>
        <p:nvSpPr>
          <p:cNvPr id="336" name="CustomShape 2"/>
          <p:cNvSpPr/>
          <p:nvPr/>
        </p:nvSpPr>
        <p:spPr>
          <a:xfrm>
            <a:off x="3198960" y="6709320"/>
            <a:ext cx="615996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http://crazyhottommy.blogspot.ru/2013_12_01_archive.html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504000" y="5367240"/>
            <a:ext cx="849492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Сравнивают пики в эксперименте и контроле, считают p-value.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fld id="{FDDF3CAA-90E1-4ADC-8FD4-D9A5CC2546F0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I. Поиск мотивов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1080000" y="1512000"/>
            <a:ext cx="7685640" cy="292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Пусть дано несколько последовательностей, содержащих сигнал. Как найти другие последовательности, содержащие тот же сигнал?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3386520" y="4554360"/>
            <a:ext cx="3422880" cy="2140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Связывание с хроматином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504000" y="4858560"/>
            <a:ext cx="4318920" cy="118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Нет асимметрии пиков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1" name="" descr=""/>
          <p:cNvPicPr/>
          <p:nvPr/>
        </p:nvPicPr>
        <p:blipFill>
          <a:blip r:embed="rId1"/>
          <a:srcRect l="0" t="0" r="16767" b="59834"/>
          <a:stretch/>
        </p:blipFill>
        <p:spPr>
          <a:xfrm>
            <a:off x="197640" y="1347480"/>
            <a:ext cx="5201280" cy="3547440"/>
          </a:xfrm>
          <a:prstGeom prst="rect">
            <a:avLst/>
          </a:prstGeom>
          <a:ln>
            <a:noFill/>
          </a:ln>
        </p:spPr>
      </p:pic>
      <p:sp>
        <p:nvSpPr>
          <p:cNvPr id="342" name="CustomShape 3"/>
          <p:cNvSpPr/>
          <p:nvPr/>
        </p:nvSpPr>
        <p:spPr>
          <a:xfrm>
            <a:off x="5616000" y="5517720"/>
            <a:ext cx="431892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http://compbio.pbworks.com/w/page/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16252888/Epigenetic%20Regulation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3" name="" descr=""/>
          <p:cNvPicPr/>
          <p:nvPr/>
        </p:nvPicPr>
        <p:blipFill>
          <a:blip r:embed="rId3"/>
          <a:stretch/>
        </p:blipFill>
        <p:spPr>
          <a:xfrm>
            <a:off x="4091760" y="3384000"/>
            <a:ext cx="5873400" cy="2014920"/>
          </a:xfrm>
          <a:prstGeom prst="rect">
            <a:avLst/>
          </a:prstGeom>
          <a:ln>
            <a:noFill/>
          </a:ln>
        </p:spPr>
      </p:pic>
      <p:sp>
        <p:nvSpPr>
          <p:cNvPr id="344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fld id="{0F249C3B-0B69-4187-8174-A2A43E805B8C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504000" y="3359160"/>
            <a:ext cx="9070560" cy="369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Как алгоритмически находить последовательности, "подходящие" под данное выравнивание (и тем самым с большой вероятностью тоже содержащие искомый сигнал)?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Как численно оценить "неслучайность" мотива?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" descr=""/>
          <p:cNvPicPr/>
          <p:nvPr/>
        </p:nvPicPr>
        <p:blipFill>
          <a:blip r:embed="rId1"/>
          <a:stretch/>
        </p:blipFill>
        <p:spPr>
          <a:xfrm>
            <a:off x="3128400" y="882360"/>
            <a:ext cx="3422880" cy="2140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2"/>
          <p:cNvSpPr/>
          <p:nvPr/>
        </p:nvSpPr>
        <p:spPr>
          <a:xfrm>
            <a:off x="787680" y="312480"/>
            <a:ext cx="8614800" cy="124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Поиск мотива в последовательности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8784000" y="7133400"/>
            <a:ext cx="1281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fld id="{899DFA83-D597-4372-9CF6-2AF05BBD32D8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4"/>
          <p:cNvSpPr/>
          <p:nvPr/>
        </p:nvSpPr>
        <p:spPr>
          <a:xfrm>
            <a:off x="5544000" y="5252040"/>
            <a:ext cx="4263840" cy="93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1080000" y="1843560"/>
            <a:ext cx="2807280" cy="1755720"/>
          </a:xfrm>
          <a:prstGeom prst="rect">
            <a:avLst/>
          </a:prstGeom>
          <a:ln>
            <a:noFill/>
          </a:ln>
        </p:spPr>
      </p:pic>
      <p:pic>
        <p:nvPicPr>
          <p:cNvPr id="264" name="" descr=""/>
          <p:cNvPicPr/>
          <p:nvPr/>
        </p:nvPicPr>
        <p:blipFill>
          <a:blip r:embed="rId2"/>
          <a:stretch/>
        </p:blipFill>
        <p:spPr>
          <a:xfrm>
            <a:off x="4968000" y="4392720"/>
            <a:ext cx="4587840" cy="1799280"/>
          </a:xfrm>
          <a:prstGeom prst="rect">
            <a:avLst/>
          </a:prstGeom>
          <a:ln>
            <a:noFill/>
          </a:ln>
        </p:spPr>
      </p:pic>
      <p:sp>
        <p:nvSpPr>
          <p:cNvPr id="265" name="CustomShape 5"/>
          <p:cNvSpPr/>
          <p:nvPr/>
        </p:nvSpPr>
        <p:spPr>
          <a:xfrm>
            <a:off x="4345560" y="1487880"/>
            <a:ext cx="472572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TTGCTCA -?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6" name="" descr=""/>
          <p:cNvPicPr/>
          <p:nvPr/>
        </p:nvPicPr>
        <p:blipFill>
          <a:blip r:embed="rId3"/>
          <a:stretch/>
        </p:blipFill>
        <p:spPr>
          <a:xfrm>
            <a:off x="576000" y="4167720"/>
            <a:ext cx="3552840" cy="288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Позиционно-весовая матрица PWM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8" name="" descr=""/>
          <p:cNvPicPr/>
          <p:nvPr/>
        </p:nvPicPr>
        <p:blipFill>
          <a:blip r:embed="rId1"/>
          <a:stretch/>
        </p:blipFill>
        <p:spPr>
          <a:xfrm>
            <a:off x="595440" y="1944000"/>
            <a:ext cx="4037040" cy="1583280"/>
          </a:xfrm>
          <a:prstGeom prst="rect">
            <a:avLst/>
          </a:prstGeom>
          <a:ln>
            <a:noFill/>
          </a:ln>
        </p:spPr>
      </p:pic>
      <p:sp>
        <p:nvSpPr>
          <p:cNvPr id="269" name="CustomShape 2"/>
          <p:cNvSpPr/>
          <p:nvPr/>
        </p:nvSpPr>
        <p:spPr>
          <a:xfrm>
            <a:off x="5184000" y="3960000"/>
            <a:ext cx="4390560" cy="178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Вес (W(b,j) основания b в данной позиции j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W(b,j) = log</a:t>
            </a:r>
            <a:r>
              <a:rPr b="0" lang="ru-RU" sz="2000" spc="-1" strike="noStrike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[f(b,j)/p(b)],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где f(b,j) — частота основания и в позиции j выравнивания, p(b) — фоновая частота основания b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5203080" y="5990400"/>
            <a:ext cx="4263840" cy="93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последовательности можно посчитать ее вес как сумму весов оснований в соответствующих позициях PWM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457560" y="6120000"/>
            <a:ext cx="4725720" cy="12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TTGCTCA -?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2" name="" descr=""/>
          <p:cNvPicPr/>
          <p:nvPr/>
        </p:nvPicPr>
        <p:blipFill>
          <a:blip r:embed="rId2"/>
          <a:stretch/>
        </p:blipFill>
        <p:spPr>
          <a:xfrm>
            <a:off x="5256000" y="1945080"/>
            <a:ext cx="4217760" cy="1654200"/>
          </a:xfrm>
          <a:prstGeom prst="rect">
            <a:avLst/>
          </a:prstGeom>
          <a:ln>
            <a:noFill/>
          </a:ln>
        </p:spPr>
      </p:pic>
      <p:sp>
        <p:nvSpPr>
          <p:cNvPr id="273" name="CustomShape 5"/>
          <p:cNvSpPr/>
          <p:nvPr/>
        </p:nvSpPr>
        <p:spPr>
          <a:xfrm>
            <a:off x="6562080" y="1353960"/>
            <a:ext cx="1213200" cy="37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f(b,j)/p(b)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4" name="" descr=""/>
          <p:cNvPicPr/>
          <p:nvPr/>
        </p:nvPicPr>
        <p:blipFill>
          <a:blip r:embed="rId3"/>
          <a:stretch/>
        </p:blipFill>
        <p:spPr>
          <a:xfrm>
            <a:off x="360000" y="4032000"/>
            <a:ext cx="4636440" cy="181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Другой способ оценки веса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504000" y="2059920"/>
            <a:ext cx="9430920" cy="302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 лекции Д. А. Равчеева, М.С. Гельфанда, В.Ю. Макеева (y12, осень 2013г.) вместо базовой вероятности буквы p</a:t>
            </a:r>
            <a:r>
              <a:rPr b="0" lang="ru-RU" sz="2400" spc="-1" strike="noStrike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</a:t>
            </a:r>
            <a:r>
              <a:rPr b="0" lang="ru-RU" sz="2400" spc="-1" strike="noStrike" baseline="-4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в геноме используют такую штуку :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        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M( {F(A, j), F(T,j), F(G,j), F(C, j) } 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где M(…) обозначает среднее геометрической четырех частот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Все остальное – так же, как описано выше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Такой подход дает следующую формулу для веса W(b, j)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648000" y="5779440"/>
            <a:ext cx="8304480" cy="66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</a:t>
            </a:r>
            <a:r>
              <a:rPr b="1" i="1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= ln [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</a:t>
            </a:r>
            <a:r>
              <a:rPr b="0" i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)+0,5] – 0,25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</a:t>
            </a:r>
            <a:r>
              <a:rPr b="0" i="1" lang="ru-RU" sz="3200" spc="-1" strike="noStrike" baseline="-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ln [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</a:t>
            </a:r>
            <a:r>
              <a:rPr b="0" i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i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)+0,5]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8784000" y="7133760"/>
            <a:ext cx="1281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fld id="{8A91748B-8F82-4309-A868-366620BC471E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Оценка «неслучайности» мотива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0" name="" descr=""/>
          <p:cNvPicPr/>
          <p:nvPr/>
        </p:nvPicPr>
        <p:blipFill>
          <a:blip r:embed="rId1"/>
          <a:stretch/>
        </p:blipFill>
        <p:spPr>
          <a:xfrm>
            <a:off x="1152000" y="1602360"/>
            <a:ext cx="2156760" cy="1348920"/>
          </a:xfrm>
          <a:prstGeom prst="rect">
            <a:avLst/>
          </a:prstGeom>
          <a:ln>
            <a:noFill/>
          </a:ln>
        </p:spPr>
      </p:pic>
      <p:pic>
        <p:nvPicPr>
          <p:cNvPr id="281" name="" descr=""/>
          <p:cNvPicPr/>
          <p:nvPr/>
        </p:nvPicPr>
        <p:blipFill>
          <a:blip r:embed="rId2"/>
          <a:stretch/>
        </p:blipFill>
        <p:spPr>
          <a:xfrm>
            <a:off x="288000" y="3600000"/>
            <a:ext cx="3552840" cy="2888280"/>
          </a:xfrm>
          <a:prstGeom prst="rect">
            <a:avLst/>
          </a:prstGeom>
          <a:ln>
            <a:noFill/>
          </a:ln>
        </p:spPr>
      </p:pic>
      <p:pic>
        <p:nvPicPr>
          <p:cNvPr id="282" name="" descr=""/>
          <p:cNvPicPr/>
          <p:nvPr/>
        </p:nvPicPr>
        <p:blipFill>
          <a:blip r:embed="rId3"/>
          <a:stretch/>
        </p:blipFill>
        <p:spPr>
          <a:xfrm>
            <a:off x="5063760" y="3620520"/>
            <a:ext cx="1800" cy="1800"/>
          </a:xfrm>
          <a:prstGeom prst="rect">
            <a:avLst/>
          </a:prstGeom>
          <a:ln>
            <a:noFill/>
          </a:ln>
        </p:spPr>
      </p:pic>
      <p:pic>
        <p:nvPicPr>
          <p:cNvPr id="283" name="" descr=""/>
          <p:cNvPicPr/>
          <p:nvPr/>
        </p:nvPicPr>
        <p:blipFill>
          <a:blip r:embed="rId4"/>
          <a:stretch/>
        </p:blipFill>
        <p:spPr>
          <a:xfrm>
            <a:off x="5063760" y="3620520"/>
            <a:ext cx="3575520" cy="3575520"/>
          </a:xfrm>
          <a:prstGeom prst="rect">
            <a:avLst/>
          </a:prstGeom>
          <a:ln>
            <a:noFill/>
          </a:ln>
        </p:spPr>
      </p:pic>
      <p:pic>
        <p:nvPicPr>
          <p:cNvPr id="284" name="" descr=""/>
          <p:cNvPicPr/>
          <p:nvPr/>
        </p:nvPicPr>
        <p:blipFill>
          <a:blip r:embed="rId5"/>
          <a:stretch/>
        </p:blipFill>
        <p:spPr>
          <a:xfrm>
            <a:off x="5058000" y="3016080"/>
            <a:ext cx="1853280" cy="1853280"/>
          </a:xfrm>
          <a:prstGeom prst="rect">
            <a:avLst/>
          </a:prstGeom>
          <a:ln>
            <a:noFill/>
          </a:ln>
        </p:spPr>
      </p:pic>
      <p:pic>
        <p:nvPicPr>
          <p:cNvPr id="285" name="" descr=""/>
          <p:cNvPicPr/>
          <p:nvPr/>
        </p:nvPicPr>
        <p:blipFill>
          <a:blip r:embed="rId6"/>
          <a:stretch/>
        </p:blipFill>
        <p:spPr>
          <a:xfrm>
            <a:off x="4176000" y="4032000"/>
            <a:ext cx="5554080" cy="2178360"/>
          </a:xfrm>
          <a:prstGeom prst="rect">
            <a:avLst/>
          </a:prstGeom>
          <a:ln>
            <a:noFill/>
          </a:ln>
        </p:spPr>
      </p:pic>
      <p:sp>
        <p:nvSpPr>
          <p:cNvPr id="286" name="CustomShape 2"/>
          <p:cNvSpPr/>
          <p:nvPr/>
        </p:nvSpPr>
        <p:spPr>
          <a:xfrm>
            <a:off x="5329800" y="6391440"/>
            <a:ext cx="3885480" cy="102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Матрица частот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энтропия  Шеннона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504000" y="1769040"/>
            <a:ext cx="9069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9" name="" descr=""/>
          <p:cNvPicPr/>
          <p:nvPr/>
        </p:nvPicPr>
        <p:blipFill>
          <a:blip r:embed="rId1"/>
          <a:stretch/>
        </p:blipFill>
        <p:spPr>
          <a:xfrm>
            <a:off x="1467000" y="1881360"/>
            <a:ext cx="5562720" cy="1645200"/>
          </a:xfrm>
          <a:prstGeom prst="rect">
            <a:avLst/>
          </a:prstGeom>
          <a:ln>
            <a:noFill/>
          </a:ln>
        </p:spPr>
      </p:pic>
      <p:sp>
        <p:nvSpPr>
          <p:cNvPr id="290" name="CustomShape 3"/>
          <p:cNvSpPr/>
          <p:nvPr/>
        </p:nvSpPr>
        <p:spPr>
          <a:xfrm>
            <a:off x="1431000" y="3317760"/>
            <a:ext cx="6127560" cy="139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где H — энтропия, p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— вероятность i-го события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4"/>
          <p:cNvSpPr/>
          <p:nvPr/>
        </p:nvSpPr>
        <p:spPr>
          <a:xfrm>
            <a:off x="783000" y="4464000"/>
            <a:ext cx="8431560" cy="32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(I) — мера уменьшения неопределенности после получения некоторого сообщения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= H</a:t>
            </a:r>
            <a:r>
              <a:rPr b="0" lang="ru-RU" sz="3600" spc="-1" strike="noStrike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before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H</a:t>
            </a:r>
            <a:r>
              <a:rPr b="0" lang="ru-RU" sz="3600" spc="-1" strike="noStrike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after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5"/>
          <p:cNvSpPr/>
          <p:nvPr/>
        </p:nvSpPr>
        <p:spPr>
          <a:xfrm>
            <a:off x="8784000" y="7133400"/>
            <a:ext cx="1281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fld id="{FC6B60D7-E3D3-403E-8AED-A6F9C2C705AE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397800" y="1440000"/>
            <a:ext cx="9249120" cy="76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выравнивания можно оценить информационное содержание (I)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1939320" y="4176000"/>
            <a:ext cx="4683600" cy="67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=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</a:t>
            </a:r>
            <a:r>
              <a:rPr b="0" i="1" lang="ru-RU" sz="2400" spc="-1" strike="noStrike" baseline="-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</a:t>
            </a:r>
            <a:r>
              <a:rPr b="0" i="1" lang="ru-RU" sz="2400" spc="-1" strike="noStrike" baseline="-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[log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j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/ 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</a:t>
            </a:r>
            <a:r>
              <a:rPr b="0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)]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4"/>
          <p:cNvSpPr/>
          <p:nvPr/>
        </p:nvSpPr>
        <p:spPr>
          <a:xfrm>
            <a:off x="432000" y="1836000"/>
            <a:ext cx="8926920" cy="93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Эта величина равна информационному содержанию, оцененному как разность энтропий (слайд 3), если фоновые частоты равны друг другу.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Если фоновые частоты неравны, то информационное содержание  может оказаться отрицательным. Чтобы этого избежать, информационное содержание оценивают величиной, которая всегда положительна*.  При равномерном распределении частот обе формулы дают один и тот же ответ.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5"/>
          <p:cNvSpPr/>
          <p:nvPr/>
        </p:nvSpPr>
        <p:spPr>
          <a:xfrm>
            <a:off x="720000" y="4814640"/>
            <a:ext cx="8998920" cy="122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где f(bj) — частота основания и в позиции j выравнивания, p(b) — фоновая частота основания b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*</a:t>
            </a: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учебнике Дурбина она называется относительной энтропией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6"/>
          <p:cNvSpPr/>
          <p:nvPr/>
        </p:nvSpPr>
        <p:spPr>
          <a:xfrm>
            <a:off x="8784000" y="7133760"/>
            <a:ext cx="1281960" cy="4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fld id="{30B0BA5B-420B-49CC-B7DC-1F2C2FE0C8A4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2017-04-20T16:37:52Z</dcterms:created>
  <dc:creator/>
  <dc:description/>
  <dc:language>ru-RU</dc:language>
  <cp:lastModifiedBy/>
  <dcterms:modified xsi:type="dcterms:W3CDTF">2017-04-21T01:45:22Z</dcterms:modified>
  <cp:revision>42</cp:revision>
  <dc:subject/>
  <dc:title/>
</cp:coreProperties>
</file>