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75" r:id="rId2"/>
    <p:sldId id="270" r:id="rId3"/>
    <p:sldId id="297" r:id="rId4"/>
    <p:sldId id="288" r:id="rId5"/>
    <p:sldId id="289" r:id="rId6"/>
    <p:sldId id="271" r:id="rId7"/>
    <p:sldId id="272" r:id="rId8"/>
    <p:sldId id="292" r:id="rId9"/>
    <p:sldId id="273" r:id="rId10"/>
    <p:sldId id="257" r:id="rId11"/>
    <p:sldId id="258" r:id="rId12"/>
    <p:sldId id="276" r:id="rId13"/>
    <p:sldId id="259" r:id="rId14"/>
    <p:sldId id="298" r:id="rId15"/>
    <p:sldId id="279" r:id="rId16"/>
    <p:sldId id="260" r:id="rId17"/>
    <p:sldId id="261" r:id="rId18"/>
    <p:sldId id="274" r:id="rId19"/>
    <p:sldId id="277" r:id="rId20"/>
    <p:sldId id="262" r:id="rId21"/>
    <p:sldId id="285" r:id="rId22"/>
    <p:sldId id="263" r:id="rId23"/>
    <p:sldId id="265" r:id="rId24"/>
    <p:sldId id="264" r:id="rId25"/>
    <p:sldId id="282" r:id="rId26"/>
    <p:sldId id="266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7469D-47BC-43C9-B2B7-1402D78BBCB4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0FA21-4344-4472-BE37-6ADAF983D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7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4637-CC81-462F-AF79-AA3AE6DF18D6}" type="datetime1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A13B-D346-4C6C-BD0F-D0BEF95434DD}" type="datetime1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06F3-4B69-415F-BC13-9003D9E07850}" type="datetime1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159C-C625-41B9-80C7-FC4792A0DB58}" type="datetime1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2125-45FD-4AC4-96EF-49F5AF997BBD}" type="datetime1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756E-65D4-4B98-B229-95DA1D93088C}" type="datetime1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3E0C-759F-4F38-A610-C13F53847B64}" type="datetime1">
              <a:rPr lang="ru-RU" smtClean="0"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F5C0-F737-4E6D-98CE-60A9A591475F}" type="datetime1">
              <a:rPr lang="ru-RU" smtClean="0"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CF86-CC87-45E5-98BF-FE7A2FA26DD2}" type="datetime1">
              <a:rPr lang="ru-RU" smtClean="0"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48BE-CF4D-4603-A191-1D568679ACF0}" type="datetime1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27A1-9049-4312-B235-DA01455C3B9D}" type="datetime1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9405-6C0E-48E7-8153-CD674751D187}" type="datetime1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8C4C8-E3FA-41BF-805C-760B9DC5A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nome.ucsc.edu/FAQ/FAQformat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informatics.babraham.ac.uk/projects/fastqc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content/343/6174/1017.abstract" TargetMode="External"/><Relationship Id="rId2" Type="http://schemas.openxmlformats.org/officeDocument/2006/relationships/hyperlink" Target="http://elementy.ru/novosti_nauki/432203/20_genoma_neandertaltsev_sobiraetsya_iz_genov_sovremennykh_lyude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77r5p8IBwJk" TargetMode="External"/><Relationship Id="rId4" Type="http://schemas.openxmlformats.org/officeDocument/2006/relationships/hyperlink" Target="http://postnauka.ru/longreads/46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1505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Ресеквенирование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полиморфизмов у человека</a:t>
            </a:r>
          </a:p>
          <a:p>
            <a:pPr algn="ctr"/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Жарикова Анастасия,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FASTQ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76885"/>
          <a:stretch>
            <a:fillRect/>
          </a:stretch>
        </p:blipFill>
        <p:spPr bwMode="auto">
          <a:xfrm>
            <a:off x="0" y="1357298"/>
            <a:ext cx="9144000" cy="14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013" y="2786058"/>
            <a:ext cx="71723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578645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Примеры многих вариантов форматов, использующихся в </a:t>
            </a:r>
            <a:r>
              <a:rPr lang="ru-RU" sz="2000" dirty="0" err="1" smtClean="0"/>
              <a:t>биоинформатике</a:t>
            </a:r>
            <a:r>
              <a:rPr lang="ru-RU" sz="2000" dirty="0" smtClean="0"/>
              <a:t>, можно увидеть в </a:t>
            </a:r>
            <a:r>
              <a:rPr lang="en-US" sz="2000" dirty="0" smtClean="0">
                <a:hlinkClick r:id="rId4"/>
              </a:rPr>
              <a:t>Genome Browser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775" y="1643050"/>
            <a:ext cx="6646863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ридов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9224" y="2000240"/>
          <a:ext cx="6781800" cy="2834640"/>
        </p:xfrm>
        <a:graphic>
          <a:graphicData uri="http://schemas.openxmlformats.org/drawingml/2006/table">
            <a:tbl>
              <a:tblPr/>
              <a:tblGrid>
                <a:gridCol w="1695450"/>
                <a:gridCol w="971550"/>
                <a:gridCol w="2514600"/>
                <a:gridCol w="16002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Phred Quality Score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Символ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Вероятность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ошибки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Точность</a:t>
                      </a:r>
                      <a:endParaRPr lang="pl-P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r>
                        <a:rPr lang="en-US" dirty="0" smtClean="0"/>
                        <a:t>/</a:t>
                      </a:r>
                      <a:r>
                        <a:rPr lang="pl-PL" dirty="0" smtClean="0"/>
                        <a:t>10</a:t>
                      </a:r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90%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r>
                        <a:rPr lang="en-US" dirty="0" smtClean="0"/>
                        <a:t>/</a:t>
                      </a:r>
                      <a:r>
                        <a:rPr lang="pl-PL" dirty="0" smtClean="0"/>
                        <a:t>100</a:t>
                      </a:r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99%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r>
                        <a:rPr lang="en-US" dirty="0" smtClean="0"/>
                        <a:t>/</a:t>
                      </a:r>
                      <a:r>
                        <a:rPr lang="pl-PL" dirty="0" smtClean="0"/>
                        <a:t>1000</a:t>
                      </a:r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9</a:t>
                      </a:r>
                      <a:r>
                        <a:rPr lang="ru-RU" dirty="0"/>
                        <a:t>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r>
                        <a:rPr lang="en-US" dirty="0" smtClean="0"/>
                        <a:t>/</a:t>
                      </a:r>
                      <a:r>
                        <a:rPr lang="pl-PL" dirty="0" smtClean="0"/>
                        <a:t>10</a:t>
                      </a:r>
                      <a:r>
                        <a:rPr lang="en-US" baseline="0" dirty="0" smtClean="0"/>
                        <a:t> </a:t>
                      </a:r>
                      <a:r>
                        <a:rPr lang="pl-PL" dirty="0" smtClean="0"/>
                        <a:t>000</a:t>
                      </a:r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99</a:t>
                      </a:r>
                      <a:r>
                        <a:rPr lang="ru-RU" dirty="0"/>
                        <a:t>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r>
                        <a:rPr lang="en-US" dirty="0" smtClean="0"/>
                        <a:t>/</a:t>
                      </a:r>
                      <a:r>
                        <a:rPr lang="pl-PL" dirty="0" smtClean="0"/>
                        <a:t>100</a:t>
                      </a:r>
                      <a:r>
                        <a:rPr lang="en-US" dirty="0" smtClean="0"/>
                        <a:t> </a:t>
                      </a:r>
                      <a:r>
                        <a:rPr lang="pl-PL" dirty="0" smtClean="0"/>
                        <a:t>000</a:t>
                      </a:r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999</a:t>
                      </a:r>
                      <a:r>
                        <a:rPr lang="ru-RU" dirty="0"/>
                        <a:t>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]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r>
                        <a:rPr lang="en-US" dirty="0" smtClean="0"/>
                        <a:t>/</a:t>
                      </a:r>
                      <a:r>
                        <a:rPr lang="pl-PL" dirty="0" smtClean="0"/>
                        <a:t>1</a:t>
                      </a:r>
                      <a:r>
                        <a:rPr lang="en-US" dirty="0" smtClean="0"/>
                        <a:t> </a:t>
                      </a:r>
                      <a:r>
                        <a:rPr lang="pl-PL" dirty="0" smtClean="0"/>
                        <a:t>000,000</a:t>
                      </a:r>
                      <a:endParaRPr lang="pl-P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</a:t>
                      </a:r>
                      <a:r>
                        <a:rPr lang="en-US" dirty="0" smtClean="0"/>
                        <a:t>,</a:t>
                      </a:r>
                      <a:r>
                        <a:rPr lang="ru-RU" dirty="0" smtClean="0"/>
                        <a:t>9999</a:t>
                      </a:r>
                      <a:r>
                        <a:rPr lang="ru-RU" dirty="0"/>
                        <a:t>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Пересчёт качества в вероятность ошибки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FastQC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54052"/>
            <a:ext cx="5857884" cy="328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14686"/>
            <a:ext cx="514350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Ящик с усами / диаграмма размахов /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boxplot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1945"/>
            <a:ext cx="8305749" cy="481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599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5679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http://www.bioinformatics.babraham.ac.uk/projects/fastqc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endParaRPr lang="en-US" sz="2400" dirty="0"/>
          </a:p>
          <a:p>
            <a:pPr algn="ctr"/>
            <a:r>
              <a:rPr lang="ru-RU" sz="2400" dirty="0"/>
              <a:t>Программа </a:t>
            </a:r>
            <a:r>
              <a:rPr lang="ru-RU" sz="2400" dirty="0" err="1"/>
              <a:t>FasqQC</a:t>
            </a:r>
            <a:r>
              <a:rPr lang="ru-RU" sz="2400" dirty="0"/>
              <a:t> стоит </a:t>
            </a:r>
            <a:r>
              <a:rPr lang="ru-RU" sz="2400" dirty="0" smtClean="0"/>
              <a:t>на </a:t>
            </a:r>
            <a:r>
              <a:rPr lang="en-US" sz="2400" dirty="0" err="1" smtClean="0"/>
              <a:t>kodomo</a:t>
            </a:r>
            <a:endParaRPr lang="en-US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Версию </a:t>
            </a:r>
            <a:r>
              <a:rPr lang="ru-RU" sz="2400" dirty="0"/>
              <a:t>с графическим интерфейсом можно </a:t>
            </a:r>
            <a:r>
              <a:rPr lang="ru-RU" sz="2400" dirty="0" smtClean="0"/>
              <a:t>и нужно</a:t>
            </a:r>
            <a:r>
              <a:rPr lang="en-US" sz="2400" dirty="0" smtClean="0"/>
              <a:t> (!) </a:t>
            </a:r>
            <a:r>
              <a:rPr lang="ru-RU" sz="2400" dirty="0" smtClean="0"/>
              <a:t>поставить </a:t>
            </a:r>
            <a:r>
              <a:rPr lang="ru-RU" sz="2400" dirty="0"/>
              <a:t>на свой компьютер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ru-RU" sz="2400" dirty="0" smtClean="0"/>
              <a:t>На сайте отличное руководство!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3751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FastQC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40768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400" dirty="0" smtClean="0"/>
              <a:t>Нужно удалить «плохие» фрагменты чтений – тримминг: </a:t>
            </a:r>
          </a:p>
          <a:p>
            <a:pPr lvl="2">
              <a:buFontTx/>
              <a:buChar char="-"/>
            </a:pPr>
            <a:r>
              <a:rPr lang="ru-RU" sz="2400" dirty="0" smtClean="0"/>
              <a:t> Удаление адаптеров</a:t>
            </a:r>
          </a:p>
          <a:p>
            <a:pPr lvl="2">
              <a:buFontTx/>
              <a:buChar char="-"/>
            </a:pPr>
            <a:r>
              <a:rPr lang="ru-RU" sz="2400" dirty="0" smtClean="0"/>
              <a:t> Отсечение с конца чтения нуклеотидов с неудовлетворительным качеством (</a:t>
            </a:r>
            <a:r>
              <a:rPr lang="en-US" sz="2400" dirty="0" smtClean="0"/>
              <a:t>&lt; 20)</a:t>
            </a:r>
            <a:endParaRPr lang="ru-RU" sz="2400" dirty="0" smtClean="0"/>
          </a:p>
          <a:p>
            <a:endParaRPr lang="ru-RU" sz="2400" dirty="0" smtClean="0"/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Trimmomatic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получаем только те чтения, качество которых нас устраивает. 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ними можно смело работать дальше!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Секвенирование бывает…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1285860"/>
            <a:ext cx="2571768" cy="1428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Секвенирование генома «нового» организма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72132" y="1285860"/>
            <a:ext cx="2571768" cy="1428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Ресеквенирование организма с уже известной последовательностью генома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3143248"/>
            <a:ext cx="2571768" cy="1428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 генома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5072074"/>
            <a:ext cx="2571768" cy="1428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Как-нибудь в другой раз…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72132" y="3143248"/>
            <a:ext cx="2571768" cy="1428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Картирование чтений на референсный геном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(Genome Browser)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72132" y="5072074"/>
            <a:ext cx="2571768" cy="142876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отличий исследуемого образца от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референса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их анализ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Прямая со стрелкой 12"/>
          <p:cNvCxnSpPr>
            <a:stCxn id="6" idx="2"/>
            <a:endCxn id="8" idx="0"/>
          </p:cNvCxnSpPr>
          <p:nvPr/>
        </p:nvCxnSpPr>
        <p:spPr>
          <a:xfrm rot="5400000">
            <a:off x="2000232" y="292893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2"/>
            <a:endCxn id="9" idx="0"/>
          </p:cNvCxnSpPr>
          <p:nvPr/>
        </p:nvCxnSpPr>
        <p:spPr>
          <a:xfrm rot="5400000">
            <a:off x="1964513" y="482204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2"/>
            <a:endCxn id="10" idx="0"/>
          </p:cNvCxnSpPr>
          <p:nvPr/>
        </p:nvCxnSpPr>
        <p:spPr>
          <a:xfrm rot="5400000">
            <a:off x="6643702" y="292893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0" idx="2"/>
            <a:endCxn id="11" idx="0"/>
          </p:cNvCxnSpPr>
          <p:nvPr/>
        </p:nvCxnSpPr>
        <p:spPr>
          <a:xfrm rot="5400000">
            <a:off x="6607983" y="482204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ресеквенирования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84784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ресеквенировать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sz="2800" dirty="0" smtClean="0"/>
              <a:t>полный геном </a:t>
            </a:r>
          </a:p>
          <a:p>
            <a:pPr marL="285750" indent="-285750">
              <a:buFontTx/>
              <a:buChar char="-"/>
            </a:pPr>
            <a:r>
              <a:rPr lang="ru-RU" sz="2800" b="1" dirty="0" err="1" smtClean="0"/>
              <a:t>экзом</a:t>
            </a:r>
            <a:r>
              <a:rPr lang="ru-RU" sz="2800" b="1" dirty="0" smtClean="0"/>
              <a:t> (кодирующую часть генома)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отдельные </a:t>
            </a:r>
            <a:r>
              <a:rPr lang="ru-RU" sz="2800" dirty="0" err="1" smtClean="0"/>
              <a:t>таргетные</a:t>
            </a:r>
            <a:r>
              <a:rPr lang="ru-RU" sz="2800" dirty="0" smtClean="0"/>
              <a:t> гены или области</a:t>
            </a:r>
          </a:p>
          <a:p>
            <a:pPr marL="285750" indent="-285750">
              <a:buFontTx/>
              <a:buChar char="-"/>
            </a:pPr>
            <a:r>
              <a:rPr lang="ru-RU" sz="2800" dirty="0" err="1"/>
              <a:t>т</a:t>
            </a:r>
            <a:r>
              <a:rPr lang="ru-RU" sz="2800" dirty="0" err="1" smtClean="0"/>
              <a:t>ранскриптом</a:t>
            </a:r>
            <a:endParaRPr lang="ru-RU" sz="2800" dirty="0" smtClean="0"/>
          </a:p>
          <a:p>
            <a:endParaRPr lang="ru-RU" sz="2800" dirty="0" smtClean="0"/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!!!Выбор в зависимости от бюджета и целей исследования!!!</a:t>
            </a:r>
          </a:p>
          <a:p>
            <a:endParaRPr lang="ru-RU" sz="2800" dirty="0"/>
          </a:p>
          <a:p>
            <a:pPr marL="285750" indent="-285750">
              <a:buFontTx/>
              <a:buChar char="-"/>
            </a:pPr>
            <a:endParaRPr lang="ru-RU" sz="2800" dirty="0" smtClean="0"/>
          </a:p>
          <a:p>
            <a:pPr marL="285750" indent="-285750">
              <a:buFontTx/>
              <a:buChar char="-"/>
            </a:pPr>
            <a:endParaRPr lang="ru-RU" sz="28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Экзомное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ресеквенирование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571612"/>
            <a:ext cx="8572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«Плюсы»</a:t>
            </a:r>
          </a:p>
          <a:p>
            <a:pPr>
              <a:buFontTx/>
              <a:buChar char="-"/>
            </a:pPr>
            <a:r>
              <a:rPr lang="ru-RU" sz="2400" dirty="0" smtClean="0"/>
              <a:t> Небольшой объем кодирующих последовательностей – ниже цена</a:t>
            </a:r>
          </a:p>
          <a:p>
            <a:pPr>
              <a:buFontTx/>
              <a:buChar char="-"/>
            </a:pPr>
            <a:r>
              <a:rPr lang="ru-RU" sz="2400" dirty="0" smtClean="0"/>
              <a:t> Кодирующие последовательности лучше изучены</a:t>
            </a:r>
          </a:p>
          <a:p>
            <a:pPr>
              <a:buFontTx/>
              <a:buChar char="-"/>
            </a:pPr>
            <a:r>
              <a:rPr lang="ru-RU" sz="2400" dirty="0" smtClean="0"/>
              <a:t> Большое число болезнетворных мутаций находится в кодирующей последовательности (особенно менделевские заболевания)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«Минусы»</a:t>
            </a:r>
          </a:p>
          <a:p>
            <a:pPr>
              <a:buFontTx/>
              <a:buChar char="-"/>
            </a:pPr>
            <a:r>
              <a:rPr lang="ru-RU" sz="2400" dirty="0" smtClean="0"/>
              <a:t> Нет информации о некодирующих участках</a:t>
            </a:r>
          </a:p>
          <a:p>
            <a:pPr>
              <a:buFontTx/>
              <a:buChar char="-"/>
            </a:pPr>
            <a:r>
              <a:rPr lang="ru-RU" sz="2400" dirty="0" smtClean="0"/>
              <a:t> Неравномерность покрытия экзонов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71435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чего нужно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секвенирование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429774"/>
            <a:ext cx="1872208" cy="99922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39752" y="2429774"/>
            <a:ext cx="2016224" cy="99922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Филогения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9992" y="2429774"/>
            <a:ext cx="1728192" cy="99922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Клиника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200" y="2420888"/>
            <a:ext cx="2592288" cy="99922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Метагеномика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76042" y="3789040"/>
            <a:ext cx="1728192" cy="99922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Картирование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1052736"/>
            <a:ext cx="90364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r>
              <a:rPr lang="ru-RU" sz="2000" dirty="0" smtClean="0"/>
              <a:t>: каждому чтению найти свое месте на </a:t>
            </a:r>
            <a:r>
              <a:rPr lang="ru-RU" sz="2000" dirty="0" err="1" smtClean="0"/>
              <a:t>референсном</a:t>
            </a:r>
            <a:r>
              <a:rPr lang="ru-RU" sz="2000" dirty="0" smtClean="0"/>
              <a:t> геноме.</a:t>
            </a:r>
          </a:p>
          <a:p>
            <a:r>
              <a:rPr lang="ru-RU" sz="2000" dirty="0" err="1" smtClean="0"/>
              <a:t>Экзом</a:t>
            </a:r>
            <a:r>
              <a:rPr lang="ru-RU" sz="2000" dirty="0" smtClean="0"/>
              <a:t> – 1 человек - </a:t>
            </a:r>
            <a:r>
              <a:rPr lang="en-US" sz="2000" dirty="0" smtClean="0"/>
              <a:t>~</a:t>
            </a:r>
            <a:r>
              <a:rPr lang="ru-RU" sz="2000" dirty="0" smtClean="0"/>
              <a:t> 20-60 </a:t>
            </a:r>
            <a:r>
              <a:rPr lang="ru-RU" sz="2000" dirty="0" err="1" smtClean="0"/>
              <a:t>млн</a:t>
            </a:r>
            <a:r>
              <a:rPr lang="ru-RU" sz="2000" dirty="0" smtClean="0"/>
              <a:t> ридов</a:t>
            </a:r>
          </a:p>
          <a:p>
            <a:endParaRPr lang="ru-RU" sz="2000" dirty="0" smtClean="0"/>
          </a:p>
          <a:p>
            <a:r>
              <a:rPr lang="ru-RU" sz="2000" dirty="0" smtClean="0"/>
              <a:t>Последняя версия сборки генома человека –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hg38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/>
              <a:t>(</a:t>
            </a:r>
            <a:r>
              <a:rPr lang="en-US" sz="2000" dirty="0" smtClean="0"/>
              <a:t>hg19</a:t>
            </a:r>
            <a:r>
              <a:rPr lang="ru-RU" sz="2000" dirty="0" smtClean="0"/>
              <a:t> (</a:t>
            </a:r>
            <a:r>
              <a:rPr lang="en-US" sz="2000" dirty="0" smtClean="0"/>
              <a:t>GRCh37) – </a:t>
            </a:r>
            <a:r>
              <a:rPr lang="ru-RU" sz="2000" dirty="0" smtClean="0"/>
              <a:t>предыдущая)</a:t>
            </a:r>
          </a:p>
          <a:p>
            <a:endParaRPr lang="ru-RU" sz="2000" dirty="0"/>
          </a:p>
          <a:p>
            <a:r>
              <a:rPr lang="ru-RU" sz="2000" dirty="0" smtClean="0"/>
              <a:t>Наиболее распространенные программы для картирования: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bowtie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/>
              <a:t>(есть много других!)</a:t>
            </a:r>
            <a:endParaRPr lang="en-US" sz="2000" dirty="0" smtClean="0"/>
          </a:p>
          <a:p>
            <a:endParaRPr lang="en-US" sz="2000" dirty="0"/>
          </a:p>
          <a:p>
            <a:pPr marL="342900" indent="-342900">
              <a:buAutoNum type="arabicPeriod"/>
            </a:pPr>
            <a:r>
              <a:rPr lang="ru-RU" sz="2000" dirty="0" smtClean="0"/>
              <a:t>Сначала 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индексируем </a:t>
            </a:r>
            <a:r>
              <a:rPr lang="ru-RU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референс</a:t>
            </a:r>
            <a:r>
              <a:rPr lang="ru-RU" sz="2000" dirty="0" smtClean="0"/>
              <a:t>. Для каждой программы свой индексный файл!</a:t>
            </a:r>
          </a:p>
          <a:p>
            <a:r>
              <a:rPr lang="ru-RU" sz="2000" dirty="0" smtClean="0"/>
              <a:t>Для многих геномов индексные файлы можно скачать.</a:t>
            </a:r>
          </a:p>
          <a:p>
            <a:pPr marL="342900" indent="-342900">
              <a:buAutoNum type="arabicPeriod" startAt="2"/>
            </a:pPr>
            <a:r>
              <a:rPr lang="ru-RU" sz="2000" dirty="0" smtClean="0"/>
              <a:t>Процедура картирования </a:t>
            </a:r>
            <a:r>
              <a:rPr lang="ru-RU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ym typeface="Wingdings" panose="05000000000000000000" pitchFamily="2" charset="2"/>
              </a:rPr>
              <a:t>.</a:t>
            </a:r>
            <a:r>
              <a:rPr lang="en-US" sz="2000" dirty="0" err="1" smtClean="0">
                <a:sym typeface="Wingdings" panose="05000000000000000000" pitchFamily="2" charset="2"/>
              </a:rPr>
              <a:t>sam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342900" indent="-342900">
              <a:buAutoNum type="arabicPeriod" startAt="2"/>
            </a:pPr>
            <a:r>
              <a:rPr lang="en-US" sz="2000" dirty="0" smtClean="0">
                <a:sym typeface="Wingdings" panose="05000000000000000000" pitchFamily="2" charset="2"/>
              </a:rPr>
              <a:t>.</a:t>
            </a:r>
            <a:r>
              <a:rPr lang="en-US" sz="2000" dirty="0" err="1" smtClean="0">
                <a:sym typeface="Wingdings" panose="05000000000000000000" pitchFamily="2" charset="2"/>
              </a:rPr>
              <a:t>sam</a:t>
            </a:r>
            <a:r>
              <a:rPr lang="en-US" sz="2000" dirty="0" smtClean="0">
                <a:sym typeface="Wingdings" panose="05000000000000000000" pitchFamily="2" charset="2"/>
              </a:rPr>
              <a:t>  .bam </a:t>
            </a:r>
            <a:r>
              <a:rPr lang="ru-RU" sz="2000" dirty="0" smtClean="0">
                <a:sym typeface="Wingdings" panose="05000000000000000000" pitchFamily="2" charset="2"/>
              </a:rPr>
              <a:t>(конвертирование)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.</a:t>
            </a:r>
            <a:r>
              <a:rPr lang="en-US" sz="2000" dirty="0" err="1" smtClean="0">
                <a:sym typeface="Wingdings" panose="05000000000000000000" pitchFamily="2" charset="2"/>
              </a:rPr>
              <a:t>sam</a:t>
            </a:r>
            <a:r>
              <a:rPr lang="en-US" sz="2000" dirty="0" smtClean="0">
                <a:sym typeface="Wingdings" panose="05000000000000000000" pitchFamily="2" charset="2"/>
              </a:rPr>
              <a:t> – </a:t>
            </a:r>
            <a:r>
              <a:rPr lang="ru-RU" sz="2000" dirty="0" smtClean="0">
                <a:sym typeface="Wingdings" panose="05000000000000000000" pitchFamily="2" charset="2"/>
              </a:rPr>
              <a:t>текстовый файл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.bam</a:t>
            </a:r>
            <a:r>
              <a:rPr lang="ru-RU" sz="2000" dirty="0" smtClean="0">
                <a:sym typeface="Wingdings" panose="05000000000000000000" pitchFamily="2" charset="2"/>
              </a:rPr>
              <a:t> – бинарный вариант </a:t>
            </a:r>
            <a:r>
              <a:rPr lang="en-US" sz="2000" dirty="0" smtClean="0">
                <a:sym typeface="Wingdings" panose="05000000000000000000" pitchFamily="2" charset="2"/>
              </a:rPr>
              <a:t>.</a:t>
            </a:r>
            <a:r>
              <a:rPr lang="en-US" sz="2000" dirty="0" err="1" smtClean="0">
                <a:sym typeface="Wingdings" panose="05000000000000000000" pitchFamily="2" charset="2"/>
              </a:rPr>
              <a:t>sam</a:t>
            </a:r>
            <a:endParaRPr lang="ru-RU" sz="2000" dirty="0" smtClean="0">
              <a:sym typeface="Wingdings" panose="05000000000000000000" pitchFamily="2" charset="2"/>
            </a:endParaRPr>
          </a:p>
          <a:p>
            <a:pPr marL="342900" indent="-342900">
              <a:buAutoNum type="arabicPeriod" startAt="2"/>
            </a:pPr>
            <a:r>
              <a:rPr lang="ru-RU" sz="2000" dirty="0" smtClean="0">
                <a:sym typeface="Wingdings" panose="05000000000000000000" pitchFamily="2" charset="2"/>
              </a:rPr>
              <a:t>Сортировка </a:t>
            </a:r>
            <a:r>
              <a:rPr lang="en-US" sz="2000" dirty="0" smtClean="0">
                <a:sym typeface="Wingdings" panose="05000000000000000000" pitchFamily="2" charset="2"/>
              </a:rPr>
              <a:t>.bam</a:t>
            </a:r>
            <a:r>
              <a:rPr lang="ru-RU" sz="2000" dirty="0" smtClean="0">
                <a:sym typeface="Wingdings" panose="05000000000000000000" pitchFamily="2" charset="2"/>
              </a:rPr>
              <a:t> файла</a:t>
            </a:r>
          </a:p>
          <a:p>
            <a:pPr marL="342900" indent="-342900">
              <a:buAutoNum type="arabicPeriod" startAt="2"/>
            </a:pPr>
            <a:r>
              <a:rPr lang="ru-RU" sz="2000" dirty="0" smtClean="0">
                <a:sym typeface="Wingdings" panose="05000000000000000000" pitchFamily="2" charset="2"/>
              </a:rPr>
              <a:t>Индексирование отсортированного </a:t>
            </a:r>
            <a:r>
              <a:rPr lang="en-US" sz="2000" dirty="0" smtClean="0">
                <a:sym typeface="Wingdings" panose="05000000000000000000" pitchFamily="2" charset="2"/>
              </a:rPr>
              <a:t>.bam</a:t>
            </a:r>
            <a:r>
              <a:rPr lang="ru-RU" sz="2000" dirty="0" smtClean="0">
                <a:sym typeface="Wingdings" panose="05000000000000000000" pitchFamily="2" charset="2"/>
              </a:rPr>
              <a:t> файла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967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Содержит заголовок и информацию о картировании чтений</a:t>
            </a:r>
          </a:p>
          <a:p>
            <a:pPr algn="ctr"/>
            <a:r>
              <a:rPr lang="en-US" sz="2000" dirty="0"/>
              <a:t>http://samtools.github.io/hts-specs/SAMv1.pdf</a:t>
            </a:r>
            <a:endParaRPr lang="ru-RU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"/>
          <a:stretch/>
        </p:blipFill>
        <p:spPr bwMode="auto">
          <a:xfrm>
            <a:off x="118752" y="2042170"/>
            <a:ext cx="8973433" cy="174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885" y="4316903"/>
            <a:ext cx="9065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/>
              <a:t>SRR2776256.1539124</a:t>
            </a:r>
            <a:r>
              <a:rPr lang="ru-RU" sz="2000" dirty="0" smtClean="0"/>
              <a:t> – </a:t>
            </a:r>
            <a:r>
              <a:rPr lang="en-US" sz="2000" dirty="0" smtClean="0"/>
              <a:t>ID </a:t>
            </a:r>
            <a:r>
              <a:rPr lang="ru-RU" sz="2000" dirty="0" smtClean="0"/>
              <a:t>чтения</a:t>
            </a:r>
            <a:r>
              <a:rPr lang="de-DE" sz="2000" dirty="0"/>
              <a:t>	</a:t>
            </a:r>
            <a:endParaRPr lang="ru-RU" sz="2000" dirty="0" smtClean="0"/>
          </a:p>
          <a:p>
            <a:r>
              <a:rPr lang="de-DE" sz="2000" b="1" dirty="0" smtClean="0"/>
              <a:t>chr10</a:t>
            </a:r>
            <a:r>
              <a:rPr lang="de-DE" sz="2000" b="1" dirty="0"/>
              <a:t>	3123493	</a:t>
            </a:r>
            <a:r>
              <a:rPr lang="ru-RU" sz="2000" dirty="0" smtClean="0"/>
              <a:t> - хромосома и координата, куда «легло» чтение</a:t>
            </a:r>
          </a:p>
          <a:p>
            <a:r>
              <a:rPr lang="de-DE" sz="2000" b="1" dirty="0" smtClean="0"/>
              <a:t>60</a:t>
            </a:r>
            <a:r>
              <a:rPr lang="ru-RU" sz="2000" dirty="0" smtClean="0"/>
              <a:t> – </a:t>
            </a:r>
            <a:r>
              <a:rPr lang="en-US" sz="2000" dirty="0" smtClean="0"/>
              <a:t>MAPQ: </a:t>
            </a:r>
            <a:r>
              <a:rPr lang="ru-RU" sz="2000" dirty="0" smtClean="0"/>
              <a:t>качество чтения, согласно </a:t>
            </a:r>
            <a:r>
              <a:rPr lang="en-US" sz="2000" dirty="0" err="1" smtClean="0"/>
              <a:t>Phred</a:t>
            </a:r>
            <a:r>
              <a:rPr lang="de-DE" sz="2000" dirty="0"/>
              <a:t>	</a:t>
            </a:r>
            <a:endParaRPr lang="ru-RU" sz="2000" dirty="0" smtClean="0"/>
          </a:p>
          <a:p>
            <a:r>
              <a:rPr lang="de-DE" sz="2000" b="1" dirty="0" smtClean="0"/>
              <a:t>100M</a:t>
            </a:r>
            <a:r>
              <a:rPr lang="de-DE" sz="2000" dirty="0" smtClean="0"/>
              <a:t> – </a:t>
            </a:r>
            <a:r>
              <a:rPr lang="ru-RU" sz="2000" dirty="0" smtClean="0"/>
              <a:t>С</a:t>
            </a:r>
            <a:r>
              <a:rPr lang="en-US" sz="2000" dirty="0" smtClean="0"/>
              <a:t>IGAR:</a:t>
            </a:r>
            <a:r>
              <a:rPr lang="ru-RU" sz="2000" dirty="0" smtClean="0"/>
              <a:t> сжато </a:t>
            </a:r>
            <a:r>
              <a:rPr lang="ru-RU" sz="2000" dirty="0" smtClean="0"/>
              <a:t>кодирует </a:t>
            </a:r>
            <a:r>
              <a:rPr lang="ru-RU" sz="2000" dirty="0" smtClean="0"/>
              <a:t>информацию о выравнивании чтения</a:t>
            </a:r>
            <a:endParaRPr lang="en-US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860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Samtools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пакет для работы с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BAM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файлами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/>
              <a:t>http://www.htslib.org/doc/samtools.html</a:t>
            </a:r>
            <a:endParaRPr lang="ru-RU" sz="28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-5730" y="407707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ym typeface="Wingdings" panose="05000000000000000000" pitchFamily="2" charset="2"/>
              </a:rPr>
              <a:t>Читайте руководство и подсказки к заданию!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71600" y="1988840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Этот пакет поможет вам отсортировать и проиндексировать </a:t>
            </a:r>
            <a:r>
              <a:rPr lang="en-US" sz="2800" dirty="0" smtClean="0"/>
              <a:t>.bam</a:t>
            </a:r>
            <a:r>
              <a:rPr lang="ru-RU" sz="2800" dirty="0" smtClean="0"/>
              <a:t> файлы,  узнать покрытие фрагмента генома и многое другое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54" y="836712"/>
            <a:ext cx="8198494" cy="510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IGV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002704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Emily M. </a:t>
            </a:r>
            <a:r>
              <a:rPr lang="en-US" sz="1400" dirty="0" err="1"/>
              <a:t>Coonrod</a:t>
            </a:r>
            <a:r>
              <a:rPr lang="en-US" sz="1400" dirty="0"/>
              <a:t>, Jacob D. </a:t>
            </a:r>
            <a:r>
              <a:rPr lang="en-US" sz="1400" dirty="0" err="1"/>
              <a:t>Durtschi</a:t>
            </a:r>
            <a:r>
              <a:rPr lang="en-US" sz="1400" dirty="0"/>
              <a:t>, Rebecca L. </a:t>
            </a:r>
            <a:r>
              <a:rPr lang="en-US" sz="1400" dirty="0" err="1"/>
              <a:t>Margraf</a:t>
            </a:r>
            <a:r>
              <a:rPr lang="en-US" sz="1400" dirty="0"/>
              <a:t>, and Karl V. </a:t>
            </a:r>
            <a:r>
              <a:rPr lang="en-US" sz="1400" dirty="0" err="1"/>
              <a:t>Voelkerding</a:t>
            </a:r>
            <a:r>
              <a:rPr lang="en-US" sz="1400" dirty="0"/>
              <a:t> (</a:t>
            </a:r>
            <a:r>
              <a:rPr lang="en-US" sz="1400" i="1" dirty="0"/>
              <a:t>2013</a:t>
            </a:r>
            <a:r>
              <a:rPr lang="en-US" sz="1400" dirty="0"/>
              <a:t>) Developing Genome and </a:t>
            </a:r>
            <a:r>
              <a:rPr lang="en-US" sz="1400" dirty="0" err="1"/>
              <a:t>Exome</a:t>
            </a:r>
            <a:r>
              <a:rPr lang="en-US" sz="1400" dirty="0"/>
              <a:t> Sequencing for Candidate Gene Identification in Inherited Disorders: An Integrated Technical and Bioinformatics Approach. Archives of Pathology &amp; Laboratory Medicine: March 2013, Vol. 137, No. 3, pp. 415-433.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SNP/INDELs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Читайте подсказки к заданию!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2276872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file.sorted.bam</a:t>
            </a:r>
            <a:r>
              <a:rPr lang="en-US" sz="3200" b="1" dirty="0" smtClean="0"/>
              <a:t> </a:t>
            </a:r>
            <a:r>
              <a:rPr lang="en-US" sz="3200" b="1" dirty="0" smtClean="0">
                <a:sym typeface="Wingdings" panose="05000000000000000000" pitchFamily="2" charset="2"/>
              </a:rPr>
              <a:t> </a:t>
            </a:r>
            <a:r>
              <a:rPr lang="en-US" sz="3200" b="1" dirty="0" err="1" smtClean="0">
                <a:sym typeface="Wingdings" panose="05000000000000000000" pitchFamily="2" charset="2"/>
              </a:rPr>
              <a:t>file</a:t>
            </a:r>
            <a:r>
              <a:rPr lang="en-US" sz="3200" b="1" dirty="0" err="1" smtClean="0"/>
              <a:t>.bcf</a:t>
            </a:r>
            <a:r>
              <a:rPr lang="en-US" sz="3200" b="1" dirty="0" smtClean="0"/>
              <a:t> </a:t>
            </a:r>
            <a:r>
              <a:rPr lang="en-US" sz="3200" b="1" dirty="0" smtClean="0">
                <a:sym typeface="Wingdings" panose="05000000000000000000" pitchFamily="2" charset="2"/>
              </a:rPr>
              <a:t> file.vcf</a:t>
            </a:r>
            <a:endParaRPr lang="ru-RU" sz="3200" b="1" dirty="0" smtClean="0">
              <a:sym typeface="Wingdings" panose="05000000000000000000" pitchFamily="2" charset="2"/>
            </a:endParaRPr>
          </a:p>
          <a:p>
            <a:pPr algn="ctr"/>
            <a:endParaRPr lang="ru-RU" sz="3200" b="1" dirty="0">
              <a:sym typeface="Wingdings" panose="05000000000000000000" pitchFamily="2" charset="2"/>
            </a:endParaRPr>
          </a:p>
          <a:p>
            <a:r>
              <a:rPr lang="en-US" sz="3200" b="1" dirty="0" err="1" smtClean="0"/>
              <a:t>file.sorted.bam</a:t>
            </a:r>
            <a:r>
              <a:rPr lang="ru-RU" sz="3200" b="1" dirty="0" smtClean="0"/>
              <a:t> – </a:t>
            </a:r>
            <a:r>
              <a:rPr lang="ru-RU" sz="3200" dirty="0" smtClean="0"/>
              <a:t>файл, полученный после картирования</a:t>
            </a:r>
          </a:p>
          <a:p>
            <a:r>
              <a:rPr lang="en-US" sz="3200" b="1" dirty="0" smtClean="0">
                <a:sym typeface="Wingdings" panose="05000000000000000000" pitchFamily="2" charset="2"/>
              </a:rPr>
              <a:t>file</a:t>
            </a:r>
            <a:r>
              <a:rPr lang="en-US" sz="3200" b="1" dirty="0" smtClean="0"/>
              <a:t>.vcf</a:t>
            </a:r>
            <a:r>
              <a:rPr lang="ru-RU" sz="3200" b="1" dirty="0" smtClean="0"/>
              <a:t> – </a:t>
            </a:r>
            <a:r>
              <a:rPr lang="ru-RU" sz="3200" dirty="0" smtClean="0"/>
              <a:t>файл содержит информацию об отличиях исследуемого образца от </a:t>
            </a:r>
            <a:r>
              <a:rPr lang="ru-RU" sz="3200" dirty="0" err="1" smtClean="0"/>
              <a:t>референса</a:t>
            </a:r>
            <a:endParaRPr lang="ru-RU" sz="3200" dirty="0" smtClean="0"/>
          </a:p>
          <a:p>
            <a:r>
              <a:rPr lang="en-US" sz="3200" b="1" dirty="0" err="1" smtClean="0">
                <a:sym typeface="Wingdings" panose="05000000000000000000" pitchFamily="2" charset="2"/>
              </a:rPr>
              <a:t>file</a:t>
            </a:r>
            <a:r>
              <a:rPr lang="en-US" sz="3200" b="1" dirty="0" err="1" smtClean="0"/>
              <a:t>.bcf</a:t>
            </a:r>
            <a:r>
              <a:rPr lang="ru-RU" sz="3200" b="1" dirty="0" smtClean="0"/>
              <a:t> – </a:t>
            </a:r>
            <a:r>
              <a:rPr lang="ru-RU" sz="3200" dirty="0" smtClean="0"/>
              <a:t>бинарный </a:t>
            </a:r>
            <a:r>
              <a:rPr lang="en-US" sz="3200" dirty="0">
                <a:sym typeface="Wingdings" panose="05000000000000000000" pitchFamily="2" charset="2"/>
              </a:rPr>
              <a:t>file</a:t>
            </a:r>
            <a:r>
              <a:rPr lang="en-US" sz="3200" dirty="0"/>
              <a:t>.vcf</a:t>
            </a:r>
            <a:endParaRPr lang="en-US" sz="3200" dirty="0" smtClean="0"/>
          </a:p>
          <a:p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46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vcf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5516" y="2780928"/>
            <a:ext cx="88209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##FORMAT=&lt;ID=</a:t>
            </a:r>
            <a:r>
              <a:rPr lang="en-US" sz="1600" dirty="0" err="1"/>
              <a:t>SP,Number</a:t>
            </a:r>
            <a:r>
              <a:rPr lang="en-US" sz="1600" dirty="0"/>
              <a:t>=1,Type=</a:t>
            </a:r>
            <a:r>
              <a:rPr lang="en-US" sz="1600" dirty="0" err="1"/>
              <a:t>Integer,Description</a:t>
            </a:r>
            <a:r>
              <a:rPr lang="en-US" sz="1600" dirty="0"/>
              <a:t>="</a:t>
            </a:r>
            <a:r>
              <a:rPr lang="en-US" sz="1600" dirty="0" err="1"/>
              <a:t>Phred</a:t>
            </a:r>
            <a:r>
              <a:rPr lang="en-US" sz="1600" dirty="0"/>
              <a:t>-scaled strand bias P-value"&gt;</a:t>
            </a:r>
          </a:p>
          <a:p>
            <a:r>
              <a:rPr lang="en-US" sz="1600" dirty="0"/>
              <a:t>##FORMAT=&lt;ID=</a:t>
            </a:r>
            <a:r>
              <a:rPr lang="en-US" sz="1600" dirty="0" err="1"/>
              <a:t>PL,Number</a:t>
            </a:r>
            <a:r>
              <a:rPr lang="en-US" sz="1600" dirty="0"/>
              <a:t>=</a:t>
            </a:r>
            <a:r>
              <a:rPr lang="en-US" sz="1600" dirty="0" err="1"/>
              <a:t>G,Type</a:t>
            </a:r>
            <a:r>
              <a:rPr lang="en-US" sz="1600" dirty="0"/>
              <a:t>=</a:t>
            </a:r>
            <a:r>
              <a:rPr lang="en-US" sz="1600" dirty="0" err="1"/>
              <a:t>Integer,Description</a:t>
            </a:r>
            <a:r>
              <a:rPr lang="en-US" sz="1600" dirty="0"/>
              <a:t>="List of </a:t>
            </a:r>
            <a:r>
              <a:rPr lang="en-US" sz="1600" dirty="0" err="1"/>
              <a:t>Phred</a:t>
            </a:r>
            <a:r>
              <a:rPr lang="en-US" sz="1600" dirty="0"/>
              <a:t>-scaled genotype likelihoods"&gt;</a:t>
            </a:r>
          </a:p>
          <a:p>
            <a:r>
              <a:rPr lang="en-US" sz="1600" dirty="0"/>
              <a:t>#CHROM	POS	ID	REF	ALT	QUAL	FILTER	INFO	FORMAT	chr3.sorted.bam</a:t>
            </a:r>
          </a:p>
          <a:p>
            <a:r>
              <a:rPr lang="en-US" sz="1600" dirty="0"/>
              <a:t>chr3	41291081	.	G	A	140	.	DP=26;VDB=0.0371;AF1=1;AC1=2;DP4=0,0,7,17;MQ=60;FQ=-99	GT:PL:GQ	1/1:173,72,0:99</a:t>
            </a:r>
          </a:p>
          <a:p>
            <a:r>
              <a:rPr lang="en-US" sz="1600" dirty="0"/>
              <a:t>chr3	41310211	.	G	A	5.46	.	DP=1;AF1=1;AC1=2;DP4=0,0,0,1;MQ=60;FQ=-30	GT:PL:GQ	1/1:34,3,0:3</a:t>
            </a:r>
          </a:p>
          <a:p>
            <a:r>
              <a:rPr lang="en-US" sz="1600" dirty="0"/>
              <a:t>chr3	41310663	.	A	C	4.13	.	DP=2;AF1=0.5;AC1=1;DP4=0,1,0,1;MQ=60;FQ=3.81;PV4=1,1,1,1	GT:PL:GQ	0/1:32,0,31:3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15516" y="1412776"/>
            <a:ext cx="8676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Состоит из заголовка (строки, помеченные </a:t>
            </a:r>
            <a:r>
              <a:rPr lang="en-US" dirty="0" smtClean="0"/>
              <a:t>##</a:t>
            </a:r>
            <a:r>
              <a:rPr lang="ru-RU" dirty="0" smtClean="0"/>
              <a:t>), в котором расшифровываются названия полей. Например, </a:t>
            </a:r>
            <a:r>
              <a:rPr lang="en-US" dirty="0"/>
              <a:t>##INFO=&lt;ID=</a:t>
            </a:r>
            <a:r>
              <a:rPr lang="en-US" dirty="0" err="1"/>
              <a:t>DP,Number</a:t>
            </a:r>
            <a:r>
              <a:rPr lang="en-US" dirty="0"/>
              <a:t>=1,Type=</a:t>
            </a:r>
            <a:r>
              <a:rPr lang="en-US" dirty="0" err="1"/>
              <a:t>Integer,Description</a:t>
            </a:r>
            <a:r>
              <a:rPr lang="en-US" dirty="0"/>
              <a:t>="Raw read depth</a:t>
            </a:r>
            <a:r>
              <a:rPr lang="en-US" dirty="0" smtClean="0"/>
              <a:t>"&gt;</a:t>
            </a:r>
            <a:r>
              <a:rPr lang="ru-RU" dirty="0" smtClean="0"/>
              <a:t> - т.е. поле </a:t>
            </a:r>
            <a:r>
              <a:rPr lang="en-US" dirty="0" smtClean="0"/>
              <a:t>DP</a:t>
            </a:r>
            <a:r>
              <a:rPr lang="ru-RU" dirty="0" smtClean="0"/>
              <a:t> показывает, сколько чтений пересекло конкретную позицию.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3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2693" y="42860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Annovar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/>
              <a:t>http://annovar.openbioinformatics.org/en/latest/</a:t>
            </a:r>
            <a:endParaRPr lang="ru-RU" sz="28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71600" y="1556792"/>
            <a:ext cx="72728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Программа, позволяющая аннотировать </a:t>
            </a:r>
            <a:r>
              <a:rPr lang="en-US" sz="2800" dirty="0" smtClean="0"/>
              <a:t>SNP</a:t>
            </a:r>
            <a:r>
              <a:rPr lang="ru-RU" sz="2800" dirty="0" smtClean="0"/>
              <a:t> на основании различных баз данных.</a:t>
            </a:r>
          </a:p>
          <a:p>
            <a:r>
              <a:rPr lang="ru-RU" sz="2800" dirty="0" smtClean="0"/>
              <a:t>Мы возьмем некоторые (но есть очень много других!!!): </a:t>
            </a:r>
          </a:p>
          <a:p>
            <a:r>
              <a:rPr lang="en-US" sz="2800" b="1" dirty="0" err="1"/>
              <a:t>r</a:t>
            </a:r>
            <a:r>
              <a:rPr lang="en-US" sz="2800" b="1" dirty="0" err="1" smtClean="0"/>
              <a:t>efgene</a:t>
            </a:r>
            <a:r>
              <a:rPr lang="ru-RU" sz="2800" b="1" dirty="0" smtClean="0"/>
              <a:t> </a:t>
            </a:r>
          </a:p>
          <a:p>
            <a:r>
              <a:rPr lang="en-US" sz="2800" b="1" dirty="0" err="1" smtClean="0"/>
              <a:t>dbsnp</a:t>
            </a:r>
            <a:r>
              <a:rPr lang="ru-RU" sz="2800" b="1" dirty="0" smtClean="0"/>
              <a:t> </a:t>
            </a:r>
          </a:p>
          <a:p>
            <a:r>
              <a:rPr lang="en-US" sz="2800" b="1" dirty="0" smtClean="0"/>
              <a:t>1000 genomes </a:t>
            </a:r>
          </a:p>
          <a:p>
            <a:r>
              <a:rPr lang="en-US" sz="2800" b="1" dirty="0" smtClean="0"/>
              <a:t>GWAS</a:t>
            </a:r>
          </a:p>
          <a:p>
            <a:r>
              <a:rPr lang="en-US" sz="2800" b="1" dirty="0" err="1" smtClean="0"/>
              <a:t>Clinvar</a:t>
            </a:r>
            <a:endParaRPr lang="en-US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Описание каждой базы и запуск самой программы есть на сайте.</a:t>
            </a:r>
            <a:endParaRPr lang="en-US" sz="2800" dirty="0"/>
          </a:p>
          <a:p>
            <a:endParaRPr lang="en-US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2693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Клиническая интерпретация результатов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2924944"/>
            <a:ext cx="9111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Это уже дело врачей-генетиков</a:t>
            </a:r>
            <a:endParaRPr lang="en-US" sz="28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3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2693" y="263691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СПАСИБО!</a:t>
            </a:r>
            <a:endParaRPr lang="ru-RU" sz="40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3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206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Филогения</a:t>
            </a:r>
          </a:p>
        </p:txBody>
      </p:sp>
      <p:pic>
        <p:nvPicPr>
          <p:cNvPr id="1026" name="Picture 2" descr="http://ok-t.ru/helpiksorg/baza4/316976467114.files/image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7" y="2313805"/>
            <a:ext cx="52292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41277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800" dirty="0" smtClean="0"/>
              <a:t>Транскрибируемые </a:t>
            </a:r>
            <a:r>
              <a:rPr lang="ru-RU" sz="2800" dirty="0" err="1" smtClean="0"/>
              <a:t>спейсеры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149080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Спейсерные</a:t>
            </a:r>
            <a:r>
              <a:rPr lang="ru-RU" sz="2000" dirty="0" smtClean="0"/>
              <a:t> последовательности наиболее вариабельные с точки зрения эволюционной консервативности.</a:t>
            </a:r>
          </a:p>
          <a:p>
            <a:r>
              <a:rPr lang="ru-RU" sz="2000" dirty="0" err="1" smtClean="0"/>
              <a:t>Секвенирование</a:t>
            </a:r>
            <a:r>
              <a:rPr lang="ru-RU" sz="2000" dirty="0" smtClean="0"/>
              <a:t> и анализ </a:t>
            </a:r>
            <a:r>
              <a:rPr lang="ru-RU" sz="2000" dirty="0" err="1" smtClean="0"/>
              <a:t>трансрибируемых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спейсеров</a:t>
            </a:r>
            <a:r>
              <a:rPr lang="ru-RU" sz="2000" dirty="0" smtClean="0"/>
              <a:t> используется для изучения внутривидового разнообразия</a:t>
            </a:r>
            <a:r>
              <a:rPr lang="ru-RU" sz="2000" dirty="0"/>
              <a:t> и классификации близкородственных организмов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2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206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854" y="141277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Прочтение генома неандертальцев показало, что люди современного типа, мигрировавшие из Африки, скрещивались с неандертальцами. В результате 1–3% генома современных </a:t>
            </a:r>
            <a:r>
              <a:rPr lang="ru-RU" sz="2400" dirty="0" err="1"/>
              <a:t>неафриканцев</a:t>
            </a:r>
            <a:r>
              <a:rPr lang="ru-RU" sz="2400" dirty="0"/>
              <a:t> — это гены неандертальцев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elementy.ru/novosti_nauki/432203/20_genoma_neandertaltsev_sobiraetsya_iz_genov_sovremennykh_lyudey</a:t>
            </a:r>
            <a:endParaRPr lang="ru-RU" sz="2400" dirty="0" smtClean="0"/>
          </a:p>
          <a:p>
            <a:endParaRPr lang="ru-RU" sz="2400" dirty="0"/>
          </a:p>
          <a:p>
            <a:r>
              <a:rPr lang="en-US" sz="2400" dirty="0"/>
              <a:t>B. </a:t>
            </a:r>
            <a:r>
              <a:rPr lang="en-US" sz="2400" dirty="0" err="1"/>
              <a:t>Vernot</a:t>
            </a:r>
            <a:r>
              <a:rPr lang="en-US" sz="2400" dirty="0"/>
              <a:t> and J. M. </a:t>
            </a:r>
            <a:r>
              <a:rPr lang="en-US" sz="2400" dirty="0" err="1"/>
              <a:t>Akey</a:t>
            </a:r>
            <a:r>
              <a:rPr lang="en-US" sz="2400" dirty="0"/>
              <a:t>. </a:t>
            </a:r>
            <a:r>
              <a:rPr lang="en-US" sz="2400" u="sng" dirty="0">
                <a:hlinkClick r:id="rId3"/>
              </a:rPr>
              <a:t>Resurrecting Surviving Neanderthal Lineages from Modern Human Genomes</a:t>
            </a:r>
            <a:r>
              <a:rPr lang="en-US" sz="2400" dirty="0"/>
              <a:t> // </a:t>
            </a:r>
            <a:r>
              <a:rPr lang="en-US" sz="2400" i="1" dirty="0"/>
              <a:t>Science</a:t>
            </a:r>
            <a:r>
              <a:rPr lang="en-US" sz="2400" dirty="0"/>
              <a:t>. 2014. V. 343. P. 1017–1021.</a:t>
            </a:r>
            <a:endParaRPr lang="ru-RU" sz="24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06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Популяционные и клинические исследования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340768"/>
            <a:ext cx="8640960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/>
              <a:t>1000 </a:t>
            </a:r>
            <a:r>
              <a:rPr lang="ru-RU" sz="2400" dirty="0" smtClean="0"/>
              <a:t>геномов</a:t>
            </a:r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ru-RU" sz="2400" dirty="0" smtClean="0"/>
              <a:t>Частоты </a:t>
            </a:r>
            <a:r>
              <a:rPr lang="en-US" sz="2400" dirty="0" err="1" smtClean="0"/>
              <a:t>snp</a:t>
            </a:r>
            <a:r>
              <a:rPr lang="ru-RU" sz="2400" dirty="0" smtClean="0"/>
              <a:t> в популяциях</a:t>
            </a:r>
            <a:endParaRPr lang="ru-RU" sz="2400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GWAS</a:t>
            </a:r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u-RU" sz="2400" dirty="0" smtClean="0"/>
              <a:t>Поиск полиморфизмов, ассоциированных с болезнями:</a:t>
            </a:r>
          </a:p>
          <a:p>
            <a:pPr lvl="1">
              <a:spcBef>
                <a:spcPct val="20000"/>
              </a:spcBef>
            </a:pPr>
            <a:r>
              <a:rPr lang="ru-RU" sz="2400" dirty="0" smtClean="0"/>
              <a:t>	- моногенные (</a:t>
            </a:r>
            <a:r>
              <a:rPr lang="ru-RU" sz="2400" dirty="0" err="1" smtClean="0"/>
              <a:t>муковисцидоз</a:t>
            </a:r>
            <a:r>
              <a:rPr lang="ru-RU" sz="2400" dirty="0" smtClean="0"/>
              <a:t>, ген </a:t>
            </a:r>
            <a:r>
              <a:rPr lang="en-US" sz="2400" dirty="0" smtClean="0"/>
              <a:t>CFTR</a:t>
            </a:r>
            <a:r>
              <a:rPr lang="ru-RU" sz="2400" dirty="0" smtClean="0"/>
              <a:t>)</a:t>
            </a:r>
          </a:p>
          <a:p>
            <a:pPr lvl="1">
              <a:spcBef>
                <a:spcPct val="20000"/>
              </a:spcBef>
            </a:pPr>
            <a:r>
              <a:rPr lang="ru-RU" sz="2400" dirty="0"/>
              <a:t>	</a:t>
            </a:r>
            <a:r>
              <a:rPr lang="ru-RU" sz="2400" dirty="0" smtClean="0"/>
              <a:t>- полигенные (ишемическая болезнь сердца, шизофрения)</a:t>
            </a:r>
            <a:endParaRPr lang="en-US" sz="2400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 err="1"/>
              <a:t>Фармакогенетика</a:t>
            </a:r>
            <a:endParaRPr lang="ru-RU" sz="2400" dirty="0"/>
          </a:p>
          <a:p>
            <a:pPr marL="800100" lvl="1" indent="-3429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ru-RU" sz="2400" dirty="0"/>
              <a:t>Индивидуальное </a:t>
            </a:r>
            <a:r>
              <a:rPr lang="ru-RU" sz="2400" dirty="0" smtClean="0"/>
              <a:t>лечение</a:t>
            </a:r>
          </a:p>
          <a:p>
            <a:pPr lvl="2">
              <a:spcBef>
                <a:spcPct val="20000"/>
              </a:spcBef>
            </a:pPr>
            <a:r>
              <a:rPr lang="ru-RU" sz="2400" dirty="0" smtClean="0"/>
              <a:t>- </a:t>
            </a:r>
            <a:r>
              <a:rPr lang="ru-RU" sz="2400" dirty="0" err="1" smtClean="0"/>
              <a:t>Варфарин</a:t>
            </a:r>
            <a:r>
              <a:rPr lang="ru-RU" sz="2400" dirty="0" smtClean="0"/>
              <a:t> – предотвращает </a:t>
            </a:r>
            <a:r>
              <a:rPr lang="ru-RU" sz="2400" dirty="0"/>
              <a:t>образование тромбов. Генетические факторы определяют до 53-54 % вариабельности </a:t>
            </a:r>
            <a:r>
              <a:rPr lang="ru-RU" sz="2400" dirty="0" smtClean="0"/>
              <a:t>дозы. Гены </a:t>
            </a:r>
            <a:r>
              <a:rPr lang="en-US" sz="2400" dirty="0" smtClean="0"/>
              <a:t>CYP2C9</a:t>
            </a:r>
            <a:r>
              <a:rPr lang="en-US" sz="2400" dirty="0"/>
              <a:t>, </a:t>
            </a:r>
            <a:r>
              <a:rPr lang="en-US" sz="2400" dirty="0" smtClean="0"/>
              <a:t>CYP4F2</a:t>
            </a:r>
            <a:r>
              <a:rPr lang="en-US" sz="2400" dirty="0"/>
              <a:t>, </a:t>
            </a:r>
            <a:r>
              <a:rPr lang="en-US" sz="2400" dirty="0" smtClean="0"/>
              <a:t>VKORC1</a:t>
            </a:r>
            <a:r>
              <a:rPr lang="en-US" sz="2400" dirty="0"/>
              <a:t>.</a:t>
            </a:r>
            <a:endParaRPr lang="ru-RU" sz="2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6a24_aa49a72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557987" cy="4034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Секвенирование по Сэнгеру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6286520"/>
            <a:ext cx="6425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Фредерик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Сенгер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Нобелевская премия по химии 1980г.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1124744"/>
            <a:ext cx="4306824" cy="4248472"/>
          </a:xfrm>
          <a:prstGeom prst="rect">
            <a:avLst/>
          </a:prstGeom>
        </p:spPr>
      </p:pic>
      <p:pic>
        <p:nvPicPr>
          <p:cNvPr id="3" name="Рисунок 2" descr="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078" y="980728"/>
            <a:ext cx="4501516" cy="4464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Секвенирование второго поколения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647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Illumina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3" y="5613047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postnauka.ru/longreads/468</a:t>
            </a:r>
            <a:r>
              <a:rPr lang="en-US" dirty="0" smtClean="0"/>
              <a:t> - </a:t>
            </a:r>
            <a:r>
              <a:rPr lang="ru-RU" dirty="0" smtClean="0"/>
              <a:t>здесь хорошо и подробно рассказано о </a:t>
            </a:r>
            <a:r>
              <a:rPr lang="ru-RU" dirty="0" err="1" smtClean="0"/>
              <a:t>секвенировании</a:t>
            </a:r>
            <a:r>
              <a:rPr lang="ru-RU" dirty="0" smtClean="0"/>
              <a:t> (на русском)</a:t>
            </a:r>
          </a:p>
          <a:p>
            <a:pPr marL="0"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www.youtube.com/watch?v=77r5p8IBwJk</a:t>
            </a:r>
            <a:r>
              <a:rPr lang="ru-RU" dirty="0" smtClean="0"/>
              <a:t> – наглядная демонстрация процесса </a:t>
            </a:r>
            <a:r>
              <a:rPr lang="ru-RU" dirty="0" err="1" smtClean="0"/>
              <a:t>секвенирования</a:t>
            </a:r>
            <a:r>
              <a:rPr lang="ru-RU" dirty="0" smtClean="0"/>
              <a:t> на </a:t>
            </a:r>
            <a:r>
              <a:rPr lang="en-US" dirty="0" err="1" smtClean="0"/>
              <a:t>Illumina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Парные 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одноконцевые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чтения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36"/>
          <a:stretch/>
        </p:blipFill>
        <p:spPr bwMode="auto">
          <a:xfrm>
            <a:off x="124618" y="1556792"/>
            <a:ext cx="8894763" cy="11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14908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Для </a:t>
            </a:r>
            <a:r>
              <a:rPr lang="en-US" sz="2400" dirty="0" err="1" smtClean="0"/>
              <a:t>Illumina</a:t>
            </a:r>
            <a:r>
              <a:rPr lang="ru-RU" sz="2400" dirty="0" smtClean="0"/>
              <a:t> характерная длина чтения 100-200 </a:t>
            </a:r>
            <a:r>
              <a:rPr lang="ru-RU" sz="2400" dirty="0" err="1" smtClean="0"/>
              <a:t>п.н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3429000"/>
            <a:ext cx="3558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ATGCAGA???????????????CACTTTA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29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может пойти не так?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57161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Димеры</a:t>
            </a:r>
            <a:r>
              <a:rPr lang="ru-RU" b="1" dirty="0" smtClean="0"/>
              <a:t> адаптеров</a:t>
            </a:r>
            <a:r>
              <a:rPr lang="ru-RU" dirty="0" smtClean="0"/>
              <a:t>: адаптеры соединяются друг с другом без фрагмента ДНК между ними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Норма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Димер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Фрагмент ДНК слишком короткий</a:t>
            </a:r>
            <a:r>
              <a:rPr lang="ru-RU" dirty="0" smtClean="0"/>
              <a:t>, чтение захватывает последовательности адаптеров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285992"/>
            <a:ext cx="342902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2285992"/>
            <a:ext cx="642942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2285992"/>
            <a:ext cx="642942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2857496"/>
            <a:ext cx="642942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2857496"/>
            <a:ext cx="642942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4714884"/>
            <a:ext cx="100013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4714884"/>
            <a:ext cx="642942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4714884"/>
            <a:ext cx="642942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8C4C8-E3FA-41BF-805C-760B9DC5A40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818</Words>
  <Application>Microsoft Office PowerPoint</Application>
  <PresentationFormat>Экран (4:3)</PresentationFormat>
  <Paragraphs>216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anastasiya</dc:creator>
  <cp:lastModifiedBy>anastasiya</cp:lastModifiedBy>
  <cp:revision>114</cp:revision>
  <dcterms:created xsi:type="dcterms:W3CDTF">2015-10-08T17:34:41Z</dcterms:created>
  <dcterms:modified xsi:type="dcterms:W3CDTF">2016-11-28T21:06:08Z</dcterms:modified>
</cp:coreProperties>
</file>