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5"/>
  </p:notesMasterIdLst>
  <p:sldIdLst>
    <p:sldId id="303" r:id="rId2"/>
    <p:sldId id="326" r:id="rId3"/>
    <p:sldId id="327" r:id="rId4"/>
    <p:sldId id="328" r:id="rId5"/>
    <p:sldId id="329" r:id="rId6"/>
    <p:sldId id="378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76" r:id="rId15"/>
    <p:sldId id="377" r:id="rId16"/>
    <p:sldId id="337" r:id="rId17"/>
    <p:sldId id="338" r:id="rId18"/>
    <p:sldId id="339" r:id="rId19"/>
    <p:sldId id="346" r:id="rId20"/>
    <p:sldId id="343" r:id="rId21"/>
    <p:sldId id="344" r:id="rId22"/>
    <p:sldId id="340" r:id="rId23"/>
    <p:sldId id="341" r:id="rId24"/>
    <p:sldId id="342" r:id="rId25"/>
    <p:sldId id="345" r:id="rId26"/>
    <p:sldId id="347" r:id="rId27"/>
    <p:sldId id="348" r:id="rId28"/>
    <p:sldId id="349" r:id="rId29"/>
    <p:sldId id="374" r:id="rId30"/>
    <p:sldId id="350" r:id="rId31"/>
    <p:sldId id="351" r:id="rId32"/>
    <p:sldId id="352" r:id="rId33"/>
    <p:sldId id="353" r:id="rId34"/>
    <p:sldId id="354" r:id="rId35"/>
    <p:sldId id="355" r:id="rId36"/>
    <p:sldId id="37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69" r:id="rId50"/>
    <p:sldId id="370" r:id="rId51"/>
    <p:sldId id="371" r:id="rId52"/>
    <p:sldId id="372" r:id="rId53"/>
    <p:sldId id="373" r:id="rId54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1pPr>
    <a:lvl2pPr marL="452438" indent="4763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2pPr>
    <a:lvl3pPr marL="909638" indent="4763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3pPr>
    <a:lvl4pPr marL="1366838" indent="4763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4pPr>
    <a:lvl5pPr marL="1824038" indent="4763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52FC24"/>
    <a:srgbClr val="5CE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32" autoAdjust="0"/>
  </p:normalViewPr>
  <p:slideViewPr>
    <p:cSldViewPr>
      <p:cViewPr varScale="1">
        <p:scale>
          <a:sx n="54" d="100"/>
          <a:sy n="54" d="100"/>
        </p:scale>
        <p:origin x="828" y="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9972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5325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303213"/>
            <a:ext cx="0" cy="261000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53112" cy="405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30606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69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82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46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83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62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1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94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48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03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06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9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05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18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60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68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236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16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363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31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863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027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2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452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75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731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400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417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942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208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901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40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427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1160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3970337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2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0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23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5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r>
              <a:rPr lang="ru-RU" smtClean="0">
                <a:latin typeface="Times New Roman" pitchFamily="18" charset="0"/>
              </a:rPr>
              <a:t>Гидрофобные ядра получены программой </a:t>
            </a:r>
            <a:r>
              <a:rPr lang="en-US" smtClean="0">
                <a:latin typeface="Times New Roman" pitchFamily="18" charset="0"/>
              </a:rPr>
              <a:t>CluD </a:t>
            </a:r>
            <a:r>
              <a:rPr lang="ru-RU" smtClean="0">
                <a:latin typeface="Times New Roman" pitchFamily="18" charset="0"/>
              </a:rPr>
              <a:t>при параметрах </a:t>
            </a:r>
            <a:r>
              <a:rPr lang="en-US" i="1" smtClean="0">
                <a:latin typeface="Times New Roman" pitchFamily="18" charset="0"/>
              </a:rPr>
              <a:t>k</a:t>
            </a:r>
            <a:r>
              <a:rPr lang="en-US" smtClean="0">
                <a:latin typeface="Times New Roman" pitchFamily="18" charset="0"/>
              </a:rPr>
              <a:t>=2, </a:t>
            </a:r>
            <a:r>
              <a:rPr lang="en-US" i="1" smtClean="0">
                <a:latin typeface="Times New Roman" pitchFamily="18" charset="0"/>
              </a:rPr>
              <a:t>l</a:t>
            </a:r>
            <a:r>
              <a:rPr lang="en-US" smtClean="0">
                <a:latin typeface="Times New Roman" pitchFamily="18" charset="0"/>
              </a:rPr>
              <a:t>=1 (</a:t>
            </a:r>
            <a:r>
              <a:rPr lang="ru-RU" smtClean="0">
                <a:latin typeface="Times New Roman" pitchFamily="18" charset="0"/>
              </a:rPr>
              <a:t>если взять </a:t>
            </a:r>
            <a:r>
              <a:rPr lang="en-US" i="1" smtClean="0">
                <a:latin typeface="Times New Roman" pitchFamily="18" charset="0"/>
              </a:rPr>
              <a:t>k</a:t>
            </a:r>
            <a:r>
              <a:rPr lang="en-US" smtClean="0">
                <a:latin typeface="Times New Roman" pitchFamily="18" charset="0"/>
              </a:rPr>
              <a:t>=1, </a:t>
            </a:r>
            <a:r>
              <a:rPr lang="ru-RU" smtClean="0">
                <a:latin typeface="Times New Roman" pitchFamily="18" charset="0"/>
              </a:rPr>
              <a:t>ядра сливаются в одно)</a:t>
            </a:r>
          </a:p>
        </p:txBody>
      </p:sp>
    </p:spTree>
    <p:extLst>
      <p:ext uri="{BB962C8B-B14F-4D97-AF65-F5344CB8AC3E}">
        <p14:creationId xmlns:p14="http://schemas.microsoft.com/office/powerpoint/2010/main" val="430860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67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2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0338" y="490538"/>
            <a:ext cx="1939925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90538"/>
            <a:ext cx="5672138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5238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806825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90538"/>
            <a:ext cx="7764463" cy="1376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4463" cy="410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99488" y="6396038"/>
            <a:ext cx="544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A3BA6657-1DE0-4347-9BA1-30DFCFB90393}" type="slidenum">
              <a:rPr lang="ru-RU">
                <a:solidFill>
                  <a:schemeClr val="accent2">
                    <a:lumMod val="75000"/>
                  </a:scheme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34963" indent="-334963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5013" indent="-277813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38238" indent="-223838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595438" indent="-223838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2638" indent="-223838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09838" indent="-223838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67038" indent="-223838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4238" indent="-223838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1438" indent="-223838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286000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Структурные домены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60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/>
          <a:p>
            <a:r>
              <a:rPr lang="ru-RU" sz="2400" smtClean="0">
                <a:latin typeface="Arial" pitchFamily="34" charset="0"/>
                <a:cs typeface="Arial" pitchFamily="34" charset="0"/>
              </a:rPr>
              <a:t>Алгоритмы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79400" y="0"/>
            <a:ext cx="8559800" cy="138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</a:rPr>
              <a:t>Структура гомологичного белка PI-SceI – хоминг эндонуклеазы из дрожжей</a:t>
            </a:r>
            <a:r>
              <a:rPr lang="ru-RU" sz="3200">
                <a:solidFill>
                  <a:srgbClr val="000000"/>
                </a:solidFill>
              </a:rPr>
              <a:t> </a:t>
            </a:r>
            <a:r>
              <a:rPr lang="en-US" sz="3200">
                <a:solidFill>
                  <a:srgbClr val="000000"/>
                </a:solidFill>
              </a:rPr>
              <a:t>(PDB </a:t>
            </a:r>
            <a:r>
              <a:rPr lang="ru-RU" sz="3200">
                <a:solidFill>
                  <a:srgbClr val="000000"/>
                </a:solidFill>
              </a:rPr>
              <a:t>код </a:t>
            </a:r>
            <a:r>
              <a:rPr lang="en-US" sz="3200">
                <a:solidFill>
                  <a:srgbClr val="000000"/>
                </a:solidFill>
              </a:rPr>
              <a:t>1VDE)‏</a:t>
            </a:r>
          </a:p>
        </p:txBody>
      </p:sp>
      <p:pic>
        <p:nvPicPr>
          <p:cNvPr id="11267" name="Рисунок 5" descr="1vde_core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390525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6" descr="1vde_domain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00200"/>
            <a:ext cx="39195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AutoShape 3"/>
          <p:cNvSpPr>
            <a:spLocks noChangeArrowheads="1"/>
          </p:cNvSpPr>
          <p:nvPr/>
        </p:nvSpPr>
        <p:spPr bwMode="auto">
          <a:xfrm>
            <a:off x="430213" y="5105400"/>
            <a:ext cx="1077912" cy="1082675"/>
          </a:xfrm>
          <a:prstGeom prst="roundRect">
            <a:avLst>
              <a:gd name="adj" fmla="val 1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Интеин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1</a:t>
            </a:r>
            <a:r>
              <a:rPr lang="ru-RU">
                <a:solidFill>
                  <a:srgbClr val="000000"/>
                </a:solidFill>
              </a:rPr>
              <a:t>–</a:t>
            </a:r>
            <a:r>
              <a:rPr lang="en-GB">
                <a:solidFill>
                  <a:srgbClr val="000000"/>
                </a:solidFill>
              </a:rPr>
              <a:t>181,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416</a:t>
            </a:r>
            <a:r>
              <a:rPr lang="ru-RU">
                <a:solidFill>
                  <a:srgbClr val="000000"/>
                </a:solidFill>
              </a:rPr>
              <a:t>–</a:t>
            </a:r>
            <a:r>
              <a:rPr lang="en-GB">
                <a:solidFill>
                  <a:srgbClr val="000000"/>
                </a:solidFill>
              </a:rPr>
              <a:t>454</a:t>
            </a:r>
          </a:p>
        </p:txBody>
      </p:sp>
      <p:sp>
        <p:nvSpPr>
          <p:cNvPr id="11270" name="AutoShape 4"/>
          <p:cNvSpPr>
            <a:spLocks noChangeArrowheads="1"/>
          </p:cNvSpPr>
          <p:nvPr/>
        </p:nvSpPr>
        <p:spPr bwMode="auto">
          <a:xfrm>
            <a:off x="2514600" y="5105400"/>
            <a:ext cx="1836738" cy="712788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Эндонуклеаза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186</a:t>
            </a:r>
            <a:r>
              <a:rPr lang="ru-RU">
                <a:solidFill>
                  <a:srgbClr val="000000"/>
                </a:solidFill>
              </a:rPr>
              <a:t>–</a:t>
            </a:r>
            <a:r>
              <a:rPr lang="en-GB">
                <a:solidFill>
                  <a:srgbClr val="000000"/>
                </a:solidFill>
              </a:rPr>
              <a:t>405</a:t>
            </a:r>
          </a:p>
        </p:txBody>
      </p:sp>
      <p:sp>
        <p:nvSpPr>
          <p:cNvPr id="11271" name="AutoShape 4"/>
          <p:cNvSpPr>
            <a:spLocks noChangeArrowheads="1"/>
          </p:cNvSpPr>
          <p:nvPr/>
        </p:nvSpPr>
        <p:spPr bwMode="auto">
          <a:xfrm>
            <a:off x="5181600" y="5410200"/>
            <a:ext cx="3657600" cy="342900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Гидрофобные ядра доменов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1272" name="AutoShape 4"/>
          <p:cNvSpPr>
            <a:spLocks noChangeArrowheads="1"/>
          </p:cNvSpPr>
          <p:nvPr/>
        </p:nvSpPr>
        <p:spPr bwMode="auto">
          <a:xfrm>
            <a:off x="228600" y="6172200"/>
            <a:ext cx="4773613" cy="342900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Домены обособлены в пространстве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685800" y="280988"/>
            <a:ext cx="8153400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</a:rPr>
              <a:t>Последовательность интеина консервативна.</a:t>
            </a:r>
            <a:br>
              <a:rPr lang="ru-RU" sz="3200">
                <a:solidFill>
                  <a:srgbClr val="000000"/>
                </a:solidFill>
              </a:rPr>
            </a:br>
            <a:r>
              <a:rPr lang="ru-RU" sz="3200">
                <a:solidFill>
                  <a:srgbClr val="000000"/>
                </a:solidFill>
              </a:rPr>
              <a:t/>
            </a:r>
            <a:br>
              <a:rPr lang="ru-RU" sz="3200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Об этом свидетельствуют доменные архитектуры трех белков из разных грибов, описанные в </a:t>
            </a:r>
            <a:r>
              <a:rPr lang="en-US">
                <a:solidFill>
                  <a:srgbClr val="000000"/>
                </a:solidFill>
              </a:rPr>
              <a:t>Pfam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95600"/>
            <a:ext cx="6126163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460875"/>
            <a:ext cx="6286500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6061075"/>
            <a:ext cx="5897563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987425" y="2209800"/>
            <a:ext cx="7021513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Доменная структура полноразмерного белка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GB">
                <a:solidFill>
                  <a:srgbClr val="000000"/>
                </a:solidFill>
              </a:rPr>
              <a:t>PI-SceI 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836613" y="5146675"/>
            <a:ext cx="4410075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Доменная структура белка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ru-RU">
                <a:solidFill>
                  <a:srgbClr val="000000"/>
                </a:solidFill>
              </a:rPr>
              <a:t>TFP1</a:t>
            </a: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(</a:t>
            </a:r>
            <a:r>
              <a:rPr lang="ru-RU">
                <a:solidFill>
                  <a:srgbClr val="000000"/>
                </a:solidFill>
              </a:rPr>
              <a:t>аннотирован по сходству)</a:t>
            </a:r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987425" y="3844925"/>
            <a:ext cx="460692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Доменная структура белка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ru-RU">
                <a:solidFill>
                  <a:srgbClr val="000000"/>
                </a:solidFill>
                <a:latin typeface="Verdana" pitchFamily="34" charset="0"/>
              </a:rPr>
              <a:t>VMA1</a:t>
            </a:r>
          </a:p>
        </p:txBody>
      </p:sp>
      <p:sp>
        <p:nvSpPr>
          <p:cNvPr id="12297" name="Левая круглая скобка 9"/>
          <p:cNvSpPr>
            <a:spLocks/>
          </p:cNvSpPr>
          <p:nvPr/>
        </p:nvSpPr>
        <p:spPr bwMode="auto">
          <a:xfrm rot="-5400000">
            <a:off x="3657600" y="1981200"/>
            <a:ext cx="76200" cy="2514600"/>
          </a:xfrm>
          <a:prstGeom prst="leftBracket">
            <a:avLst>
              <a:gd name="adj" fmla="val 8403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5181600" y="3276600"/>
            <a:ext cx="3505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400">
                <a:solidFill>
                  <a:schemeClr val="tx1"/>
                </a:solidFill>
              </a:rPr>
              <a:t>Фрагмент, для которого решена структура</a:t>
            </a:r>
          </a:p>
        </p:txBody>
      </p:sp>
      <p:cxnSp>
        <p:nvCxnSpPr>
          <p:cNvPr id="12299" name="Прямая со стрелкой 12"/>
          <p:cNvCxnSpPr>
            <a:cxnSpLocks noChangeShapeType="1"/>
            <a:stCxn id="12298" idx="1"/>
          </p:cNvCxnSpPr>
          <p:nvPr/>
        </p:nvCxnSpPr>
        <p:spPr bwMode="auto">
          <a:xfrm rot="10800000">
            <a:off x="4724400" y="3352800"/>
            <a:ext cx="457200" cy="777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85800" y="581025"/>
            <a:ext cx="7772400" cy="120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3333CC"/>
                </a:solidFill>
                <a:latin typeface="Verdana" pitchFamily="34" charset="0"/>
              </a:rPr>
              <a:t>Эволюционный домен</a:t>
            </a:r>
            <a:r>
              <a:rPr lang="ru-RU" sz="440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sz="2800">
                <a:solidFill>
                  <a:srgbClr val="3333CC"/>
                </a:solidFill>
                <a:latin typeface="Verdana" pitchFamily="34" charset="0"/>
              </a:rPr>
              <a:t>(</a:t>
            </a:r>
            <a:r>
              <a:rPr lang="ru-RU" sz="2800" i="1">
                <a:solidFill>
                  <a:srgbClr val="3333CC"/>
                </a:solidFill>
                <a:latin typeface="Verdana" pitchFamily="34" charset="0"/>
              </a:rPr>
              <a:t>биоинформатика: последовательности</a:t>
            </a:r>
            <a:r>
              <a:rPr lang="ru-RU" sz="2800">
                <a:solidFill>
                  <a:srgbClr val="3333CC"/>
                </a:solidFill>
                <a:latin typeface="Verdana" pitchFamily="34" charset="0"/>
              </a:rPr>
              <a:t>)‏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85800" y="2286000"/>
            <a:ext cx="7696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658813" indent="-65881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8813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42475" algn="l"/>
              </a:tabLst>
            </a:pPr>
            <a:r>
              <a:rPr lang="ru-RU" sz="2800" i="1">
                <a:solidFill>
                  <a:srgbClr val="CC3300"/>
                </a:solidFill>
              </a:rPr>
              <a:t>Достаточно длинный участок полипептидной цепи, </a:t>
            </a:r>
            <a:r>
              <a:rPr lang="ru-RU" sz="2800">
                <a:solidFill>
                  <a:srgbClr val="CC3300"/>
                </a:solidFill>
              </a:rPr>
              <a:t>который:</a:t>
            </a:r>
          </a:p>
          <a:p>
            <a:pPr marL="658813" indent="-65881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658813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42475" algn="l"/>
              </a:tabLst>
            </a:pPr>
            <a:r>
              <a:rPr lang="ru-RU">
                <a:solidFill>
                  <a:srgbClr val="00664D"/>
                </a:solidFill>
              </a:rPr>
              <a:t>эволюционно консервативен — существуют достоверно сходные участки в других белках</a:t>
            </a:r>
          </a:p>
          <a:p>
            <a:pPr marL="658813" indent="-65881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658813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42475" algn="l"/>
              </a:tabLst>
            </a:pPr>
            <a:r>
              <a:rPr lang="ru-RU">
                <a:solidFill>
                  <a:srgbClr val="00664D"/>
                </a:solidFill>
              </a:rPr>
              <a:t>Обычно замечен в перемешивании доменов (</a:t>
            </a:r>
            <a:r>
              <a:rPr lang="en-US">
                <a:solidFill>
                  <a:srgbClr val="00664D"/>
                </a:solidFill>
              </a:rPr>
              <a:t>domain shuffling</a:t>
            </a:r>
            <a:r>
              <a:rPr lang="ru-RU">
                <a:solidFill>
                  <a:srgbClr val="00664D"/>
                </a:solidFill>
              </a:rPr>
              <a:t>)‏,</a:t>
            </a:r>
            <a:r>
              <a:rPr lang="ru-RU" sz="2800">
                <a:solidFill>
                  <a:srgbClr val="CC3300"/>
                </a:solidFill>
              </a:rPr>
              <a:t/>
            </a:r>
            <a:br>
              <a:rPr lang="ru-RU" sz="2800">
                <a:solidFill>
                  <a:srgbClr val="CC3300"/>
                </a:solidFill>
              </a:rPr>
            </a:br>
            <a:r>
              <a:rPr lang="ru-RU" sz="2000">
                <a:solidFill>
                  <a:srgbClr val="009973"/>
                </a:solidFill>
              </a:rPr>
              <a:t>то есть имеются примеры белков, где есть достоверно сходные с ним участки, но есть также несходные между собой (но эволюционно консервативные) участки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8458200" cy="527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8788" y="228600"/>
            <a:ext cx="80041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Белки, содержащие два эволюционных домена: гомеодомен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и </a:t>
            </a:r>
            <a:r>
              <a:rPr lang="en-US">
                <a:solidFill>
                  <a:srgbClr val="000000"/>
                </a:solidFill>
              </a:rPr>
              <a:t>OAR </a:t>
            </a:r>
            <a:r>
              <a:rPr lang="ru-RU">
                <a:solidFill>
                  <a:srgbClr val="000000"/>
                </a:solidFill>
              </a:rPr>
              <a:t>домен (</a:t>
            </a:r>
            <a:r>
              <a:rPr lang="en-US">
                <a:solidFill>
                  <a:srgbClr val="000000"/>
                </a:solidFill>
              </a:rPr>
              <a:t>N-</a:t>
            </a:r>
            <a:r>
              <a:rPr lang="ru-RU">
                <a:solidFill>
                  <a:srgbClr val="000000"/>
                </a:solidFill>
              </a:rPr>
              <a:t>концевые участки не показаны)‏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764463" cy="1376362"/>
          </a:xfrm>
        </p:spPr>
        <p:txBody>
          <a:bodyPr/>
          <a:lstStyle/>
          <a:p>
            <a:r>
              <a:rPr lang="en-US" dirty="0" smtClean="0"/>
              <a:t>OAR </a:t>
            </a:r>
            <a:r>
              <a:rPr lang="ru-RU" dirty="0" smtClean="0"/>
              <a:t>домен</a:t>
            </a:r>
            <a:endParaRPr lang="el-GR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295401"/>
            <a:ext cx="7764463" cy="3124200"/>
          </a:xfrm>
        </p:spPr>
        <p:txBody>
          <a:bodyPr/>
          <a:lstStyle/>
          <a:p>
            <a:r>
              <a:rPr lang="en-US" sz="2400" dirty="0" smtClean="0"/>
              <a:t>The OAR motif is thought to play a role in transcriptional activation (</a:t>
            </a:r>
            <a:r>
              <a:rPr lang="en-US" sz="2400" dirty="0" err="1" smtClean="0"/>
              <a:t>Vorobyov</a:t>
            </a:r>
            <a:r>
              <a:rPr lang="en-US" sz="2400" dirty="0" smtClean="0"/>
              <a:t> and Horst</a:t>
            </a:r>
            <a:r>
              <a:rPr lang="ru-RU" sz="2400" dirty="0" smtClean="0"/>
              <a:t>, 2006</a:t>
            </a:r>
            <a:r>
              <a:rPr lang="en-US" sz="2400" dirty="0" smtClean="0"/>
              <a:t>).</a:t>
            </a:r>
            <a:endParaRPr lang="ru-RU" sz="2400" dirty="0" smtClean="0"/>
          </a:p>
          <a:p>
            <a:r>
              <a:rPr lang="ru-RU" sz="2400" dirty="0" smtClean="0"/>
              <a:t>Мутации  </a:t>
            </a:r>
            <a:r>
              <a:rPr lang="ru-RU" sz="2400" dirty="0" smtClean="0"/>
              <a:t>в нем </a:t>
            </a:r>
            <a:r>
              <a:rPr lang="ru-RU" sz="2400" dirty="0" smtClean="0"/>
              <a:t>связаны с </a:t>
            </a:r>
            <a:r>
              <a:rPr lang="ru-RU" sz="2400" dirty="0" err="1" smtClean="0"/>
              <a:t>нейдодегенеративными</a:t>
            </a:r>
            <a:r>
              <a:rPr lang="ru-RU" sz="2400" dirty="0" smtClean="0"/>
              <a:t> заболеваниями (</a:t>
            </a:r>
            <a:r>
              <a:rPr lang="en-US" sz="2400" dirty="0" err="1" smtClean="0"/>
              <a:t>Tapie</a:t>
            </a:r>
            <a:r>
              <a:rPr lang="en-US" sz="2400" dirty="0" smtClean="0"/>
              <a:t> et al., A novel mutation in the OAR domain of the ARX gene, </a:t>
            </a:r>
            <a:r>
              <a:rPr lang="en-US" sz="2400" dirty="0" err="1" smtClean="0"/>
              <a:t>Clin</a:t>
            </a:r>
            <a:r>
              <a:rPr lang="en-US" sz="2400" dirty="0" smtClean="0"/>
              <a:t> Case Rep. 2017</a:t>
            </a:r>
            <a:r>
              <a:rPr lang="ru-RU" sz="2400" dirty="0" smtClean="0"/>
              <a:t>)</a:t>
            </a:r>
          </a:p>
          <a:p>
            <a:pPr lvl="1"/>
            <a:r>
              <a:rPr lang="ru-RU" sz="2000" dirty="0" smtClean="0"/>
              <a:t>Авторы даже построили 3</a:t>
            </a:r>
            <a:r>
              <a:rPr lang="en-US" sz="2000" dirty="0" smtClean="0"/>
              <a:t>D </a:t>
            </a:r>
            <a:r>
              <a:rPr lang="ru-RU" sz="2000" dirty="0" smtClean="0"/>
              <a:t>модели природного и</a:t>
            </a:r>
            <a:r>
              <a:rPr lang="en-US" sz="2000" dirty="0" smtClean="0"/>
              <a:t> </a:t>
            </a:r>
            <a:r>
              <a:rPr lang="ru-RU" sz="2000" dirty="0" smtClean="0"/>
              <a:t>мутированного </a:t>
            </a:r>
            <a:r>
              <a:rPr lang="en-US" sz="2000" dirty="0" smtClean="0"/>
              <a:t>OAR. </a:t>
            </a:r>
            <a:r>
              <a:rPr lang="ru-RU" sz="2000" dirty="0" smtClean="0"/>
              <a:t>Круто, но на модель такого маленького белка я смотрю с осторожностью.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7762" name="AutoShape 2" descr="An external file that holds a picture, illustration, etc.&#10;Object name is CCR3-5-170-g002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7764" name="AutoShape 4" descr="An external file that holds a picture, illustration, etc.&#10;Object name is CCR3-5-170-g002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6753225" cy="749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533400" y="204788"/>
            <a:ext cx="830580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0000"/>
                </a:solidFill>
              </a:rPr>
              <a:t>Гомеодомены активно перемешивались в эволюции.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7391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0000"/>
                </a:solidFill>
              </a:rPr>
              <a:t>Об этом можно судить по </a:t>
            </a:r>
            <a:r>
              <a:rPr lang="ru-RU" sz="2800" dirty="0" smtClean="0">
                <a:solidFill>
                  <a:srgbClr val="000000"/>
                </a:solidFill>
              </a:rPr>
              <a:t>609 ! (2018 год) </a:t>
            </a:r>
            <a:r>
              <a:rPr lang="ru-RU" sz="2800" dirty="0">
                <a:solidFill>
                  <a:srgbClr val="000000"/>
                </a:solidFill>
              </a:rPr>
              <a:t>различным доменным архитектурам </a:t>
            </a:r>
            <a:r>
              <a:rPr lang="ru-RU" sz="2800" dirty="0" err="1">
                <a:solidFill>
                  <a:srgbClr val="000000"/>
                </a:solidFill>
              </a:rPr>
              <a:t>гомеобелков</a:t>
            </a:r>
            <a:r>
              <a:rPr lang="ru-RU" sz="2800" dirty="0">
                <a:solidFill>
                  <a:srgbClr val="000000"/>
                </a:solidFill>
              </a:rPr>
              <a:t> (</a:t>
            </a:r>
            <a:r>
              <a:rPr lang="en-US" sz="2800" dirty="0" err="1">
                <a:solidFill>
                  <a:srgbClr val="000000"/>
                </a:solidFill>
              </a:rPr>
              <a:t>Pfam</a:t>
            </a:r>
            <a:r>
              <a:rPr lang="ru-RU" sz="2800" dirty="0">
                <a:solidFill>
                  <a:srgbClr val="000000"/>
                </a:solidFill>
              </a:rPr>
              <a:t>)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429000"/>
            <a:ext cx="2479675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886200"/>
            <a:ext cx="2468563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343400"/>
            <a:ext cx="1382713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800600"/>
            <a:ext cx="3908425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2971800"/>
            <a:ext cx="2239963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5334000"/>
            <a:ext cx="4457700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0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5867400"/>
            <a:ext cx="2606675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5103813" y="2971800"/>
            <a:ext cx="159067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3333CC"/>
                </a:solidFill>
              </a:rPr>
              <a:t>Гомеодомен </a:t>
            </a:r>
          </a:p>
        </p:txBody>
      </p:sp>
      <p:sp>
        <p:nvSpPr>
          <p:cNvPr id="15372" name="Text Box 11"/>
          <p:cNvSpPr txBox="1">
            <a:spLocks noChangeArrowheads="1"/>
          </p:cNvSpPr>
          <p:nvPr/>
        </p:nvSpPr>
        <p:spPr bwMode="auto">
          <a:xfrm>
            <a:off x="5103813" y="3429000"/>
            <a:ext cx="3408362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3333CC"/>
                </a:solidFill>
              </a:rPr>
              <a:t>Парный домен и гомеодомен </a:t>
            </a:r>
          </a:p>
        </p:txBody>
      </p:sp>
      <p:sp>
        <p:nvSpPr>
          <p:cNvPr id="15373" name="Text Box 12"/>
          <p:cNvSpPr txBox="1">
            <a:spLocks noChangeArrowheads="1"/>
          </p:cNvSpPr>
          <p:nvPr/>
        </p:nvSpPr>
        <p:spPr bwMode="auto">
          <a:xfrm>
            <a:off x="5103813" y="3810000"/>
            <a:ext cx="3132137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3333CC"/>
                </a:solidFill>
              </a:rPr>
              <a:t>Lim </a:t>
            </a:r>
            <a:r>
              <a:rPr lang="ru-RU" sz="2000">
                <a:solidFill>
                  <a:srgbClr val="3333CC"/>
                </a:solidFill>
              </a:rPr>
              <a:t>домены и гомеодомен </a:t>
            </a:r>
          </a:p>
        </p:txBody>
      </p:sp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5105400" y="4191000"/>
            <a:ext cx="40386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3333CC"/>
                </a:solidFill>
              </a:rPr>
              <a:t>Гомеодомен, продолженный лейциновой молнией</a:t>
            </a:r>
          </a:p>
        </p:txBody>
      </p:sp>
      <p:sp>
        <p:nvSpPr>
          <p:cNvPr id="15375" name="Text Box 14"/>
          <p:cNvSpPr txBox="1">
            <a:spLocks noChangeArrowheads="1"/>
          </p:cNvSpPr>
          <p:nvPr/>
        </p:nvSpPr>
        <p:spPr bwMode="auto">
          <a:xfrm>
            <a:off x="5178425" y="4800600"/>
            <a:ext cx="305276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3333CC"/>
                </a:solidFill>
              </a:rPr>
              <a:t>POU </a:t>
            </a:r>
            <a:r>
              <a:rPr lang="ru-RU" sz="2000">
                <a:solidFill>
                  <a:srgbClr val="3333CC"/>
                </a:solidFill>
              </a:rPr>
              <a:t>домен и гомеодомен </a:t>
            </a:r>
          </a:p>
        </p:txBody>
      </p:sp>
      <p:sp>
        <p:nvSpPr>
          <p:cNvPr id="15376" name="Text Box 15"/>
          <p:cNvSpPr txBox="1">
            <a:spLocks noChangeArrowheads="1"/>
          </p:cNvSpPr>
          <p:nvPr/>
        </p:nvSpPr>
        <p:spPr bwMode="auto">
          <a:xfrm>
            <a:off x="6629400" y="5257800"/>
            <a:ext cx="25146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3333CC"/>
                </a:solidFill>
              </a:rPr>
              <a:t>Два гомеодомена </a:t>
            </a:r>
          </a:p>
        </p:txBody>
      </p:sp>
      <p:sp>
        <p:nvSpPr>
          <p:cNvPr id="15377" name="Text Box 16"/>
          <p:cNvSpPr txBox="1">
            <a:spLocks noChangeArrowheads="1"/>
          </p:cNvSpPr>
          <p:nvPr/>
        </p:nvSpPr>
        <p:spPr bwMode="auto">
          <a:xfrm>
            <a:off x="5181600" y="5791200"/>
            <a:ext cx="3505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3333CC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3333CC"/>
                </a:solidFill>
              </a:rPr>
              <a:t>PBX-</a:t>
            </a:r>
            <a:r>
              <a:rPr lang="ru-RU" sz="2000">
                <a:solidFill>
                  <a:srgbClr val="3333CC"/>
                </a:solidFill>
              </a:rPr>
              <a:t>домен и гомеодомен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685800" y="360363"/>
            <a:ext cx="7766050" cy="164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000000"/>
                </a:solidFill>
              </a:rPr>
              <a:t>OAR </a:t>
            </a:r>
            <a:r>
              <a:rPr lang="en-GB" sz="4400">
                <a:solidFill>
                  <a:srgbClr val="000000"/>
                </a:solidFill>
              </a:rPr>
              <a:t>–</a:t>
            </a:r>
            <a:r>
              <a:rPr lang="en-GB" sz="3600">
                <a:solidFill>
                  <a:srgbClr val="000000"/>
                </a:solidFill>
              </a:rPr>
              <a:t> </a:t>
            </a:r>
            <a:r>
              <a:rPr lang="ru-RU" sz="3600">
                <a:solidFill>
                  <a:srgbClr val="000000"/>
                </a:solidFill>
              </a:rPr>
              <a:t>это </a:t>
            </a:r>
            <a:r>
              <a:rPr lang="en-GB" sz="3600">
                <a:solidFill>
                  <a:srgbClr val="000000"/>
                </a:solidFill>
              </a:rPr>
              <a:t>домен</a:t>
            </a:r>
            <a:r>
              <a:rPr lang="ru-RU" sz="3600">
                <a:solidFill>
                  <a:srgbClr val="000000"/>
                </a:solidFill>
              </a:rPr>
              <a:t>, обнаруженный</a:t>
            </a:r>
            <a:r>
              <a:rPr lang="en-US" sz="3600">
                <a:solidFill>
                  <a:srgbClr val="000000"/>
                </a:solidFill>
              </a:rPr>
              <a:t> </a:t>
            </a:r>
            <a:r>
              <a:rPr lang="ru-RU" sz="3600">
                <a:solidFill>
                  <a:srgbClr val="000000"/>
                </a:solidFill>
              </a:rPr>
              <a:t>только в </a:t>
            </a:r>
            <a:r>
              <a:rPr lang="en-GB" sz="3600">
                <a:solidFill>
                  <a:srgbClr val="000000"/>
                </a:solidFill>
              </a:rPr>
              <a:t> некоторых гомеодоменных транскрипционных фактор</a:t>
            </a:r>
            <a:r>
              <a:rPr lang="ru-RU" sz="3600">
                <a:solidFill>
                  <a:srgbClr val="000000"/>
                </a:solidFill>
              </a:rPr>
              <a:t>ах</a:t>
            </a:r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990600" y="2362200"/>
            <a:ext cx="7775575" cy="3778250"/>
          </a:xfrm>
          <a:prstGeom prst="roundRect">
            <a:avLst>
              <a:gd name="adj" fmla="val 51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Консервативность наблюдается</a:t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Входит в </a:t>
            </a:r>
            <a:r>
              <a:rPr lang="ru-RU" dirty="0" smtClean="0">
                <a:solidFill>
                  <a:srgbClr val="000000"/>
                </a:solidFill>
              </a:rPr>
              <a:t>17 </a:t>
            </a:r>
            <a:r>
              <a:rPr lang="ru-RU" dirty="0">
                <a:solidFill>
                  <a:srgbClr val="000000"/>
                </a:solidFill>
              </a:rPr>
              <a:t>доменных архитектур (не обязательно с </a:t>
            </a:r>
            <a:r>
              <a:rPr lang="ru-RU" dirty="0" err="1">
                <a:solidFill>
                  <a:srgbClr val="000000"/>
                </a:solidFill>
              </a:rPr>
              <a:t>гомеодоменом</a:t>
            </a:r>
            <a:r>
              <a:rPr lang="ru-RU" dirty="0">
                <a:solidFill>
                  <a:srgbClr val="000000"/>
                </a:solidFill>
              </a:rPr>
              <a:t>)</a:t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Образует структурный домен?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 	 – нет аргументов за; против – слишком короткий  </a:t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Функция не установлена, биологическая роль – модулирует активность транскрипционного фактора, в котором он закодирован (показано на примерах)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85800" y="0"/>
            <a:ext cx="7772400" cy="120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3333CC"/>
                </a:solidFill>
                <a:latin typeface="Verdana" pitchFamily="34" charset="0"/>
              </a:rPr>
              <a:t>Структурный домен</a:t>
            </a:r>
            <a:br>
              <a:rPr lang="en-GB" sz="4400">
                <a:solidFill>
                  <a:srgbClr val="3333CC"/>
                </a:solidFill>
                <a:latin typeface="Verdana" pitchFamily="34" charset="0"/>
              </a:rPr>
            </a:br>
            <a:r>
              <a:rPr lang="en-GB" sz="3200">
                <a:solidFill>
                  <a:srgbClr val="3333CC"/>
                </a:solidFill>
                <a:latin typeface="Verdana" pitchFamily="34" charset="0"/>
              </a:rPr>
              <a:t>(</a:t>
            </a:r>
            <a:r>
              <a:rPr lang="en-GB" sz="3200" i="1">
                <a:solidFill>
                  <a:srgbClr val="3333CC"/>
                </a:solidFill>
                <a:latin typeface="Verdana" pitchFamily="34" charset="0"/>
              </a:rPr>
              <a:t>биоинформатика 3D структур</a:t>
            </a:r>
            <a:r>
              <a:rPr lang="en-GB" sz="3200">
                <a:solidFill>
                  <a:srgbClr val="3333CC"/>
                </a:solidFill>
                <a:latin typeface="Verdana" pitchFamily="34" charset="0"/>
              </a:rPr>
              <a:t>)‏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6868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tabLst>
                <a:tab pos="658813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42475" algn="l"/>
              </a:tabLst>
            </a:pPr>
            <a:r>
              <a:rPr lang="ru-RU" sz="2800" i="1">
                <a:solidFill>
                  <a:srgbClr val="CC3300"/>
                </a:solidFill>
              </a:rPr>
              <a:t>Обособленная в пространстве часть молекулы белка, </a:t>
            </a:r>
            <a:r>
              <a:rPr lang="ru-RU" sz="2800">
                <a:solidFill>
                  <a:srgbClr val="CC3300"/>
                </a:solidFill>
              </a:rPr>
              <a:t>как правило, имеющая собственное гидрофобное ядро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622550"/>
            <a:ext cx="5257800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1we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95450"/>
            <a:ext cx="47625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685800" y="304800"/>
            <a:ext cx="7772400" cy="120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3333CC"/>
                </a:solidFill>
                <a:latin typeface="Verdana" pitchFamily="34" charset="0"/>
              </a:rPr>
              <a:t>Пример</a:t>
            </a:r>
            <a:r>
              <a:rPr lang="en-GB" sz="3200">
                <a:solidFill>
                  <a:srgbClr val="3333CC"/>
                </a:solidFill>
                <a:latin typeface="Verdana" pitchFamily="34" charset="0"/>
              </a:rPr>
              <a:t>‏</a:t>
            </a: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334000" y="2133600"/>
            <a:ext cx="3657600" cy="4267200"/>
          </a:xfrm>
          <a:prstGeom prst="rect">
            <a:avLst/>
          </a:prstGeom>
          <a:solidFill>
            <a:srgbClr val="CCEC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</a:rPr>
              <a:t>Транскрипционный фактор – пуриновый репрессор из </a:t>
            </a:r>
            <a:r>
              <a:rPr lang="en-US" sz="2800" i="1">
                <a:solidFill>
                  <a:srgbClr val="000000"/>
                </a:solidFill>
              </a:rPr>
              <a:t>E.coli </a:t>
            </a:r>
            <a:r>
              <a:rPr lang="ru-RU" sz="2800">
                <a:solidFill>
                  <a:srgbClr val="000000"/>
                </a:solidFill>
              </a:rPr>
              <a:t>(PDB код 1</a:t>
            </a:r>
            <a:r>
              <a:rPr lang="en-US" sz="2800">
                <a:solidFill>
                  <a:srgbClr val="000000"/>
                </a:solidFill>
              </a:rPr>
              <a:t>WET)</a:t>
            </a:r>
            <a:r>
              <a:rPr lang="en-GB" sz="2800">
                <a:solidFill>
                  <a:srgbClr val="000000"/>
                </a:solidFill>
              </a:rPr>
              <a:t/>
            </a:r>
            <a:br>
              <a:rPr lang="en-GB" sz="2800">
                <a:solidFill>
                  <a:srgbClr val="000000"/>
                </a:solidFill>
              </a:rPr>
            </a:br>
            <a:endParaRPr lang="en-GB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38200" y="2209800"/>
            <a:ext cx="7764463" cy="1376363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II. </a:t>
            </a:r>
            <a:r>
              <a:rPr lang="ru-RU" smtClean="0">
                <a:latin typeface="Arial" pitchFamily="34" charset="0"/>
                <a:cs typeface="Arial" pitchFamily="34" charset="0"/>
              </a:rPr>
              <a:t>Домены белков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5257800" y="762000"/>
            <a:ext cx="3886200" cy="1296988"/>
            <a:chOff x="3312" y="480"/>
            <a:chExt cx="2246" cy="817"/>
          </a:xfrm>
        </p:grpSpPr>
        <p:sp>
          <p:nvSpPr>
            <p:cNvPr id="19460" name="AutoShape 3"/>
            <p:cNvSpPr>
              <a:spLocks noChangeArrowheads="1"/>
            </p:cNvSpPr>
            <p:nvPr/>
          </p:nvSpPr>
          <p:spPr bwMode="auto">
            <a:xfrm>
              <a:off x="3312" y="480"/>
              <a:ext cx="2246" cy="556"/>
            </a:xfrm>
            <a:prstGeom prst="roundRect">
              <a:avLst>
                <a:gd name="adj" fmla="val 176"/>
              </a:avLst>
            </a:prstGeom>
            <a:solidFill>
              <a:srgbClr val="CCEC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9461" name="Text Box 4"/>
            <p:cNvSpPr txBox="1">
              <a:spLocks noChangeArrowheads="1"/>
            </p:cNvSpPr>
            <p:nvPr/>
          </p:nvSpPr>
          <p:spPr bwMode="auto">
            <a:xfrm>
              <a:off x="3312" y="480"/>
              <a:ext cx="2246" cy="8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>
                  <a:solidFill>
                    <a:srgbClr val="000000"/>
                  </a:solidFill>
                </a:rPr>
                <a:t>Пуриновый</a:t>
              </a:r>
              <a:r>
                <a:rPr lang="en-GB" sz="2800">
                  <a:solidFill>
                    <a:srgbClr val="000000"/>
                  </a:solidFill>
                </a:rPr>
                <a:t> репрессор димеризуется ….</a:t>
              </a:r>
            </a:p>
          </p:txBody>
        </p:sp>
      </p:grpSp>
      <p:pic>
        <p:nvPicPr>
          <p:cNvPr id="19459" name="Рисунок 5" descr="1wet_dim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7625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5029200" y="838200"/>
            <a:ext cx="4114800" cy="4057650"/>
            <a:chOff x="3456" y="528"/>
            <a:chExt cx="2110" cy="2556"/>
          </a:xfrm>
        </p:grpSpPr>
        <p:sp>
          <p:nvSpPr>
            <p:cNvPr id="20491" name="AutoShape 3"/>
            <p:cNvSpPr>
              <a:spLocks noChangeArrowheads="1"/>
            </p:cNvSpPr>
            <p:nvPr/>
          </p:nvSpPr>
          <p:spPr bwMode="auto">
            <a:xfrm>
              <a:off x="3456" y="528"/>
              <a:ext cx="2110" cy="2556"/>
            </a:xfrm>
            <a:prstGeom prst="roundRect">
              <a:avLst>
                <a:gd name="adj" fmla="val 46"/>
              </a:avLst>
            </a:prstGeom>
            <a:solidFill>
              <a:srgbClr val="CCEC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20492" name="Text Box 4"/>
            <p:cNvSpPr txBox="1">
              <a:spLocks noChangeArrowheads="1"/>
            </p:cNvSpPr>
            <p:nvPr/>
          </p:nvSpPr>
          <p:spPr bwMode="auto">
            <a:xfrm>
              <a:off x="3456" y="528"/>
              <a:ext cx="2110" cy="23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>
                  <a:solidFill>
                    <a:srgbClr val="000000"/>
                  </a:solidFill>
                </a:rPr>
                <a:t>… связывает две молекулы гуанина, после чего связывается с ДНК. 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2800">
                <a:solidFill>
                  <a:srgbClr val="000000"/>
                </a:solidFill>
              </a:endParaRP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>
                  <a:solidFill>
                    <a:srgbClr val="000000"/>
                  </a:solidFill>
                </a:rPr>
                <a:t>Сайт связывания – палиндром.</a:t>
              </a: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2800">
                <a:solidFill>
                  <a:srgbClr val="000000"/>
                </a:solidFill>
              </a:endParaRPr>
            </a:p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>
                  <a:solidFill>
                    <a:srgbClr val="000000"/>
                  </a:solidFill>
                </a:rPr>
                <a:t>Весь комплекс обладает симметрией 2-го порядка.</a:t>
              </a:r>
            </a:p>
          </p:txBody>
        </p:sp>
      </p:grpSp>
      <p:grpSp>
        <p:nvGrpSpPr>
          <p:cNvPr id="20483" name="Group 5"/>
          <p:cNvGrpSpPr>
            <a:grpSpLocks/>
          </p:cNvGrpSpPr>
          <p:nvPr/>
        </p:nvGrpSpPr>
        <p:grpSpPr bwMode="auto">
          <a:xfrm>
            <a:off x="990600" y="5867400"/>
            <a:ext cx="6819900" cy="723900"/>
            <a:chOff x="624" y="3696"/>
            <a:chExt cx="4296" cy="456"/>
          </a:xfrm>
        </p:grpSpPr>
        <p:sp>
          <p:nvSpPr>
            <p:cNvPr id="20489" name="AutoShape 6"/>
            <p:cNvSpPr>
              <a:spLocks noChangeArrowheads="1"/>
            </p:cNvSpPr>
            <p:nvPr/>
          </p:nvSpPr>
          <p:spPr bwMode="auto">
            <a:xfrm>
              <a:off x="624" y="3696"/>
              <a:ext cx="4296" cy="449"/>
            </a:xfrm>
            <a:prstGeom prst="roundRect">
              <a:avLst>
                <a:gd name="adj" fmla="val 22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2" name="AutoShape 7"/>
            <p:cNvSpPr>
              <a:spLocks noChangeArrowheads="1"/>
            </p:cNvSpPr>
            <p:nvPr/>
          </p:nvSpPr>
          <p:spPr bwMode="auto">
            <a:xfrm>
              <a:off x="752" y="3696"/>
              <a:ext cx="4040" cy="456"/>
            </a:xfrm>
            <a:prstGeom prst="roundRect">
              <a:avLst>
                <a:gd name="adj" fmla="val 22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l-PL" sz="4400" dirty="0">
                  <a:solidFill>
                    <a:schemeClr val="accent1">
                      <a:lumMod val="50000"/>
                    </a:schemeClr>
                  </a:solidFill>
                  <a:latin typeface="Times New Roman" pitchFamily="16" charset="0"/>
                  <a:ea typeface="+mn-ea"/>
                  <a:cs typeface="+mn-cs"/>
                </a:rPr>
                <a:t>ACGAAAACGT TTTCGT</a:t>
              </a:r>
              <a:endParaRPr lang="en-GB" sz="4400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+mn-ea"/>
                <a:cs typeface="+mn-cs"/>
              </a:endParaRPr>
            </a:p>
          </p:txBody>
        </p:sp>
      </p:grpSp>
      <p:sp>
        <p:nvSpPr>
          <p:cNvPr id="20484" name="Line 8"/>
          <p:cNvSpPr>
            <a:spLocks noChangeShapeType="1"/>
          </p:cNvSpPr>
          <p:nvPr/>
        </p:nvSpPr>
        <p:spPr bwMode="auto">
          <a:xfrm>
            <a:off x="1447800" y="5943600"/>
            <a:ext cx="2895600" cy="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0485" name="Line 9"/>
          <p:cNvSpPr>
            <a:spLocks noChangeShapeType="1"/>
          </p:cNvSpPr>
          <p:nvPr/>
        </p:nvSpPr>
        <p:spPr bwMode="auto">
          <a:xfrm flipH="1">
            <a:off x="4648200" y="6477000"/>
            <a:ext cx="2743200" cy="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20486" name="Рисунок 10" descr="1wet_DN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7625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3657600" y="16002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гуанин</a:t>
            </a:r>
          </a:p>
        </p:txBody>
      </p:sp>
      <p:cxnSp>
        <p:nvCxnSpPr>
          <p:cNvPr id="20488" name="Прямая со стрелкой 12"/>
          <p:cNvCxnSpPr>
            <a:cxnSpLocks noChangeShapeType="1"/>
          </p:cNvCxnSpPr>
          <p:nvPr/>
        </p:nvCxnSpPr>
        <p:spPr bwMode="auto">
          <a:xfrm flipH="1">
            <a:off x="3352800" y="1981200"/>
            <a:ext cx="4572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257800" y="381000"/>
            <a:ext cx="3657600" cy="4267200"/>
          </a:xfrm>
          <a:prstGeom prst="rect">
            <a:avLst/>
          </a:prstGeom>
          <a:solidFill>
            <a:srgbClr val="CCEC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Очевидно выделяется домен, связанный с остальным белком гибким линкером</a:t>
            </a:r>
            <a:r>
              <a:rPr lang="en-US">
                <a:solidFill>
                  <a:srgbClr val="000000"/>
                </a:solidFill>
              </a:rPr>
              <a:t>.</a:t>
            </a:r>
            <a:r>
              <a:rPr lang="en-GB" sz="2800">
                <a:solidFill>
                  <a:srgbClr val="000000"/>
                </a:solidFill>
              </a:rPr>
              <a:t/>
            </a:r>
            <a:br>
              <a:rPr lang="en-GB" sz="2800">
                <a:solidFill>
                  <a:srgbClr val="000000"/>
                </a:solidFill>
              </a:rPr>
            </a:br>
            <a:endParaRPr lang="en-GB" sz="2800">
              <a:solidFill>
                <a:srgbClr val="000000"/>
              </a:solidFill>
            </a:endParaRPr>
          </a:p>
        </p:txBody>
      </p:sp>
      <p:pic>
        <p:nvPicPr>
          <p:cNvPr id="21507" name="Рисунок 5" descr="1wet_spacefil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7625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152400" y="4038600"/>
            <a:ext cx="297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rgbClr val="00664D"/>
                </a:solidFill>
              </a:rPr>
              <a:t>ДНК-связывающий домен</a:t>
            </a:r>
          </a:p>
        </p:txBody>
      </p:sp>
      <p:cxnSp>
        <p:nvCxnSpPr>
          <p:cNvPr id="21509" name="Прямая со стрелкой 8"/>
          <p:cNvCxnSpPr>
            <a:cxnSpLocks noChangeShapeType="1"/>
          </p:cNvCxnSpPr>
          <p:nvPr/>
        </p:nvCxnSpPr>
        <p:spPr bwMode="auto">
          <a:xfrm rot="5400000" flipH="1" flipV="1">
            <a:off x="-152400" y="3048000"/>
            <a:ext cx="175260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1981200" y="1524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rgbClr val="00664D"/>
                </a:solidFill>
              </a:rPr>
              <a:t>Регуляторный домен</a:t>
            </a:r>
          </a:p>
        </p:txBody>
      </p:sp>
      <p:cxnSp>
        <p:nvCxnSpPr>
          <p:cNvPr id="21511" name="Прямая со стрелкой 10"/>
          <p:cNvCxnSpPr>
            <a:cxnSpLocks noChangeShapeType="1"/>
            <a:stCxn id="21510" idx="2"/>
          </p:cNvCxnSpPr>
          <p:nvPr/>
        </p:nvCxnSpPr>
        <p:spPr bwMode="auto">
          <a:xfrm rot="5400000">
            <a:off x="3183731" y="783432"/>
            <a:ext cx="452437" cy="114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1we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7625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1752600" y="990600"/>
            <a:ext cx="3048000" cy="3429000"/>
          </a:xfrm>
          <a:prstGeom prst="ellipse">
            <a:avLst/>
          </a:prstGeom>
          <a:solidFill>
            <a:srgbClr val="00B8FF">
              <a:alpha val="2509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5105400" y="381000"/>
            <a:ext cx="3810000" cy="4267200"/>
          </a:xfrm>
          <a:prstGeom prst="rect">
            <a:avLst/>
          </a:prstGeom>
          <a:solidFill>
            <a:srgbClr val="CCEC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То, что обычно называется регуляторным доменом – это один структурный домен или два?</a:t>
            </a:r>
            <a:r>
              <a:rPr lang="en-GB">
                <a:solidFill>
                  <a:srgbClr val="000000"/>
                </a:solidFill>
              </a:rPr>
              <a:t/>
            </a:r>
            <a:br>
              <a:rPr lang="en-GB">
                <a:solidFill>
                  <a:srgbClr val="000000"/>
                </a:solidFill>
              </a:rPr>
            </a:b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334000" y="304800"/>
            <a:ext cx="3352800" cy="4267200"/>
          </a:xfrm>
          <a:prstGeom prst="rect">
            <a:avLst/>
          </a:prstGeom>
          <a:solidFill>
            <a:srgbClr val="CCEC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Если судить по гидрофобным ядрам, то два… Но обособлены они гораздо слабее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ru-RU">
                <a:solidFill>
                  <a:srgbClr val="000000"/>
                </a:solidFill>
              </a:rPr>
              <a:t>чем ДНК-связывающий домен.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</a:rPr>
              <a:t>Классифицируется (БД </a:t>
            </a:r>
            <a:r>
              <a:rPr lang="en-US" sz="2800">
                <a:solidFill>
                  <a:srgbClr val="000000"/>
                </a:solidFill>
              </a:rPr>
              <a:t>SCOP) </a:t>
            </a:r>
            <a:r>
              <a:rPr lang="ru-RU" sz="2800">
                <a:solidFill>
                  <a:srgbClr val="000000"/>
                </a:solidFill>
              </a:rPr>
              <a:t>как один структурный домен</a:t>
            </a:r>
            <a:r>
              <a:rPr lang="en-GB" sz="2800">
                <a:solidFill>
                  <a:srgbClr val="000000"/>
                </a:solidFill>
              </a:rPr>
              <a:t/>
            </a:r>
            <a:br>
              <a:rPr lang="en-GB" sz="2800">
                <a:solidFill>
                  <a:srgbClr val="000000"/>
                </a:solidFill>
              </a:rPr>
            </a:br>
            <a:endParaRPr lang="en-GB" sz="2800">
              <a:solidFill>
                <a:srgbClr val="000000"/>
              </a:solidFill>
            </a:endParaRPr>
          </a:p>
        </p:txBody>
      </p:sp>
      <p:pic>
        <p:nvPicPr>
          <p:cNvPr id="23555" name="Рисунок 3" descr="1wet_co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7625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685800" y="581025"/>
            <a:ext cx="7772400" cy="120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3333CC"/>
                </a:solidFill>
              </a:rPr>
              <a:t>Структурный домен</a:t>
            </a:r>
            <a:br>
              <a:rPr lang="en-GB" sz="4400">
                <a:solidFill>
                  <a:srgbClr val="3333CC"/>
                </a:solidFill>
              </a:rPr>
            </a:br>
            <a:r>
              <a:rPr lang="en-GB" sz="3200">
                <a:solidFill>
                  <a:srgbClr val="3333CC"/>
                </a:solidFill>
              </a:rPr>
              <a:t>(</a:t>
            </a:r>
            <a:r>
              <a:rPr lang="en-GB" sz="3200" i="1">
                <a:solidFill>
                  <a:srgbClr val="3333CC"/>
                </a:solidFill>
              </a:rPr>
              <a:t>биоинформатика: 3D структуры</a:t>
            </a:r>
            <a:r>
              <a:rPr lang="en-GB" sz="3200">
                <a:solidFill>
                  <a:srgbClr val="3333CC"/>
                </a:solidFill>
              </a:rPr>
              <a:t>)‏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533400" y="1905000"/>
            <a:ext cx="81534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658813" indent="-65881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8813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42475" algn="l"/>
              </a:tabLst>
            </a:pPr>
            <a:r>
              <a:rPr lang="ru-RU" sz="3200" i="1">
                <a:solidFill>
                  <a:srgbClr val="CC3300"/>
                </a:solidFill>
              </a:rPr>
              <a:t>      </a:t>
            </a:r>
            <a:r>
              <a:rPr lang="ru-RU" sz="3200" i="1">
                <a:solidFill>
                  <a:srgbClr val="00664D"/>
                </a:solidFill>
              </a:rPr>
              <a:t>Обособленная в пространстве часть белка</a:t>
            </a:r>
            <a:r>
              <a:rPr lang="ru-RU" sz="3200">
                <a:solidFill>
                  <a:srgbClr val="00664D"/>
                </a:solidFill>
              </a:rPr>
              <a:t>, его структурная единица, имеющая:</a:t>
            </a:r>
          </a:p>
          <a:p>
            <a:pPr marL="658813" indent="-65881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658813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42475" algn="l"/>
              </a:tabLst>
            </a:pPr>
            <a:r>
              <a:rPr lang="ru-RU" sz="2800">
                <a:solidFill>
                  <a:srgbClr val="CC3300"/>
                </a:solidFill>
              </a:rPr>
              <a:t>сравнительно мало контактов с другими частями белка</a:t>
            </a:r>
          </a:p>
          <a:p>
            <a:pPr marL="658813" indent="-65881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658813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642475" algn="l"/>
              </a:tabLst>
            </a:pPr>
            <a:r>
              <a:rPr lang="ru-RU" sz="2800">
                <a:solidFill>
                  <a:srgbClr val="CC3300"/>
                </a:solidFill>
              </a:rPr>
              <a:t>собственное гидрофобное ядро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"/>
          <p:cNvGrpSpPr>
            <a:grpSpLocks/>
          </p:cNvGrpSpPr>
          <p:nvPr/>
        </p:nvGrpSpPr>
        <p:grpSpPr bwMode="auto">
          <a:xfrm>
            <a:off x="685800" y="838200"/>
            <a:ext cx="7769225" cy="1444625"/>
            <a:chOff x="432" y="528"/>
            <a:chExt cx="4894" cy="910"/>
          </a:xfrm>
        </p:grpSpPr>
        <p:sp>
          <p:nvSpPr>
            <p:cNvPr id="25607" name="AutoShape 2"/>
            <p:cNvSpPr>
              <a:spLocks noChangeArrowheads="1"/>
            </p:cNvSpPr>
            <p:nvPr/>
          </p:nvSpPr>
          <p:spPr bwMode="auto">
            <a:xfrm>
              <a:off x="432" y="528"/>
              <a:ext cx="4895" cy="911"/>
            </a:xfrm>
            <a:prstGeom prst="roundRect">
              <a:avLst>
                <a:gd name="adj" fmla="val 10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25608" name="Text Box 3"/>
            <p:cNvSpPr txBox="1">
              <a:spLocks noChangeArrowheads="1"/>
            </p:cNvSpPr>
            <p:nvPr/>
          </p:nvSpPr>
          <p:spPr bwMode="auto">
            <a:xfrm>
              <a:off x="432" y="614"/>
              <a:ext cx="4895" cy="7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4400">
                  <a:solidFill>
                    <a:srgbClr val="3333CC"/>
                  </a:solidFill>
                </a:rPr>
                <a:t>Домен белка XXX</a:t>
              </a:r>
              <a:br>
                <a:rPr lang="en-GB" sz="4400">
                  <a:solidFill>
                    <a:srgbClr val="3333CC"/>
                  </a:solidFill>
                </a:rPr>
              </a:br>
              <a:r>
                <a:rPr lang="en-GB" sz="3200">
                  <a:solidFill>
                    <a:srgbClr val="3333CC"/>
                  </a:solidFill>
                </a:rPr>
                <a:t>(</a:t>
              </a:r>
              <a:r>
                <a:rPr lang="en-GB" sz="3200" i="1">
                  <a:solidFill>
                    <a:srgbClr val="3333CC"/>
                  </a:solidFill>
                </a:rPr>
                <a:t>жизнь</a:t>
              </a:r>
              <a:r>
                <a:rPr lang="en-GB" sz="3200">
                  <a:solidFill>
                    <a:srgbClr val="3333CC"/>
                  </a:solidFill>
                </a:rPr>
                <a:t>)‏</a:t>
              </a:r>
            </a:p>
          </p:txBody>
        </p:sp>
      </p:grp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685800" y="2514600"/>
            <a:ext cx="8074025" cy="682625"/>
            <a:chOff x="432" y="1584"/>
            <a:chExt cx="5086" cy="430"/>
          </a:xfrm>
        </p:grpSpPr>
        <p:sp>
          <p:nvSpPr>
            <p:cNvPr id="25605" name="AutoShape 5"/>
            <p:cNvSpPr>
              <a:spLocks noChangeArrowheads="1"/>
            </p:cNvSpPr>
            <p:nvPr/>
          </p:nvSpPr>
          <p:spPr bwMode="auto">
            <a:xfrm>
              <a:off x="432" y="1584"/>
              <a:ext cx="5087" cy="431"/>
            </a:xfrm>
            <a:prstGeom prst="roundRect">
              <a:avLst>
                <a:gd name="adj" fmla="val 23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432" y="1584"/>
              <a:ext cx="5087" cy="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200">
                  <a:solidFill>
                    <a:srgbClr val="000000"/>
                  </a:solidFill>
                </a:rPr>
                <a:t>Часть белка, названная доменом:</a:t>
              </a:r>
            </a:p>
          </p:txBody>
        </p:sp>
      </p:grp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1066800" y="3657600"/>
            <a:ext cx="4800600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</a:rPr>
              <a:t> Субъективизм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</a:rPr>
              <a:t> Образность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</a:rPr>
              <a:t> Традиция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685800" y="490538"/>
            <a:ext cx="7762875" cy="1379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</a:rPr>
              <a:t>В полимеразах обычно выделяют три домена: </a:t>
            </a:r>
            <a:r>
              <a:rPr lang="en-US" sz="3200">
                <a:solidFill>
                  <a:srgbClr val="000000"/>
                </a:solidFill>
              </a:rPr>
              <a:t>fingers, palm, thumb</a:t>
            </a:r>
            <a:r>
              <a:rPr lang="ru-RU" sz="320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1028" name="Group 2"/>
          <p:cNvGrpSpPr>
            <a:grpSpLocks/>
          </p:cNvGrpSpPr>
          <p:nvPr/>
        </p:nvGrpSpPr>
        <p:grpSpPr bwMode="auto">
          <a:xfrm>
            <a:off x="381000" y="2239963"/>
            <a:ext cx="4341813" cy="3697287"/>
            <a:chOff x="240" y="1411"/>
            <a:chExt cx="2735" cy="2329"/>
          </a:xfrm>
        </p:grpSpPr>
        <p:sp>
          <p:nvSpPr>
            <p:cNvPr id="1029" name="Rectangle 3"/>
            <p:cNvSpPr>
              <a:spLocks noChangeArrowheads="1"/>
            </p:cNvSpPr>
            <p:nvPr/>
          </p:nvSpPr>
          <p:spPr bwMode="auto">
            <a:xfrm>
              <a:off x="388" y="1411"/>
              <a:ext cx="2588" cy="233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grpSp>
          <p:nvGrpSpPr>
            <p:cNvPr id="1030" name="Group 4"/>
            <p:cNvGrpSpPr>
              <a:grpSpLocks/>
            </p:cNvGrpSpPr>
            <p:nvPr/>
          </p:nvGrpSpPr>
          <p:grpSpPr bwMode="auto">
            <a:xfrm>
              <a:off x="240" y="1559"/>
              <a:ext cx="2735" cy="2032"/>
              <a:chOff x="240" y="1559"/>
              <a:chExt cx="2735" cy="2032"/>
            </a:xfrm>
          </p:grpSpPr>
          <p:pic>
            <p:nvPicPr>
              <p:cNvPr id="1031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7" y="1626"/>
                <a:ext cx="2198" cy="19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032" name="AutoShape 6"/>
              <p:cNvSpPr>
                <a:spLocks noChangeArrowheads="1"/>
              </p:cNvSpPr>
              <p:nvPr/>
            </p:nvSpPr>
            <p:spPr bwMode="auto">
              <a:xfrm>
                <a:off x="1600" y="2823"/>
                <a:ext cx="123" cy="101"/>
              </a:xfrm>
              <a:custGeom>
                <a:avLst/>
                <a:gdLst>
                  <a:gd name="T0" fmla="*/ 5353 w 82"/>
                  <a:gd name="T1" fmla="*/ 0 h 67"/>
                  <a:gd name="T2" fmla="*/ 0 w 82"/>
                  <a:gd name="T3" fmla="*/ 3579 h 67"/>
                  <a:gd name="T4" fmla="*/ 2079 w 82"/>
                  <a:gd name="T5" fmla="*/ 9202 h 67"/>
                  <a:gd name="T6" fmla="*/ 8518 w 82"/>
                  <a:gd name="T7" fmla="*/ 9202 h 67"/>
                  <a:gd name="T8" fmla="*/ 10618 w 82"/>
                  <a:gd name="T9" fmla="*/ 357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25 w 82"/>
                  <a:gd name="T16" fmla="*/ 26 h 67"/>
                  <a:gd name="T17" fmla="*/ 57 w 82"/>
                  <a:gd name="T18" fmla="*/ 51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67">
                    <a:moveTo>
                      <a:pt x="0" y="26"/>
                    </a:moveTo>
                    <a:lnTo>
                      <a:pt x="31" y="26"/>
                    </a:lnTo>
                    <a:lnTo>
                      <a:pt x="41" y="0"/>
                    </a:lnTo>
                    <a:lnTo>
                      <a:pt x="51" y="26"/>
                    </a:lnTo>
                    <a:lnTo>
                      <a:pt x="82" y="26"/>
                    </a:lnTo>
                    <a:lnTo>
                      <a:pt x="57" y="41"/>
                    </a:lnTo>
                    <a:lnTo>
                      <a:pt x="66" y="67"/>
                    </a:lnTo>
                    <a:lnTo>
                      <a:pt x="41" y="51"/>
                    </a:lnTo>
                    <a:lnTo>
                      <a:pt x="16" y="67"/>
                    </a:lnTo>
                    <a:lnTo>
                      <a:pt x="25" y="41"/>
                    </a:lnTo>
                    <a:close/>
                  </a:path>
                </a:pathLst>
              </a:custGeom>
              <a:solidFill>
                <a:srgbClr val="00FF00"/>
              </a:solidFill>
              <a:ln w="936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33" name="Text Box 7"/>
              <p:cNvSpPr txBox="1">
                <a:spLocks noChangeArrowheads="1"/>
              </p:cNvSpPr>
              <p:nvPr/>
            </p:nvSpPr>
            <p:spPr bwMode="auto">
              <a:xfrm>
                <a:off x="240" y="1831"/>
                <a:ext cx="684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ts val="625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Arial" pitchFamily="34" charset="0"/>
                  </a:rPr>
                  <a:t>Fingers</a:t>
                </a:r>
              </a:p>
            </p:txBody>
          </p:sp>
          <p:sp>
            <p:nvSpPr>
              <p:cNvPr id="1034" name="Rectangle 8"/>
              <p:cNvSpPr>
                <a:spLocks noChangeArrowheads="1"/>
              </p:cNvSpPr>
              <p:nvPr/>
            </p:nvSpPr>
            <p:spPr bwMode="auto">
              <a:xfrm>
                <a:off x="876" y="3304"/>
                <a:ext cx="304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spcBef>
                    <a:spcPts val="625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Arial" pitchFamily="34" charset="0"/>
                  </a:rPr>
                  <a:t>Palm</a:t>
                </a:r>
              </a:p>
            </p:txBody>
          </p:sp>
          <p:sp>
            <p:nvSpPr>
              <p:cNvPr id="1035" name="Text Box 9"/>
              <p:cNvSpPr txBox="1">
                <a:spLocks noChangeArrowheads="1"/>
              </p:cNvSpPr>
              <p:nvPr/>
            </p:nvSpPr>
            <p:spPr bwMode="auto">
              <a:xfrm>
                <a:off x="2347" y="2221"/>
                <a:ext cx="628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ts val="250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Arial" pitchFamily="34" charset="0"/>
                  </a:rPr>
                  <a:t>Thumb</a:t>
                </a:r>
              </a:p>
            </p:txBody>
          </p:sp>
          <p:sp>
            <p:nvSpPr>
              <p:cNvPr id="1036" name="AutoShape 10"/>
              <p:cNvSpPr>
                <a:spLocks/>
              </p:cNvSpPr>
              <p:nvPr/>
            </p:nvSpPr>
            <p:spPr bwMode="auto">
              <a:xfrm>
                <a:off x="2104" y="1859"/>
                <a:ext cx="871" cy="218"/>
              </a:xfrm>
              <a:prstGeom prst="borderCallout1">
                <a:avLst>
                  <a:gd name="adj1" fmla="val 49657"/>
                  <a:gd name="adj2" fmla="val -8306"/>
                  <a:gd name="adj3" fmla="val 74481"/>
                  <a:gd name="adj4" fmla="val -3806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Bef>
                    <a:spcPts val="200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800">
                    <a:solidFill>
                      <a:srgbClr val="000000"/>
                    </a:solidFill>
                    <a:latin typeface="Arial" pitchFamily="34" charset="0"/>
                  </a:rPr>
                  <a:t>Template RNA</a:t>
                </a:r>
              </a:p>
            </p:txBody>
          </p:sp>
          <p:sp>
            <p:nvSpPr>
              <p:cNvPr id="1037" name="AutoShape 11"/>
              <p:cNvSpPr>
                <a:spLocks/>
              </p:cNvSpPr>
              <p:nvPr/>
            </p:nvSpPr>
            <p:spPr bwMode="auto">
              <a:xfrm>
                <a:off x="1501" y="1559"/>
                <a:ext cx="859" cy="218"/>
              </a:xfrm>
              <a:prstGeom prst="borderCallout1">
                <a:avLst>
                  <a:gd name="adj1" fmla="val 49657"/>
                  <a:gd name="adj2" fmla="val -8421"/>
                  <a:gd name="adj3" fmla="val 300000"/>
                  <a:gd name="adj4" fmla="val -25088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Bef>
                    <a:spcPts val="200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800">
                    <a:solidFill>
                      <a:srgbClr val="000000"/>
                    </a:solidFill>
                    <a:latin typeface="Arial" pitchFamily="34" charset="0"/>
                  </a:rPr>
                  <a:t>Product RNA</a:t>
                </a:r>
              </a:p>
            </p:txBody>
          </p:sp>
          <p:sp>
            <p:nvSpPr>
              <p:cNvPr id="1038" name="AutoShape 12"/>
              <p:cNvSpPr>
                <a:spLocks/>
              </p:cNvSpPr>
              <p:nvPr/>
            </p:nvSpPr>
            <p:spPr bwMode="auto">
              <a:xfrm>
                <a:off x="1949" y="3193"/>
                <a:ext cx="404" cy="170"/>
              </a:xfrm>
              <a:prstGeom prst="borderCallout1">
                <a:avLst>
                  <a:gd name="adj1" fmla="val 63718"/>
                  <a:gd name="adj2" fmla="val -17912"/>
                  <a:gd name="adj3" fmla="val 80532"/>
                  <a:gd name="adj4" fmla="val -89181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800" b="1">
                    <a:solidFill>
                      <a:srgbClr val="000000"/>
                    </a:solidFill>
                  </a:rPr>
                  <a:t>NTP</a:t>
                </a:r>
              </a:p>
            </p:txBody>
          </p:sp>
          <p:sp>
            <p:nvSpPr>
              <p:cNvPr id="1039" name="AutoShape 13"/>
              <p:cNvSpPr>
                <a:spLocks/>
              </p:cNvSpPr>
              <p:nvPr/>
            </p:nvSpPr>
            <p:spPr bwMode="auto">
              <a:xfrm>
                <a:off x="1129" y="1694"/>
                <a:ext cx="684" cy="921"/>
              </a:xfrm>
              <a:custGeom>
                <a:avLst/>
                <a:gdLst>
                  <a:gd name="T0" fmla="*/ 18179 w 499"/>
                  <a:gd name="T1" fmla="*/ 18183 h 613"/>
                  <a:gd name="T2" fmla="*/ 11524 w 499"/>
                  <a:gd name="T3" fmla="*/ 78033 h 613"/>
                  <a:gd name="T4" fmla="*/ 0 w 499"/>
                  <a:gd name="T5" fmla="*/ 0 h 613"/>
                  <a:gd name="T6" fmla="*/ 0 60000 65536"/>
                  <a:gd name="T7" fmla="*/ 0 60000 65536"/>
                  <a:gd name="T8" fmla="*/ 0 60000 65536"/>
                  <a:gd name="T9" fmla="*/ 0 w 499"/>
                  <a:gd name="T10" fmla="*/ 0 h 613"/>
                  <a:gd name="T11" fmla="*/ 499 w 499"/>
                  <a:gd name="T12" fmla="*/ 613 h 6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9" h="613">
                    <a:moveTo>
                      <a:pt x="499" y="137"/>
                    </a:moveTo>
                    <a:cubicBezTo>
                      <a:pt x="449" y="375"/>
                      <a:pt x="400" y="613"/>
                      <a:pt x="317" y="590"/>
                    </a:cubicBezTo>
                    <a:cubicBezTo>
                      <a:pt x="234" y="567"/>
                      <a:pt x="117" y="283"/>
                      <a:pt x="0" y="0"/>
                    </a:cubicBezTo>
                  </a:path>
                </a:pathLst>
              </a:custGeom>
              <a:noFill/>
              <a:ln w="4752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40" name="Line 14"/>
              <p:cNvSpPr>
                <a:spLocks noChangeShapeType="1"/>
              </p:cNvSpPr>
              <p:nvPr/>
            </p:nvSpPr>
            <p:spPr bwMode="auto">
              <a:xfrm flipH="1" flipV="1">
                <a:off x="977" y="1768"/>
                <a:ext cx="372" cy="807"/>
              </a:xfrm>
              <a:prstGeom prst="line">
                <a:avLst/>
              </a:prstGeom>
              <a:noFill/>
              <a:ln w="4752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41" name="Line 15"/>
              <p:cNvSpPr>
                <a:spLocks noChangeShapeType="1"/>
              </p:cNvSpPr>
              <p:nvPr/>
            </p:nvSpPr>
            <p:spPr bwMode="auto">
              <a:xfrm>
                <a:off x="1539" y="2717"/>
                <a:ext cx="1" cy="613"/>
              </a:xfrm>
              <a:prstGeom prst="line">
                <a:avLst/>
              </a:prstGeom>
              <a:noFill/>
              <a:ln w="47520" cap="rnd">
                <a:solidFill>
                  <a:srgbClr val="CCFFFF"/>
                </a:solidFill>
                <a:prstDash val="sysDot"/>
                <a:miter lim="800000"/>
                <a:headEnd type="triangle" w="med" len="med"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42" name="Line 16"/>
              <p:cNvSpPr>
                <a:spLocks noChangeShapeType="1"/>
              </p:cNvSpPr>
              <p:nvPr/>
            </p:nvSpPr>
            <p:spPr bwMode="auto">
              <a:xfrm>
                <a:off x="1539" y="3297"/>
                <a:ext cx="1" cy="204"/>
              </a:xfrm>
              <a:prstGeom prst="line">
                <a:avLst/>
              </a:prstGeom>
              <a:noFill/>
              <a:ln w="4752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5154613" y="2209800"/>
          <a:ext cx="368776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5" imgW="3688400" imgH="3734124" progId="PBrush">
                  <p:embed/>
                </p:oleObj>
              </mc:Choice>
              <mc:Fallback>
                <p:oleObj r:id="rId5" imgW="3688400" imgH="3734124" progId="PBrush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2209800"/>
                        <a:ext cx="3687762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685800" y="1524000"/>
            <a:ext cx="74676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000000"/>
                </a:solidFill>
              </a:rPr>
              <a:t>Три определения доменов часто дают похожие результаты!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</a:rPr>
              <a:t>Но не всегда…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88975" y="152400"/>
            <a:ext cx="7764463" cy="1376363"/>
          </a:xfrm>
        </p:spPr>
        <p:txBody>
          <a:bodyPr/>
          <a:lstStyle/>
          <a:p>
            <a:r>
              <a:rPr lang="ru-RU" smtClean="0"/>
              <a:t>Структурный домен может быть больше эволюционного</a:t>
            </a:r>
          </a:p>
        </p:txBody>
      </p:sp>
      <p:grpSp>
        <p:nvGrpSpPr>
          <p:cNvPr id="27651" name="Группа 5"/>
          <p:cNvGrpSpPr>
            <a:grpSpLocks/>
          </p:cNvGrpSpPr>
          <p:nvPr/>
        </p:nvGrpSpPr>
        <p:grpSpPr bwMode="auto">
          <a:xfrm>
            <a:off x="304800" y="1600200"/>
            <a:ext cx="3429000" cy="3333750"/>
            <a:chOff x="838200" y="1981200"/>
            <a:chExt cx="3429000" cy="3332988"/>
          </a:xfrm>
        </p:grpSpPr>
        <p:pic>
          <p:nvPicPr>
            <p:cNvPr id="27659" name="Рисунок 1" descr="1wet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1981200"/>
              <a:ext cx="3429000" cy="333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0" name="Овал 3"/>
            <p:cNvSpPr>
              <a:spLocks noChangeArrowheads="1"/>
            </p:cNvSpPr>
            <p:nvPr/>
          </p:nvSpPr>
          <p:spPr bwMode="auto">
            <a:xfrm>
              <a:off x="990600" y="2514600"/>
              <a:ext cx="914400" cy="914400"/>
            </a:xfrm>
            <a:prstGeom prst="ellipse">
              <a:avLst/>
            </a:prstGeom>
            <a:solidFill>
              <a:srgbClr val="FF0000">
                <a:alpha val="10196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27661" name="Овал 4"/>
            <p:cNvSpPr>
              <a:spLocks noChangeArrowheads="1"/>
            </p:cNvSpPr>
            <p:nvPr/>
          </p:nvSpPr>
          <p:spPr bwMode="auto">
            <a:xfrm rot="-1426910">
              <a:off x="2098838" y="2578113"/>
              <a:ext cx="2057400" cy="2458407"/>
            </a:xfrm>
            <a:prstGeom prst="ellipse">
              <a:avLst/>
            </a:prstGeom>
            <a:solidFill>
              <a:srgbClr val="0070C0">
                <a:alpha val="10196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304800" y="4876800"/>
            <a:ext cx="4059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1"/>
                </a:solidFill>
              </a:rPr>
              <a:t>Структурные домены (</a:t>
            </a:r>
            <a:r>
              <a:rPr lang="en-US">
                <a:solidFill>
                  <a:schemeClr val="tx1"/>
                </a:solidFill>
              </a:rPr>
              <a:t>SCOP)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7653" name="AutoShape 2" descr="data:image/png;base64,iVBORw0KGgoAAAANSUhEUgAAALEAAAAXCAYAAABEbK42AAAG20lEQVRoQ+2be0wURxjAvz0PijSIC7TiqxESqxhUxAKKINXENFqjkKueDyxXrbFpI6kmVvuHWWiaEGMiCTXxD8Gk1kepBh+hsUIrmKCQxmALVUzjoxq0yGvR6t0B5aYzi3vuLbN7u5c9U93b5FhuZ+abb2Z+882338wxELpCPfCS9wDzkusfUj/UAyBAPLMZcvB/9cHqDwSw6I85wZMfLL0DlYvy8nLAYglafwaq1/+qXFiYE8LC7kJ4+B3g+SasWzlTVfV3IDoKECdfBW7Dm59zH8ZtZwSsMXVG3b/rLkWHO0u/whAXBaLgy1oGrV9fApmZDrDb4wHhDmVwx4buz/vB6UTw8CFAVxdAdzeC8+eduI/2M0ePfql3zL0Q58Vu5GwxHxvuXlT1VqCqngrTQUwGQgA5NdUBy5eHQNYygWtrXXDlyk1wOt9hTpwY0AqzF+IlYz/g3hu7CtsLBhtihP8ac6/pO4lq+k6YEmIBZIejCIO8m8/PtygNCtvWpttS80lJgjj2xg2qhRfTpXXqqYdWXpRF5PhLV1t5+OnTfbrCR6+2Ng9cuNDAHDuWoxvi+VFLuOwxSxmEZwyDUTbq3vD4J3T5nxpTQozs9hKYOrUAMjLG8wsWQExMDHVcent7h4G8dEmTy8FnZXllkbK0cvL6lPIpuTha9A2kPTS9hLY3NDyfyOfOdUNHx0fMqVPVWkD2WuJZr8/jZkfOM9wStzib0O9Pm0wHsQDwpEkFkJw8noDC5+YK4yEOvAiu9Dt7+rQmi8yvXOkLMaUcrT6t8rXqq7c9ot7Utp8583wCu1weuHy5hTlyZI4uiBMjkripEcmGW+Kb7mvolvu6qSDG0YlCmDBhHSQkZEgtHb9pkyrEPkt/RQWQ/IFc7KFDAhC0+nzqeJZPaenXoq/qpJTJl7fHZwLj9vro0dTkwt8nYd94eJlSuQi0dWsaMqE75l5OvHWy4dGJjn/bURw/+eKari8uejweHHmywKt+T0lJgYiyssVxT5+mWGNjo8T+53fsUIVYujzLrZW/gZSmi2XVLCVJ87oxe/dSxfvT168l1iiXpeQbunu3v3nu3MP3ExMfyHipz8vLq5cqLED89bWtOdWebyHKEm14dOKJ5zFaZtkAq61bsattnK9tlM8eDDnx8fHYpeuAN2pq0JjWVrAONxz4PXuofjGBSWqV1KwbSVPL76+sCK+PFdy1i/5yqKIvu3OnansEP1ejXMFfx/KklnhoYAB1LV0Kj2bP9uEGA12clJRURIW4cnA/CQ0bDjGOkKLVYZ+BPazQcNl6rNOLzDtu3DgcAsUxUHzF1dYOxdTVkbZb+IMHR1hiUS/aSxLNd5Tn1zMBaHUJAG3eTLfEFH3VJokoREmetBJ5X1DKeDqXLYO+rCx5VKd42rRpIyEurF+TUze2MmgQv9u3Ghb12k1jiVNTU6G5uRlvIl1Fb92+DRH9/cIEVho4NbjlSzYZbHl+rVZclCUH3yiI/cFL9JZePquBbCINWK2oJT0d7k2ZIuem2Gaz+UJMhG6sXu75dWJ10CBOu/8+zLu/wjSWODs7G/rLy9HbDx5A5OCgF2CaD0mDUgobrYz8mVaI1fIJy78EJBE4f5ZXnq4Gsjj5pCuM1y+XQTxosaAf09KgM3qEi1u8ZcuWkRCTbWfcBi5Y7gSWbb7ohMWyDrc7Q7Q8UuspPpMu5fJ0pRc7qRWl+gD4od6yNJeCpq9Ub+lEorWHppt8YpA8iu4MQi4YNUpbdIIIIhBHWEZzEUyk4Uu+G7mQ2+M0FcSkT5HNVgJWqwNGjxa2nPnSUipz7Pbt3pcqft8+bx7yXPpdCViqdd+2TbE+mhwW55eH2ZT0FSy2inxpe2gbKXK51PxDQx5wuVqYkyf1xYknhidwk19LJHvNhh3+If5Je/9t1D5wx3QQCyCvWlUCLOvAMeN4NQgDTeMLC4WiI5b0sjLNIkUZSgVYHbK8q84zvQKWeetWDzx54ghgx24+NydyPo4TG3va6jdnI96xazQlxALI+flFkJi4G38Uz05oJk6WkV+xYkTITliez57VLJImw8c90CHLCzFFL80y29s90NrawFRW6j87sTg6l1sSbWOMPPxDdk5+flSFfnl0ypQQo7VrS2DGjAJYuFDYejbaQPCzZtFdFByb1lofP3OmKvBsS4tuvZX0EitilfRrbHTD9et/gtudFtApNnvcJ5w99lPDLfEPPQfQ990HTAexcAwzPb0AcnODArDRE+KFy3O5EHR2AvT0kA+CujoXnnjfMMePB3aeOJi/7CCbHXgGLg79skPzCm+OjOHhLvzi+5dhv+wwR6+FWvmq9oBpNiBe1QEMtQvgP7utLIHqTt4EAAAAAElFTkSuQmCC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4" name="AutoShape 4" descr="data:image/png;base64,iVBORw0KGgoAAAANSUhEUgAAALEAAAAXCAYAAABEbK42AAAG20lEQVRoQ+2be0wURxjAvz0PijSIC7TiqxESqxhUxAKKINXENFqjkKueDyxXrbFpI6kmVvuHWWiaEGMiCTXxD8Gk1kepBh+hsUIrmKCQxmALVUzjoxq0yGvR6t0B5aYzi3vuLbN7u5c9U93b5FhuZ+abb2Z+882338wxELpCPfCS9wDzkusfUj/UAyBAPLMZcvB/9cHqDwSw6I85wZMfLL0DlYvy8nLAYglafwaq1/+qXFiYE8LC7kJ4+B3g+SasWzlTVfV3IDoKECdfBW7Dm59zH8ZtZwSsMXVG3b/rLkWHO0u/whAXBaLgy1oGrV9fApmZDrDb4wHhDmVwx4buz/vB6UTw8CFAVxdAdzeC8+eduI/2M0ePfql3zL0Q58Vu5GwxHxvuXlT1VqCqngrTQUwGQgA5NdUBy5eHQNYygWtrXXDlyk1wOt9hTpwY0AqzF+IlYz/g3hu7CtsLBhtihP8ac6/pO4lq+k6YEmIBZIejCIO8m8/PtygNCtvWpttS80lJgjj2xg2qhRfTpXXqqYdWXpRF5PhLV1t5+OnTfbrCR6+2Ng9cuNDAHDuWoxvi+VFLuOwxSxmEZwyDUTbq3vD4J3T5nxpTQozs9hKYOrUAMjLG8wsWQExMDHVcent7h4G8dEmTy8FnZXllkbK0cvL6lPIpuTha9A2kPTS9hLY3NDyfyOfOdUNHx0fMqVPVWkD2WuJZr8/jZkfOM9wStzib0O9Pm0wHsQDwpEkFkJw8noDC5+YK4yEOvAiu9Dt7+rQmi8yvXOkLMaUcrT6t8rXqq7c9ot7Utp8583wCu1weuHy5hTlyZI4uiBMjkripEcmGW+Kb7mvolvu6qSDG0YlCmDBhHSQkZEgtHb9pkyrEPkt/RQWQ/IFc7KFDAhC0+nzqeJZPaenXoq/qpJTJl7fHZwLj9vro0dTkwt8nYd94eJlSuQi0dWsaMqE75l5OvHWy4dGJjn/bURw/+eKari8uejweHHmywKt+T0lJgYiyssVxT5+mWGNjo8T+53fsUIVYujzLrZW/gZSmi2XVLCVJ87oxe/dSxfvT168l1iiXpeQbunu3v3nu3MP3ExMfyHipz8vLq5cqLED89bWtOdWebyHKEm14dOKJ5zFaZtkAq61bsattnK9tlM8eDDnx8fHYpeuAN2pq0JjWVrAONxz4PXuofjGBSWqV1KwbSVPL76+sCK+PFdy1i/5yqKIvu3OnansEP1ejXMFfx/KklnhoYAB1LV0Kj2bP9uEGA12clJRURIW4cnA/CQ0bDjGOkKLVYZ+BPazQcNl6rNOLzDtu3DgcAsUxUHzF1dYOxdTVkbZb+IMHR1hiUS/aSxLNd5Tn1zMBaHUJAG3eTLfEFH3VJokoREmetBJ5X1DKeDqXLYO+rCx5VKd42rRpIyEurF+TUze2MmgQv9u3Ghb12k1jiVNTU6G5uRlvIl1Fb92+DRH9/cIEVho4NbjlSzYZbHl+rVZclCUH3yiI/cFL9JZePquBbCINWK2oJT0d7k2ZIuem2Gaz+UJMhG6sXu75dWJ10CBOu/8+zLu/wjSWODs7G/rLy9HbDx5A5OCgF2CaD0mDUgobrYz8mVaI1fIJy78EJBE4f5ZXnq4Gsjj5pCuM1y+XQTxosaAf09KgM3qEi1u8ZcuWkRCTbWfcBi5Y7gSWbb7ohMWyDrc7Q7Q8UuspPpMu5fJ0pRc7qRWl+gD4od6yNJeCpq9Ub+lEorWHppt8YpA8iu4MQi4YNUpbdIIIIhBHWEZzEUyk4Uu+G7mQ2+M0FcSkT5HNVgJWqwNGjxa2nPnSUipz7Pbt3pcqft8+bx7yXPpdCViqdd+2TbE+mhwW55eH2ZT0FSy2inxpe2gbKXK51PxDQx5wuVqYkyf1xYknhidwk19LJHvNhh3+If5Je/9t1D5wx3QQCyCvWlUCLOvAMeN4NQgDTeMLC4WiI5b0sjLNIkUZSgVYHbK8q84zvQKWeetWDzx54ghgx24+NydyPo4TG3va6jdnI96xazQlxALI+flFkJi4G38Uz05oJk6WkV+xYkTITliez57VLJImw8c90CHLCzFFL80y29s90NrawFRW6j87sTg6l1sSbWOMPPxDdk5+flSFfnl0ypQQo7VrS2DGjAJYuFDYejbaQPCzZtFdFByb1lofP3OmKvBsS4tuvZX0EitilfRrbHTD9et/gtudFtApNnvcJ5w99lPDLfEPPQfQ990HTAexcAwzPb0AcnODArDRE+KFy3O5EHR2AvT0kA+CujoXnnjfMMePB3aeOJi/7CCbHXgGLg79skPzCm+OjOHhLvzi+5dhv+wwR6+FWvmq9oBpNiBe1QEMtQvgP7utLIHqTt4EAAAAAElFTkSuQmCC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5715000"/>
            <a:ext cx="55340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7" descr="1wet"/>
          <p:cNvPicPr>
            <a:picLocks noChangeAspect="1" noChangeArrowheads="1"/>
          </p:cNvPicPr>
          <p:nvPr/>
        </p:nvPicPr>
        <p:blipFill>
          <a:blip r:embed="rId4" cstate="print"/>
          <a:srcRect t="18898" r="11339" b="11339"/>
          <a:stretch>
            <a:fillRect/>
          </a:stretch>
        </p:blipFill>
        <p:spPr bwMode="auto">
          <a:xfrm>
            <a:off x="4724400" y="2286000"/>
            <a:ext cx="3776663" cy="2971800"/>
          </a:xfrm>
          <a:prstGeom prst="rect">
            <a:avLst/>
          </a:prstGeom>
          <a:solidFill>
            <a:srgbClr val="FFFFCC">
              <a:alpha val="74901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7657" name="TextBox 11"/>
          <p:cNvSpPr txBox="1">
            <a:spLocks noChangeArrowheads="1"/>
          </p:cNvSpPr>
          <p:nvPr/>
        </p:nvSpPr>
        <p:spPr bwMode="auto">
          <a:xfrm>
            <a:off x="4724400" y="5257800"/>
            <a:ext cx="4060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1"/>
                </a:solidFill>
              </a:rPr>
              <a:t>Эволюционный домен (</a:t>
            </a:r>
            <a:r>
              <a:rPr lang="en-US">
                <a:solidFill>
                  <a:schemeClr val="tx1"/>
                </a:solidFill>
              </a:rPr>
              <a:t>Pfam)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7658" name="TextBox 12"/>
          <p:cNvSpPr txBox="1">
            <a:spLocks noChangeArrowheads="1"/>
          </p:cNvSpPr>
          <p:nvPr/>
        </p:nvSpPr>
        <p:spPr bwMode="auto">
          <a:xfrm>
            <a:off x="3733800" y="1752600"/>
            <a:ext cx="4633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tx1"/>
                </a:solidFill>
              </a:rPr>
              <a:t>Пуриновый репрессор </a:t>
            </a:r>
            <a:r>
              <a:rPr lang="en-US" sz="2800" b="1">
                <a:solidFill>
                  <a:schemeClr val="tx1"/>
                </a:solidFill>
              </a:rPr>
              <a:t>1wet</a:t>
            </a:r>
            <a:endParaRPr lang="ru-RU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85800" y="1295400"/>
            <a:ext cx="7766050" cy="115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>
                <a:solidFill>
                  <a:srgbClr val="3333CC"/>
                </a:solidFill>
                <a:latin typeface="Verdana" pitchFamily="34" charset="0"/>
              </a:rPr>
              <a:t>Что такое “домен”?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85800" y="2819400"/>
            <a:ext cx="8229600" cy="237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CC33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>
                <a:solidFill>
                  <a:srgbClr val="CC3300"/>
                </a:solidFill>
              </a:rPr>
              <a:t>Три определения: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000000"/>
                </a:solidFill>
              </a:rPr>
              <a:t> </a:t>
            </a:r>
            <a:r>
              <a:rPr lang="ru-RU" sz="2800">
                <a:solidFill>
                  <a:srgbClr val="000000"/>
                </a:solidFill>
              </a:rPr>
              <a:t>По функции (функциональный домен)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</a:rPr>
              <a:t> По сравнению последовательностей (эволюционный домен)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</a:rPr>
              <a:t> По структуре (структурный домен)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"/>
          <p:cNvGrpSpPr>
            <a:grpSpLocks/>
          </p:cNvGrpSpPr>
          <p:nvPr/>
        </p:nvGrpSpPr>
        <p:grpSpPr bwMode="auto">
          <a:xfrm>
            <a:off x="228600" y="914400"/>
            <a:ext cx="4999038" cy="5651500"/>
            <a:chOff x="144" y="240"/>
            <a:chExt cx="3149" cy="3560"/>
          </a:xfrm>
        </p:grpSpPr>
        <p:pic>
          <p:nvPicPr>
            <p:cNvPr id="286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240"/>
              <a:ext cx="3149" cy="35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8679" name="AutoShape 3"/>
            <p:cNvSpPr>
              <a:spLocks noChangeArrowheads="1"/>
            </p:cNvSpPr>
            <p:nvPr/>
          </p:nvSpPr>
          <p:spPr bwMode="auto">
            <a:xfrm>
              <a:off x="241" y="1320"/>
              <a:ext cx="485" cy="216"/>
            </a:xfrm>
            <a:prstGeom prst="roundRect">
              <a:avLst>
                <a:gd name="adj" fmla="val 46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19–81</a:t>
              </a:r>
            </a:p>
          </p:txBody>
        </p:sp>
        <p:sp>
          <p:nvSpPr>
            <p:cNvPr id="28680" name="AutoShape 4"/>
            <p:cNvSpPr>
              <a:spLocks noChangeArrowheads="1"/>
            </p:cNvSpPr>
            <p:nvPr/>
          </p:nvSpPr>
          <p:spPr bwMode="auto">
            <a:xfrm>
              <a:off x="1928" y="1880"/>
              <a:ext cx="589" cy="216"/>
            </a:xfrm>
            <a:prstGeom prst="roundRect">
              <a:avLst>
                <a:gd name="adj" fmla="val 46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82–90</a:t>
              </a:r>
            </a:p>
          </p:txBody>
        </p:sp>
        <p:sp>
          <p:nvSpPr>
            <p:cNvPr id="28681" name="AutoShape 5"/>
            <p:cNvSpPr>
              <a:spLocks noChangeArrowheads="1"/>
            </p:cNvSpPr>
            <p:nvPr/>
          </p:nvSpPr>
          <p:spPr bwMode="auto">
            <a:xfrm>
              <a:off x="2497" y="1632"/>
              <a:ext cx="582" cy="216"/>
            </a:xfrm>
            <a:prstGeom prst="roundRect">
              <a:avLst>
                <a:gd name="adj" fmla="val 46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00"/>
                  </a:solidFill>
                </a:rPr>
                <a:t>91–142</a:t>
              </a:r>
            </a:p>
          </p:txBody>
        </p:sp>
        <p:sp>
          <p:nvSpPr>
            <p:cNvPr id="28682" name="Line 6"/>
            <p:cNvSpPr>
              <a:spLocks noChangeShapeType="1"/>
            </p:cNvSpPr>
            <p:nvPr/>
          </p:nvSpPr>
          <p:spPr bwMode="auto">
            <a:xfrm flipH="1" flipV="1">
              <a:off x="1879" y="1543"/>
              <a:ext cx="146" cy="338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5257800" y="1981200"/>
            <a:ext cx="3787775" cy="171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«</a:t>
            </a:r>
            <a:r>
              <a:rPr lang="en-GB">
                <a:solidFill>
                  <a:srgbClr val="000000"/>
                </a:solidFill>
              </a:rPr>
              <a:t>Парный</a:t>
            </a:r>
            <a:r>
              <a:rPr lang="ru-RU">
                <a:solidFill>
                  <a:srgbClr val="000000"/>
                </a:solidFill>
              </a:rPr>
              <a:t>»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ru-RU">
                <a:solidFill>
                  <a:srgbClr val="000000"/>
                </a:solidFill>
              </a:rPr>
              <a:t>(</a:t>
            </a:r>
            <a:r>
              <a:rPr lang="en-US">
                <a:solidFill>
                  <a:srgbClr val="000000"/>
                </a:solidFill>
              </a:rPr>
              <a:t>“Paired”) </a:t>
            </a:r>
            <a:r>
              <a:rPr lang="en-GB">
                <a:solidFill>
                  <a:srgbClr val="000000"/>
                </a:solidFill>
              </a:rPr>
              <a:t>домен из транскрипционного фактора PAX5 человека (PDB 1K78)</a:t>
            </a:r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– очевидно, два структурных домена</a:t>
            </a:r>
          </a:p>
        </p:txBody>
      </p:sp>
      <p:sp>
        <p:nvSpPr>
          <p:cNvPr id="28676" name="AutoShape 8"/>
          <p:cNvSpPr>
            <a:spLocks noChangeArrowheads="1"/>
          </p:cNvSpPr>
          <p:nvPr/>
        </p:nvSpPr>
        <p:spPr bwMode="auto">
          <a:xfrm>
            <a:off x="3962400" y="4495800"/>
            <a:ext cx="4749800" cy="1803400"/>
          </a:xfrm>
          <a:prstGeom prst="roundRect">
            <a:avLst>
              <a:gd name="adj" fmla="val 8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Эволюционный домен (PAX в Pfam)‏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включает </a:t>
            </a:r>
            <a:r>
              <a:rPr lang="en-GB" b="1" i="1">
                <a:solidFill>
                  <a:srgbClr val="000000"/>
                </a:solidFill>
              </a:rPr>
              <a:t>оба</a:t>
            </a:r>
            <a:r>
              <a:rPr lang="en-GB">
                <a:solidFill>
                  <a:srgbClr val="000000"/>
                </a:solidFill>
              </a:rPr>
              <a:t> структурных домена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(126 а.о.)‏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8677" name="Заголовок 9"/>
          <p:cNvSpPr>
            <a:spLocks noGrp="1"/>
          </p:cNvSpPr>
          <p:nvPr>
            <p:ph type="title"/>
          </p:nvPr>
        </p:nvSpPr>
        <p:spPr>
          <a:xfrm>
            <a:off x="688975" y="0"/>
            <a:ext cx="7764463" cy="1376363"/>
          </a:xfrm>
        </p:spPr>
        <p:txBody>
          <a:bodyPr/>
          <a:lstStyle/>
          <a:p>
            <a:r>
              <a:rPr lang="ru-RU" smtClean="0"/>
              <a:t>Эволюционный домен может быть больше структурного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85800" y="490538"/>
            <a:ext cx="7762875" cy="1379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</a:rPr>
              <a:t>Последовательности </a:t>
            </a:r>
            <a:r>
              <a:rPr lang="en-US" sz="3200">
                <a:solidFill>
                  <a:srgbClr val="000000"/>
                </a:solidFill>
              </a:rPr>
              <a:t>PAX/prd</a:t>
            </a:r>
            <a:r>
              <a:rPr lang="ru-RU" sz="3200">
                <a:solidFill>
                  <a:srgbClr val="000000"/>
                </a:solidFill>
              </a:rPr>
              <a:t> доменов консервативны по всей длине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8686800" cy="3433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4460875" cy="515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2971800" y="533400"/>
            <a:ext cx="5943600" cy="2876550"/>
          </a:xfrm>
          <a:prstGeom prst="roundRect">
            <a:avLst>
              <a:gd name="adj" fmla="val 69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Забавно, что полипептидные цепи обоих структурных доменов имеют общую топологию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(- одинаковое число спиралей,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 - одинаковые межспиральные взаимодействия,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 - одинаковый порядок следования спиралей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 вдоль цепи;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 * минорные элементы вторичной структуры не в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    счет!)‏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28600" y="0"/>
            <a:ext cx="89154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solidFill>
                  <a:srgbClr val="000000"/>
                </a:solidFill>
              </a:rPr>
              <a:t>N-</a:t>
            </a:r>
            <a:r>
              <a:rPr lang="ru-RU" sz="2800">
                <a:solidFill>
                  <a:srgbClr val="000000"/>
                </a:solidFill>
              </a:rPr>
              <a:t>концевой структурный домен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ru-RU" sz="2800">
                <a:solidFill>
                  <a:srgbClr val="000000"/>
                </a:solidFill>
              </a:rPr>
              <a:t>парного домена </a:t>
            </a: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r>
              <a:rPr lang="ru-RU" sz="2800">
                <a:solidFill>
                  <a:srgbClr val="000000"/>
                </a:solidFill>
              </a:rPr>
              <a:t>хорошо совмещается с </a:t>
            </a:r>
            <a:r>
              <a:rPr lang="en-US" sz="2800">
                <a:solidFill>
                  <a:srgbClr val="000000"/>
                </a:solidFill>
              </a:rPr>
              <a:t>C-</a:t>
            </a:r>
            <a:r>
              <a:rPr lang="ru-RU" sz="2800">
                <a:solidFill>
                  <a:srgbClr val="000000"/>
                </a:solidFill>
              </a:rPr>
              <a:t>концевым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5181600" cy="471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5626100" y="1184275"/>
            <a:ext cx="28829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Синий – </a:t>
            </a:r>
            <a:r>
              <a:rPr lang="en-US">
                <a:solidFill>
                  <a:srgbClr val="000000"/>
                </a:solidFill>
              </a:rPr>
              <a:t>N</a:t>
            </a:r>
            <a:r>
              <a:rPr lang="ru-RU">
                <a:solidFill>
                  <a:srgbClr val="000000"/>
                </a:solidFill>
              </a:rPr>
              <a:t>-концевой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5641975" y="1676400"/>
            <a:ext cx="31178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Зеленый – </a:t>
            </a:r>
            <a:r>
              <a:rPr lang="en-US">
                <a:solidFill>
                  <a:srgbClr val="000000"/>
                </a:solidFill>
              </a:rPr>
              <a:t>C</a:t>
            </a:r>
            <a:r>
              <a:rPr lang="ru-RU">
                <a:solidFill>
                  <a:srgbClr val="000000"/>
                </a:solidFill>
              </a:rPr>
              <a:t>-концевой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5699125" y="2327275"/>
            <a:ext cx="3444875" cy="197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Совмещение – по двум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спиралям, всего по 14 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C</a:t>
            </a:r>
            <a:r>
              <a:rPr lang="en-US" baseline="-25000">
                <a:solidFill>
                  <a:srgbClr val="000000"/>
                </a:solidFill>
                <a:latin typeface="Symbol" pitchFamily="18" charset="2"/>
              </a:rPr>
              <a:t></a:t>
            </a:r>
            <a:r>
              <a:rPr lang="ru-RU" baseline="-25000">
                <a:solidFill>
                  <a:srgbClr val="000000"/>
                </a:solidFill>
              </a:rPr>
              <a:t> </a:t>
            </a:r>
            <a:r>
              <a:rPr lang="ru-RU">
                <a:solidFill>
                  <a:srgbClr val="000000"/>
                </a:solidFill>
              </a:rPr>
              <a:t>атомам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Rmsd = 0.5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Å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228600" y="6096000"/>
            <a:ext cx="8686800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Но достоверного сходства последовательностей не наблюдается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609600" y="0"/>
            <a:ext cx="7762875" cy="1379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</a:rPr>
              <a:t>Два структурных домена парного домена одинаково расположены на ДНК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71625"/>
            <a:ext cx="5059363" cy="460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914400" y="14478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000000"/>
                </a:solidFill>
              </a:rPr>
              <a:t>Структурные домены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676400" y="3429000"/>
            <a:ext cx="6400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000000"/>
                </a:solidFill>
              </a:rPr>
              <a:t>Алгоритмы детектирования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2362200" y="160338"/>
            <a:ext cx="477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99"/>
                </a:solidFill>
                <a:latin typeface="Arial" pitchFamily="34" charset="0"/>
              </a:rPr>
              <a:t>How do automatic methods work?</a:t>
            </a:r>
          </a:p>
        </p:txBody>
      </p:sp>
      <p:sp>
        <p:nvSpPr>
          <p:cNvPr id="34819" name="AutoShape 6"/>
          <p:cNvSpPr>
            <a:spLocks noChangeArrowheads="1"/>
          </p:cNvSpPr>
          <p:nvPr/>
        </p:nvSpPr>
        <p:spPr bwMode="auto">
          <a:xfrm>
            <a:off x="2743200" y="12954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2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1600200" y="838200"/>
            <a:ext cx="259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" pitchFamily="34" charset="0"/>
              </a:rPr>
              <a:t>3D-coordinates of chain</a:t>
            </a:r>
          </a:p>
        </p:txBody>
      </p:sp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685800" y="1752600"/>
            <a:ext cx="47244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1676400" y="6118225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pitchFamily="34" charset="0"/>
              </a:rPr>
              <a:t>Predicted domains</a:t>
            </a:r>
          </a:p>
        </p:txBody>
      </p:sp>
      <p:sp>
        <p:nvSpPr>
          <p:cNvPr id="34823" name="AutoShape 10"/>
          <p:cNvSpPr>
            <a:spLocks noChangeArrowheads="1"/>
          </p:cNvSpPr>
          <p:nvPr/>
        </p:nvSpPr>
        <p:spPr bwMode="auto">
          <a:xfrm>
            <a:off x="2743200" y="5638800"/>
            <a:ext cx="15240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chemeClr val="accent2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971800" y="1752600"/>
            <a:ext cx="2451100" cy="2057400"/>
            <a:chOff x="1872" y="1104"/>
            <a:chExt cx="1544" cy="1296"/>
          </a:xfrm>
        </p:grpSpPr>
        <p:sp>
          <p:nvSpPr>
            <p:cNvPr id="34847" name="Rectangle 12"/>
            <p:cNvSpPr>
              <a:spLocks noChangeArrowheads="1"/>
            </p:cNvSpPr>
            <p:nvPr/>
          </p:nvSpPr>
          <p:spPr bwMode="auto">
            <a:xfrm>
              <a:off x="1872" y="1104"/>
              <a:ext cx="1544" cy="129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b="1" i="1">
                <a:solidFill>
                  <a:srgbClr val="FF0066"/>
                </a:solidFill>
                <a:latin typeface="Arial" pitchFamily="34" charset="0"/>
              </a:endParaRPr>
            </a:p>
          </p:txBody>
        </p:sp>
        <p:sp>
          <p:nvSpPr>
            <p:cNvPr id="34848" name="Text Box 17"/>
            <p:cNvSpPr txBox="1">
              <a:spLocks noChangeArrowheads="1"/>
            </p:cNvSpPr>
            <p:nvPr/>
          </p:nvSpPr>
          <p:spPr bwMode="auto">
            <a:xfrm>
              <a:off x="1922" y="1200"/>
              <a:ext cx="1486" cy="674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latin typeface="Arial" pitchFamily="34" charset="0"/>
                </a:rPr>
                <a:t>Make domains by putting together primitive units of secondary structure</a:t>
              </a:r>
            </a:p>
          </p:txBody>
        </p:sp>
        <p:sp>
          <p:nvSpPr>
            <p:cNvPr id="34849" name="Text Box 18"/>
            <p:cNvSpPr txBox="1">
              <a:spLocks noChangeArrowheads="1"/>
            </p:cNvSpPr>
            <p:nvPr/>
          </p:nvSpPr>
          <p:spPr bwMode="auto">
            <a:xfrm>
              <a:off x="1922" y="2088"/>
              <a:ext cx="1374" cy="212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i="1">
                  <a:solidFill>
                    <a:srgbClr val="D60093"/>
                  </a:solidFill>
                  <a:latin typeface="Arial" pitchFamily="34" charset="0"/>
                </a:rPr>
                <a:t>Bottom-up approach</a:t>
              </a:r>
            </a:p>
          </p:txBody>
        </p:sp>
      </p:grp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5867400" y="106362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D60093"/>
                </a:solidFill>
                <a:latin typeface="Arial" pitchFamily="34" charset="0"/>
              </a:rPr>
              <a:t>Parameters involved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87325" y="1752600"/>
            <a:ext cx="2784475" cy="2057400"/>
            <a:chOff x="118" y="1104"/>
            <a:chExt cx="1754" cy="1296"/>
          </a:xfrm>
        </p:grpSpPr>
        <p:grpSp>
          <p:nvGrpSpPr>
            <p:cNvPr id="34842" name="Group 19"/>
            <p:cNvGrpSpPr>
              <a:grpSpLocks/>
            </p:cNvGrpSpPr>
            <p:nvPr/>
          </p:nvGrpSpPr>
          <p:grpSpPr bwMode="auto">
            <a:xfrm>
              <a:off x="432" y="1104"/>
              <a:ext cx="1440" cy="1296"/>
              <a:chOff x="1344" y="1152"/>
              <a:chExt cx="1440" cy="1296"/>
            </a:xfrm>
          </p:grpSpPr>
          <p:sp>
            <p:nvSpPr>
              <p:cNvPr id="34844" name="Rectangle 11"/>
              <p:cNvSpPr>
                <a:spLocks noChangeArrowheads="1"/>
              </p:cNvSpPr>
              <p:nvPr/>
            </p:nvSpPr>
            <p:spPr bwMode="auto">
              <a:xfrm>
                <a:off x="1344" y="1152"/>
                <a:ext cx="1440" cy="1296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>
                  <a:latin typeface="Arial" pitchFamily="34" charset="0"/>
                </a:endParaRPr>
              </a:p>
            </p:txBody>
          </p:sp>
          <p:sp>
            <p:nvSpPr>
              <p:cNvPr id="34845" name="Text Box 14"/>
              <p:cNvSpPr txBox="1">
                <a:spLocks noChangeArrowheads="1"/>
              </p:cNvSpPr>
              <p:nvPr/>
            </p:nvSpPr>
            <p:spPr bwMode="auto">
              <a:xfrm>
                <a:off x="1430" y="1259"/>
                <a:ext cx="1258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solidFill>
                      <a:schemeClr val="accent2"/>
                    </a:solidFill>
                    <a:latin typeface="Arial" pitchFamily="34" charset="0"/>
                  </a:rPr>
                  <a:t>Make domains</a:t>
                </a:r>
              </a:p>
              <a:p>
                <a:r>
                  <a:rPr lang="en-US" sz="1600">
                    <a:solidFill>
                      <a:schemeClr val="accent2"/>
                    </a:solidFill>
                    <a:latin typeface="Arial" pitchFamily="34" charset="0"/>
                  </a:rPr>
                  <a:t>by partitioning chain into smaller units</a:t>
                </a:r>
              </a:p>
            </p:txBody>
          </p:sp>
          <p:sp>
            <p:nvSpPr>
              <p:cNvPr id="34846" name="Text Box 15"/>
              <p:cNvSpPr txBox="1">
                <a:spLocks noChangeArrowheads="1"/>
              </p:cNvSpPr>
              <p:nvPr/>
            </p:nvSpPr>
            <p:spPr bwMode="auto">
              <a:xfrm>
                <a:off x="1344" y="2136"/>
                <a:ext cx="133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 i="1">
                    <a:solidFill>
                      <a:srgbClr val="D60093"/>
                    </a:solidFill>
                    <a:latin typeface="Arial" pitchFamily="34" charset="0"/>
                  </a:rPr>
                  <a:t>Top-down approach</a:t>
                </a:r>
              </a:p>
            </p:txBody>
          </p:sp>
        </p:grpSp>
        <p:sp>
          <p:nvSpPr>
            <p:cNvPr id="34843" name="Text Box 27"/>
            <p:cNvSpPr txBox="1">
              <a:spLocks noChangeArrowheads="1"/>
            </p:cNvSpPr>
            <p:nvPr/>
          </p:nvSpPr>
          <p:spPr bwMode="auto">
            <a:xfrm rot="-5400000">
              <a:off x="-19" y="1563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993366"/>
                  </a:solidFill>
                  <a:latin typeface="Arial" pitchFamily="34" charset="0"/>
                </a:rPr>
                <a:t>Step 1</a:t>
              </a:r>
            </a:p>
          </p:txBody>
        </p:sp>
      </p:grp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1112838" y="4210050"/>
            <a:ext cx="3765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3399FF"/>
                </a:solidFill>
                <a:latin typeface="Arial" pitchFamily="34" charset="0"/>
              </a:rPr>
              <a:t>Evaluate each potential domain</a:t>
            </a:r>
            <a:r>
              <a:rPr lang="en-US" sz="1600" b="1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n-US" sz="1600">
                <a:solidFill>
                  <a:schemeClr val="accent2"/>
                </a:solidFill>
                <a:latin typeface="Arial" pitchFamily="34" charset="0"/>
              </a:rPr>
              <a:t>using set of parameters (accept or reject given assignment)</a:t>
            </a:r>
          </a:p>
        </p:txBody>
      </p:sp>
      <p:sp>
        <p:nvSpPr>
          <p:cNvPr id="34828" name="Text Box 28"/>
          <p:cNvSpPr txBox="1">
            <a:spLocks noChangeArrowheads="1"/>
          </p:cNvSpPr>
          <p:nvPr/>
        </p:nvSpPr>
        <p:spPr bwMode="auto">
          <a:xfrm rot="-5400000">
            <a:off x="-334962" y="4221162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993366"/>
                </a:solidFill>
                <a:latin typeface="Arial" pitchFamily="34" charset="0"/>
              </a:rPr>
              <a:t>Step 2</a:t>
            </a:r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5581650" y="1905000"/>
            <a:ext cx="3562350" cy="2047875"/>
            <a:chOff x="3516" y="1200"/>
            <a:chExt cx="2244" cy="1290"/>
          </a:xfrm>
        </p:grpSpPr>
        <p:sp>
          <p:nvSpPr>
            <p:cNvPr id="34837" name="Text Box 22"/>
            <p:cNvSpPr txBox="1">
              <a:spLocks noChangeArrowheads="1"/>
            </p:cNvSpPr>
            <p:nvPr/>
          </p:nvSpPr>
          <p:spPr bwMode="auto">
            <a:xfrm>
              <a:off x="3552" y="1200"/>
              <a:ext cx="2208" cy="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D60093"/>
                  </a:solidFill>
                  <a:latin typeface="Arial" pitchFamily="34" charset="0"/>
                </a:rPr>
                <a:t>Maximize </a:t>
              </a:r>
              <a:r>
                <a:rPr lang="en-US" sz="1600" b="1">
                  <a:solidFill>
                    <a:srgbClr val="D60093"/>
                  </a:solidFill>
                  <a:latin typeface="Arial" pitchFamily="34" charset="0"/>
                </a:rPr>
                <a:t>hydrophobic core</a:t>
              </a:r>
              <a:r>
                <a:rPr lang="en-US" sz="1600">
                  <a:solidFill>
                    <a:srgbClr val="D60093"/>
                  </a:solidFill>
                  <a:latin typeface="Arial" pitchFamily="34" charset="0"/>
                </a:rPr>
                <a:t> of the unit</a:t>
              </a:r>
            </a:p>
            <a:p>
              <a:r>
                <a:rPr lang="en-US" sz="1600">
                  <a:solidFill>
                    <a:srgbClr val="D60093"/>
                  </a:solidFill>
                  <a:latin typeface="Arial" pitchFamily="34" charset="0"/>
                </a:rPr>
                <a:t>Maximize </a:t>
              </a:r>
              <a:r>
                <a:rPr lang="en-US" sz="1600" b="1">
                  <a:solidFill>
                    <a:srgbClr val="D60093"/>
                  </a:solidFill>
                  <a:latin typeface="Arial" pitchFamily="34" charset="0"/>
                </a:rPr>
                <a:t>compactness</a:t>
              </a:r>
              <a:r>
                <a:rPr lang="en-US" sz="1600">
                  <a:solidFill>
                    <a:srgbClr val="D60093"/>
                  </a:solidFill>
                  <a:latin typeface="Arial" pitchFamily="34" charset="0"/>
                </a:rPr>
                <a:t> of the unit</a:t>
              </a:r>
            </a:p>
            <a:p>
              <a:r>
                <a:rPr lang="en-US" sz="1600">
                  <a:solidFill>
                    <a:srgbClr val="D60093"/>
                  </a:solidFill>
                  <a:latin typeface="Arial" pitchFamily="34" charset="0"/>
                </a:rPr>
                <a:t>Find mechanical </a:t>
              </a:r>
              <a:r>
                <a:rPr lang="en-US" sz="1600" b="1">
                  <a:solidFill>
                    <a:srgbClr val="D60093"/>
                  </a:solidFill>
                  <a:latin typeface="Arial" pitchFamily="34" charset="0"/>
                </a:rPr>
                <a:t>hinge</a:t>
              </a:r>
              <a:r>
                <a:rPr lang="en-US" sz="1600">
                  <a:solidFill>
                    <a:srgbClr val="D60093"/>
                  </a:solidFill>
                  <a:latin typeface="Arial" pitchFamily="34" charset="0"/>
                </a:rPr>
                <a:t> points between units</a:t>
              </a:r>
            </a:p>
            <a:p>
              <a:r>
                <a:rPr lang="en-US" sz="1600">
                  <a:solidFill>
                    <a:srgbClr val="D60093"/>
                  </a:solidFill>
                  <a:latin typeface="Arial" pitchFamily="34" charset="0"/>
                </a:rPr>
                <a:t>Minimize </a:t>
              </a:r>
              <a:r>
                <a:rPr lang="en-US" sz="1600" b="1">
                  <a:solidFill>
                    <a:srgbClr val="D60093"/>
                  </a:solidFill>
                  <a:latin typeface="Arial" pitchFamily="34" charset="0"/>
                </a:rPr>
                <a:t>interface</a:t>
              </a:r>
              <a:r>
                <a:rPr lang="en-US" sz="1600">
                  <a:solidFill>
                    <a:srgbClr val="D60093"/>
                  </a:solidFill>
                  <a:latin typeface="Arial" pitchFamily="34" charset="0"/>
                </a:rPr>
                <a:t> area between units</a:t>
              </a:r>
            </a:p>
            <a:p>
              <a:r>
                <a:rPr lang="en-US" sz="1600">
                  <a:solidFill>
                    <a:srgbClr val="D60093"/>
                  </a:solidFill>
                  <a:latin typeface="Arial" pitchFamily="34" charset="0"/>
                </a:rPr>
                <a:t>    </a:t>
              </a:r>
            </a:p>
          </p:txBody>
        </p:sp>
        <p:pic>
          <p:nvPicPr>
            <p:cNvPr id="34838" name="Picture 35" descr="BD1030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16" y="1290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9" name="Picture 36" descr="BD1030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34" y="1584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0" name="Picture 37" descr="BD1030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28" y="1758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1" name="Picture 38" descr="BD1030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28" y="2058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572125" y="3886200"/>
            <a:ext cx="3419475" cy="1803400"/>
            <a:chOff x="3510" y="2448"/>
            <a:chExt cx="2154" cy="1136"/>
          </a:xfrm>
        </p:grpSpPr>
        <p:sp>
          <p:nvSpPr>
            <p:cNvPr id="34832" name="Rectangle 26"/>
            <p:cNvSpPr>
              <a:spLocks noChangeArrowheads="1"/>
            </p:cNvSpPr>
            <p:nvPr/>
          </p:nvSpPr>
          <p:spPr bwMode="auto">
            <a:xfrm>
              <a:off x="3552" y="2448"/>
              <a:ext cx="2112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006600"/>
                  </a:solidFill>
                  <a:latin typeface="Arial" pitchFamily="34" charset="0"/>
                </a:rPr>
                <a:t>Minimum</a:t>
              </a:r>
              <a:r>
                <a:rPr lang="en-US" sz="1600" b="1">
                  <a:solidFill>
                    <a:srgbClr val="006600"/>
                  </a:solidFill>
                  <a:latin typeface="Arial" pitchFamily="34" charset="0"/>
                </a:rPr>
                <a:t> size</a:t>
              </a:r>
              <a:r>
                <a:rPr lang="en-US" sz="1600">
                  <a:solidFill>
                    <a:srgbClr val="006600"/>
                  </a:solidFill>
                  <a:latin typeface="Arial" pitchFamily="34" charset="0"/>
                </a:rPr>
                <a:t> of unit</a:t>
              </a:r>
            </a:p>
            <a:p>
              <a:r>
                <a:rPr lang="en-US" sz="1600">
                  <a:solidFill>
                    <a:srgbClr val="006600"/>
                  </a:solidFill>
                  <a:latin typeface="Arial" pitchFamily="34" charset="0"/>
                </a:rPr>
                <a:t>Maximize</a:t>
              </a:r>
              <a:r>
                <a:rPr lang="en-US" sz="1600" b="1">
                  <a:solidFill>
                    <a:srgbClr val="006600"/>
                  </a:solidFill>
                  <a:latin typeface="Arial" pitchFamily="34" charset="0"/>
                </a:rPr>
                <a:t> globularity</a:t>
              </a:r>
            </a:p>
            <a:p>
              <a:r>
                <a:rPr lang="en-US" sz="1600">
                  <a:solidFill>
                    <a:srgbClr val="006600"/>
                  </a:solidFill>
                  <a:latin typeface="Arial" pitchFamily="34" charset="0"/>
                </a:rPr>
                <a:t>Minimize cutting through </a:t>
              </a:r>
              <a:r>
                <a:rPr lang="en-US" sz="1600" b="1">
                  <a:solidFill>
                    <a:srgbClr val="006600"/>
                  </a:solidFill>
                  <a:latin typeface="Arial" pitchFamily="34" charset="0"/>
                </a:rPr>
                <a:t>secondary structures</a:t>
              </a:r>
            </a:p>
            <a:p>
              <a:r>
                <a:rPr lang="en-US" sz="1600">
                  <a:solidFill>
                    <a:srgbClr val="006600"/>
                  </a:solidFill>
                  <a:latin typeface="Arial" pitchFamily="34" charset="0"/>
                </a:rPr>
                <a:t>Maximum number of </a:t>
              </a:r>
              <a:r>
                <a:rPr lang="en-US" sz="1600" b="1">
                  <a:solidFill>
                    <a:srgbClr val="006600"/>
                  </a:solidFill>
                  <a:latin typeface="Arial" pitchFamily="34" charset="0"/>
                </a:rPr>
                <a:t>discontinuous fragments</a:t>
              </a:r>
              <a:r>
                <a:rPr lang="en-US" sz="1600">
                  <a:solidFill>
                    <a:srgbClr val="006600"/>
                  </a:solidFill>
                  <a:latin typeface="Arial" pitchFamily="34" charset="0"/>
                </a:rPr>
                <a:t> within the domain</a:t>
              </a:r>
            </a:p>
          </p:txBody>
        </p:sp>
        <p:pic>
          <p:nvPicPr>
            <p:cNvPr id="34833" name="Picture 39" descr="BD1030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16" y="252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4" name="Picture 40" descr="BD1030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16" y="2688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5" name="Picture 41" descr="BD1030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16" y="2838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6" name="Picture 42" descr="BD10300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10" y="3144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31" name="TextBox 40"/>
          <p:cNvSpPr txBox="1">
            <a:spLocks noChangeArrowheads="1"/>
          </p:cNvSpPr>
          <p:nvPr/>
        </p:nvSpPr>
        <p:spPr bwMode="auto">
          <a:xfrm>
            <a:off x="0" y="6488113"/>
            <a:ext cx="2116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/>
              <a:t>Details on Automatic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7" grpId="0"/>
      <p:bldP spid="4200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685800" y="490538"/>
            <a:ext cx="7764463" cy="138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000000"/>
                </a:solidFill>
              </a:rPr>
              <a:t>На чем основаны методы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685800" y="1752600"/>
            <a:ext cx="7764463" cy="410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>
                <a:solidFill>
                  <a:srgbClr val="000000"/>
                </a:solidFill>
              </a:rPr>
              <a:t>Домен имеет собственное гидрофобное ядро</a:t>
            </a:r>
            <a:r>
              <a:rPr lang="en-US" sz="3200">
                <a:solidFill>
                  <a:srgbClr val="000000"/>
                </a:solidFill>
              </a:rPr>
              <a:t> </a:t>
            </a:r>
            <a:r>
              <a:rPr lang="ru-RU" sz="3200">
                <a:solidFill>
                  <a:srgbClr val="000000"/>
                </a:solidFill>
              </a:rPr>
              <a:t>(пример</a:t>
            </a:r>
            <a:r>
              <a:rPr lang="en-US" sz="3200">
                <a:solidFill>
                  <a:srgbClr val="000000"/>
                </a:solidFill>
              </a:rPr>
              <a:t>: </a:t>
            </a:r>
            <a:r>
              <a:rPr lang="ru-RU" sz="3200">
                <a:solidFill>
                  <a:srgbClr val="000000"/>
                </a:solidFill>
              </a:rPr>
              <a:t>алгоритм </a:t>
            </a:r>
            <a:r>
              <a:rPr lang="en-US" sz="3200">
                <a:solidFill>
                  <a:srgbClr val="000000"/>
                </a:solidFill>
              </a:rPr>
              <a:t>DETECTIVE</a:t>
            </a:r>
            <a:r>
              <a:rPr lang="ru-RU" sz="3200">
                <a:solidFill>
                  <a:srgbClr val="000000"/>
                </a:solidFill>
              </a:rPr>
              <a:t> </a:t>
            </a:r>
            <a:r>
              <a:rPr lang="en-US" sz="3200">
                <a:solidFill>
                  <a:srgbClr val="000000"/>
                </a:solidFill>
              </a:rPr>
              <a:t>Swindells, 1995)‏</a:t>
            </a:r>
          </a:p>
          <a:p>
            <a: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>
                <a:solidFill>
                  <a:srgbClr val="000000"/>
                </a:solidFill>
              </a:rPr>
              <a:t>Домен – это часть белка, внутри которой много контактов аминокислотных остатков, а между доменами – мало контактов </a:t>
            </a:r>
            <a:r>
              <a:rPr lang="en-US" sz="3200">
                <a:solidFill>
                  <a:srgbClr val="000000"/>
                </a:solidFill>
              </a:rPr>
              <a:t>(</a:t>
            </a:r>
            <a:r>
              <a:rPr lang="ru-RU" sz="3200">
                <a:solidFill>
                  <a:srgbClr val="000000"/>
                </a:solidFill>
              </a:rPr>
              <a:t>пример: алгоритм  </a:t>
            </a:r>
            <a:r>
              <a:rPr lang="en-US" sz="3200">
                <a:solidFill>
                  <a:srgbClr val="000000"/>
                </a:solidFill>
              </a:rPr>
              <a:t>DOMAK, Siddiqui&amp;Barton, 1995)‏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685800" y="463550"/>
            <a:ext cx="7762875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000000"/>
                </a:solidFill>
              </a:rPr>
              <a:t>Siddiqui&amp;Barton, 1995: DOMAK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533400" y="2752725"/>
            <a:ext cx="7762875" cy="3343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>
                <a:solidFill>
                  <a:srgbClr val="000000"/>
                </a:solidFill>
              </a:rPr>
              <a:t>Предпосылки: домен состоит из одного или двух непрерывных участков полипептидной цепи</a:t>
            </a:r>
          </a:p>
          <a:p>
            <a: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200">
                <a:solidFill>
                  <a:srgbClr val="000000"/>
                </a:solidFill>
              </a:rPr>
              <a:t>Число контактов между остатками внутри домена больше, чем число междоменных контактов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900113" y="2022475"/>
            <a:ext cx="48101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i="1">
                <a:solidFill>
                  <a:srgbClr val="000000"/>
                </a:solidFill>
              </a:rPr>
              <a:t>Сверху – вниз, от целого – к части!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685800" y="228600"/>
            <a:ext cx="7762875" cy="1379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000000"/>
                </a:solidFill>
              </a:rPr>
              <a:t>Формализация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762000" y="1524000"/>
            <a:ext cx="7391400" cy="211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>
                <a:solidFill>
                  <a:srgbClr val="000000"/>
                </a:solidFill>
              </a:rPr>
              <a:t>Два остатка контактируют, если расстояние между ними меньше 5</a:t>
            </a:r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Å</a:t>
            </a:r>
          </a:p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Если белок разбит на две части, </a:t>
            </a: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 и </a:t>
            </a: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, то определяется индекс разделенности:   </a:t>
            </a:r>
            <a:r>
              <a:rPr lang="en-US" sz="28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2800">
                <a:solidFill>
                  <a:srgbClr val="000000"/>
                </a:solidFill>
                <a:cs typeface="Times New Roman" pitchFamily="18" charset="0"/>
              </a:rPr>
            </a:br>
            <a:endParaRPr lang="en-US" sz="28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1370013" y="3505200"/>
            <a:ext cx="5886450" cy="649288"/>
          </a:xfrm>
          <a:prstGeom prst="rect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i="1">
                <a:solidFill>
                  <a:srgbClr val="000000"/>
                </a:solidFill>
              </a:rPr>
              <a:t>SplitValue=</a:t>
            </a:r>
            <a:r>
              <a:rPr lang="en-US" sz="3200" b="1">
                <a:solidFill>
                  <a:srgbClr val="000000"/>
                </a:solidFill>
              </a:rPr>
              <a:t>(</a:t>
            </a:r>
            <a:r>
              <a:rPr lang="en-US" sz="3200" b="1" i="1">
                <a:solidFill>
                  <a:srgbClr val="000000"/>
                </a:solidFill>
              </a:rPr>
              <a:t>int</a:t>
            </a:r>
            <a:r>
              <a:rPr lang="en-US" sz="3200" b="1" i="1" baseline="-25000">
                <a:solidFill>
                  <a:srgbClr val="000000"/>
                </a:solidFill>
              </a:rPr>
              <a:t>A</a:t>
            </a:r>
            <a:r>
              <a:rPr lang="en-US" sz="3200" b="1" i="1">
                <a:solidFill>
                  <a:srgbClr val="000000"/>
                </a:solidFill>
              </a:rPr>
              <a:t>/ext</a:t>
            </a:r>
            <a:r>
              <a:rPr lang="en-US" sz="3200" b="1" i="1" baseline="-25000">
                <a:solidFill>
                  <a:srgbClr val="000000"/>
                </a:solidFill>
              </a:rPr>
              <a:t>AB</a:t>
            </a:r>
            <a:r>
              <a:rPr lang="en-US" sz="3200" b="1">
                <a:solidFill>
                  <a:srgbClr val="000000"/>
                </a:solidFill>
              </a:rPr>
              <a:t>)</a:t>
            </a:r>
            <a:r>
              <a:rPr lang="en-US" sz="3200" b="1" i="1">
                <a:solidFill>
                  <a:srgbClr val="000000"/>
                </a:solidFill>
                <a:cs typeface="Times New Roman" pitchFamily="18" charset="0"/>
              </a:rPr>
              <a:t>∙</a:t>
            </a:r>
            <a:r>
              <a:rPr lang="en-US" sz="3200" b="1">
                <a:solidFill>
                  <a:srgbClr val="000000"/>
                </a:solidFill>
              </a:rPr>
              <a:t>(</a:t>
            </a:r>
            <a:r>
              <a:rPr lang="en-US" sz="3200" b="1" i="1">
                <a:solidFill>
                  <a:srgbClr val="000000"/>
                </a:solidFill>
              </a:rPr>
              <a:t>int</a:t>
            </a:r>
            <a:r>
              <a:rPr lang="en-US" sz="3200" b="1" i="1" baseline="-25000">
                <a:solidFill>
                  <a:srgbClr val="000000"/>
                </a:solidFill>
              </a:rPr>
              <a:t>B</a:t>
            </a:r>
            <a:r>
              <a:rPr lang="en-US" sz="3200" b="1" i="1">
                <a:solidFill>
                  <a:srgbClr val="000000"/>
                </a:solidFill>
              </a:rPr>
              <a:t>/ext</a:t>
            </a:r>
            <a:r>
              <a:rPr lang="en-US" sz="3200" b="1" i="1" baseline="-25000">
                <a:solidFill>
                  <a:srgbClr val="000000"/>
                </a:solidFill>
              </a:rPr>
              <a:t>AB</a:t>
            </a:r>
            <a:r>
              <a:rPr lang="en-US" sz="3200" b="1">
                <a:solidFill>
                  <a:srgbClr val="000000"/>
                </a:solidFill>
              </a:rPr>
              <a:t>)‏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717550" y="4495800"/>
            <a:ext cx="7678738" cy="197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>
                <a:solidFill>
                  <a:srgbClr val="000000"/>
                </a:solidFill>
              </a:rPr>
              <a:t>int</a:t>
            </a:r>
            <a:r>
              <a:rPr lang="en-US" sz="2800" b="1" i="1" baseline="-25000">
                <a:solidFill>
                  <a:srgbClr val="000000"/>
                </a:solidFill>
              </a:rPr>
              <a:t>A    </a:t>
            </a:r>
            <a:r>
              <a:rPr lang="en-US" sz="2800">
                <a:solidFill>
                  <a:srgbClr val="000000"/>
                </a:solidFill>
              </a:rPr>
              <a:t>– </a:t>
            </a:r>
            <a:r>
              <a:rPr lang="ru-RU" sz="2800">
                <a:solidFill>
                  <a:srgbClr val="000000"/>
                </a:solidFill>
              </a:rPr>
              <a:t>число пар контактирующих остатков из </a:t>
            </a:r>
            <a:r>
              <a:rPr lang="en-US" sz="2800">
                <a:solidFill>
                  <a:srgbClr val="000000"/>
                </a:solidFill>
              </a:rPr>
              <a:t>A;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>
                <a:solidFill>
                  <a:srgbClr val="000000"/>
                </a:solidFill>
              </a:rPr>
              <a:t>int</a:t>
            </a:r>
            <a:r>
              <a:rPr lang="en-US" sz="2800" b="1" i="1" baseline="-25000">
                <a:solidFill>
                  <a:srgbClr val="000000"/>
                </a:solidFill>
              </a:rPr>
              <a:t>B    </a:t>
            </a:r>
            <a:r>
              <a:rPr lang="en-US" sz="2800">
                <a:solidFill>
                  <a:srgbClr val="000000"/>
                </a:solidFill>
              </a:rPr>
              <a:t>– </a:t>
            </a:r>
            <a:r>
              <a:rPr lang="ru-RU" sz="2800">
                <a:solidFill>
                  <a:srgbClr val="000000"/>
                </a:solidFill>
              </a:rPr>
              <a:t>число пар контактирующих остатков из </a:t>
            </a:r>
            <a:r>
              <a:rPr lang="en-US" sz="2800">
                <a:solidFill>
                  <a:srgbClr val="000000"/>
                </a:solidFill>
              </a:rPr>
              <a:t>B;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>
                <a:solidFill>
                  <a:srgbClr val="000000"/>
                </a:solidFill>
              </a:rPr>
              <a:t>ext</a:t>
            </a:r>
            <a:r>
              <a:rPr lang="en-US" sz="2800" b="1" i="1" baseline="-25000">
                <a:solidFill>
                  <a:srgbClr val="000000"/>
                </a:solidFill>
              </a:rPr>
              <a:t>AB </a:t>
            </a:r>
            <a:r>
              <a:rPr lang="en-US" sz="2800">
                <a:solidFill>
                  <a:srgbClr val="000000"/>
                </a:solidFill>
              </a:rPr>
              <a:t>– </a:t>
            </a:r>
            <a:r>
              <a:rPr lang="ru-RU" sz="2800">
                <a:solidFill>
                  <a:srgbClr val="000000"/>
                </a:solidFill>
              </a:rPr>
              <a:t>число пар контактирующих остатков, 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0000"/>
                </a:solidFill>
              </a:rPr>
              <a:t>один из </a:t>
            </a:r>
            <a:r>
              <a:rPr lang="en-US" sz="2800">
                <a:solidFill>
                  <a:srgbClr val="000000"/>
                </a:solidFill>
              </a:rPr>
              <a:t>A, </a:t>
            </a:r>
            <a:r>
              <a:rPr lang="ru-RU" sz="2800">
                <a:solidFill>
                  <a:srgbClr val="000000"/>
                </a:solidFill>
              </a:rPr>
              <a:t>а другой – из </a:t>
            </a:r>
            <a:r>
              <a:rPr lang="en-US" sz="2800">
                <a:solidFill>
                  <a:srgbClr val="000000"/>
                </a:solidFill>
              </a:rPr>
              <a:t>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581025"/>
            <a:ext cx="8229600" cy="120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3333CC"/>
                </a:solidFill>
                <a:latin typeface="Verdana" pitchFamily="34" charset="0"/>
              </a:rPr>
              <a:t>Функциональный домен </a:t>
            </a:r>
            <a:br>
              <a:rPr lang="ru-RU" sz="4400">
                <a:solidFill>
                  <a:srgbClr val="3333CC"/>
                </a:solidFill>
                <a:latin typeface="Verdana" pitchFamily="34" charset="0"/>
              </a:rPr>
            </a:br>
            <a:r>
              <a:rPr lang="ru-RU" sz="3200">
                <a:solidFill>
                  <a:srgbClr val="3333CC"/>
                </a:solidFill>
                <a:latin typeface="Verdana" pitchFamily="34" charset="0"/>
              </a:rPr>
              <a:t>(</a:t>
            </a:r>
            <a:r>
              <a:rPr lang="ru-RU" sz="3200" i="1">
                <a:solidFill>
                  <a:srgbClr val="3333CC"/>
                </a:solidFill>
                <a:latin typeface="Verdana" pitchFamily="34" charset="0"/>
              </a:rPr>
              <a:t>биохимия/биоинженерия</a:t>
            </a:r>
            <a:r>
              <a:rPr lang="ru-RU" sz="3200">
                <a:solidFill>
                  <a:srgbClr val="3333CC"/>
                </a:solidFill>
                <a:latin typeface="Verdana" pitchFamily="34" charset="0"/>
              </a:rPr>
              <a:t>)‏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838200" y="2057400"/>
            <a:ext cx="7848600" cy="426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655638" indent="-655638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5638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639300" algn="l"/>
              </a:tabLst>
            </a:pPr>
            <a:r>
              <a:rPr lang="ru-RU" sz="3200" i="1">
                <a:solidFill>
                  <a:srgbClr val="CC3300"/>
                </a:solidFill>
              </a:rPr>
              <a:t>Минимальная часть полипептидной цепи, которая</a:t>
            </a:r>
            <a:r>
              <a:rPr lang="en-US" sz="3200" i="1">
                <a:solidFill>
                  <a:srgbClr val="CC3300"/>
                </a:solidFill>
              </a:rPr>
              <a:t>:</a:t>
            </a:r>
            <a:r>
              <a:rPr lang="ru-RU" sz="3200">
                <a:solidFill>
                  <a:srgbClr val="CC3300"/>
                </a:solidFill>
              </a:rPr>
              <a:t> </a:t>
            </a:r>
          </a:p>
          <a:p>
            <a:pPr marL="655638" indent="-655638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655638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639300" algn="l"/>
              </a:tabLst>
            </a:pPr>
            <a:r>
              <a:rPr lang="ru-RU" sz="2800">
                <a:solidFill>
                  <a:srgbClr val="CC3300"/>
                </a:solidFill>
              </a:rPr>
              <a:t>сохраняет (</a:t>
            </a:r>
            <a:r>
              <a:rPr lang="en-US" sz="2800" i="1">
                <a:solidFill>
                  <a:srgbClr val="CC3300"/>
                </a:solidFill>
              </a:rPr>
              <a:t>in vitro</a:t>
            </a:r>
            <a:r>
              <a:rPr lang="ru-RU" sz="2800">
                <a:solidFill>
                  <a:srgbClr val="CC3300"/>
                </a:solidFill>
              </a:rPr>
              <a:t>) как минимум одну из активностей полного белка</a:t>
            </a:r>
            <a:endParaRPr lang="en-US" sz="2800">
              <a:solidFill>
                <a:srgbClr val="CC3300"/>
              </a:solidFill>
            </a:endParaRPr>
          </a:p>
          <a:p>
            <a:pPr marL="655638" indent="-655638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655638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639300" algn="l"/>
              </a:tabLst>
            </a:pPr>
            <a:r>
              <a:rPr lang="ru-RU" sz="2800">
                <a:solidFill>
                  <a:srgbClr val="CC3300"/>
                </a:solidFill>
              </a:rPr>
              <a:t>как правило, может автономно свернуться в правильную, нативную структуру</a:t>
            </a:r>
          </a:p>
          <a:p>
            <a:pPr marL="655638" indent="-655638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tabLst>
                <a:tab pos="655638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  <a:tab pos="9639300" algn="l"/>
              </a:tabLst>
            </a:pPr>
            <a:endParaRPr lang="ru-RU" sz="280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5334000" cy="397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612775" y="304800"/>
            <a:ext cx="8120063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i="1">
                <a:solidFill>
                  <a:srgbClr val="000000"/>
                </a:solidFill>
              </a:rPr>
              <a:t>Пример.</a:t>
            </a:r>
            <a:r>
              <a:rPr lang="ru-RU">
                <a:solidFill>
                  <a:srgbClr val="000000"/>
                </a:solidFill>
              </a:rPr>
              <a:t> Структура 1</a:t>
            </a:r>
            <a:r>
              <a:rPr lang="en-US">
                <a:solidFill>
                  <a:srgbClr val="000000"/>
                </a:solidFill>
              </a:rPr>
              <a:t>CD4</a:t>
            </a:r>
            <a:r>
              <a:rPr lang="ru-RU">
                <a:solidFill>
                  <a:srgbClr val="000000"/>
                </a:solidFill>
              </a:rPr>
              <a:t>.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ru-RU">
                <a:solidFill>
                  <a:srgbClr val="000000"/>
                </a:solidFill>
              </a:rPr>
              <a:t>Часть </a:t>
            </a:r>
            <a:r>
              <a:rPr lang="en-US">
                <a:solidFill>
                  <a:srgbClr val="000000"/>
                </a:solidFill>
              </a:rPr>
              <a:t>A: N-</a:t>
            </a:r>
            <a:r>
              <a:rPr lang="ru-RU">
                <a:solidFill>
                  <a:srgbClr val="000000"/>
                </a:solidFill>
              </a:rPr>
              <a:t>конец полипептидной 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цепи до остатка </a:t>
            </a:r>
            <a:r>
              <a:rPr lang="en-US">
                <a:solidFill>
                  <a:srgbClr val="000000"/>
                </a:solidFill>
              </a:rPr>
              <a:t>i; </a:t>
            </a:r>
            <a:r>
              <a:rPr lang="ru-RU">
                <a:solidFill>
                  <a:srgbClr val="000000"/>
                </a:solidFill>
              </a:rPr>
              <a:t>часть </a:t>
            </a:r>
            <a:r>
              <a:rPr lang="en-US">
                <a:solidFill>
                  <a:srgbClr val="000000"/>
                </a:solidFill>
              </a:rPr>
              <a:t>B – </a:t>
            </a:r>
            <a:r>
              <a:rPr lang="ru-RU">
                <a:solidFill>
                  <a:srgbClr val="000000"/>
                </a:solidFill>
              </a:rPr>
              <a:t>от (</a:t>
            </a:r>
            <a:r>
              <a:rPr lang="en-US">
                <a:solidFill>
                  <a:srgbClr val="000000"/>
                </a:solidFill>
              </a:rPr>
              <a:t>i+1) </a:t>
            </a:r>
            <a:r>
              <a:rPr lang="ru-RU">
                <a:solidFill>
                  <a:srgbClr val="000000"/>
                </a:solidFill>
              </a:rPr>
              <a:t>до </a:t>
            </a:r>
            <a:r>
              <a:rPr lang="en-US">
                <a:solidFill>
                  <a:srgbClr val="000000"/>
                </a:solidFill>
              </a:rPr>
              <a:t>C-</a:t>
            </a:r>
            <a:r>
              <a:rPr lang="ru-RU">
                <a:solidFill>
                  <a:srgbClr val="000000"/>
                </a:solidFill>
              </a:rPr>
              <a:t>конца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5715000" y="1752600"/>
            <a:ext cx="3190875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График зависимости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индекса разделенности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от номера граничного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остатка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3" y="762000"/>
            <a:ext cx="3475037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2163" y="762000"/>
            <a:ext cx="3475037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1065213" y="152400"/>
            <a:ext cx="53784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Деление по остатку 97 (пик на графике)‏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79248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</a:rPr>
              <a:t>В алгоритме </a:t>
            </a:r>
            <a:r>
              <a:rPr lang="en-US" sz="3200">
                <a:solidFill>
                  <a:srgbClr val="000000"/>
                </a:solidFill>
              </a:rPr>
              <a:t>DOMAK </a:t>
            </a:r>
            <a:r>
              <a:rPr lang="ru-RU" sz="3200">
                <a:solidFill>
                  <a:srgbClr val="000000"/>
                </a:solidFill>
              </a:rPr>
              <a:t>проверяются следующие разделения на части </a:t>
            </a:r>
            <a:r>
              <a:rPr lang="en-US" sz="3200">
                <a:solidFill>
                  <a:srgbClr val="000000"/>
                </a:solidFill>
              </a:rPr>
              <a:t>A </a:t>
            </a:r>
            <a:r>
              <a:rPr lang="ru-RU" sz="3200">
                <a:solidFill>
                  <a:srgbClr val="000000"/>
                </a:solidFill>
              </a:rPr>
              <a:t>и </a:t>
            </a:r>
            <a:r>
              <a:rPr lang="en-US" sz="3200">
                <a:solidFill>
                  <a:srgbClr val="000000"/>
                </a:solidFill>
              </a:rPr>
              <a:t>B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print"/>
          <a:srcRect l="5026"/>
          <a:stretch>
            <a:fillRect/>
          </a:stretch>
        </p:blipFill>
        <p:spPr bwMode="auto">
          <a:xfrm>
            <a:off x="950913" y="2057400"/>
            <a:ext cx="6440487" cy="364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449263" y="2209800"/>
            <a:ext cx="538162" cy="265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206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2060"/>
                </a:solidFill>
              </a:rPr>
              <a:t>(1)‏</a:t>
            </a:r>
          </a:p>
          <a:p>
            <a:pPr eaLnBrk="0" hangingPunct="0">
              <a:buClr>
                <a:srgbClr val="00206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2060"/>
              </a:solidFill>
            </a:endParaRPr>
          </a:p>
          <a:p>
            <a:pPr eaLnBrk="0" hangingPunct="0">
              <a:buClr>
                <a:srgbClr val="00206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2060"/>
              </a:solidFill>
            </a:endParaRPr>
          </a:p>
          <a:p>
            <a:pPr eaLnBrk="0" hangingPunct="0">
              <a:buClr>
                <a:srgbClr val="00206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2060"/>
                </a:solidFill>
              </a:rPr>
              <a:t>(2)‏</a:t>
            </a:r>
          </a:p>
          <a:p>
            <a:pPr eaLnBrk="0" hangingPunct="0">
              <a:buClr>
                <a:srgbClr val="00206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2060"/>
              </a:solidFill>
            </a:endParaRPr>
          </a:p>
          <a:p>
            <a:pPr eaLnBrk="0" hangingPunct="0">
              <a:buClr>
                <a:srgbClr val="00206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2060"/>
              </a:solidFill>
            </a:endParaRPr>
          </a:p>
          <a:p>
            <a:pPr eaLnBrk="0" hangingPunct="0">
              <a:buClr>
                <a:srgbClr val="00206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2060"/>
                </a:solidFill>
              </a:rPr>
              <a:t>(3)‏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685800" y="228600"/>
            <a:ext cx="7762875" cy="1379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000000"/>
                </a:solidFill>
              </a:rPr>
              <a:t>Алгоритм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685800" y="1533525"/>
            <a:ext cx="7848600" cy="494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>
                <a:solidFill>
                  <a:srgbClr val="000000"/>
                </a:solidFill>
              </a:rPr>
              <a:t>К полной цепи применяются методы 1 и 2. Выбирается разделение с лучшим индексом</a:t>
            </a:r>
          </a:p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>
                <a:solidFill>
                  <a:srgbClr val="000000"/>
                </a:solidFill>
              </a:rPr>
              <a:t>К полученным двум доменам применяется та же процедура. В случае, когда домен состоит из двух сегментов, применяется также метод 3.</a:t>
            </a:r>
          </a:p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>
                <a:solidFill>
                  <a:srgbClr val="000000"/>
                </a:solidFill>
              </a:rPr>
              <a:t>Алгоритм останавливается в зависимости от пороговых значений:</a:t>
            </a:r>
          </a:p>
          <a:p>
            <a:pPr marL="731838" lvl="1" indent="-274638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>
                <a:solidFill>
                  <a:srgbClr val="000000"/>
                </a:solidFill>
              </a:rPr>
              <a:t>MDS – </a:t>
            </a:r>
            <a:r>
              <a:rPr lang="ru-RU" sz="2000">
                <a:solidFill>
                  <a:srgbClr val="000000"/>
                </a:solidFill>
              </a:rPr>
              <a:t>минимальный размер домена (в числе остатков)‏</a:t>
            </a:r>
          </a:p>
          <a:p>
            <a:pPr marL="731838" lvl="1" indent="-274638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>
                <a:solidFill>
                  <a:srgbClr val="000000"/>
                </a:solidFill>
              </a:rPr>
              <a:t>MSS – </a:t>
            </a:r>
            <a:r>
              <a:rPr lang="ru-RU" sz="2000">
                <a:solidFill>
                  <a:srgbClr val="000000"/>
                </a:solidFill>
              </a:rPr>
              <a:t>минимальный размер сегмента</a:t>
            </a:r>
          </a:p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>
                <a:solidFill>
                  <a:srgbClr val="000000"/>
                </a:solidFill>
              </a:rPr>
              <a:t>Отдельная процедура предусмотрена для сегментов, длина которых между </a:t>
            </a:r>
            <a:r>
              <a:rPr lang="en-US">
                <a:solidFill>
                  <a:srgbClr val="000000"/>
                </a:solidFill>
              </a:rPr>
              <a:t>MDS </a:t>
            </a:r>
            <a:r>
              <a:rPr lang="ru-RU">
                <a:solidFill>
                  <a:srgbClr val="000000"/>
                </a:solidFill>
              </a:rPr>
              <a:t>и </a:t>
            </a:r>
            <a:r>
              <a:rPr lang="en-US">
                <a:solidFill>
                  <a:srgbClr val="000000"/>
                </a:solidFill>
              </a:rPr>
              <a:t>MSS</a:t>
            </a:r>
          </a:p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>
                <a:solidFill>
                  <a:srgbClr val="000000"/>
                </a:solidFill>
              </a:rPr>
              <a:t> Найденные домены проверяются на </a:t>
            </a:r>
            <a:r>
              <a:rPr lang="en-US">
                <a:solidFill>
                  <a:srgbClr val="000000"/>
                </a:solidFill>
              </a:rPr>
              <a:t>“</a:t>
            </a:r>
            <a:r>
              <a:rPr lang="ru-RU">
                <a:solidFill>
                  <a:srgbClr val="000000"/>
                </a:solidFill>
              </a:rPr>
              <a:t>компактность</a:t>
            </a:r>
            <a:r>
              <a:rPr lang="en-US">
                <a:solidFill>
                  <a:srgbClr val="000000"/>
                </a:solidFill>
              </a:rPr>
              <a:t>”</a:t>
            </a:r>
            <a:r>
              <a:rPr lang="ru-RU">
                <a:solidFill>
                  <a:srgbClr val="000000"/>
                </a:solidFill>
              </a:rPr>
              <a:t>; некомпактные – сливаются  в один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685800" y="463550"/>
            <a:ext cx="7762875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>
                <a:solidFill>
                  <a:srgbClr val="000000"/>
                </a:solidFill>
              </a:rPr>
              <a:t>Swindells, 1995</a:t>
            </a:r>
            <a:br>
              <a:rPr lang="en-US" sz="4400">
                <a:solidFill>
                  <a:srgbClr val="000000"/>
                </a:solidFill>
              </a:rPr>
            </a:br>
            <a:r>
              <a:rPr lang="en-US" sz="4400">
                <a:solidFill>
                  <a:srgbClr val="000000"/>
                </a:solidFill>
              </a:rPr>
              <a:t>DETECTIVE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27125" y="2022475"/>
            <a:ext cx="49212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i="1">
                <a:solidFill>
                  <a:srgbClr val="000000"/>
                </a:solidFill>
              </a:rPr>
              <a:t>Снизу – вверх, наращивание частей!</a:t>
            </a: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481013" y="2971800"/>
            <a:ext cx="84582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Предпосылка: каждый домен имеет свое гидрофобное ядро.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Этапы: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1. выявление гидрофобных ядер в структуре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2. «натягивание» доменов на гидрофобные ядра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725488" y="1073150"/>
            <a:ext cx="76962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>
                <a:solidFill>
                  <a:srgbClr val="000000"/>
                </a:solidFill>
              </a:rPr>
              <a:t>Отбираются остатки, которые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000">
                <a:solidFill>
                  <a:srgbClr val="000000"/>
                </a:solidFill>
              </a:rPr>
              <a:t>Слабо экспонированы (</a:t>
            </a:r>
            <a:r>
              <a:rPr lang="en-US" sz="2000">
                <a:solidFill>
                  <a:srgbClr val="000000"/>
                </a:solidFill>
              </a:rPr>
              <a:t>&lt;7%)‏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000">
                <a:solidFill>
                  <a:srgbClr val="000000"/>
                </a:solidFill>
              </a:rPr>
              <a:t>Принадлежат спиралям или тяжам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000">
                <a:solidFill>
                  <a:srgbClr val="000000"/>
                </a:solidFill>
              </a:rPr>
              <a:t>Более 75% контактов их атомов с другими атомами классифицируются как гидрофобные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000">
                <a:solidFill>
                  <a:srgbClr val="000000"/>
                </a:solidFill>
              </a:rPr>
              <a:t>    Контактом считается сближение </a:t>
            </a:r>
            <a:r>
              <a:rPr lang="en-US" sz="2000">
                <a:solidFill>
                  <a:srgbClr val="000000"/>
                </a:solidFill>
              </a:rPr>
              <a:t>“</a:t>
            </a:r>
            <a:r>
              <a:rPr lang="ru-RU" sz="2000">
                <a:solidFill>
                  <a:srgbClr val="000000"/>
                </a:solidFill>
              </a:rPr>
              <a:t>тяжелых</a:t>
            </a:r>
            <a:r>
              <a:rPr lang="en-US" sz="2000">
                <a:solidFill>
                  <a:srgbClr val="000000"/>
                </a:solidFill>
              </a:rPr>
              <a:t>”</a:t>
            </a:r>
            <a:r>
              <a:rPr lang="ru-RU" sz="2000">
                <a:solidFill>
                  <a:srgbClr val="000000"/>
                </a:solidFill>
              </a:rPr>
              <a:t> атомов на сумму </a:t>
            </a:r>
            <a:r>
              <a:rPr lang="en-US" sz="2000">
                <a:solidFill>
                  <a:srgbClr val="000000"/>
                </a:solidFill>
              </a:rPr>
              <a:t>vdW </a:t>
            </a:r>
            <a:r>
              <a:rPr lang="ru-RU" sz="2000">
                <a:solidFill>
                  <a:srgbClr val="000000"/>
                </a:solidFill>
              </a:rPr>
              <a:t>радиусов + 1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Å</a:t>
            </a:r>
          </a:p>
          <a:p>
            <a:pPr marL="741363" lvl="1" indent="-2841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000">
                <a:solidFill>
                  <a:srgbClr val="000000"/>
                </a:solidFill>
              </a:rPr>
              <a:t>    Гидрофобным контактом считается контакт углеродов</a:t>
            </a:r>
          </a:p>
          <a:p>
            <a:pPr marL="341313" indent="-341313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>
                <a:solidFill>
                  <a:srgbClr val="000000"/>
                </a:solidFill>
              </a:rPr>
              <a:t>  Два остатка из отобранных считаются взаимодействующими гидрофобно, если число гидрофобных межатомных контактов превосходит число негидрофобных межатомных контактов</a:t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685800" y="26988"/>
            <a:ext cx="7772400" cy="297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 Строится граф: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– </a:t>
            </a:r>
            <a:r>
              <a:rPr lang="ru-RU" sz="2000">
                <a:solidFill>
                  <a:srgbClr val="000000"/>
                </a:solidFill>
              </a:rPr>
              <a:t>Вершина – отобранный остаток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 – Ребро соединяет вершины, если соответствующие остатки гидрофобно взаимодействуют</a:t>
            </a:r>
          </a:p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 – Связные компоненты графа, содержащие 5 или более остатков, называются гидрофобными ядрами </a:t>
            </a: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60" name="Line 3"/>
          <p:cNvSpPr>
            <a:spLocks noChangeShapeType="1"/>
          </p:cNvSpPr>
          <p:nvPr/>
        </p:nvSpPr>
        <p:spPr bwMode="auto">
          <a:xfrm>
            <a:off x="4470400" y="3924300"/>
            <a:ext cx="842963" cy="20462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1" name="Line 4"/>
          <p:cNvSpPr>
            <a:spLocks noChangeShapeType="1"/>
          </p:cNvSpPr>
          <p:nvPr/>
        </p:nvSpPr>
        <p:spPr bwMode="auto">
          <a:xfrm>
            <a:off x="1579563" y="3582988"/>
            <a:ext cx="1265237" cy="169862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>
            <a:off x="4591050" y="3979863"/>
            <a:ext cx="1204913" cy="571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3" name="Line 6"/>
          <p:cNvSpPr>
            <a:spLocks noChangeShapeType="1"/>
          </p:cNvSpPr>
          <p:nvPr/>
        </p:nvSpPr>
        <p:spPr bwMode="auto">
          <a:xfrm flipH="1">
            <a:off x="3867150" y="3979863"/>
            <a:ext cx="604838" cy="11366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4" name="Line 7"/>
          <p:cNvSpPr>
            <a:spLocks noChangeShapeType="1"/>
          </p:cNvSpPr>
          <p:nvPr/>
        </p:nvSpPr>
        <p:spPr bwMode="auto">
          <a:xfrm flipH="1">
            <a:off x="1879600" y="5173663"/>
            <a:ext cx="1870075" cy="79533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5" name="Line 8"/>
          <p:cNvSpPr>
            <a:spLocks noChangeShapeType="1"/>
          </p:cNvSpPr>
          <p:nvPr/>
        </p:nvSpPr>
        <p:spPr bwMode="auto">
          <a:xfrm flipH="1" flipV="1">
            <a:off x="3805238" y="5229225"/>
            <a:ext cx="1328737" cy="6286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6" name="Line 9"/>
          <p:cNvSpPr>
            <a:spLocks noChangeShapeType="1"/>
          </p:cNvSpPr>
          <p:nvPr/>
        </p:nvSpPr>
        <p:spPr bwMode="auto">
          <a:xfrm flipH="1">
            <a:off x="5915025" y="3241675"/>
            <a:ext cx="1087438" cy="8524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7" name="Line 10"/>
          <p:cNvSpPr>
            <a:spLocks noChangeShapeType="1"/>
          </p:cNvSpPr>
          <p:nvPr/>
        </p:nvSpPr>
        <p:spPr bwMode="auto">
          <a:xfrm flipH="1">
            <a:off x="5192713" y="4946650"/>
            <a:ext cx="1689100" cy="10223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8" name="Oval 11"/>
          <p:cNvSpPr>
            <a:spLocks noChangeArrowheads="1"/>
          </p:cNvSpPr>
          <p:nvPr/>
        </p:nvSpPr>
        <p:spPr bwMode="auto">
          <a:xfrm>
            <a:off x="1038225" y="3071813"/>
            <a:ext cx="722313" cy="682625"/>
          </a:xfrm>
          <a:prstGeom prst="ellipse">
            <a:avLst/>
          </a:prstGeom>
          <a:solidFill>
            <a:srgbClr val="00CC99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69" name="Oval 12"/>
          <p:cNvSpPr>
            <a:spLocks noChangeArrowheads="1"/>
          </p:cNvSpPr>
          <p:nvPr/>
        </p:nvSpPr>
        <p:spPr bwMode="auto">
          <a:xfrm>
            <a:off x="2422525" y="3413125"/>
            <a:ext cx="722313" cy="682625"/>
          </a:xfrm>
          <a:prstGeom prst="ellipse">
            <a:avLst/>
          </a:prstGeom>
          <a:solidFill>
            <a:srgbClr val="00CC99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70" name="Oval 13"/>
          <p:cNvSpPr>
            <a:spLocks noChangeArrowheads="1"/>
          </p:cNvSpPr>
          <p:nvPr/>
        </p:nvSpPr>
        <p:spPr bwMode="auto">
          <a:xfrm>
            <a:off x="1579563" y="5572125"/>
            <a:ext cx="722312" cy="682625"/>
          </a:xfrm>
          <a:prstGeom prst="ellipse">
            <a:avLst/>
          </a:prstGeom>
          <a:solidFill>
            <a:srgbClr val="00CC99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71" name="Oval 14"/>
          <p:cNvSpPr>
            <a:spLocks noChangeArrowheads="1"/>
          </p:cNvSpPr>
          <p:nvPr/>
        </p:nvSpPr>
        <p:spPr bwMode="auto">
          <a:xfrm>
            <a:off x="6638925" y="2900363"/>
            <a:ext cx="722313" cy="682625"/>
          </a:xfrm>
          <a:prstGeom prst="ellipse">
            <a:avLst/>
          </a:prstGeom>
          <a:solidFill>
            <a:srgbClr val="00CC99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72" name="Oval 15"/>
          <p:cNvSpPr>
            <a:spLocks noChangeArrowheads="1"/>
          </p:cNvSpPr>
          <p:nvPr/>
        </p:nvSpPr>
        <p:spPr bwMode="auto">
          <a:xfrm>
            <a:off x="6457950" y="4605338"/>
            <a:ext cx="722313" cy="682625"/>
          </a:xfrm>
          <a:prstGeom prst="ellipse">
            <a:avLst/>
          </a:prstGeom>
          <a:solidFill>
            <a:srgbClr val="00CC99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73" name="Oval 16"/>
          <p:cNvSpPr>
            <a:spLocks noChangeArrowheads="1"/>
          </p:cNvSpPr>
          <p:nvPr/>
        </p:nvSpPr>
        <p:spPr bwMode="auto">
          <a:xfrm>
            <a:off x="4892675" y="5514975"/>
            <a:ext cx="722313" cy="682625"/>
          </a:xfrm>
          <a:prstGeom prst="ellipse">
            <a:avLst/>
          </a:prstGeom>
          <a:solidFill>
            <a:srgbClr val="00CC99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74" name="Oval 17"/>
          <p:cNvSpPr>
            <a:spLocks noChangeArrowheads="1"/>
          </p:cNvSpPr>
          <p:nvPr/>
        </p:nvSpPr>
        <p:spPr bwMode="auto">
          <a:xfrm>
            <a:off x="3506788" y="4776788"/>
            <a:ext cx="722312" cy="682625"/>
          </a:xfrm>
          <a:prstGeom prst="ellipse">
            <a:avLst/>
          </a:prstGeom>
          <a:solidFill>
            <a:srgbClr val="00CC99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75" name="Oval 18"/>
          <p:cNvSpPr>
            <a:spLocks noChangeArrowheads="1"/>
          </p:cNvSpPr>
          <p:nvPr/>
        </p:nvSpPr>
        <p:spPr bwMode="auto">
          <a:xfrm>
            <a:off x="5494338" y="3695700"/>
            <a:ext cx="722312" cy="682625"/>
          </a:xfrm>
          <a:prstGeom prst="ellipse">
            <a:avLst/>
          </a:prstGeom>
          <a:solidFill>
            <a:srgbClr val="00CC99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76" name="Oval 19"/>
          <p:cNvSpPr>
            <a:spLocks noChangeArrowheads="1"/>
          </p:cNvSpPr>
          <p:nvPr/>
        </p:nvSpPr>
        <p:spPr bwMode="auto">
          <a:xfrm>
            <a:off x="4110038" y="3582988"/>
            <a:ext cx="722312" cy="682625"/>
          </a:xfrm>
          <a:prstGeom prst="ellipse">
            <a:avLst/>
          </a:prstGeom>
          <a:solidFill>
            <a:srgbClr val="00CC99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285750" y="2362200"/>
            <a:ext cx="8170863" cy="204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000000"/>
                </a:solidFill>
                <a:latin typeface="Verdana" pitchFamily="34" charset="0"/>
              </a:rPr>
              <a:t>Гидрофобные ядра – еще не домены!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000000"/>
                </a:solidFill>
              </a:rPr>
              <a:t/>
            </a:r>
            <a:br>
              <a:rPr lang="ru-RU" sz="3200">
                <a:solidFill>
                  <a:srgbClr val="000000"/>
                </a:solidFill>
              </a:rPr>
            </a:br>
            <a:r>
              <a:rPr lang="ru-RU" sz="3200">
                <a:solidFill>
                  <a:srgbClr val="000000"/>
                </a:solidFill>
              </a:rPr>
              <a:t>Для получения доменов применяется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000000"/>
                </a:solidFill>
              </a:rPr>
              <a:t>многоходовая процедура чистки-слияния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733800"/>
            <a:ext cx="7429500" cy="2613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37588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>
                <a:solidFill>
                  <a:srgbClr val="000000"/>
                </a:solidFill>
              </a:rPr>
              <a:t>Алгоритм демонстрируется на  примере (см. рис.)‏</a:t>
            </a:r>
          </a:p>
          <a:p>
            <a: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>
                <a:solidFill>
                  <a:srgbClr val="000000"/>
                </a:solidFill>
              </a:rPr>
              <a:t> (1) найдено 3 кластера – 1-й, 2-й и 3-й </a:t>
            </a:r>
          </a:p>
          <a:p>
            <a: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>
                <a:solidFill>
                  <a:srgbClr val="000000"/>
                </a:solidFill>
              </a:rPr>
              <a:t> (2) остатки, окруженные </a:t>
            </a:r>
            <a:r>
              <a:rPr lang="en-US">
                <a:solidFill>
                  <a:srgbClr val="000000"/>
                </a:solidFill>
              </a:rPr>
              <a:t>“</a:t>
            </a:r>
            <a:r>
              <a:rPr lang="ru-RU">
                <a:solidFill>
                  <a:srgbClr val="000000"/>
                </a:solidFill>
              </a:rPr>
              <a:t>чужими</a:t>
            </a:r>
            <a:r>
              <a:rPr lang="en-US">
                <a:solidFill>
                  <a:srgbClr val="000000"/>
                </a:solidFill>
              </a:rPr>
              <a:t>” </a:t>
            </a:r>
            <a:r>
              <a:rPr lang="ru-RU">
                <a:solidFill>
                  <a:srgbClr val="000000"/>
                </a:solidFill>
              </a:rPr>
              <a:t>вычищаются </a:t>
            </a:r>
          </a:p>
          <a:p>
            <a: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>
                <a:solidFill>
                  <a:srgbClr val="000000"/>
                </a:solidFill>
              </a:rPr>
              <a:t> (3) кластеры, включающие меньше пяти остатков, вычищаются</a:t>
            </a:r>
          </a:p>
          <a:p>
            <a: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>
                <a:solidFill>
                  <a:srgbClr val="000000"/>
                </a:solidFill>
              </a:rPr>
              <a:t> (4) заливка некластеризованных остатков</a:t>
            </a:r>
          </a:p>
          <a:p>
            <a: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>
                <a:solidFill>
                  <a:srgbClr val="000000"/>
                </a:solidFill>
              </a:rPr>
              <a:t> (5–6) оставшиеся некластеризованные остатки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ru-RU">
                <a:solidFill>
                  <a:srgbClr val="000000"/>
                </a:solidFill>
              </a:rPr>
              <a:t>присоединяются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 по контактам к кластерам предыдущего шага</a:t>
            </a:r>
          </a:p>
          <a:p>
            <a: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>
                <a:solidFill>
                  <a:srgbClr val="000000"/>
                </a:solidFill>
              </a:rPr>
              <a:t> (7–8) опять прочистка, заливка и присоединение хвостов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3713"/>
            <a:ext cx="4343400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06550"/>
            <a:ext cx="47244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533400" y="381000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Методы выделения доменов 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(из обзора 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Veretnik &amp; Shindyalov</a:t>
            </a: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2005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76200" y="5486400"/>
            <a:ext cx="419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>
                <a:solidFill>
                  <a:srgbClr val="262699"/>
                </a:solidFill>
              </a:rPr>
              <a:t>Большинство методов основано на принципах, близких к </a:t>
            </a:r>
            <a:r>
              <a:rPr lang="en-US" sz="2000">
                <a:solidFill>
                  <a:srgbClr val="262699"/>
                </a:solidFill>
              </a:rPr>
              <a:t>DOMAK</a:t>
            </a:r>
            <a:endParaRPr lang="ru-RU" sz="2000">
              <a:solidFill>
                <a:srgbClr val="262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81000" y="0"/>
            <a:ext cx="8305800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 dirty="0">
                <a:solidFill>
                  <a:srgbClr val="000000"/>
                </a:solidFill>
              </a:rPr>
              <a:t>Derbyshire et al., PNAS, 94, 11466-11471(1997)“Genetic definition of a protein-splicing domain: Functional mini-</a:t>
            </a:r>
            <a:r>
              <a:rPr lang="en-GB" b="1" i="1" dirty="0" err="1">
                <a:solidFill>
                  <a:srgbClr val="000000"/>
                </a:solidFill>
              </a:rPr>
              <a:t>inteins</a:t>
            </a:r>
            <a:r>
              <a:rPr lang="en-GB" b="1" i="1" dirty="0">
                <a:solidFill>
                  <a:srgbClr val="000000"/>
                </a:solidFill>
              </a:rPr>
              <a:t> support structure predictions and a model for </a:t>
            </a:r>
            <a:r>
              <a:rPr lang="en-GB" b="1" i="1" dirty="0" err="1">
                <a:solidFill>
                  <a:srgbClr val="000000"/>
                </a:solidFill>
              </a:rPr>
              <a:t>intein</a:t>
            </a:r>
            <a:r>
              <a:rPr lang="en-GB" b="1" i="1" dirty="0">
                <a:solidFill>
                  <a:srgbClr val="000000"/>
                </a:solidFill>
              </a:rPr>
              <a:t> evolution”</a:t>
            </a:r>
            <a:r>
              <a:rPr lang="ru-RU" b="1" i="1" dirty="0">
                <a:solidFill>
                  <a:srgbClr val="000000"/>
                </a:solidFill>
              </a:rPr>
              <a:t/>
            </a:r>
            <a:br>
              <a:rPr lang="ru-RU" b="1" i="1" dirty="0">
                <a:solidFill>
                  <a:srgbClr val="000000"/>
                </a:solidFill>
              </a:rPr>
            </a:br>
            <a:r>
              <a:rPr lang="ru-RU" sz="2000" b="1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http://www.pnas.org/cgi/content/full/94/21/11466</a:t>
            </a:r>
            <a:r>
              <a:rPr lang="ru-RU" sz="2000" b="1" i="1" dirty="0">
                <a:solidFill>
                  <a:srgbClr val="000000"/>
                </a:solidFill>
              </a:rPr>
              <a:t>)‏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381000" y="1752600"/>
            <a:ext cx="8534400" cy="170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err="1">
                <a:solidFill>
                  <a:srgbClr val="000000"/>
                </a:solidFill>
              </a:rPr>
              <a:t>Рекомбиназа</a:t>
            </a:r>
            <a:r>
              <a:rPr lang="ru-RU" dirty="0">
                <a:solidFill>
                  <a:srgbClr val="000000"/>
                </a:solidFill>
              </a:rPr>
              <a:t> A из  </a:t>
            </a:r>
            <a:r>
              <a:rPr lang="ru-RU" i="1" dirty="0" err="1">
                <a:solidFill>
                  <a:srgbClr val="000000"/>
                </a:solidFill>
              </a:rPr>
              <a:t>Mycobacterium</a:t>
            </a:r>
            <a:r>
              <a:rPr lang="ru-RU" i="1" dirty="0">
                <a:solidFill>
                  <a:srgbClr val="000000"/>
                </a:solidFill>
              </a:rPr>
              <a:t>  </a:t>
            </a:r>
            <a:r>
              <a:rPr lang="ru-RU" i="1" dirty="0" err="1">
                <a:solidFill>
                  <a:srgbClr val="000000"/>
                </a:solidFill>
              </a:rPr>
              <a:t>tuberculosis</a:t>
            </a:r>
            <a:r>
              <a:rPr lang="ru-RU" i="1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(790 </a:t>
            </a:r>
            <a:r>
              <a:rPr lang="ru-RU" dirty="0" err="1">
                <a:solidFill>
                  <a:srgbClr val="000000"/>
                </a:solidFill>
              </a:rPr>
              <a:t>а.о</a:t>
            </a:r>
            <a:r>
              <a:rPr lang="ru-RU" dirty="0">
                <a:solidFill>
                  <a:srgbClr val="000000"/>
                </a:solidFill>
              </a:rPr>
              <a:t>.) содержит </a:t>
            </a:r>
            <a:r>
              <a:rPr lang="ru-RU" dirty="0" err="1">
                <a:solidFill>
                  <a:srgbClr val="000000"/>
                </a:solidFill>
              </a:rPr>
              <a:t>интеин</a:t>
            </a:r>
            <a:r>
              <a:rPr lang="ru-RU" dirty="0">
                <a:solidFill>
                  <a:srgbClr val="000000"/>
                </a:solidFill>
              </a:rPr>
              <a:t> (440 </a:t>
            </a:r>
            <a:r>
              <a:rPr lang="ru-RU" dirty="0" err="1">
                <a:solidFill>
                  <a:srgbClr val="000000"/>
                </a:solidFill>
              </a:rPr>
              <a:t>а.о</a:t>
            </a:r>
            <a:r>
              <a:rPr lang="ru-RU" dirty="0">
                <a:solidFill>
                  <a:srgbClr val="000000"/>
                </a:solidFill>
              </a:rPr>
              <a:t>.), белок, обладающий способностью автономно вырезаться из полипептидной цепи белка-предшественника (явление белкового </a:t>
            </a:r>
            <a:r>
              <a:rPr lang="ru-RU" dirty="0" err="1">
                <a:solidFill>
                  <a:srgbClr val="000000"/>
                </a:solidFill>
              </a:rPr>
              <a:t>сплайсинга</a:t>
            </a:r>
            <a:r>
              <a:rPr lang="ru-RU" dirty="0">
                <a:solidFill>
                  <a:srgbClr val="000000"/>
                </a:solidFill>
              </a:rPr>
              <a:t>). Это – </a:t>
            </a:r>
            <a:r>
              <a:rPr lang="ru-RU" i="1" dirty="0">
                <a:solidFill>
                  <a:srgbClr val="000000"/>
                </a:solidFill>
              </a:rPr>
              <a:t>первая активность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интеина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533400" y="3733800"/>
            <a:ext cx="7389813" cy="533400"/>
            <a:chOff x="336" y="2352"/>
            <a:chExt cx="4655" cy="336"/>
          </a:xfrm>
        </p:grpSpPr>
        <p:sp>
          <p:nvSpPr>
            <p:cNvPr id="7181" name="Rectangle 4"/>
            <p:cNvSpPr>
              <a:spLocks noChangeArrowheads="1"/>
            </p:cNvSpPr>
            <p:nvPr/>
          </p:nvSpPr>
          <p:spPr bwMode="auto">
            <a:xfrm>
              <a:off x="360" y="2352"/>
              <a:ext cx="1152" cy="96"/>
            </a:xfrm>
            <a:prstGeom prst="rect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7182" name="Rectangle 5"/>
            <p:cNvSpPr>
              <a:spLocks noChangeArrowheads="1"/>
            </p:cNvSpPr>
            <p:nvPr/>
          </p:nvSpPr>
          <p:spPr bwMode="auto">
            <a:xfrm>
              <a:off x="1512" y="2352"/>
              <a:ext cx="1680" cy="96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7183" name="Rectangle 6"/>
            <p:cNvSpPr>
              <a:spLocks noChangeArrowheads="1"/>
            </p:cNvSpPr>
            <p:nvPr/>
          </p:nvSpPr>
          <p:spPr bwMode="auto">
            <a:xfrm>
              <a:off x="3192" y="2352"/>
              <a:ext cx="1800" cy="96"/>
            </a:xfrm>
            <a:prstGeom prst="rect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7184" name="Text Box 7"/>
            <p:cNvSpPr txBox="1">
              <a:spLocks noChangeArrowheads="1"/>
            </p:cNvSpPr>
            <p:nvPr/>
          </p:nvSpPr>
          <p:spPr bwMode="auto">
            <a:xfrm>
              <a:off x="1671" y="2378"/>
              <a:ext cx="694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</a:rPr>
                <a:t>интеин</a:t>
              </a:r>
            </a:p>
          </p:txBody>
        </p:sp>
        <p:sp>
          <p:nvSpPr>
            <p:cNvPr id="7185" name="Text Box 8"/>
            <p:cNvSpPr txBox="1">
              <a:spLocks noChangeArrowheads="1"/>
            </p:cNvSpPr>
            <p:nvPr/>
          </p:nvSpPr>
          <p:spPr bwMode="auto">
            <a:xfrm>
              <a:off x="3168" y="2352"/>
              <a:ext cx="96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</a:rPr>
                <a:t>экстеин </a:t>
              </a: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186" name="Text Box 9"/>
            <p:cNvSpPr txBox="1">
              <a:spLocks noChangeArrowheads="1"/>
            </p:cNvSpPr>
            <p:nvPr/>
          </p:nvSpPr>
          <p:spPr bwMode="auto">
            <a:xfrm>
              <a:off x="336" y="2400"/>
              <a:ext cx="96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</a:rPr>
                <a:t>экстеин </a:t>
              </a: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7173" name="Group 10"/>
          <p:cNvGrpSpPr>
            <a:grpSpLocks/>
          </p:cNvGrpSpPr>
          <p:nvPr/>
        </p:nvGrpSpPr>
        <p:grpSpPr bwMode="auto">
          <a:xfrm>
            <a:off x="495300" y="5638800"/>
            <a:ext cx="8151813" cy="534988"/>
            <a:chOff x="312" y="3552"/>
            <a:chExt cx="5135" cy="337"/>
          </a:xfrm>
        </p:grpSpPr>
        <p:sp>
          <p:nvSpPr>
            <p:cNvPr id="7175" name="Rectangle 11"/>
            <p:cNvSpPr>
              <a:spLocks noChangeArrowheads="1"/>
            </p:cNvSpPr>
            <p:nvPr/>
          </p:nvSpPr>
          <p:spPr bwMode="auto">
            <a:xfrm>
              <a:off x="312" y="3552"/>
              <a:ext cx="1152" cy="96"/>
            </a:xfrm>
            <a:prstGeom prst="rect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7176" name="Rectangle 12"/>
            <p:cNvSpPr>
              <a:spLocks noChangeArrowheads="1"/>
            </p:cNvSpPr>
            <p:nvPr/>
          </p:nvSpPr>
          <p:spPr bwMode="auto">
            <a:xfrm>
              <a:off x="1464" y="3552"/>
              <a:ext cx="1800" cy="96"/>
            </a:xfrm>
            <a:prstGeom prst="rect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7177" name="Rectangle 13"/>
            <p:cNvSpPr>
              <a:spLocks noChangeArrowheads="1"/>
            </p:cNvSpPr>
            <p:nvPr/>
          </p:nvSpPr>
          <p:spPr bwMode="auto">
            <a:xfrm>
              <a:off x="3768" y="3552"/>
              <a:ext cx="1680" cy="96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7178" name="Text Box 14"/>
            <p:cNvSpPr txBox="1">
              <a:spLocks noChangeArrowheads="1"/>
            </p:cNvSpPr>
            <p:nvPr/>
          </p:nvSpPr>
          <p:spPr bwMode="auto">
            <a:xfrm>
              <a:off x="360" y="3600"/>
              <a:ext cx="96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</a:rPr>
                <a:t>экстеин </a:t>
              </a: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179" name="Text Box 15"/>
            <p:cNvSpPr txBox="1">
              <a:spLocks noChangeArrowheads="1"/>
            </p:cNvSpPr>
            <p:nvPr/>
          </p:nvSpPr>
          <p:spPr bwMode="auto">
            <a:xfrm>
              <a:off x="1464" y="3600"/>
              <a:ext cx="96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</a:rPr>
                <a:t>экстеин </a:t>
              </a: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180" name="Text Box 16"/>
            <p:cNvSpPr txBox="1">
              <a:spLocks noChangeArrowheads="1"/>
            </p:cNvSpPr>
            <p:nvPr/>
          </p:nvSpPr>
          <p:spPr bwMode="auto">
            <a:xfrm>
              <a:off x="3769" y="3600"/>
              <a:ext cx="694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</a:rPr>
                <a:t>интеин</a:t>
              </a:r>
            </a:p>
          </p:txBody>
        </p:sp>
      </p:grpSp>
      <p:sp>
        <p:nvSpPr>
          <p:cNvPr id="7174" name="AutoShape 17"/>
          <p:cNvSpPr>
            <a:spLocks noChangeArrowheads="1"/>
          </p:cNvSpPr>
          <p:nvPr/>
        </p:nvSpPr>
        <p:spPr bwMode="auto">
          <a:xfrm>
            <a:off x="4419600" y="4267200"/>
            <a:ext cx="242888" cy="990600"/>
          </a:xfrm>
          <a:prstGeom prst="downArrow">
            <a:avLst>
              <a:gd name="adj1" fmla="val 50000"/>
              <a:gd name="adj2" fmla="val 82361"/>
            </a:avLst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61288" cy="1185863"/>
          </a:xfrm>
        </p:spPr>
        <p:txBody>
          <a:bodyPr/>
          <a:lstStyle/>
          <a:p>
            <a:r>
              <a:rPr lang="ru-RU" smtClean="0">
                <a:latin typeface="Arial" pitchFamily="34" charset="0"/>
                <a:cs typeface="Arial" pitchFamily="34" charset="0"/>
              </a:rPr>
              <a:t>Сравнение методов</a:t>
            </a:r>
          </a:p>
        </p:txBody>
      </p:sp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457200" y="3886200"/>
            <a:ext cx="83058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Критерии сравнения:</a:t>
            </a:r>
            <a:endParaRPr lang="ru-RU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SzPct val="100000"/>
              <a:buFont typeface="Arial" pitchFamily="34" charset="0"/>
              <a:buChar char="•"/>
            </a:pPr>
            <a:r>
              <a:rPr lang="ru-RU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процент белковых цепей, для которых все домены выделены правильно</a:t>
            </a:r>
            <a:br>
              <a:rPr lang="ru-RU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>
                <a:solidFill>
                  <a:srgbClr val="262699"/>
                </a:solidFill>
                <a:latin typeface="Arial" pitchFamily="34" charset="0"/>
                <a:cs typeface="Arial" pitchFamily="34" charset="0"/>
              </a:rPr>
              <a:t>Эта величина зависит от критерия правильности (при каком проценте совпадения выделенного и правильного домена они считаются одинаковыми?)</a:t>
            </a:r>
            <a:r>
              <a:rPr lang="en-US" sz="1600">
                <a:solidFill>
                  <a:srgbClr val="262699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>
              <a:solidFill>
                <a:srgbClr val="262699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SzPct val="100000"/>
              <a:buFont typeface="Arial" pitchFamily="34" charset="0"/>
              <a:buChar char="•"/>
            </a:pPr>
            <a:r>
              <a:rPr lang="ru-RU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средний процент совпадения выделенного домена с ближайшим правильным</a:t>
            </a:r>
            <a:r>
              <a:rPr lang="en-US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SzPct val="100000"/>
              <a:buFont typeface="Arial" pitchFamily="34" charset="0"/>
              <a:buChar char="•"/>
            </a:pPr>
            <a:r>
              <a:rPr lang="ru-RU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…</a:t>
            </a: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381000" y="12192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Нужен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“benchmark” (</a:t>
            </a:r>
            <a:r>
              <a:rPr lang="ru-RU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стандарт, мерило)</a:t>
            </a:r>
          </a:p>
        </p:txBody>
      </p:sp>
      <p:sp>
        <p:nvSpPr>
          <p:cNvPr id="49157" name="TextBox 4"/>
          <p:cNvSpPr txBox="1">
            <a:spLocks noChangeArrowheads="1"/>
          </p:cNvSpPr>
          <p:nvPr/>
        </p:nvSpPr>
        <p:spPr bwMode="auto">
          <a:xfrm>
            <a:off x="457200" y="1905000"/>
            <a:ext cx="7239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rgbClr val="262699"/>
                </a:solidFill>
              </a:rPr>
              <a:t>Есть специально посвящённые этому работы. </a:t>
            </a:r>
            <a:br>
              <a:rPr lang="ru-RU">
                <a:solidFill>
                  <a:srgbClr val="262699"/>
                </a:solidFill>
              </a:rPr>
            </a:br>
            <a:r>
              <a:rPr lang="ru-RU">
                <a:solidFill>
                  <a:srgbClr val="262699"/>
                </a:solidFill>
              </a:rPr>
              <a:t>В качестве правильных доменов принимаются домены, независимо и одинаково выделенные несколькими экспертами.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761288" cy="1219200"/>
          </a:xfrm>
        </p:spPr>
        <p:txBody>
          <a:bodyPr/>
          <a:lstStyle/>
          <a:p>
            <a:r>
              <a:rPr lang="ru-RU" sz="3600" smtClean="0"/>
              <a:t>Сравнение методов (по книге </a:t>
            </a:r>
            <a:r>
              <a:rPr lang="en-US" sz="3600" smtClean="0"/>
              <a:t>“Structural bioinformatics”, 2009)</a:t>
            </a:r>
            <a:endParaRPr lang="ru-RU" sz="3600" smtClean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 l="34500" t="26933" r="9750" b="2885"/>
          <a:stretch>
            <a:fillRect/>
          </a:stretch>
        </p:blipFill>
        <p:spPr bwMode="auto">
          <a:xfrm>
            <a:off x="1219200" y="1219200"/>
            <a:ext cx="6797675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3437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838200" y="5715000"/>
            <a:ext cx="746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>
                <a:solidFill>
                  <a:schemeClr val="tx1"/>
                </a:solidFill>
              </a:rPr>
              <a:t>Figure 3. Benchmarking of automatic domain assignment methods.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>
                <a:solidFill>
                  <a:schemeClr val="tx1"/>
                </a:solidFill>
              </a:rPr>
              <a:t>(A) Performance of DomainParser, PDP and PUU on consensus-based benchmark of 374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1600">
                <a:solidFill>
                  <a:schemeClr val="tx1"/>
                </a:solidFill>
              </a:rPr>
              <a:t>structures, (B) evaluating tendency to partition domains into non-contiguous fragments.</a:t>
            </a: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609600" y="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Сравнение методов (по обзору </a:t>
            </a: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Veretnik &amp; Shindyalov)</a:t>
            </a: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28600" y="457200"/>
            <a:ext cx="868680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000000"/>
                </a:solidFill>
                <a:latin typeface="Verdana" pitchFamily="34" charset="0"/>
              </a:rPr>
              <a:t>Классификации структурных доменов</a:t>
            </a: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8001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SCOP (http://scop.mrc-lmb.cam.ac.uk/scop/)</a:t>
            </a:r>
            <a:r>
              <a:rPr lang="ru-RU" dirty="0" smtClean="0">
                <a:solidFill>
                  <a:srgbClr val="000000"/>
                </a:solidFill>
              </a:rPr>
              <a:t>‏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(остановлен 2009)</a:t>
            </a:r>
            <a:endParaRPr lang="ru-RU" dirty="0">
              <a:solidFill>
                <a:srgbClr val="000000"/>
              </a:solidFill>
            </a:endParaRPr>
          </a:p>
          <a:p>
            <a:pPr lvl="1" eaLnBrk="0" hangingPunct="0"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ручная </a:t>
            </a:r>
            <a:r>
              <a:rPr lang="ru-RU" dirty="0" err="1">
                <a:solidFill>
                  <a:srgbClr val="000000"/>
                </a:solidFill>
              </a:rPr>
              <a:t>детекция</a:t>
            </a:r>
            <a:r>
              <a:rPr lang="ru-RU" dirty="0">
                <a:solidFill>
                  <a:srgbClr val="000000"/>
                </a:solidFill>
              </a:rPr>
              <a:t> доменов</a:t>
            </a:r>
          </a:p>
          <a:p>
            <a:pPr lvl="1" eaLnBrk="0" hangingPunct="0"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4 основных уровня классификации (класс, укладка, </a:t>
            </a:r>
            <a:r>
              <a:rPr lang="ru-RU" dirty="0" err="1">
                <a:solidFill>
                  <a:srgbClr val="000000"/>
                </a:solidFill>
              </a:rPr>
              <a:t>суперсемейство</a:t>
            </a:r>
            <a:r>
              <a:rPr lang="ru-RU" dirty="0">
                <a:solidFill>
                  <a:srgbClr val="000000"/>
                </a:solidFill>
              </a:rPr>
              <a:t>, семейство)</a:t>
            </a:r>
            <a:r>
              <a:rPr lang="ru-RU" dirty="0" smtClean="0">
                <a:solidFill>
                  <a:srgbClr val="000000"/>
                </a:solidFill>
              </a:rPr>
              <a:t>‏</a:t>
            </a:r>
            <a:endParaRPr lang="en-US" dirty="0" smtClean="0">
              <a:solidFill>
                <a:srgbClr val="000000"/>
              </a:solidFill>
            </a:endParaRPr>
          </a:p>
          <a:p>
            <a:pPr lvl="1" eaLnBrk="0" hangingPunct="0"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SCOP2  - </a:t>
            </a:r>
            <a:r>
              <a:rPr lang="ru-RU" dirty="0" smtClean="0">
                <a:solidFill>
                  <a:srgbClr val="000000"/>
                </a:solidFill>
              </a:rPr>
              <a:t>более автоматизированная </a:t>
            </a:r>
            <a:r>
              <a:rPr lang="ru-RU" dirty="0" err="1" smtClean="0">
                <a:solidFill>
                  <a:srgbClr val="000000"/>
                </a:solidFill>
              </a:rPr>
              <a:t>верси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SCOP</a:t>
            </a:r>
          </a:p>
          <a:p>
            <a:pPr lvl="1" eaLnBrk="0" hangingPunct="0"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>
                <a:solidFill>
                  <a:srgbClr val="000000"/>
                </a:solidFill>
              </a:rPr>
              <a:t>SCOPe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- </a:t>
            </a:r>
            <a:r>
              <a:rPr lang="en-US" dirty="0" smtClean="0">
                <a:solidFill>
                  <a:srgbClr val="000000"/>
                </a:solidFill>
              </a:rPr>
              <a:t>extended</a:t>
            </a:r>
            <a:endParaRPr lang="ru-RU" dirty="0">
              <a:solidFill>
                <a:srgbClr val="000000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CATH (http://www.cathdb.info/)‏</a:t>
            </a:r>
          </a:p>
          <a:p>
            <a:pPr lvl="1" eaLnBrk="0" hangingPunct="0"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полуавтоматическая </a:t>
            </a:r>
            <a:r>
              <a:rPr lang="ru-RU" dirty="0" err="1">
                <a:solidFill>
                  <a:srgbClr val="000000"/>
                </a:solidFill>
              </a:rPr>
              <a:t>детекция</a:t>
            </a:r>
            <a:r>
              <a:rPr lang="ru-RU" dirty="0">
                <a:solidFill>
                  <a:srgbClr val="000000"/>
                </a:solidFill>
              </a:rPr>
              <a:t> доменов</a:t>
            </a:r>
          </a:p>
          <a:p>
            <a:pPr lvl="1" eaLnBrk="0" hangingPunct="0"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 4 основных уровня классификации (класс, архитектура, топология, </a:t>
            </a:r>
            <a:r>
              <a:rPr lang="ru-RU" dirty="0" err="1">
                <a:solidFill>
                  <a:srgbClr val="000000"/>
                </a:solidFill>
              </a:rPr>
              <a:t>суперсемейство</a:t>
            </a:r>
            <a:r>
              <a:rPr lang="ru-RU" dirty="0">
                <a:solidFill>
                  <a:srgbClr val="000000"/>
                </a:solidFill>
              </a:rPr>
              <a:t>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43225"/>
            <a:ext cx="5000625" cy="3914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33400"/>
            <a:ext cx="9144000" cy="1942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2590800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Интеин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>
            <a:stCxn id="5" idx="3"/>
          </p:cNvCxnSpPr>
          <p:nvPr/>
        </p:nvCxnSpPr>
        <p:spPr bwMode="auto">
          <a:xfrm flipV="1">
            <a:off x="7345919" y="2028825"/>
            <a:ext cx="855106" cy="7928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Прямая со стрелкой 8"/>
          <p:cNvCxnSpPr>
            <a:stCxn id="5" idx="1"/>
          </p:cNvCxnSpPr>
          <p:nvPr/>
        </p:nvCxnSpPr>
        <p:spPr bwMode="auto">
          <a:xfrm flipH="1" flipV="1">
            <a:off x="4191000" y="2133600"/>
            <a:ext cx="1981200" cy="68803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36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508000"/>
            <a:ext cx="8382000" cy="577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000" dirty="0">
                <a:solidFill>
                  <a:srgbClr val="000000"/>
                </a:solidFill>
              </a:rPr>
              <a:t>Этот </a:t>
            </a:r>
            <a:r>
              <a:rPr lang="ru-RU" sz="3000" dirty="0" err="1">
                <a:solidFill>
                  <a:srgbClr val="000000"/>
                </a:solidFill>
              </a:rPr>
              <a:t>интеин</a:t>
            </a:r>
            <a:r>
              <a:rPr lang="ru-RU" sz="3000" dirty="0">
                <a:solidFill>
                  <a:srgbClr val="000000"/>
                </a:solidFill>
              </a:rPr>
              <a:t> обладает также </a:t>
            </a:r>
            <a:r>
              <a:rPr lang="ru-RU" sz="3000" dirty="0" err="1">
                <a:solidFill>
                  <a:srgbClr val="000000"/>
                </a:solidFill>
              </a:rPr>
              <a:t>эндонуклеазной</a:t>
            </a:r>
            <a:r>
              <a:rPr lang="ru-RU" sz="3000" dirty="0">
                <a:solidFill>
                  <a:srgbClr val="000000"/>
                </a:solidFill>
              </a:rPr>
              <a:t> активностью </a:t>
            </a:r>
            <a:r>
              <a:rPr lang="ru-RU" sz="3000" i="1" dirty="0">
                <a:solidFill>
                  <a:srgbClr val="000000"/>
                </a:solidFill>
              </a:rPr>
              <a:t> (вторая активность).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0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000" dirty="0">
                <a:solidFill>
                  <a:srgbClr val="000000"/>
                </a:solidFill>
              </a:rPr>
              <a:t>По сходству последовательности этого белка с последовательностями других, более изученных  </a:t>
            </a:r>
            <a:r>
              <a:rPr lang="ru-RU" sz="3000" dirty="0" err="1">
                <a:solidFill>
                  <a:srgbClr val="000000"/>
                </a:solidFill>
              </a:rPr>
              <a:t>интеинов</a:t>
            </a:r>
            <a:r>
              <a:rPr lang="ru-RU" sz="3000" dirty="0">
                <a:solidFill>
                  <a:srgbClr val="000000"/>
                </a:solidFill>
              </a:rPr>
              <a:t>, в </a:t>
            </a:r>
            <a:r>
              <a:rPr lang="ru-RU" sz="3000" dirty="0" err="1">
                <a:solidFill>
                  <a:srgbClr val="000000"/>
                </a:solidFill>
              </a:rPr>
              <a:t>т.ч</a:t>
            </a:r>
            <a:r>
              <a:rPr lang="ru-RU" sz="3000" dirty="0">
                <a:solidFill>
                  <a:srgbClr val="000000"/>
                </a:solidFill>
              </a:rPr>
              <a:t>. </a:t>
            </a:r>
            <a:r>
              <a:rPr lang="ru-RU" sz="3000" dirty="0" err="1">
                <a:solidFill>
                  <a:srgbClr val="000000"/>
                </a:solidFill>
              </a:rPr>
              <a:t>интеина</a:t>
            </a:r>
            <a:r>
              <a:rPr lang="ru-RU" sz="3000" dirty="0">
                <a:solidFill>
                  <a:srgbClr val="000000"/>
                </a:solidFill>
              </a:rPr>
              <a:t> с расшифрованной РСА структурой (1VDE), была высказана гипотеза о том, что </a:t>
            </a:r>
            <a:r>
              <a:rPr lang="ru-RU" sz="3000" b="1" i="1" dirty="0">
                <a:solidFill>
                  <a:srgbClr val="000000"/>
                </a:solidFill>
              </a:rPr>
              <a:t>за две разные активности отвечают разные домены</a:t>
            </a:r>
            <a:r>
              <a:rPr lang="ru-RU" sz="3000" b="1" dirty="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000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000" dirty="0">
                <a:solidFill>
                  <a:srgbClr val="000000"/>
                </a:solidFill>
              </a:rPr>
              <a:t>При этом за белковый </a:t>
            </a:r>
            <a:r>
              <a:rPr lang="ru-RU" sz="3000" dirty="0" err="1">
                <a:solidFill>
                  <a:srgbClr val="000000"/>
                </a:solidFill>
              </a:rPr>
              <a:t>сплайсинг</a:t>
            </a:r>
            <a:r>
              <a:rPr lang="ru-RU" sz="3000" dirty="0">
                <a:solidFill>
                  <a:srgbClr val="000000"/>
                </a:solidFill>
              </a:rPr>
              <a:t> отвечает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000" dirty="0">
                <a:solidFill>
                  <a:srgbClr val="000000"/>
                </a:solidFill>
              </a:rPr>
              <a:t>домен, который составлен из N-концевого и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000" dirty="0">
                <a:solidFill>
                  <a:srgbClr val="000000"/>
                </a:solidFill>
              </a:rPr>
              <a:t>C-концевого участков полипептидной цепи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5" y="369888"/>
            <a:ext cx="3771900" cy="596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406900" y="419100"/>
            <a:ext cx="4495800" cy="572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Для проверки гипотезы авторы создали 21 конструкт генов интеина, в которых удалены разные внутренние участки полипептидной цепи.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Конструкты были встроены в ген другого  белка (тимидилатсинтазы, TS) и экспрессировались  в </a:t>
            </a:r>
            <a:r>
              <a:rPr lang="en-GB" i="1">
                <a:solidFill>
                  <a:srgbClr val="000000"/>
                </a:solidFill>
              </a:rPr>
              <a:t>E.coli</a:t>
            </a:r>
            <a:r>
              <a:rPr lang="en-GB">
                <a:solidFill>
                  <a:srgbClr val="000000"/>
                </a:solidFill>
              </a:rPr>
              <a:t>  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Активность проверялась по наличию нативного белка TS (без  вставки интеина)‏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/>
          <p:cNvSpPr>
            <a:spLocks noChangeArrowheads="1"/>
          </p:cNvSpPr>
          <p:nvPr/>
        </p:nvSpPr>
        <p:spPr bwMode="auto">
          <a:xfrm>
            <a:off x="3048000" y="420688"/>
            <a:ext cx="5943600" cy="3849687"/>
          </a:xfrm>
          <a:prstGeom prst="roundRect">
            <a:avLst>
              <a:gd name="adj" fmla="val 32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>
                <a:solidFill>
                  <a:srgbClr val="000000"/>
                </a:solidFill>
              </a:rPr>
              <a:t>Результат: белковый сплайсинг сохранялся в тех случаях, когда удаленный участок не затрагивал первые 96 и последние 35 а.о.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60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>
                <a:solidFill>
                  <a:srgbClr val="000000"/>
                </a:solidFill>
              </a:rPr>
              <a:t>Вывод авторов: функциональный домен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>
                <a:solidFill>
                  <a:srgbClr val="000000"/>
                </a:solidFill>
              </a:rPr>
              <a:t>автономного белкового сплайсинга состоит  из остатков 1</a:t>
            </a:r>
            <a:r>
              <a:rPr lang="ru-RU" sz="260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2600">
                <a:solidFill>
                  <a:srgbClr val="000000"/>
                </a:solidFill>
              </a:rPr>
              <a:t>96 и 406</a:t>
            </a:r>
            <a:r>
              <a:rPr lang="ru-RU" sz="260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2600">
                <a:solidFill>
                  <a:srgbClr val="000000"/>
                </a:solidFill>
              </a:rPr>
              <a:t>440  (всего 131 из полных 440)‏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600">
              <a:solidFill>
                <a:srgbClr val="000000"/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87350"/>
            <a:ext cx="2393950" cy="583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1689</Words>
  <Application>Microsoft Office PowerPoint</Application>
  <PresentationFormat>Экран (4:3)</PresentationFormat>
  <Paragraphs>256</Paragraphs>
  <Slides>53</Slides>
  <Notes>39</Notes>
  <HiddenSlides>4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Arial</vt:lpstr>
      <vt:lpstr>msmincho</vt:lpstr>
      <vt:lpstr>Symbol</vt:lpstr>
      <vt:lpstr>Times New Roman</vt:lpstr>
      <vt:lpstr>Verdana</vt:lpstr>
      <vt:lpstr>Тема Office</vt:lpstr>
      <vt:lpstr>    Структурные домены </vt:lpstr>
      <vt:lpstr>II. Домены белков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OAR домен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Структурный домен может быть больше эволюционного</vt:lpstr>
      <vt:lpstr>Эволюционный домен может быть больше структурного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методов</vt:lpstr>
      <vt:lpstr>Сравнение методов (по книге “Structural bioinformatics”, 2009)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Сравнительный анализ пространственных структур белков </dc:title>
  <cp:lastModifiedBy>aba</cp:lastModifiedBy>
  <cp:revision>75</cp:revision>
  <dcterms:modified xsi:type="dcterms:W3CDTF">2018-11-13T20:17:56Z</dcterms:modified>
</cp:coreProperties>
</file>