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8" r:id="rId2"/>
    <p:sldId id="320" r:id="rId3"/>
    <p:sldId id="319" r:id="rId4"/>
    <p:sldId id="318" r:id="rId5"/>
    <p:sldId id="322" r:id="rId6"/>
    <p:sldId id="316" r:id="rId7"/>
    <p:sldId id="323" r:id="rId8"/>
    <p:sldId id="340" r:id="rId9"/>
    <p:sldId id="341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FF"/>
    <a:srgbClr val="F2F2F2"/>
    <a:srgbClr val="0000FF"/>
    <a:srgbClr val="CCFFFF"/>
    <a:srgbClr val="006699"/>
    <a:srgbClr val="00FFCC"/>
    <a:srgbClr val="FF99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87304" autoAdjust="0"/>
  </p:normalViewPr>
  <p:slideViewPr>
    <p:cSldViewPr snapToGrid="0">
      <p:cViewPr>
        <p:scale>
          <a:sx n="66" d="100"/>
          <a:sy n="66" d="100"/>
        </p:scale>
        <p:origin x="-1608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14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02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99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8365" y="6356351"/>
            <a:ext cx="2057400" cy="365125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58DAB-8A50-41E5-A8CC-1CE9B01E6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28895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po.msu.ru/module/cogna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geneontology.org/page/ontology-relation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geneontology.org/page/ontology-relatio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eneontology.org/page/ontology-relations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geneontology.org/page/ontology-relatio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geneontology.org/page/current-go-statistics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temagazine.com/articles/2015/11/the-100-greatest-movie-robots-of-all-time.html" TargetMode="External"/><Relationship Id="rId2" Type="http://schemas.openxmlformats.org/officeDocument/2006/relationships/hyperlink" Target="http://geneontology.org/page/guide-go-evidence-cod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bl.bmb.uga.edu/DOO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Structure/cdd/wrpsb.cgi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05651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</a:rPr>
              <a:t>Геномное </a:t>
            </a: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</a:rPr>
              <a:t>окружение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</a:endParaRP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Факультет биоинженерии и биоинформатики </a:t>
            </a:r>
          </a:p>
          <a:p>
            <a:pPr algn="ctr" eaLnBrk="1" hangingPunct="1"/>
            <a:r>
              <a:rPr lang="ru-RU" altLang="ru-RU" sz="2800"/>
              <a:t>МГУ 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201</a:t>
            </a:r>
            <a:r>
              <a:rPr lang="en-US" altLang="ru-RU" sz="2800" dirty="0"/>
              <a:t>8</a:t>
            </a:r>
            <a:r>
              <a:rPr lang="ru-RU" altLang="ru-RU" sz="2800" dirty="0"/>
              <a:t> 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/>
              <a:t>IV </a:t>
            </a:r>
            <a:r>
              <a:rPr lang="ru-RU" altLang="ru-RU" sz="3600" b="1"/>
              <a:t>семестр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14575" y="3573333"/>
            <a:ext cx="4276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/>
              <a:t>Практикум №</a:t>
            </a:r>
            <a:r>
              <a:rPr lang="en-US" altLang="ru-RU" sz="3600" b="1" dirty="0"/>
              <a:t>11</a:t>
            </a:r>
            <a:endParaRPr lang="ru-RU" alt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42423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57920" y="96433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Инструмент </a:t>
            </a:r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COGNAT</a:t>
            </a:r>
            <a:endParaRPr lang="ru-RU" sz="3600" b="1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10</a:t>
            </a:fld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9A102AB-F860-42D6-9AEC-056D4C0182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841" y="1518373"/>
            <a:ext cx="8764315" cy="4704206"/>
          </a:xfrm>
          <a:prstGeom prst="rect">
            <a:avLst/>
          </a:prstGeom>
        </p:spPr>
      </p:pic>
      <p:sp>
        <p:nvSpPr>
          <p:cNvPr id="17" name="Textfeld 12">
            <a:extLst>
              <a:ext uri="{FF2B5EF4-FFF2-40B4-BE49-F238E27FC236}">
                <a16:creationId xmlns:a16="http://schemas.microsoft.com/office/drawing/2014/main" xmlns="" id="{25684FDA-919E-4A79-ADA9-CCAA5BD8A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78" y="879496"/>
            <a:ext cx="50728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https://depo.msu.ru/module/cognat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84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2553794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ru-RU" sz="4000" b="1">
                <a:solidFill>
                  <a:srgbClr val="0070C0"/>
                </a:solidFill>
                <a:latin typeface="Courier New" panose="02070309020205020404" pitchFamily="49" charset="0"/>
              </a:rPr>
              <a:t>Gene Ontology (GO): </a:t>
            </a:r>
            <a:r>
              <a:rPr lang="ru-RU" altLang="ru-RU" sz="4000" b="1">
                <a:solidFill>
                  <a:srgbClr val="0070C0"/>
                </a:solidFill>
                <a:latin typeface="Courier New" panose="02070309020205020404" pitchFamily="49" charset="0"/>
              </a:rPr>
              <a:t>попытка описать вселенную биологических терминов</a:t>
            </a: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65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Самые верхние термины </a:t>
            </a:r>
            <a:r>
              <a:rPr lang="en-US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GO</a:t>
            </a:r>
            <a:endParaRPr lang="ru-RU" sz="2800" b="1">
              <a:solidFill>
                <a:srgbClr val="0070C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grpSp>
        <p:nvGrpSpPr>
          <p:cNvPr id="19" name="Группа 18"/>
          <p:cNvGrpSpPr/>
          <p:nvPr/>
        </p:nvGrpSpPr>
        <p:grpSpPr>
          <a:xfrm>
            <a:off x="432039" y="2488839"/>
            <a:ext cx="5780225" cy="4049397"/>
            <a:chOff x="1393573" y="2496812"/>
            <a:chExt cx="5780225" cy="4049397"/>
          </a:xfrm>
        </p:grpSpPr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2888999" y="3560776"/>
              <a:ext cx="4284799" cy="298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r>
                <a:rPr lang="ru-RU" altLang="ru-RU" sz="2800"/>
                <a:t>Биологический процесс (</a:t>
              </a:r>
              <a:r>
                <a:rPr lang="en-US" altLang="ru-RU" sz="2800" b="1"/>
                <a:t>Biological process</a:t>
              </a:r>
              <a:r>
                <a:rPr lang="ru-RU" altLang="ru-RU" sz="2800"/>
                <a:t>)</a:t>
              </a:r>
              <a:endParaRPr lang="en-US" altLang="ru-RU" sz="2800"/>
            </a:p>
            <a:p>
              <a:pPr eaLnBrk="1" hangingPunct="1"/>
              <a:r>
                <a:rPr lang="ru-RU" altLang="ru-RU" sz="2800"/>
                <a:t>Часть клетки</a:t>
              </a:r>
            </a:p>
            <a:p>
              <a:pPr eaLnBrk="1" hangingPunct="1">
                <a:spcAft>
                  <a:spcPts val="1200"/>
                </a:spcAft>
              </a:pPr>
              <a:r>
                <a:rPr lang="ru-RU" altLang="ru-RU" sz="2800"/>
                <a:t>(</a:t>
              </a:r>
              <a:r>
                <a:rPr lang="en-US" altLang="ru-RU" sz="2800" b="1"/>
                <a:t>Cellular component</a:t>
              </a:r>
              <a:r>
                <a:rPr lang="ru-RU" altLang="ru-RU" sz="2800"/>
                <a:t>)</a:t>
              </a:r>
              <a:endParaRPr lang="en-US" altLang="ru-RU" sz="2800"/>
            </a:p>
            <a:p>
              <a:pPr eaLnBrk="1" hangingPunct="1">
                <a:spcAft>
                  <a:spcPts val="1200"/>
                </a:spcAft>
              </a:pPr>
              <a:r>
                <a:rPr lang="ru-RU" altLang="ru-RU" sz="2800"/>
                <a:t>Молекулярная функция (</a:t>
              </a:r>
              <a:r>
                <a:rPr lang="en-US" altLang="ru-RU" sz="2800" b="1"/>
                <a:t>Molecular function</a:t>
              </a:r>
              <a:r>
                <a:rPr lang="ru-RU" altLang="ru-RU" sz="2800"/>
                <a:t>)</a:t>
              </a:r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1393573" y="2496812"/>
              <a:ext cx="33896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4000">
                  <a:solidFill>
                    <a:srgbClr val="0070C0"/>
                  </a:solidFill>
                </a:rPr>
                <a:t>«Все бытие» </a:t>
              </a: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1907946" y="3204698"/>
              <a:ext cx="0" cy="2622689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1907946" y="3837808"/>
              <a:ext cx="981053" cy="0"/>
            </a:xfrm>
            <a:prstGeom prst="straightConnector1">
              <a:avLst/>
            </a:prstGeom>
            <a:noFill/>
            <a:ln w="635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1907946" y="4809479"/>
              <a:ext cx="981053" cy="0"/>
            </a:xfrm>
            <a:prstGeom prst="straightConnector1">
              <a:avLst/>
            </a:prstGeom>
            <a:noFill/>
            <a:ln w="635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1907946" y="5827387"/>
              <a:ext cx="981053" cy="0"/>
            </a:xfrm>
            <a:prstGeom prst="straightConnector1">
              <a:avLst/>
            </a:prstGeom>
            <a:noFill/>
            <a:ln w="635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69304" y="928771"/>
            <a:ext cx="87636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База данных </a:t>
            </a:r>
            <a:r>
              <a:rPr lang="en-US" altLang="ru-RU" sz="2800"/>
              <a:t>GO </a:t>
            </a:r>
            <a:r>
              <a:rPr lang="ru-RU" altLang="ru-RU" sz="2800"/>
              <a:t>представляет собой граф</a:t>
            </a:r>
            <a:r>
              <a:rPr lang="en-US" altLang="ru-RU" sz="2800"/>
              <a:t> </a:t>
            </a:r>
            <a:r>
              <a:rPr lang="ru-RU" altLang="ru-RU" sz="2800"/>
              <a:t>биологических</a:t>
            </a:r>
            <a:r>
              <a:rPr lang="ru-RU" altLang="ru-RU" sz="2800" b="1"/>
              <a:t> </a:t>
            </a:r>
            <a:r>
              <a:rPr lang="ru-RU" altLang="ru-RU" sz="2800" b="1">
                <a:solidFill>
                  <a:srgbClr val="0070C0"/>
                </a:solidFill>
              </a:rPr>
              <a:t>терминов</a:t>
            </a:r>
            <a:r>
              <a:rPr lang="ru-RU" altLang="ru-RU" sz="2800">
                <a:solidFill>
                  <a:srgbClr val="0070C0"/>
                </a:solidFill>
              </a:rPr>
              <a:t> </a:t>
            </a:r>
            <a:r>
              <a:rPr lang="ru-RU" altLang="ru-RU" sz="2800"/>
              <a:t>(</a:t>
            </a:r>
            <a:r>
              <a:rPr lang="en-US" altLang="ru-RU" sz="2800"/>
              <a:t>GO terms)</a:t>
            </a:r>
            <a:r>
              <a:rPr lang="ru-RU" altLang="ru-RU" sz="2800"/>
              <a:t>, соединенных различными </a:t>
            </a:r>
            <a:r>
              <a:rPr lang="ru-RU" altLang="ru-RU" sz="2800" b="1">
                <a:solidFill>
                  <a:srgbClr val="0070C0"/>
                </a:solidFill>
              </a:rPr>
              <a:t>отношениями</a:t>
            </a:r>
            <a:r>
              <a:rPr lang="en-US" altLang="ru-RU" sz="2800" b="1">
                <a:solidFill>
                  <a:srgbClr val="0070C0"/>
                </a:solidFill>
              </a:rPr>
              <a:t> </a:t>
            </a:r>
            <a:r>
              <a:rPr lang="en-US" altLang="ru-RU" sz="2800"/>
              <a:t>(relations)</a:t>
            </a:r>
            <a:endParaRPr lang="ru-RU" altLang="ru-RU" sz="2800"/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6003132" y="3568225"/>
            <a:ext cx="2551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solidFill>
                  <a:schemeClr val="bg1">
                    <a:lumMod val="50000"/>
                  </a:schemeClr>
                </a:solidFill>
              </a:rPr>
              <a:t>GO:0008150</a:t>
            </a:r>
            <a:endParaRPr lang="ru-RU" altLang="ru-RU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003132" y="5557804"/>
            <a:ext cx="2551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solidFill>
                  <a:schemeClr val="bg1">
                    <a:lumMod val="50000"/>
                  </a:schemeClr>
                </a:solidFill>
              </a:rPr>
              <a:t>GO:0003674</a:t>
            </a:r>
            <a:endParaRPr lang="ru-RU" altLang="ru-RU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6003132" y="4533919"/>
            <a:ext cx="2551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solidFill>
                  <a:schemeClr val="bg1">
                    <a:lumMod val="50000"/>
                  </a:schemeClr>
                </a:solidFill>
              </a:rPr>
              <a:t>GO:0005575</a:t>
            </a:r>
            <a:endParaRPr lang="ru-RU" altLang="ru-RU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28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Базовый принцип устройства графа </a:t>
            </a:r>
            <a:r>
              <a:rPr lang="en-US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GO</a:t>
            </a:r>
            <a:endParaRPr lang="ru-RU" sz="2800" b="1">
              <a:solidFill>
                <a:srgbClr val="0070C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49693" y="1007609"/>
            <a:ext cx="8614932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800"/>
              <a:t>Термин </a:t>
            </a:r>
            <a:r>
              <a:rPr lang="en-US" altLang="ru-RU" sz="2800"/>
              <a:t>GO </a:t>
            </a:r>
            <a:r>
              <a:rPr lang="ru-RU" altLang="ru-RU" sz="2800"/>
              <a:t>(</a:t>
            </a:r>
            <a:r>
              <a:rPr lang="ru-RU" altLang="ru-RU" sz="2800">
                <a:solidFill>
                  <a:srgbClr val="0070C0"/>
                </a:solidFill>
              </a:rPr>
              <a:t>узел графа</a:t>
            </a:r>
            <a:r>
              <a:rPr lang="en-US" altLang="ru-RU" sz="2800"/>
              <a:t>) </a:t>
            </a:r>
            <a:r>
              <a:rPr lang="ru-RU" altLang="ru-RU" sz="2800"/>
              <a:t>может иметь любое количество связей с любыми другими узлами</a:t>
            </a:r>
          </a:p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800"/>
              <a:t>Отношения между узлами (</a:t>
            </a:r>
            <a:r>
              <a:rPr lang="ru-RU" altLang="ru-RU" sz="2800">
                <a:solidFill>
                  <a:srgbClr val="0070C0"/>
                </a:solidFill>
              </a:rPr>
              <a:t>ребра графа</a:t>
            </a:r>
            <a:r>
              <a:rPr lang="ru-RU" altLang="ru-RU" sz="2800"/>
              <a:t>) бывают разного типа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34981" y="6149120"/>
            <a:ext cx="4397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 (там же см. подробное объяснение):</a:t>
            </a:r>
          </a:p>
          <a:p>
            <a:pPr eaLnBrk="1" hangingPunct="1"/>
            <a:r>
              <a:rPr lang="en-US" altLang="ru-RU" sz="1200" dirty="0">
                <a:hlinkClick r:id="rId2"/>
              </a:rPr>
              <a:t>http://geneontology.org/page/ontology-relations</a:t>
            </a:r>
            <a:endParaRPr lang="ru-RU" altLang="ru-RU" sz="1200" dirty="0"/>
          </a:p>
        </p:txBody>
      </p:sp>
      <p:pic>
        <p:nvPicPr>
          <p:cNvPr id="1026" name="Picture 2" descr="diag-dag-examp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297" y="3162319"/>
            <a:ext cx="5784985" cy="27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40914" y="3330653"/>
            <a:ext cx="2912383" cy="22467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Пример</a:t>
            </a:r>
            <a:r>
              <a:rPr lang="ru-RU" altLang="ru-RU" sz="2800"/>
              <a:t>:</a:t>
            </a:r>
            <a:r>
              <a:rPr lang="ru-RU" altLang="ru-RU" sz="2800" b="1"/>
              <a:t> </a:t>
            </a:r>
            <a:r>
              <a:rPr lang="ru-RU" altLang="ru-RU" sz="2800"/>
              <a:t>несколько родителей и разные типы отношений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5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Отношения </a:t>
            </a:r>
            <a:r>
              <a:rPr lang="en-US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“is a” </a:t>
            </a:r>
            <a:r>
              <a:rPr lang="ru-RU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и </a:t>
            </a:r>
            <a:r>
              <a:rPr lang="en-US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“part of”</a:t>
            </a:r>
            <a:endParaRPr lang="ru-RU" sz="2800" b="1">
              <a:solidFill>
                <a:srgbClr val="0070C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34981" y="6149120"/>
            <a:ext cx="4397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Источник рисунка (там же см. подробное объяснение):</a:t>
            </a:r>
          </a:p>
          <a:p>
            <a:pPr eaLnBrk="1" hangingPunct="1"/>
            <a:r>
              <a:rPr lang="en-US" altLang="ru-RU" sz="1200">
                <a:hlinkClick r:id="rId2"/>
              </a:rPr>
              <a:t>http://geneontology.org/page/ontology-relations</a:t>
            </a:r>
            <a:endParaRPr lang="ru-RU" altLang="ru-RU" sz="120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64350" y="805794"/>
            <a:ext cx="873592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Отношения типа </a:t>
            </a:r>
            <a:r>
              <a:rPr lang="en-US" altLang="ru-RU" sz="2400" b="1">
                <a:solidFill>
                  <a:srgbClr val="0070C0"/>
                </a:solidFill>
              </a:rPr>
              <a:t>is a</a:t>
            </a:r>
            <a:r>
              <a:rPr lang="en-US" altLang="ru-RU" sz="2400"/>
              <a:t> (</a:t>
            </a:r>
            <a:r>
              <a:rPr lang="ru-RU" altLang="ru-RU" sz="2400" i="1"/>
              <a:t>базовые отношения</a:t>
            </a:r>
            <a:r>
              <a:rPr lang="ru-RU" altLang="ru-RU" sz="2400"/>
              <a:t>):</a:t>
            </a:r>
          </a:p>
          <a:p>
            <a:pPr marL="358775" eaLnBrk="1" hangingPunct="1"/>
            <a:r>
              <a:rPr lang="en-US" altLang="ru-RU" sz="2400" b="1"/>
              <a:t>A</a:t>
            </a:r>
            <a:r>
              <a:rPr lang="en-US" altLang="ru-RU" sz="2400"/>
              <a:t> </a:t>
            </a:r>
            <a:r>
              <a:rPr lang="en-US" altLang="ru-RU" sz="2400">
                <a:solidFill>
                  <a:srgbClr val="0070C0"/>
                </a:solidFill>
              </a:rPr>
              <a:t>is a</a:t>
            </a:r>
            <a:r>
              <a:rPr lang="en-US" altLang="ru-RU" sz="2400"/>
              <a:t> </a:t>
            </a:r>
            <a:r>
              <a:rPr lang="en-US" altLang="ru-RU" sz="2400" b="1"/>
              <a:t>B</a:t>
            </a:r>
            <a:r>
              <a:rPr lang="en-US" altLang="ru-RU" sz="2400"/>
              <a:t> </a:t>
            </a:r>
            <a:r>
              <a:rPr lang="ru-RU" altLang="ru-RU" sz="2400"/>
              <a:t>означает, что </a:t>
            </a:r>
            <a:r>
              <a:rPr lang="en-US" altLang="ru-RU" sz="2400" b="1"/>
              <a:t>A</a:t>
            </a:r>
            <a:r>
              <a:rPr lang="en-US" altLang="ru-RU" sz="2400"/>
              <a:t> </a:t>
            </a:r>
            <a:r>
              <a:rPr lang="ru-RU" altLang="ru-RU" sz="2400"/>
              <a:t>является разновидностью </a:t>
            </a:r>
            <a:r>
              <a:rPr lang="en-US" altLang="ru-RU" sz="2400" b="1"/>
              <a:t>B</a:t>
            </a:r>
            <a:endParaRPr lang="ru-RU" altLang="ru-RU" sz="2400" b="1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ru-RU" sz="240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Отношения типа </a:t>
            </a:r>
            <a:r>
              <a:rPr lang="en-US" altLang="ru-RU" sz="2400" b="1">
                <a:solidFill>
                  <a:srgbClr val="0070C0"/>
                </a:solidFill>
              </a:rPr>
              <a:t>part of</a:t>
            </a:r>
            <a:r>
              <a:rPr lang="ru-RU" altLang="ru-RU" sz="2400"/>
              <a:t>:</a:t>
            </a:r>
          </a:p>
          <a:p>
            <a:pPr marL="358775" eaLnBrk="1" hangingPunct="1"/>
            <a:r>
              <a:rPr lang="en-US" altLang="ru-RU" sz="2400" b="1"/>
              <a:t>A</a:t>
            </a:r>
            <a:r>
              <a:rPr lang="en-US" altLang="ru-RU" sz="2400"/>
              <a:t> </a:t>
            </a:r>
            <a:r>
              <a:rPr lang="en-US" altLang="ru-RU" sz="2400">
                <a:solidFill>
                  <a:srgbClr val="0070C0"/>
                </a:solidFill>
              </a:rPr>
              <a:t>part of </a:t>
            </a:r>
            <a:r>
              <a:rPr lang="en-US" altLang="ru-RU" sz="2400" b="1"/>
              <a:t>B</a:t>
            </a:r>
            <a:r>
              <a:rPr lang="en-US" altLang="ru-RU" sz="2400"/>
              <a:t> </a:t>
            </a:r>
            <a:r>
              <a:rPr lang="ru-RU" altLang="ru-RU" sz="2400"/>
              <a:t>означает, что если есть </a:t>
            </a:r>
            <a:r>
              <a:rPr lang="en-US" altLang="ru-RU" sz="2400" b="1"/>
              <a:t>A</a:t>
            </a:r>
            <a:r>
              <a:rPr lang="ru-RU" altLang="ru-RU" sz="2400"/>
              <a:t>, то есть и </a:t>
            </a:r>
            <a:r>
              <a:rPr lang="en-US" altLang="ru-RU" sz="2400" b="1"/>
              <a:t>B</a:t>
            </a:r>
            <a:r>
              <a:rPr lang="ru-RU" altLang="ru-RU" sz="2400"/>
              <a:t>, но наличие </a:t>
            </a:r>
            <a:r>
              <a:rPr lang="en-US" altLang="ru-RU" sz="2400" b="1"/>
              <a:t>B</a:t>
            </a:r>
            <a:r>
              <a:rPr lang="en-US" altLang="ru-RU" sz="2400"/>
              <a:t> </a:t>
            </a:r>
            <a:r>
              <a:rPr lang="ru-RU" altLang="ru-RU" sz="2400"/>
              <a:t>не означет, что существует </a:t>
            </a:r>
            <a:r>
              <a:rPr lang="en-US" altLang="ru-RU" sz="2400" b="1"/>
              <a:t>A</a:t>
            </a:r>
            <a:endParaRPr lang="ru-RU" altLang="ru-RU" sz="2400" b="1"/>
          </a:p>
        </p:txBody>
      </p:sp>
      <p:pic>
        <p:nvPicPr>
          <p:cNvPr id="7172" name="Picture 4" descr="diag-allsome-partof-e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96" y="4125475"/>
            <a:ext cx="4495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ag-dag-exampl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297" y="3162319"/>
            <a:ext cx="5784985" cy="27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214054" y="5504276"/>
            <a:ext cx="223918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НЕКОТОРЫЕ имеют часть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366923" y="4029735"/>
            <a:ext cx="174596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ВСЕ являются частью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008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Логически вытекающие (</a:t>
            </a:r>
            <a:r>
              <a:rPr lang="en-US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inferred</a:t>
            </a:r>
            <a:r>
              <a:rPr lang="ru-RU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) отношения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3074" name="Picture 2" descr="diag-graph-examp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526" y="3691322"/>
            <a:ext cx="7326948" cy="16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34981" y="6149120"/>
            <a:ext cx="4397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Источник рисунка (там же см. подробное объяснение):</a:t>
            </a:r>
          </a:p>
          <a:p>
            <a:pPr eaLnBrk="1" hangingPunct="1"/>
            <a:r>
              <a:rPr lang="en-US" altLang="ru-RU" sz="1200">
                <a:hlinkClick r:id="rId3"/>
              </a:rPr>
              <a:t>http://geneontology.org/page/ontology-relations</a:t>
            </a:r>
            <a:endParaRPr lang="ru-RU" altLang="ru-RU" sz="1200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91097" y="1299825"/>
            <a:ext cx="53827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/>
              <a:t>A </a:t>
            </a:r>
            <a:r>
              <a:rPr lang="en-US" sz="3200" i="1">
                <a:solidFill>
                  <a:srgbClr val="0070C0"/>
                </a:solidFill>
              </a:rPr>
              <a:t>is a</a:t>
            </a:r>
            <a:r>
              <a:rPr lang="en-US" sz="3200"/>
              <a:t> B</a:t>
            </a:r>
          </a:p>
          <a:p>
            <a:r>
              <a:rPr lang="en-US" sz="3200"/>
              <a:t>B </a:t>
            </a:r>
            <a:r>
              <a:rPr lang="en-US" sz="3200" i="1">
                <a:solidFill>
                  <a:srgbClr val="FF9900"/>
                </a:solidFill>
              </a:rPr>
              <a:t>part of</a:t>
            </a:r>
            <a:r>
              <a:rPr lang="en-US" sz="3200"/>
              <a:t> C</a:t>
            </a:r>
          </a:p>
          <a:p>
            <a:r>
              <a:rPr lang="ru-RU" sz="3200"/>
              <a:t>Значит,</a:t>
            </a:r>
            <a:r>
              <a:rPr lang="en-US" sz="3200"/>
              <a:t> A </a:t>
            </a:r>
            <a:r>
              <a:rPr lang="en-US" sz="3200" i="1">
                <a:solidFill>
                  <a:srgbClr val="FF9900"/>
                </a:solidFill>
              </a:rPr>
              <a:t>part of</a:t>
            </a:r>
            <a:r>
              <a:rPr lang="en-US" sz="3200"/>
              <a:t> C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381550" y="1618378"/>
            <a:ext cx="980387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81550" y="2112776"/>
            <a:ext cx="980387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81550" y="2618376"/>
            <a:ext cx="980387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Правая круглая скобка 7"/>
          <p:cNvSpPr/>
          <p:nvPr/>
        </p:nvSpPr>
        <p:spPr>
          <a:xfrm>
            <a:off x="5465631" y="1512875"/>
            <a:ext cx="159399" cy="688870"/>
          </a:xfrm>
          <a:prstGeom prst="rightBracket">
            <a:avLst/>
          </a:prstGeom>
          <a:noFill/>
          <a:ln w="38100">
            <a:solidFill>
              <a:srgbClr val="0070C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672469" y="1436378"/>
            <a:ext cx="31428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Указанные непосредственно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5361937" y="2370412"/>
            <a:ext cx="3558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Логически вытекающее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609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Отношение </a:t>
            </a:r>
            <a:r>
              <a:rPr lang="en-US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“regulates”</a:t>
            </a:r>
            <a:endParaRPr lang="ru-RU" sz="2800" b="1">
              <a:solidFill>
                <a:srgbClr val="0070C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34981" y="6149120"/>
            <a:ext cx="4397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Источник рисунка (там же см. подробное объяснение):</a:t>
            </a:r>
          </a:p>
          <a:p>
            <a:pPr eaLnBrk="1" hangingPunct="1"/>
            <a:r>
              <a:rPr lang="en-US" altLang="ru-RU" sz="1200">
                <a:hlinkClick r:id="rId2"/>
              </a:rPr>
              <a:t>http://geneontology.org/page/ontology-relations</a:t>
            </a:r>
            <a:endParaRPr lang="ru-RU" altLang="ru-RU" sz="1200"/>
          </a:p>
        </p:txBody>
      </p:sp>
      <p:pic>
        <p:nvPicPr>
          <p:cNvPr id="2050" name="Picture 2" descr="diag-regulates-pos-neg-e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34" y="3640667"/>
            <a:ext cx="7951319" cy="250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ag-allsome-regs-e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69" y="1172603"/>
            <a:ext cx="5614048" cy="214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476529" y="1120303"/>
            <a:ext cx="2111568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ВСЕ регулируют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402309" y="2922024"/>
            <a:ext cx="211156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НЕКОТОРЫЕ регулируются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4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Пример описания термина</a:t>
            </a:r>
            <a:r>
              <a:rPr lang="en-US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 “lipid particle”</a:t>
            </a:r>
            <a:endParaRPr lang="ru-RU" sz="2800" b="1">
              <a:solidFill>
                <a:srgbClr val="0070C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13304" y="892380"/>
            <a:ext cx="442943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0070C0"/>
                </a:solidFill>
              </a:rPr>
              <a:t>Accession</a:t>
            </a:r>
            <a:r>
              <a:rPr lang="en-US" altLang="ru-RU" sz="2000"/>
              <a:t>: GO:0005811</a:t>
            </a:r>
          </a:p>
          <a:p>
            <a:pPr eaLnBrk="1" hangingPunct="1"/>
            <a:r>
              <a:rPr lang="en-US" altLang="ru-RU" sz="2000" b="1">
                <a:solidFill>
                  <a:srgbClr val="0070C0"/>
                </a:solidFill>
              </a:rPr>
              <a:t>Ontology</a:t>
            </a:r>
            <a:r>
              <a:rPr lang="en-US" altLang="ru-RU" sz="2000"/>
              <a:t>: Cellular Component</a:t>
            </a:r>
          </a:p>
          <a:p>
            <a:pPr eaLnBrk="1" hangingPunct="1"/>
            <a:r>
              <a:rPr lang="en-US" altLang="ru-RU" sz="2000" b="1">
                <a:solidFill>
                  <a:srgbClr val="0070C0"/>
                </a:solidFill>
              </a:rPr>
              <a:t>Synonyms</a:t>
            </a:r>
            <a:r>
              <a:rPr lang="en-US" altLang="ru-RU" sz="2000"/>
              <a:t>:</a:t>
            </a:r>
          </a:p>
          <a:p>
            <a:pPr marL="715963" eaLnBrk="1" hangingPunct="1"/>
            <a:r>
              <a:rPr lang="en-US" altLang="ru-RU" sz="2000"/>
              <a:t>exact: adiposome</a:t>
            </a:r>
          </a:p>
          <a:p>
            <a:pPr marL="715963" eaLnBrk="1" hangingPunct="1"/>
            <a:r>
              <a:rPr lang="en-US" altLang="ru-RU" sz="2000"/>
              <a:t>exact: lipid body</a:t>
            </a:r>
          </a:p>
          <a:p>
            <a:pPr marL="715963" eaLnBrk="1" hangingPunct="1"/>
            <a:r>
              <a:rPr lang="en-US" altLang="ru-RU" sz="2000"/>
              <a:t>exact: lipid droplet</a:t>
            </a:r>
          </a:p>
          <a:p>
            <a:pPr eaLnBrk="1" hangingPunct="1"/>
            <a:r>
              <a:rPr lang="en-US" altLang="ru-RU" sz="2000" b="1">
                <a:solidFill>
                  <a:srgbClr val="0070C0"/>
                </a:solidFill>
              </a:rPr>
              <a:t>Definition</a:t>
            </a:r>
            <a:r>
              <a:rPr lang="en-US" altLang="ru-RU" sz="2000"/>
              <a:t>: An intracellular non-membrane-bounded organelle comprising a matrix of coalesced lipids surrounded by a phospholipid monolayer. May include associated proteins. </a:t>
            </a:r>
          </a:p>
          <a:p>
            <a:pPr eaLnBrk="1" hangingPunct="1"/>
            <a:r>
              <a:rPr lang="en-US" altLang="ru-RU" sz="2000" b="1">
                <a:solidFill>
                  <a:srgbClr val="0070C0"/>
                </a:solidFill>
              </a:rPr>
              <a:t>Source</a:t>
            </a:r>
            <a:r>
              <a:rPr lang="en-US" altLang="ru-RU" sz="2000"/>
              <a:t>: GOC:mah, GOC:tb</a:t>
            </a:r>
          </a:p>
          <a:p>
            <a:pPr eaLnBrk="1" hangingPunct="1"/>
            <a:r>
              <a:rPr lang="en-US" altLang="ru-RU" sz="2000" b="1">
                <a:solidFill>
                  <a:srgbClr val="0070C0"/>
                </a:solidFill>
              </a:rPr>
              <a:t>Comment</a:t>
            </a:r>
            <a:r>
              <a:rPr lang="en-US" altLang="ru-RU" sz="2000"/>
              <a:t>: Note that this term does not refer to vesicles, but instead to structures in which lipids do not necessarily form bilayers.</a:t>
            </a:r>
            <a:endParaRPr lang="ru-RU" altLang="ru-RU" sz="2000"/>
          </a:p>
        </p:txBody>
      </p:sp>
      <p:pic>
        <p:nvPicPr>
          <p:cNvPr id="1030" name="Picture 6" descr="Graph of GO:0005811 from Quick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734" y="953203"/>
            <a:ext cx="435292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92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Аннотация генов и их</a:t>
            </a:r>
            <a:r>
              <a:rPr lang="en-US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 </a:t>
            </a:r>
            <a:r>
              <a:rPr lang="ru-RU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продуктов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593015" y="935056"/>
            <a:ext cx="4700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Статистика БД </a:t>
            </a:r>
            <a:r>
              <a:rPr lang="en-US" altLang="ru-RU" sz="2400"/>
              <a:t>GO, 30.03.2016</a:t>
            </a:r>
            <a:endParaRPr lang="ru-RU" altLang="ru-RU" sz="2400"/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3907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Источник рисунка:</a:t>
            </a:r>
          </a:p>
          <a:p>
            <a:pPr eaLnBrk="1" hangingPunct="1"/>
            <a:r>
              <a:rPr lang="en-US" altLang="ru-RU" sz="1200">
                <a:hlinkClick r:id="rId2"/>
              </a:rPr>
              <a:t>http://geneontology.org/page/current-go-statistics</a:t>
            </a:r>
            <a:endParaRPr lang="ru-RU" altLang="ru-RU" sz="1200"/>
          </a:p>
        </p:txBody>
      </p:sp>
      <p:pic>
        <p:nvPicPr>
          <p:cNvPr id="8194" name="Picture 2" descr="https://s3.amazonaws.com/go-public/static/ann-l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268" y="1640752"/>
            <a:ext cx="8615417" cy="36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815958" y="1506884"/>
            <a:ext cx="417725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Аннотация по организмам</a:t>
            </a:r>
            <a:endParaRPr lang="ru-RU" altLang="ru-RU" sz="2400"/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033044" y="2202793"/>
            <a:ext cx="241704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Экспериментальное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013951" y="2561816"/>
            <a:ext cx="268745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Не экспериментальное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98976" y="2292209"/>
            <a:ext cx="708660" cy="1905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98976" y="2664216"/>
            <a:ext cx="708660" cy="1905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24877" y="4432607"/>
            <a:ext cx="7566660" cy="900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 rot="16200000">
            <a:off x="-870460" y="2977824"/>
            <a:ext cx="250945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Число аннотаций</a:t>
            </a:r>
            <a:endParaRPr lang="ru-RU" altLang="ru-RU" sz="2000"/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 rot="2962936">
            <a:off x="1335391" y="4639518"/>
            <a:ext cx="95116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Крыса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 rot="2962936">
            <a:off x="1752799" y="4716044"/>
            <a:ext cx="118893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Человек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 rot="2962936">
            <a:off x="2342267" y="4632661"/>
            <a:ext cx="9692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Мышь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 rot="2962936">
            <a:off x="2698953" y="4951232"/>
            <a:ext cx="18511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Арабидопсис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 rot="2962936">
            <a:off x="3271971" y="4971754"/>
            <a:ext cx="182992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Рыбка </a:t>
            </a:r>
            <a:r>
              <a:rPr lang="en-US" altLang="ru-RU" sz="2000" i="1"/>
              <a:t>D.reiro</a:t>
            </a:r>
            <a:endParaRPr lang="ru-RU" altLang="ru-RU" sz="2000" i="1"/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 rot="2962936">
            <a:off x="3942658" y="4667184"/>
            <a:ext cx="106019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Курица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 rot="2962936">
            <a:off x="4338148" y="4748539"/>
            <a:ext cx="139787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i="1"/>
              <a:t>C.elegans</a:t>
            </a:r>
            <a:endParaRPr lang="ru-RU" altLang="ru-RU" sz="2000" i="1"/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 rot="2962936">
            <a:off x="4857520" y="4827647"/>
            <a:ext cx="155139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Дрозофила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 rot="2962936">
            <a:off x="5467421" y="4769204"/>
            <a:ext cx="118893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Дрожжи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 rot="2962936">
            <a:off x="5833972" y="4951360"/>
            <a:ext cx="179871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i="1"/>
              <a:t>Candida albicans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 rot="2962936">
            <a:off x="6344916" y="4997195"/>
            <a:ext cx="1896786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i="1"/>
              <a:t>Aspergillus oryzae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 rot="2962936">
            <a:off x="6900223" y="4917972"/>
            <a:ext cx="164996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Диктиостелиум</a:t>
            </a:r>
            <a:endParaRPr lang="en-US" altLang="ru-RU" sz="1600"/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 rot="2962936">
            <a:off x="7558357" y="4614668"/>
            <a:ext cx="83403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i="1"/>
              <a:t>E. coli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 rot="2962936">
            <a:off x="8022729" y="4738801"/>
            <a:ext cx="1140663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i="1"/>
              <a:t>S. pombe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651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Некоторые важные типы достоверности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27533" y="934032"/>
            <a:ext cx="6329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FF0000"/>
                </a:solidFill>
              </a:rPr>
              <a:t>Inferred from Electronic Annotation (</a:t>
            </a:r>
            <a:r>
              <a:rPr lang="en-US" altLang="ru-RU" sz="2400" b="1">
                <a:solidFill>
                  <a:srgbClr val="FF0000"/>
                </a:solidFill>
              </a:rPr>
              <a:t>IEA</a:t>
            </a:r>
            <a:r>
              <a:rPr lang="en-US" altLang="ru-RU" sz="2400">
                <a:solidFill>
                  <a:srgbClr val="FF0000"/>
                </a:solidFill>
              </a:rPr>
              <a:t>)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27533" y="1437479"/>
            <a:ext cx="76241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B050"/>
                </a:solidFill>
              </a:rPr>
              <a:t>Inferred from Sequence or structural Similarity (</a:t>
            </a:r>
            <a:r>
              <a:rPr lang="en-US" altLang="ru-RU" sz="2400" b="1">
                <a:solidFill>
                  <a:srgbClr val="00B050"/>
                </a:solidFill>
              </a:rPr>
              <a:t>ISS</a:t>
            </a:r>
            <a:r>
              <a:rPr lang="en-US" altLang="ru-RU" sz="2400">
                <a:solidFill>
                  <a:srgbClr val="00B050"/>
                </a:solidFill>
              </a:rPr>
              <a:t>)</a:t>
            </a:r>
          </a:p>
          <a:p>
            <a:pPr marL="630238" indent="-274638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Inferred from Sequence Orthology (</a:t>
            </a:r>
            <a:r>
              <a:rPr lang="en-US" altLang="ru-RU" sz="2400" b="1">
                <a:solidFill>
                  <a:schemeClr val="accent4">
                    <a:lumMod val="75000"/>
                  </a:schemeClr>
                </a:solidFill>
              </a:rPr>
              <a:t>ISO</a:t>
            </a: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630238" indent="-274638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Inferred from Sequence Alignment (</a:t>
            </a:r>
            <a:r>
              <a:rPr lang="en-US" altLang="ru-RU" sz="2400" b="1">
                <a:solidFill>
                  <a:schemeClr val="accent4">
                    <a:lumMod val="75000"/>
                  </a:schemeClr>
                </a:solidFill>
              </a:rPr>
              <a:t>ISA</a:t>
            </a: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630238" indent="-274638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Inferred from Sequence Model (</a:t>
            </a:r>
            <a:r>
              <a:rPr lang="en-US" altLang="ru-RU" sz="2400" b="1">
                <a:solidFill>
                  <a:schemeClr val="accent4">
                    <a:lumMod val="75000"/>
                  </a:schemeClr>
                </a:solidFill>
              </a:rPr>
              <a:t>ISM</a:t>
            </a: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altLang="ru-RU" sz="24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27533" y="3007139"/>
            <a:ext cx="63296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Inferred from Experiment (</a:t>
            </a:r>
            <a:r>
              <a:rPr lang="en-US" altLang="ru-RU" sz="2400" b="1">
                <a:solidFill>
                  <a:schemeClr val="accent4">
                    <a:lumMod val="75000"/>
                  </a:schemeClr>
                </a:solidFill>
              </a:rPr>
              <a:t>EXP</a:t>
            </a: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720725" indent="-365125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rgbClr val="00B050"/>
                </a:solidFill>
              </a:rPr>
              <a:t>Inferred from Direct Assay (</a:t>
            </a:r>
            <a:r>
              <a:rPr lang="en-US" altLang="ru-RU" sz="2400" b="1">
                <a:solidFill>
                  <a:srgbClr val="00B050"/>
                </a:solidFill>
              </a:rPr>
              <a:t>IDA</a:t>
            </a:r>
            <a:r>
              <a:rPr lang="en-US" altLang="ru-RU" sz="2400">
                <a:solidFill>
                  <a:srgbClr val="00B050"/>
                </a:solidFill>
              </a:rPr>
              <a:t>)</a:t>
            </a:r>
          </a:p>
          <a:p>
            <a:pPr marL="720725" indent="-365125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rgbClr val="00B050"/>
                </a:solidFill>
              </a:rPr>
              <a:t>Inferred from Physical Interaction (</a:t>
            </a:r>
            <a:r>
              <a:rPr lang="en-US" altLang="ru-RU" sz="2400" b="1">
                <a:solidFill>
                  <a:srgbClr val="00B050"/>
                </a:solidFill>
              </a:rPr>
              <a:t>IPI</a:t>
            </a:r>
            <a:r>
              <a:rPr lang="en-US" altLang="ru-RU" sz="2400">
                <a:solidFill>
                  <a:srgbClr val="00B050"/>
                </a:solidFill>
              </a:rPr>
              <a:t>)</a:t>
            </a:r>
          </a:p>
          <a:p>
            <a:pPr marL="720725" indent="-365125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rgbClr val="00B050"/>
                </a:solidFill>
              </a:rPr>
              <a:t>Inferred from Mutant Phenotype (</a:t>
            </a:r>
            <a:r>
              <a:rPr lang="en-US" altLang="ru-RU" sz="2400" b="1">
                <a:solidFill>
                  <a:srgbClr val="00B050"/>
                </a:solidFill>
              </a:rPr>
              <a:t>IMP</a:t>
            </a:r>
            <a:r>
              <a:rPr lang="en-US" altLang="ru-RU" sz="2400">
                <a:solidFill>
                  <a:srgbClr val="00B050"/>
                </a:solidFill>
              </a:rPr>
              <a:t>)</a:t>
            </a:r>
          </a:p>
          <a:p>
            <a:pPr marL="720725" indent="-365125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rgbClr val="00B050"/>
                </a:solidFill>
              </a:rPr>
              <a:t>Inferred from Genetic Interaction (</a:t>
            </a:r>
            <a:r>
              <a:rPr lang="en-US" altLang="ru-RU" sz="2400" b="1">
                <a:solidFill>
                  <a:srgbClr val="00B050"/>
                </a:solidFill>
              </a:rPr>
              <a:t>IGI</a:t>
            </a:r>
            <a:r>
              <a:rPr lang="en-US" altLang="ru-RU" sz="2400">
                <a:solidFill>
                  <a:srgbClr val="00B050"/>
                </a:solidFill>
              </a:rPr>
              <a:t>)</a:t>
            </a:r>
          </a:p>
          <a:p>
            <a:pPr marL="720725" indent="-365125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rgbClr val="00B050"/>
                </a:solidFill>
              </a:rPr>
              <a:t>Inferred from Expression Pattern (</a:t>
            </a:r>
            <a:r>
              <a:rPr lang="en-US" altLang="ru-RU" sz="2400" b="1">
                <a:solidFill>
                  <a:srgbClr val="00B050"/>
                </a:solidFill>
              </a:rPr>
              <a:t>IEP</a:t>
            </a:r>
            <a:r>
              <a:rPr lang="en-US" altLang="ru-RU" sz="2400">
                <a:solidFill>
                  <a:srgbClr val="00B050"/>
                </a:solidFill>
              </a:rPr>
              <a:t>)</a:t>
            </a:r>
            <a:endParaRPr lang="ru-RU" altLang="ru-RU" sz="2400">
              <a:solidFill>
                <a:srgbClr val="00B050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27533" y="6130419"/>
            <a:ext cx="7940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Более подробно о типах достоверности: </a:t>
            </a:r>
            <a:r>
              <a:rPr lang="en-US" altLang="ru-RU" sz="1200">
                <a:hlinkClick r:id="rId2"/>
              </a:rPr>
              <a:t>http://geneontology.org/page/guide-go-evidence-codes</a:t>
            </a:r>
            <a:endParaRPr lang="en-US" altLang="ru-RU" sz="1200"/>
          </a:p>
          <a:p>
            <a:pPr eaLnBrk="1" hangingPunct="1"/>
            <a:r>
              <a:rPr lang="ru-RU" altLang="ru-RU" sz="1200"/>
              <a:t>Источник рисунка: </a:t>
            </a:r>
            <a:r>
              <a:rPr lang="en-US" altLang="ru-RU" sz="1200">
                <a:hlinkClick r:id="rId3"/>
              </a:rPr>
              <a:t>http://www.pastemagazine.com/articles/2015/11/the-100-greatest-movie-robots-of-all-time.html</a:t>
            </a:r>
            <a:endParaRPr lang="ru-RU" altLang="ru-RU" sz="1200"/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27533" y="5315463"/>
            <a:ext cx="56937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B050"/>
                </a:solidFill>
              </a:rPr>
              <a:t>Traceable Author Statement (</a:t>
            </a:r>
            <a:r>
              <a:rPr lang="en-US" altLang="ru-RU" sz="2400" b="1">
                <a:solidFill>
                  <a:srgbClr val="00B050"/>
                </a:solidFill>
              </a:rPr>
              <a:t>TAS</a:t>
            </a:r>
            <a:r>
              <a:rPr lang="en-US" altLang="ru-RU" sz="2400">
                <a:solidFill>
                  <a:srgbClr val="00B050"/>
                </a:solidFill>
              </a:rPr>
              <a:t>)</a:t>
            </a:r>
          </a:p>
          <a:p>
            <a:pPr eaLnBrk="1" hangingPunct="1"/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Non-traceable Author Statement (</a:t>
            </a:r>
            <a:r>
              <a:rPr lang="en-US" altLang="ru-RU" sz="2400" b="1">
                <a:solidFill>
                  <a:schemeClr val="accent4">
                    <a:lumMod val="75000"/>
                  </a:schemeClr>
                </a:solidFill>
              </a:rPr>
              <a:t>NAS</a:t>
            </a: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altLang="ru-RU" sz="24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4709" y="4047431"/>
            <a:ext cx="457199" cy="5207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34709" y="4568178"/>
            <a:ext cx="457199" cy="5207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34708" y="5088925"/>
            <a:ext cx="457199" cy="5207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291907" y="4047431"/>
            <a:ext cx="1215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Плохо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7291907" y="5088925"/>
            <a:ext cx="140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Хорошо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0032" y="3858470"/>
            <a:ext cx="2247136" cy="2021469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7364" y="812081"/>
            <a:ext cx="1677261" cy="146544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821261" y="1169043"/>
            <a:ext cx="1470646" cy="17956"/>
          </a:xfrm>
          <a:prstGeom prst="straightConnector1">
            <a:avLst/>
          </a:prstGeom>
          <a:noFill/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712067" y="3991524"/>
            <a:ext cx="6790170" cy="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Прокариотические опероны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</a:t>
            </a:r>
            <a:r>
              <a:rPr lang="ru-RU" sz="2800" b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термины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27684" y="3839230"/>
            <a:ext cx="460375" cy="259773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927135" y="3707559"/>
            <a:ext cx="1267691" cy="56793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229101" y="3707559"/>
            <a:ext cx="879584" cy="567931"/>
          </a:xfrm>
          <a:prstGeom prst="rightArrow">
            <a:avLst/>
          </a:prstGeom>
          <a:solidFill>
            <a:srgbClr val="FFC000"/>
          </a:solidFill>
          <a:ln w="762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159772" y="3716858"/>
            <a:ext cx="1118333" cy="567931"/>
          </a:xfrm>
          <a:prstGeom prst="rightArrow">
            <a:avLst/>
          </a:prstGeom>
          <a:solidFill>
            <a:srgbClr val="FF9999"/>
          </a:solidFill>
          <a:ln w="76200">
            <a:solidFill>
              <a:srgbClr val="FF99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51494" y="3674759"/>
            <a:ext cx="187036" cy="588713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62347" y="1780231"/>
            <a:ext cx="57587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Промотор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: последовательность ДНК, узнаваемая РНК-полимеразой</a:t>
            </a:r>
          </a:p>
          <a:p>
            <a:pPr algn="ctr" eaLnBrk="1" hangingPunct="1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(может быть разной длины, иногда содержит консервативные мотивы)</a:t>
            </a:r>
          </a:p>
        </p:txBody>
      </p:sp>
      <p:sp>
        <p:nvSpPr>
          <p:cNvPr id="29" name="Textfeld 12"/>
          <p:cNvSpPr txBox="1">
            <a:spLocks noChangeArrowheads="1"/>
          </p:cNvSpPr>
          <p:nvPr/>
        </p:nvSpPr>
        <p:spPr bwMode="auto">
          <a:xfrm>
            <a:off x="7591138" y="3698579"/>
            <a:ext cx="11807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ДНК</a:t>
            </a:r>
          </a:p>
        </p:txBody>
      </p:sp>
      <p:sp>
        <p:nvSpPr>
          <p:cNvPr id="36" name="Textfeld 12"/>
          <p:cNvSpPr txBox="1">
            <a:spLocks noChangeArrowheads="1"/>
          </p:cNvSpPr>
          <p:nvPr/>
        </p:nvSpPr>
        <p:spPr bwMode="auto">
          <a:xfrm>
            <a:off x="62347" y="4706651"/>
            <a:ext cx="3810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: регуляторный участок ДНК, с которым связывается белок-репрессор</a:t>
            </a:r>
          </a:p>
          <a:p>
            <a:pPr algn="ctr" eaLnBrk="1" hangingPunct="1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(может отсутствовать или быть в другом месте)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06683" y="3540738"/>
            <a:ext cx="5444836" cy="900047"/>
          </a:xfrm>
          <a:prstGeom prst="rect">
            <a:avLst/>
          </a:prstGeom>
          <a:ln w="25400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945012" y="4496969"/>
            <a:ext cx="862446" cy="56764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12"/>
          <p:cNvSpPr txBox="1">
            <a:spLocks noChangeArrowheads="1"/>
          </p:cNvSpPr>
          <p:nvPr/>
        </p:nvSpPr>
        <p:spPr bwMode="auto">
          <a:xfrm>
            <a:off x="7516657" y="4974075"/>
            <a:ext cx="13297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мРНК</a:t>
            </a:r>
          </a:p>
        </p:txBody>
      </p:sp>
      <p:cxnSp>
        <p:nvCxnSpPr>
          <p:cNvPr id="3" name="Соединительная линия уступом 2"/>
          <p:cNvCxnSpPr>
            <a:stCxn id="24" idx="1"/>
          </p:cNvCxnSpPr>
          <p:nvPr/>
        </p:nvCxnSpPr>
        <p:spPr>
          <a:xfrm rot="10800000" flipH="1">
            <a:off x="1506682" y="3526716"/>
            <a:ext cx="610033" cy="464046"/>
          </a:xfrm>
          <a:prstGeom prst="bentConnector3">
            <a:avLst>
              <a:gd name="adj1" fmla="val -1703"/>
            </a:avLst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428030" y="3839230"/>
            <a:ext cx="460375" cy="259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авая круглая скобка 20"/>
          <p:cNvSpPr/>
          <p:nvPr/>
        </p:nvSpPr>
        <p:spPr>
          <a:xfrm rot="5400000">
            <a:off x="4464686" y="2833590"/>
            <a:ext cx="275867" cy="3350970"/>
          </a:xfrm>
          <a:prstGeom prst="rightBracket">
            <a:avLst/>
          </a:prstGeom>
          <a:ln w="762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feld 12"/>
          <p:cNvSpPr txBox="1">
            <a:spLocks noChangeArrowheads="1"/>
          </p:cNvSpPr>
          <p:nvPr/>
        </p:nvSpPr>
        <p:spPr bwMode="auto">
          <a:xfrm>
            <a:off x="5666968" y="1772049"/>
            <a:ext cx="317943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Терминатор транскрипции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(есть два типа: с участием белка 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NusA 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или белка 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Rho)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12"/>
          <p:cNvSpPr txBox="1">
            <a:spLocks noChangeArrowheads="1"/>
          </p:cNvSpPr>
          <p:nvPr/>
        </p:nvSpPr>
        <p:spPr bwMode="auto">
          <a:xfrm>
            <a:off x="178594" y="749782"/>
            <a:ext cx="86678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Оперон</a:t>
            </a: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 – участок ДНК, содержащий несколько белковых генов, считываемый в одну мРНК</a:t>
            </a:r>
            <a:endParaRPr lang="ru-RU" alt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12"/>
          <p:cNvSpPr txBox="1">
            <a:spLocks noChangeArrowheads="1"/>
          </p:cNvSpPr>
          <p:nvPr/>
        </p:nvSpPr>
        <p:spPr bwMode="auto">
          <a:xfrm>
            <a:off x="3506933" y="4703193"/>
            <a:ext cx="3810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Цистроны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: гены</a:t>
            </a:r>
          </a:p>
          <a:p>
            <a:pPr algn="ctr" eaLnBrk="1" hangingPunct="1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(часто перекрываются 1 нуклеотидиом:</a:t>
            </a:r>
          </a:p>
          <a:p>
            <a:pPr algn="ctr" eaLnBrk="1" hangingPunct="1"/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стоп-кодона </a:t>
            </a:r>
            <a:r>
              <a:rPr lang="en-US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TAA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TGA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 могут перекрываться со старт-кодоном </a:t>
            </a:r>
            <a:r>
              <a:rPr lang="en-US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ATG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0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2" grpId="0" animBg="1"/>
      <p:bldP spid="23" grpId="0" animBg="1"/>
      <p:bldP spid="15" grpId="0" animBg="1"/>
      <p:bldP spid="26" grpId="0"/>
      <p:bldP spid="36" grpId="0"/>
      <p:bldP spid="18" grpId="0" animBg="1"/>
      <p:bldP spid="21" grpId="0" animBg="1"/>
      <p:bldP spid="31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907" y="862249"/>
            <a:ext cx="8277320" cy="5995751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Пример: АДФ</a:t>
            </a:r>
            <a:r>
              <a:rPr lang="en-US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/</a:t>
            </a:r>
            <a:r>
              <a:rPr lang="ru-RU" sz="2800" b="1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АТФ-антипортер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3" name="Прямоугольник 2"/>
          <p:cNvSpPr/>
          <p:nvPr/>
        </p:nvSpPr>
        <p:spPr>
          <a:xfrm>
            <a:off x="475488" y="2357120"/>
            <a:ext cx="865632" cy="58928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83792" y="2357120"/>
            <a:ext cx="682752" cy="5892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61104" y="3210560"/>
            <a:ext cx="865632" cy="3604768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1912" y="3210560"/>
            <a:ext cx="1042455" cy="3604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69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Консервативность геномного окружения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5070" y="4407740"/>
            <a:ext cx="7474794" cy="1955830"/>
          </a:xfrm>
          <a:prstGeom prst="rect">
            <a:avLst/>
          </a:prstGeom>
        </p:spPr>
      </p:pic>
      <p:sp>
        <p:nvSpPr>
          <p:cNvPr id="92" name="Textfeld 12"/>
          <p:cNvSpPr txBox="1">
            <a:spLocks noChangeArrowheads="1"/>
          </p:cNvSpPr>
          <p:nvPr/>
        </p:nvSpPr>
        <p:spPr bwMode="auto">
          <a:xfrm>
            <a:off x="55723" y="4532557"/>
            <a:ext cx="1593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Планктомицеты</a:t>
            </a:r>
            <a:endParaRPr lang="en-US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feld 12"/>
          <p:cNvSpPr txBox="1">
            <a:spLocks noChangeArrowheads="1"/>
          </p:cNvSpPr>
          <p:nvPr/>
        </p:nvSpPr>
        <p:spPr bwMode="auto">
          <a:xfrm>
            <a:off x="55723" y="5007428"/>
            <a:ext cx="1593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Цианобактерии</a:t>
            </a:r>
            <a:endParaRPr lang="en-US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feld 12"/>
          <p:cNvSpPr txBox="1">
            <a:spLocks noChangeArrowheads="1"/>
          </p:cNvSpPr>
          <p:nvPr/>
        </p:nvSpPr>
        <p:spPr bwMode="auto">
          <a:xfrm>
            <a:off x="55723" y="5477147"/>
            <a:ext cx="1593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Протеобактерии</a:t>
            </a:r>
            <a:endParaRPr lang="en-US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feld 12"/>
          <p:cNvSpPr txBox="1">
            <a:spLocks noChangeArrowheads="1"/>
          </p:cNvSpPr>
          <p:nvPr/>
        </p:nvSpPr>
        <p:spPr bwMode="auto">
          <a:xfrm>
            <a:off x="38100" y="5886329"/>
            <a:ext cx="1593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Зеленые серные бактерии</a:t>
            </a:r>
            <a:endParaRPr lang="en-US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5299344" y="2936772"/>
            <a:ext cx="363434" cy="1586345"/>
          </a:xfrm>
          <a:prstGeom prst="rightBracket">
            <a:avLst/>
          </a:prstGeom>
          <a:ln w="762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360988" y="3911660"/>
            <a:ext cx="525462" cy="36913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feld 12"/>
          <p:cNvSpPr txBox="1">
            <a:spLocks noChangeArrowheads="1"/>
          </p:cNvSpPr>
          <p:nvPr/>
        </p:nvSpPr>
        <p:spPr bwMode="auto">
          <a:xfrm>
            <a:off x="178594" y="1031090"/>
            <a:ext cx="40886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Часто бывает, что образующие комплексы белки в самых разных геномах кодируются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рядом</a:t>
            </a: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62641F-C043-47B2-8B70-47988A2315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879592"/>
            <a:ext cx="30099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10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3533337" y="5903893"/>
            <a:ext cx="54015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Edward M. Marcotte </a:t>
            </a:r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Detecting protein function and protein-protein interactions from genome sequences.</a:t>
            </a:r>
          </a:p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Science,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 285:751-753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Rosetta Stone (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Розеттский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 камень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373863" y="6211651"/>
            <a:ext cx="3332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Источник рисунка: 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http://www.wikipedia.org/</a:t>
            </a:r>
            <a:endParaRPr lang="en-US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130" y="937511"/>
            <a:ext cx="7877175" cy="3740420"/>
          </a:xfrm>
          <a:prstGeom prst="rect">
            <a:avLst/>
          </a:prstGeom>
        </p:spPr>
      </p:pic>
      <p:pic>
        <p:nvPicPr>
          <p:cNvPr id="1026" name="Picture 2" descr="Rosetta St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63" y="2563660"/>
            <a:ext cx="3012267" cy="35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33337" y="1332365"/>
            <a:ext cx="1336616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72867" y="1439297"/>
            <a:ext cx="675777" cy="539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465937" y="1427477"/>
            <a:ext cx="675777" cy="539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2"/>
          <p:cNvSpPr txBox="1">
            <a:spLocks noChangeArrowheads="1"/>
          </p:cNvSpPr>
          <p:nvPr/>
        </p:nvSpPr>
        <p:spPr bwMode="auto">
          <a:xfrm>
            <a:off x="3386130" y="4640814"/>
            <a:ext cx="55320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Между генами, расположенными рядом на геноме, могут возникать </a:t>
            </a:r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сшивки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(англ.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fusions)</a:t>
            </a:r>
            <a:endParaRPr lang="ru-RU" alt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95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Сшивки между генами </a:t>
            </a:r>
            <a:r>
              <a:rPr lang="en-US" sz="2800" b="1" i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bc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-</a:t>
            </a:r>
            <a:r>
              <a:rPr lang="ru-RU" sz="2800" b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комплексов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81" y="1769380"/>
            <a:ext cx="4669906" cy="3536798"/>
          </a:xfrm>
          <a:prstGeom prst="rect">
            <a:avLst/>
          </a:prstGeom>
        </p:spPr>
      </p:pic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81281" y="5948071"/>
            <a:ext cx="8122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Daria V. Dibrova, Dmitry A. Cherepanov, Michael Y. Galperin, Vladimir P. Skulachev, Armen Y. Mulkidjanian (</a:t>
            </a:r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Evolution of cytochrome bc complexes: From membrane-anchored dehydrogenases of ancient bacteria to triggers of apoptosis in vertebrates</a:t>
            </a:r>
          </a:p>
          <a:p>
            <a:r>
              <a:rPr lang="en-US" altLang="ru-RU" sz="1200" i="1">
                <a:latin typeface="Arial" panose="020B0604020202020204" pitchFamily="34" charset="0"/>
                <a:cs typeface="Arial" panose="020B0604020202020204" pitchFamily="34" charset="0"/>
              </a:rPr>
              <a:t>Biochimica et Biophysica Acta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, 1827:1407–1427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154557" y="4520542"/>
            <a:ext cx="251590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Цитохромный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комплекс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2416234" y="4545512"/>
            <a:ext cx="251590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Цитохромный</a:t>
            </a:r>
          </a:p>
          <a:p>
            <a:pPr algn="ctr" eaLnBrk="1" hangingPunct="1"/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altLang="ru-RU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комплекс</a:t>
            </a:r>
            <a:endParaRPr lang="ru-RU" alt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4602173" y="2820868"/>
            <a:ext cx="44759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Пример сшивки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мембранные ферментативные комплексы, </a:t>
            </a:r>
          </a:p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хинол:цитохром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оксидоредуктазы</a:t>
            </a:r>
          </a:p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комплексы)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1890" y="1456031"/>
            <a:ext cx="5918791" cy="124962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6280184" y="1250491"/>
            <a:ext cx="322118" cy="33599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221681" y="1166107"/>
            <a:ext cx="18511" cy="4203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884397" y="1221105"/>
            <a:ext cx="276481" cy="35749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12"/>
          <p:cNvSpPr txBox="1">
            <a:spLocks noChangeArrowheads="1"/>
          </p:cNvSpPr>
          <p:nvPr/>
        </p:nvSpPr>
        <p:spPr bwMode="auto">
          <a:xfrm>
            <a:off x="4640403" y="945580"/>
            <a:ext cx="1726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Белок Риске</a:t>
            </a:r>
          </a:p>
        </p:txBody>
      </p:sp>
      <p:sp>
        <p:nvSpPr>
          <p:cNvPr id="25" name="Textfeld 12"/>
          <p:cNvSpPr txBox="1">
            <a:spLocks noChangeArrowheads="1"/>
          </p:cNvSpPr>
          <p:nvPr/>
        </p:nvSpPr>
        <p:spPr bwMode="auto">
          <a:xfrm>
            <a:off x="6377055" y="773733"/>
            <a:ext cx="1726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Цитохром </a:t>
            </a:r>
            <a:r>
              <a:rPr lang="en-US" altLang="ru-RU" sz="2000" i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ru-RU" sz="2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altLang="ru-RU" sz="20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8113707" y="917177"/>
            <a:ext cx="743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suIV</a:t>
            </a:r>
            <a:endParaRPr lang="ru-RU" altLang="ru-RU" sz="20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036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16" y="976984"/>
            <a:ext cx="5454508" cy="2761730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«Скажи мне, кто твой сосед…»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95704" y="5994238"/>
            <a:ext cx="64505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Michael Y. Galperin and Eugene V. Koonin (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Who’s your neighbor? New computational approaches for functional genomics</a:t>
            </a:r>
          </a:p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Nature Biotechnogoly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, 18:609-613</a:t>
            </a:r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2971778" y="847129"/>
            <a:ext cx="14273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Escherichia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</a:p>
        </p:txBody>
      </p:sp>
      <p:sp>
        <p:nvSpPr>
          <p:cNvPr id="24" name="Textfeld 12"/>
          <p:cNvSpPr txBox="1">
            <a:spLocks noChangeArrowheads="1"/>
          </p:cNvSpPr>
          <p:nvPr/>
        </p:nvSpPr>
        <p:spPr bwMode="auto">
          <a:xfrm>
            <a:off x="5069927" y="887053"/>
            <a:ext cx="3772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Mycoplasma genitalium 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 pneumoniae</a:t>
            </a: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3282873" y="1447642"/>
            <a:ext cx="20118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Neisseria gonorhoeae</a:t>
            </a:r>
          </a:p>
        </p:txBody>
      </p:sp>
      <p:sp>
        <p:nvSpPr>
          <p:cNvPr id="29" name="Textfeld 12"/>
          <p:cNvSpPr txBox="1">
            <a:spLocks noChangeArrowheads="1"/>
          </p:cNvSpPr>
          <p:nvPr/>
        </p:nvSpPr>
        <p:spPr bwMode="auto">
          <a:xfrm>
            <a:off x="3291632" y="1841332"/>
            <a:ext cx="2215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Haemophilus influenzae</a:t>
            </a:r>
          </a:p>
        </p:txBody>
      </p:sp>
      <p:sp>
        <p:nvSpPr>
          <p:cNvPr id="30" name="Textfeld 12"/>
          <p:cNvSpPr txBox="1">
            <a:spLocks noChangeArrowheads="1"/>
          </p:cNvSpPr>
          <p:nvPr/>
        </p:nvSpPr>
        <p:spPr bwMode="auto">
          <a:xfrm>
            <a:off x="3291632" y="2236070"/>
            <a:ext cx="1778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Helicobacter pylori</a:t>
            </a:r>
          </a:p>
        </p:txBody>
      </p:sp>
      <p:sp>
        <p:nvSpPr>
          <p:cNvPr id="33" name="Textfeld 12"/>
          <p:cNvSpPr txBox="1">
            <a:spLocks noChangeArrowheads="1"/>
          </p:cNvSpPr>
          <p:nvPr/>
        </p:nvSpPr>
        <p:spPr bwMode="auto">
          <a:xfrm>
            <a:off x="4288801" y="2611073"/>
            <a:ext cx="17934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Treponema pallidum</a:t>
            </a:r>
          </a:p>
        </p:txBody>
      </p:sp>
      <p:sp>
        <p:nvSpPr>
          <p:cNvPr id="34" name="Textfeld 12"/>
          <p:cNvSpPr txBox="1">
            <a:spLocks noChangeArrowheads="1"/>
          </p:cNvSpPr>
          <p:nvPr/>
        </p:nvSpPr>
        <p:spPr bwMode="auto">
          <a:xfrm>
            <a:off x="3291632" y="3005811"/>
            <a:ext cx="14590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Bacillus subtilis</a:t>
            </a:r>
          </a:p>
        </p:txBody>
      </p:sp>
      <p:sp>
        <p:nvSpPr>
          <p:cNvPr id="35" name="Textfeld 12"/>
          <p:cNvSpPr txBox="1">
            <a:spLocks noChangeArrowheads="1"/>
          </p:cNvSpPr>
          <p:nvPr/>
        </p:nvSpPr>
        <p:spPr bwMode="auto">
          <a:xfrm>
            <a:off x="4975451" y="3141057"/>
            <a:ext cx="4106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Mycobacterium tuberculosis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Synechocystis sp.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Methanobacterium thermoautotrophicum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43738" y="4421168"/>
            <a:ext cx="5527653" cy="1169551"/>
            <a:chOff x="285656" y="3840971"/>
            <a:chExt cx="5808321" cy="1169551"/>
          </a:xfrm>
        </p:grpSpPr>
        <p:sp>
          <p:nvSpPr>
            <p:cNvPr id="36" name="Textfeld 12"/>
            <p:cNvSpPr txBox="1">
              <a:spLocks noChangeArrowheads="1"/>
            </p:cNvSpPr>
            <p:nvPr/>
          </p:nvSpPr>
          <p:spPr bwMode="auto">
            <a:xfrm>
              <a:off x="712376" y="3840971"/>
              <a:ext cx="5381601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PMSR: </a:t>
              </a:r>
              <a:r>
                <a:rPr lang="ru-RU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метионил-сульфоксид редуктаза белков</a:t>
              </a:r>
            </a:p>
            <a:p>
              <a:r>
                <a:rPr lang="en-US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PMSR</a:t>
              </a:r>
              <a:r>
                <a:rPr lang="ru-RU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A: </a:t>
              </a:r>
              <a:r>
                <a:rPr lang="ru-RU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белок, ассоциированный с метионил-сульфоксид редуктазой</a:t>
              </a:r>
            </a:p>
            <a:p>
              <a:r>
                <a:rPr lang="en-US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TRX:</a:t>
              </a:r>
              <a:r>
                <a:rPr lang="ru-RU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 тиоредоксин</a:t>
              </a:r>
              <a:r>
                <a:rPr lang="en-US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CcdA: </a:t>
              </a:r>
              <a:r>
                <a:rPr lang="ru-RU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белок, необходимый для биосинтеза цитохрома </a:t>
              </a:r>
              <a:r>
                <a:rPr lang="en-US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5656" y="3949575"/>
              <a:ext cx="441960" cy="137027"/>
            </a:xfrm>
            <a:prstGeom prst="rect">
              <a:avLst/>
            </a:prstGeom>
            <a:solidFill>
              <a:srgbClr val="C00000"/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85656" y="4150524"/>
              <a:ext cx="441960" cy="13702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85656" y="4787730"/>
              <a:ext cx="441960" cy="1370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85656" y="4586781"/>
              <a:ext cx="441960" cy="137027"/>
            </a:xfrm>
            <a:prstGeom prst="rect">
              <a:avLst/>
            </a:prstGeom>
            <a:solidFill>
              <a:srgbClr val="7030A0"/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5797720" y="4136682"/>
            <a:ext cx="3180025" cy="1857556"/>
            <a:chOff x="5797720" y="4136682"/>
            <a:chExt cx="3180025" cy="1857556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082287" y="5282011"/>
              <a:ext cx="2627376" cy="390530"/>
              <a:chOff x="6082287" y="4581976"/>
              <a:chExt cx="2627376" cy="39053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6166110" y="4581976"/>
                <a:ext cx="2448255" cy="37039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6082287" y="4581976"/>
                <a:ext cx="2627376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6082287" y="4972506"/>
                <a:ext cx="2627376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па 46"/>
            <p:cNvGrpSpPr/>
            <p:nvPr/>
          </p:nvGrpSpPr>
          <p:grpSpPr>
            <a:xfrm>
              <a:off x="7143863" y="4346026"/>
              <a:ext cx="539654" cy="364581"/>
              <a:chOff x="8287638" y="4105500"/>
              <a:chExt cx="539654" cy="364581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345347" y="4105500"/>
                <a:ext cx="364316" cy="364581"/>
              </a:xfrm>
              <a:prstGeom prst="ellipse">
                <a:avLst/>
              </a:prstGeom>
              <a:solidFill>
                <a:srgbClr val="7030A0"/>
              </a:solidFill>
              <a:ln w="762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feld 12"/>
              <p:cNvSpPr txBox="1">
                <a:spLocks noChangeArrowheads="1"/>
              </p:cNvSpPr>
              <p:nvPr/>
            </p:nvSpPr>
            <p:spPr bwMode="auto">
              <a:xfrm>
                <a:off x="8287638" y="4140936"/>
                <a:ext cx="5396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ru-RU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TXR</a:t>
                </a: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7300940" y="4608687"/>
              <a:ext cx="753661" cy="614317"/>
              <a:chOff x="7462626" y="3890166"/>
              <a:chExt cx="753661" cy="614317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7528560" y="3890166"/>
                <a:ext cx="621792" cy="59417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762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feld 12"/>
              <p:cNvSpPr txBox="1">
                <a:spLocks noChangeArrowheads="1"/>
              </p:cNvSpPr>
              <p:nvPr/>
            </p:nvSpPr>
            <p:spPr bwMode="auto">
              <a:xfrm>
                <a:off x="7462626" y="3981263"/>
                <a:ext cx="75366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ru-RU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PMSR</a:t>
                </a:r>
              </a:p>
              <a:p>
                <a:pPr algn="ctr"/>
                <a:r>
                  <a:rPr lang="en-US" altLang="ru-RU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6682176" y="4600733"/>
              <a:ext cx="729316" cy="594177"/>
              <a:chOff x="6843862" y="3882212"/>
              <a:chExt cx="729316" cy="594177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6906768" y="3882212"/>
                <a:ext cx="621792" cy="594177"/>
              </a:xfrm>
              <a:prstGeom prst="ellipse">
                <a:avLst/>
              </a:prstGeom>
              <a:solidFill>
                <a:srgbClr val="C00000"/>
              </a:solidFill>
              <a:ln w="762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Textfeld 12"/>
              <p:cNvSpPr txBox="1">
                <a:spLocks noChangeArrowheads="1"/>
              </p:cNvSpPr>
              <p:nvPr/>
            </p:nvSpPr>
            <p:spPr bwMode="auto">
              <a:xfrm>
                <a:off x="6843862" y="4029854"/>
                <a:ext cx="72931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ru-RU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PMSR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6546273" y="5170117"/>
              <a:ext cx="729316" cy="594177"/>
              <a:chOff x="6546273" y="4470082"/>
              <a:chExt cx="729316" cy="594177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6595872" y="4470082"/>
                <a:ext cx="621792" cy="59417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762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feld 12"/>
              <p:cNvSpPr txBox="1">
                <a:spLocks noChangeArrowheads="1"/>
              </p:cNvSpPr>
              <p:nvPr/>
            </p:nvSpPr>
            <p:spPr bwMode="auto">
              <a:xfrm>
                <a:off x="6546273" y="4586627"/>
                <a:ext cx="72931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ru-RU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CcdA</a:t>
                </a:r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5797720" y="4136682"/>
              <a:ext cx="3180025" cy="1857556"/>
            </a:xfrm>
            <a:prstGeom prst="rect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Стрелка вправо 54"/>
          <p:cNvSpPr/>
          <p:nvPr/>
        </p:nvSpPr>
        <p:spPr>
          <a:xfrm rot="1329496">
            <a:off x="5203980" y="3788301"/>
            <a:ext cx="579099" cy="454362"/>
          </a:xfrm>
          <a:prstGeom prst="rightArrow">
            <a:avLst/>
          </a:prstGeom>
          <a:ln w="762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3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4" y="96337"/>
            <a:ext cx="8453211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Где можно посмотреть геномное окружение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5098" y="5788804"/>
            <a:ext cx="4292819" cy="632889"/>
          </a:xfrm>
          <a:prstGeom prst="rect">
            <a:avLst/>
          </a:prstGeom>
        </p:spPr>
      </p:pic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123272" y="5806227"/>
            <a:ext cx="4075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F. Mao, P. Dam, J. Chou, V. Olman, Y. Xu (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DOOR: a Database of prOkaryotic OpeRons</a:t>
            </a:r>
          </a:p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Nucl. Acids Res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. 37: D459-D463.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4399888" y="6410730"/>
            <a:ext cx="3927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http://csbl.bmb.uga.edu/DOOR/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23"/>
          <p:cNvSpPr/>
          <p:nvPr/>
        </p:nvSpPr>
        <p:spPr>
          <a:xfrm>
            <a:off x="406400" y="998538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72"/>
          <p:cNvSpPr>
            <a:spLocks noChangeArrowheads="1"/>
          </p:cNvSpPr>
          <p:nvPr/>
        </p:nvSpPr>
        <p:spPr bwMode="auto">
          <a:xfrm>
            <a:off x="1123949" y="998538"/>
            <a:ext cx="7221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Геномный браузер на сайте </a:t>
            </a: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NCBI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7865" y="3615614"/>
            <a:ext cx="5147044" cy="1677733"/>
          </a:xfrm>
          <a:prstGeom prst="rect">
            <a:avLst/>
          </a:prstGeom>
        </p:spPr>
      </p:pic>
      <p:sp>
        <p:nvSpPr>
          <p:cNvPr id="15" name="Овал 23"/>
          <p:cNvSpPr/>
          <p:nvPr/>
        </p:nvSpPr>
        <p:spPr>
          <a:xfrm>
            <a:off x="406399" y="3061577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72"/>
          <p:cNvSpPr>
            <a:spLocks noChangeArrowheads="1"/>
          </p:cNvSpPr>
          <p:nvPr/>
        </p:nvSpPr>
        <p:spPr bwMode="auto">
          <a:xfrm>
            <a:off x="1167015" y="3092394"/>
            <a:ext cx="5328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База данных оперонов 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9585" y="1501812"/>
            <a:ext cx="6240605" cy="1581615"/>
          </a:xfrm>
          <a:prstGeom prst="rect">
            <a:avLst/>
          </a:prstGeom>
        </p:spPr>
      </p:pic>
      <p:sp>
        <p:nvSpPr>
          <p:cNvPr id="18" name="Овал 23"/>
          <p:cNvSpPr/>
          <p:nvPr/>
        </p:nvSpPr>
        <p:spPr>
          <a:xfrm>
            <a:off x="6619010" y="4509015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Прямоугольник 72"/>
          <p:cNvSpPr>
            <a:spLocks noChangeArrowheads="1"/>
          </p:cNvSpPr>
          <p:nvPr/>
        </p:nvSpPr>
        <p:spPr bwMode="auto">
          <a:xfrm>
            <a:off x="7147629" y="4451531"/>
            <a:ext cx="22499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…И еще много где!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8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Консервативное геномное окружение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2" name="Овал 23"/>
          <p:cNvSpPr/>
          <p:nvPr/>
        </p:nvSpPr>
        <p:spPr>
          <a:xfrm>
            <a:off x="406400" y="998538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72"/>
          <p:cNvSpPr>
            <a:spLocks noChangeArrowheads="1"/>
          </p:cNvSpPr>
          <p:nvPr/>
        </p:nvSpPr>
        <p:spPr bwMode="auto">
          <a:xfrm>
            <a:off x="1123949" y="998538"/>
            <a:ext cx="7577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База данных 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STRING (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Neighborhood)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23"/>
          <p:cNvSpPr/>
          <p:nvPr/>
        </p:nvSpPr>
        <p:spPr>
          <a:xfrm>
            <a:off x="406399" y="2465130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72"/>
          <p:cNvSpPr>
            <a:spLocks noChangeArrowheads="1"/>
          </p:cNvSpPr>
          <p:nvPr/>
        </p:nvSpPr>
        <p:spPr bwMode="auto">
          <a:xfrm>
            <a:off x="1167015" y="2466919"/>
            <a:ext cx="77007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COGNAT (</a:t>
            </a:r>
            <a:r>
              <a:rPr lang="en-US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COmparative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Gene Neighborhood Analysis Tool)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1" name="Picture 2" descr="http://string-db.org/images/logo_still_p.gif">
            <a:extLst>
              <a:ext uri="{FF2B5EF4-FFF2-40B4-BE49-F238E27FC236}">
                <a16:creationId xmlns:a16="http://schemas.microsoft.com/office/drawing/2014/main" xmlns="" id="{E838AAED-11FB-4303-B5AC-44E00734B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5" y="1752604"/>
            <a:ext cx="402576" cy="4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12">
            <a:extLst>
              <a:ext uri="{FF2B5EF4-FFF2-40B4-BE49-F238E27FC236}">
                <a16:creationId xmlns:a16="http://schemas.microsoft.com/office/drawing/2014/main" xmlns="" id="{61EE3200-03B6-443B-BAE9-BCE952C8A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712" y="1637706"/>
            <a:ext cx="65980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Szklarczyk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D. </a:t>
            </a:r>
            <a:r>
              <a:rPr lang="en-US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STRING v10: protein-protein interaction networks, integrated over the tree of life.</a:t>
            </a:r>
          </a:p>
          <a:p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Nucleic Acids Res. 43(Database issue):D447-52</a:t>
            </a:r>
          </a:p>
        </p:txBody>
      </p:sp>
      <p:sp>
        <p:nvSpPr>
          <p:cNvPr id="23" name="Textfeld 12">
            <a:extLst>
              <a:ext uri="{FF2B5EF4-FFF2-40B4-BE49-F238E27FC236}">
                <a16:creationId xmlns:a16="http://schemas.microsoft.com/office/drawing/2014/main" xmlns="" id="{98098365-7EAB-4681-ACDB-C7F4CD764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148" y="5987300"/>
            <a:ext cx="64750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Klimchuk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O.I. </a:t>
            </a:r>
            <a:r>
              <a:rPr lang="en-US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COGNAT: a web server for comparative analysis of genomic neighborhoods.</a:t>
            </a:r>
          </a:p>
          <a:p>
            <a:r>
              <a:rPr lang="en-US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Direct. 12(1):26</a:t>
            </a:r>
          </a:p>
        </p:txBody>
      </p:sp>
      <p:pic>
        <p:nvPicPr>
          <p:cNvPr id="1026" name="Picture 2" descr="ÐÐµÐ¿Ð¾Ð·Ð¸ÑÐ°ÑÐ¸Ð¹ Ð¶Ð¸Ð²ÑÑ ÑÐ¸ÑÑÐµÐ¼">
            <a:extLst>
              <a:ext uri="{FF2B5EF4-FFF2-40B4-BE49-F238E27FC236}">
                <a16:creationId xmlns:a16="http://schemas.microsoft.com/office/drawing/2014/main" xmlns="" id="{70E1464C-83BA-4C82-B64A-6B3CA17C1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99" y="6006350"/>
            <a:ext cx="1524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12">
            <a:extLst>
              <a:ext uri="{FF2B5EF4-FFF2-40B4-BE49-F238E27FC236}">
                <a16:creationId xmlns:a16="http://schemas.microsoft.com/office/drawing/2014/main" xmlns="" id="{F54024B5-76D1-4802-B555-76C7D8D98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9" y="4604653"/>
            <a:ext cx="135320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Белок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42E3E0-269E-44D3-A6C9-C2169824B103}"/>
              </a:ext>
            </a:extLst>
          </p:cNvPr>
          <p:cNvSpPr/>
          <p:nvPr/>
        </p:nvSpPr>
        <p:spPr>
          <a:xfrm>
            <a:off x="209550" y="914400"/>
            <a:ext cx="8528050" cy="1444042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3B26F5DE-C405-45F3-A87C-215A8EE609D0}"/>
              </a:ext>
            </a:extLst>
          </p:cNvPr>
          <p:cNvSpPr/>
          <p:nvPr/>
        </p:nvSpPr>
        <p:spPr>
          <a:xfrm>
            <a:off x="1785870" y="4711005"/>
            <a:ext cx="2262256" cy="35059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feld 12">
            <a:extLst>
              <a:ext uri="{FF2B5EF4-FFF2-40B4-BE49-F238E27FC236}">
                <a16:creationId xmlns:a16="http://schemas.microsoft.com/office/drawing/2014/main" xmlns="" id="{1911D388-4925-41DD-810E-8BDA299C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915" y="3744494"/>
            <a:ext cx="1762728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Отнесение к </a:t>
            </a:r>
            <a:r>
              <a:rPr lang="ru-RU" alt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КОГу</a:t>
            </a:r>
            <a:r>
              <a:rPr lang="ru-RU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или</a:t>
            </a:r>
          </a:p>
          <a:p>
            <a:pPr algn="ctr" eaLnBrk="1" hangingPunct="1"/>
            <a:r>
              <a:rPr lang="ru-RU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домену </a:t>
            </a:r>
            <a:r>
              <a:rPr lang="en-US" alt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Pfam</a:t>
            </a:r>
            <a:endParaRPr lang="ru-RU" alt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12">
            <a:extLst>
              <a:ext uri="{FF2B5EF4-FFF2-40B4-BE49-F238E27FC236}">
                <a16:creationId xmlns:a16="http://schemas.microsoft.com/office/drawing/2014/main" xmlns="" id="{6BCB84A2-7619-4B50-95D0-B06D41151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863" y="3578699"/>
            <a:ext cx="234412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Анализ геномного окружения для </a:t>
            </a:r>
            <a:r>
              <a:rPr lang="ru-RU" alt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КОГа</a:t>
            </a:r>
            <a:r>
              <a:rPr lang="ru-RU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или домена </a:t>
            </a:r>
            <a:r>
              <a:rPr lang="ru-RU" alt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Pfam</a:t>
            </a:r>
            <a:endParaRPr lang="ru-RU" alt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12">
            <a:extLst>
              <a:ext uri="{FF2B5EF4-FFF2-40B4-BE49-F238E27FC236}">
                <a16:creationId xmlns:a16="http://schemas.microsoft.com/office/drawing/2014/main" xmlns="" id="{236D980D-22AB-4BA3-ACB1-79488FDD8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705" y="4286138"/>
            <a:ext cx="1762728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КОГ или домен </a:t>
            </a:r>
            <a:r>
              <a:rPr lang="en-US" alt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Pfam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xmlns="" id="{EBF94E39-A339-4B5F-A7D5-17CA25A32765}"/>
              </a:ext>
            </a:extLst>
          </p:cNvPr>
          <p:cNvSpPr/>
          <p:nvPr/>
        </p:nvSpPr>
        <p:spPr>
          <a:xfrm>
            <a:off x="5758279" y="4711005"/>
            <a:ext cx="2262256" cy="35059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feld 12">
            <a:extLst>
              <a:ext uri="{FF2B5EF4-FFF2-40B4-BE49-F238E27FC236}">
                <a16:creationId xmlns:a16="http://schemas.microsoft.com/office/drawing/2014/main" xmlns="" id="{FF654B31-409D-4C90-9289-3E106CD80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848" y="5092691"/>
            <a:ext cx="176272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</a:t>
            </a:r>
            <a:r>
              <a:rPr lang="en-US" altLang="ru-RU" sz="1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CD-search</a:t>
            </a:r>
            <a:endParaRPr lang="ru-RU" altLang="ru-RU" sz="18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12">
            <a:extLst>
              <a:ext uri="{FF2B5EF4-FFF2-40B4-BE49-F238E27FC236}">
                <a16:creationId xmlns:a16="http://schemas.microsoft.com/office/drawing/2014/main" xmlns="" id="{0C9C6867-2896-4FB0-B7A0-2D2C81631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60" y="5061320"/>
            <a:ext cx="176272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sz="1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COGNAT</a:t>
            </a:r>
            <a:endParaRPr lang="ru-RU" altLang="ru-RU" sz="18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98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57920" y="96433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CD-Search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4" name="Textfeld 12"/>
          <p:cNvSpPr txBox="1">
            <a:spLocks noChangeArrowheads="1"/>
          </p:cNvSpPr>
          <p:nvPr/>
        </p:nvSpPr>
        <p:spPr bwMode="auto">
          <a:xfrm>
            <a:off x="403859" y="842265"/>
            <a:ext cx="84478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Находит консервативные домены в белке по разным базам данных доменов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C8E8A9-4533-42B8-9A2C-EEAA5A7E02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25983"/>
            <a:ext cx="9144000" cy="4264226"/>
          </a:xfrm>
          <a:prstGeom prst="rect">
            <a:avLst/>
          </a:prstGeom>
        </p:spPr>
      </p:pic>
      <p:sp>
        <p:nvSpPr>
          <p:cNvPr id="14" name="Textfeld 12">
            <a:extLst>
              <a:ext uri="{FF2B5EF4-FFF2-40B4-BE49-F238E27FC236}">
                <a16:creationId xmlns:a16="http://schemas.microsoft.com/office/drawing/2014/main" xmlns="" id="{DC3172D5-432C-48E1-905E-B966455D8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19" y="1563883"/>
            <a:ext cx="7754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https://www.ncbi.nlm.nih.gov/Structure/cdd/wrpsb.cgi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84EEE6BA-2310-49EE-AFA7-9A6D7B3F8679}"/>
              </a:ext>
            </a:extLst>
          </p:cNvPr>
          <p:cNvSpPr/>
          <p:nvPr/>
        </p:nvSpPr>
        <p:spPr>
          <a:xfrm>
            <a:off x="6055467" y="3131410"/>
            <a:ext cx="1106105" cy="3505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1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2203</TotalTime>
  <Words>1034</Words>
  <Application>Microsoft Office PowerPoint</Application>
  <PresentationFormat>On-screen Show (4:3)</PresentationFormat>
  <Paragraphs>215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udavdasha</cp:lastModifiedBy>
  <cp:revision>193</cp:revision>
  <dcterms:created xsi:type="dcterms:W3CDTF">2015-02-12T07:48:46Z</dcterms:created>
  <dcterms:modified xsi:type="dcterms:W3CDTF">2018-05-04T05:59:09Z</dcterms:modified>
</cp:coreProperties>
</file>