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324" r:id="rId3"/>
    <p:sldId id="325" r:id="rId4"/>
    <p:sldId id="326" r:id="rId5"/>
    <p:sldId id="327" r:id="rId6"/>
    <p:sldId id="328" r:id="rId7"/>
    <p:sldId id="329" r:id="rId8"/>
    <p:sldId id="334" r:id="rId9"/>
    <p:sldId id="330" r:id="rId10"/>
    <p:sldId id="331" r:id="rId11"/>
    <p:sldId id="335" r:id="rId12"/>
    <p:sldId id="336" r:id="rId13"/>
    <p:sldId id="337" r:id="rId14"/>
    <p:sldId id="338" r:id="rId15"/>
    <p:sldId id="332" r:id="rId16"/>
    <p:sldId id="33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00FF"/>
    <a:srgbClr val="FF9999"/>
    <a:srgbClr val="F2F2F2"/>
    <a:srgbClr val="0000FF"/>
    <a:srgbClr val="CCFFFF"/>
    <a:srgbClr val="006699"/>
    <a:srgbClr val="00FFCC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 autoAdjust="0"/>
    <p:restoredTop sz="95405" autoAdjust="0"/>
  </p:normalViewPr>
  <p:slideViewPr>
    <p:cSldViewPr snapToGrid="0">
      <p:cViewPr varScale="1">
        <p:scale>
          <a:sx n="114" d="100"/>
          <a:sy n="114" d="100"/>
        </p:scale>
        <p:origin x="15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799C3-2F2B-4725-9FFA-51AB825EF1C1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FD849-B866-4A40-8DA3-D64718BD9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55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83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9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7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5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01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76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31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26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3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2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8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4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23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BA5BB-BCCC-4845-99EB-0A8CB9F57ECF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8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s.dtu.dk/services/TMHM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opm.phar.umich.edu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cdb.org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rc-mbu.cam.ac.uk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rc-mbu.cam.ac.uk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0" y="1805651"/>
            <a:ext cx="9144000" cy="15678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4000" b="1">
                <a:solidFill>
                  <a:srgbClr val="7030A0"/>
                </a:solidFill>
                <a:latin typeface="Courier New" panose="02070309020205020404" pitchFamily="49" charset="0"/>
              </a:rPr>
              <a:t>Особенности мембранных белков</a:t>
            </a:r>
          </a:p>
        </p:txBody>
      </p:sp>
      <p:pic>
        <p:nvPicPr>
          <p:cNvPr id="3" name="Picture 6" descr="C:\Downloads\fbb_gold_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6" y="94563"/>
            <a:ext cx="148431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38930" y="5138758"/>
            <a:ext cx="84661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Факультет биоинженерии и биоинформатики </a:t>
            </a:r>
          </a:p>
          <a:p>
            <a:pPr algn="ctr" eaLnBrk="1" hangingPunct="1"/>
            <a:r>
              <a:rPr lang="ru-RU" altLang="ru-RU" sz="2800"/>
              <a:t>МГУ имени М.В.Ломоносова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55834" y="6197018"/>
            <a:ext cx="2663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201</a:t>
            </a:r>
            <a:r>
              <a:rPr lang="en-US" altLang="ru-RU" sz="2800"/>
              <a:t>8</a:t>
            </a:r>
            <a:r>
              <a:rPr lang="ru-RU" altLang="ru-RU" sz="2800"/>
              <a:t> </a:t>
            </a:r>
            <a:r>
              <a:rPr lang="ru-RU" altLang="ru-RU" sz="2800" dirty="0"/>
              <a:t>год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40085" y="4271750"/>
            <a:ext cx="2663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600" b="1"/>
              <a:t>IV </a:t>
            </a:r>
            <a:r>
              <a:rPr lang="ru-RU" altLang="ru-RU" sz="3600" b="1"/>
              <a:t>семестр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31440" y="3573333"/>
            <a:ext cx="38868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/>
              <a:t>Практикум №</a:t>
            </a:r>
            <a:r>
              <a:rPr lang="en-US" altLang="ru-RU" sz="3600" b="1" dirty="0"/>
              <a:t>12</a:t>
            </a:r>
            <a:endParaRPr lang="ru-RU" alt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242379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Правило “</a:t>
            </a:r>
            <a:r>
              <a:rPr lang="en-US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positive-inside”</a:t>
            </a:r>
            <a:endParaRPr lang="ru-RU" sz="32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9</a:t>
            </a: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49226" y="1190807"/>
            <a:ext cx="72739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Часть белка, расположенная с </a:t>
            </a:r>
            <a:r>
              <a:rPr lang="en-US" altLang="ru-RU" sz="2800" b="1" i="1"/>
              <a:t>n</a:t>
            </a:r>
            <a:r>
              <a:rPr lang="en-US" altLang="ru-RU" sz="2800" b="1"/>
              <a:t>-</a:t>
            </a:r>
            <a:r>
              <a:rPr lang="ru-RU" altLang="ru-RU" sz="2800" b="1"/>
              <a:t>стороны </a:t>
            </a:r>
            <a:r>
              <a:rPr lang="ru-RU" altLang="ru-RU" sz="2800"/>
              <a:t>от мембраны (цитоплазма бактерии, матрикс митохондрии и строма хлоропласта по отношению к внутренним мембранам и т.п.), содержит больше </a:t>
            </a:r>
            <a:r>
              <a:rPr lang="ru-RU" altLang="ru-RU" sz="2800" b="1"/>
              <a:t>положительно заряженных </a:t>
            </a:r>
            <a:r>
              <a:rPr lang="ru-RU" altLang="ru-RU" sz="2800"/>
              <a:t>остатков (</a:t>
            </a:r>
            <a:r>
              <a:rPr lang="en-US" altLang="ru-RU" sz="2800"/>
              <a:t>Lys, Arg, His)</a:t>
            </a:r>
            <a:endParaRPr lang="ru-RU" altLang="ru-RU" sz="2800"/>
          </a:p>
        </p:txBody>
      </p:sp>
      <p:sp>
        <p:nvSpPr>
          <p:cNvPr id="12" name="Овал 11"/>
          <p:cNvSpPr/>
          <p:nvPr/>
        </p:nvSpPr>
        <p:spPr>
          <a:xfrm>
            <a:off x="7690774" y="886589"/>
            <a:ext cx="865188" cy="863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-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690774" y="3047177"/>
            <a:ext cx="865188" cy="863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+</a:t>
            </a:r>
            <a:endParaRPr lang="ru-RU" sz="44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>
            <a:stCxn id="12" idx="4"/>
            <a:endCxn id="13" idx="0"/>
          </p:cNvCxnSpPr>
          <p:nvPr/>
        </p:nvCxnSpPr>
        <p:spPr>
          <a:xfrm>
            <a:off x="8124162" y="1750189"/>
            <a:ext cx="0" cy="1296988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F:\FBB\Membrane\vonHeij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4744215"/>
            <a:ext cx="1095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2"/>
          <p:cNvSpPr txBox="1">
            <a:spLocks noChangeArrowheads="1"/>
          </p:cNvSpPr>
          <p:nvPr/>
        </p:nvSpPr>
        <p:spPr bwMode="auto">
          <a:xfrm>
            <a:off x="149226" y="5067886"/>
            <a:ext cx="6985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Gunnar von Heijne</a:t>
            </a: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8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ru-RU" sz="1800" b="1">
                <a:latin typeface="Arial" panose="020B0604020202020204" pitchFamily="34" charset="0"/>
                <a:cs typeface="Arial" panose="020B0604020202020204" pitchFamily="34" charset="0"/>
              </a:rPr>
              <a:t>992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Membrane protein structure prediction: hydrophobicity analysis and the positive-inside rule</a:t>
            </a:r>
          </a:p>
          <a:p>
            <a:r>
              <a:rPr lang="en-US" altLang="ru-RU" sz="1800" i="1">
                <a:latin typeface="Arial" panose="020B0604020202020204" pitchFamily="34" charset="0"/>
                <a:cs typeface="Arial" panose="020B0604020202020204" pitchFamily="34" charset="0"/>
              </a:rPr>
              <a:t>J Mol Biol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, 225(2):487-494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45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Сервис </a:t>
            </a:r>
            <a:r>
              <a:rPr lang="en-US" sz="36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TMHMM</a:t>
            </a:r>
            <a:endParaRPr lang="ru-RU" sz="36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10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203450"/>
            <a:ext cx="31718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34925" y="6237288"/>
            <a:ext cx="3744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/>
              <a:t>PDB 2FYN</a:t>
            </a:r>
            <a:r>
              <a:rPr lang="ru-RU" altLang="ru-RU" sz="2800"/>
              <a:t>, цепь </a:t>
            </a:r>
            <a:r>
              <a:rPr lang="en-US" altLang="ru-RU" sz="2800"/>
              <a:t>B</a:t>
            </a:r>
            <a:endParaRPr lang="ru-RU" altLang="ru-RU" sz="2800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297189" y="1681163"/>
            <a:ext cx="72723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>
                <a:hlinkClick r:id="rId3"/>
              </a:rPr>
              <a:t>http://www.cbs.dtu.dk/services/TMHMM/</a:t>
            </a:r>
            <a:endParaRPr lang="ru-RU" altLang="ru-RU" sz="2800"/>
          </a:p>
        </p:txBody>
      </p:sp>
      <p:sp>
        <p:nvSpPr>
          <p:cNvPr id="12" name="Прямоугольник 11"/>
          <p:cNvSpPr/>
          <p:nvPr/>
        </p:nvSpPr>
        <p:spPr>
          <a:xfrm>
            <a:off x="1547813" y="4005263"/>
            <a:ext cx="1728787" cy="2016125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388" y="4005263"/>
            <a:ext cx="647700" cy="2016125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5" descr="http://www.cbs.dtu.dk/services/TMHMM-2.0/tmp/TMHMM_24712597/Cytochorom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205038"/>
            <a:ext cx="5154613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827087" y="833313"/>
            <a:ext cx="80359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TMHMM – программа для предсказания трансмембранных участков</a:t>
            </a:r>
          </a:p>
        </p:txBody>
      </p:sp>
    </p:spTree>
    <p:extLst>
      <p:ext uri="{BB962C8B-B14F-4D97-AF65-F5344CB8AC3E}">
        <p14:creationId xmlns:p14="http://schemas.microsoft.com/office/powerpoint/2010/main" val="306426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bs.dtu.dk/services/TMHMM-2.0/tmp/TMHMM_21792/2WP9_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464" y="3555455"/>
            <a:ext cx="5468215" cy="269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Пример: сукцинатдегидрогеназа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11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6264548"/>
            <a:ext cx="4748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/>
              <a:t>PDB 2WP9</a:t>
            </a:r>
            <a:r>
              <a:rPr lang="ru-RU" altLang="ru-RU" sz="2800"/>
              <a:t>, цепи </a:t>
            </a:r>
            <a:r>
              <a:rPr lang="en-US" altLang="ru-RU" sz="2800"/>
              <a:t>A, B, C</a:t>
            </a:r>
            <a:endParaRPr lang="ru-RU" altLang="ru-RU" sz="28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95" y="997018"/>
            <a:ext cx="3023410" cy="5366552"/>
          </a:xfrm>
          <a:prstGeom prst="rect">
            <a:avLst/>
          </a:prstGeom>
        </p:spPr>
      </p:pic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3132873" y="3270768"/>
            <a:ext cx="1615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>
                <a:solidFill>
                  <a:srgbClr val="FF9999"/>
                </a:solidFill>
              </a:rPr>
              <a:t>N-</a:t>
            </a:r>
            <a:r>
              <a:rPr lang="ru-RU" altLang="ru-RU" sz="2800" b="1">
                <a:solidFill>
                  <a:srgbClr val="FF9999"/>
                </a:solidFill>
              </a:rPr>
              <a:t>конец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21920" y="5354072"/>
            <a:ext cx="1615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>
                <a:solidFill>
                  <a:srgbClr val="FF9999"/>
                </a:solidFill>
              </a:rPr>
              <a:t>C-</a:t>
            </a:r>
            <a:r>
              <a:rPr lang="ru-RU" altLang="ru-RU" sz="2800" b="1">
                <a:solidFill>
                  <a:srgbClr val="FF9999"/>
                </a:solidFill>
              </a:rPr>
              <a:t>конец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3967357" y="2392810"/>
            <a:ext cx="4748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>
                <a:latin typeface="Courier New" panose="02070309020205020404" pitchFamily="49" charset="0"/>
                <a:cs typeface="Courier New" panose="02070309020205020404" pitchFamily="49" charset="0"/>
              </a:rPr>
              <a:t>i27-49o64-86i112-128o</a:t>
            </a:r>
            <a:endParaRPr lang="ru-RU" altLang="ru-RU" sz="28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3940593" y="1491627"/>
            <a:ext cx="47483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Топология в текстовом виде:</a:t>
            </a:r>
            <a:endParaRPr lang="ru-RU" altLang="ru-RU" sz="28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136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База данных </a:t>
            </a:r>
            <a:r>
              <a:rPr lang="en-US" sz="36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OPM</a:t>
            </a:r>
            <a:endParaRPr lang="ru-RU" sz="36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12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07950" y="2108835"/>
            <a:ext cx="446405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/>
              <a:t>В базе данных содержатся предсказания о положении белков относительно мембраны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/>
              <a:t>Есть сервер </a:t>
            </a:r>
            <a:r>
              <a:rPr lang="en-US" altLang="ru-RU" sz="2800"/>
              <a:t>(PPM) </a:t>
            </a:r>
            <a:r>
              <a:rPr lang="ru-RU" altLang="ru-RU" sz="2800"/>
              <a:t>для создания предсказания для любого исходного белка</a:t>
            </a:r>
            <a:r>
              <a:rPr lang="en-US" altLang="ru-RU" sz="2800"/>
              <a:t> </a:t>
            </a:r>
            <a:r>
              <a:rPr lang="ru-RU" altLang="ru-RU" sz="2800"/>
              <a:t>по </a:t>
            </a:r>
            <a:r>
              <a:rPr lang="en-US" altLang="ru-RU" sz="2800"/>
              <a:t>PDB-</a:t>
            </a:r>
            <a:r>
              <a:rPr lang="ru-RU" altLang="ru-RU" sz="2800"/>
              <a:t>файлу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763713" y="1532573"/>
            <a:ext cx="5256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>
                <a:hlinkClick r:id="rId2"/>
              </a:rPr>
              <a:t>http://opm.phar.umich.edu/</a:t>
            </a:r>
            <a:endParaRPr lang="ru-RU" altLang="ru-RU" sz="280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74023"/>
            <a:ext cx="4354512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724525" y="2089785"/>
            <a:ext cx="2087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/>
              <a:t>PDB 2ZZL</a:t>
            </a:r>
            <a:endParaRPr lang="ru-RU" altLang="ru-RU" sz="2800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5219700" y="5988685"/>
            <a:ext cx="2952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 b="1" i="1">
                <a:solidFill>
                  <a:srgbClr val="FF0000"/>
                </a:solidFill>
              </a:rPr>
              <a:t>p</a:t>
            </a:r>
            <a:r>
              <a:rPr lang="en-US" altLang="ru-RU" sz="3200" b="1">
                <a:solidFill>
                  <a:srgbClr val="FF0000"/>
                </a:solidFill>
              </a:rPr>
              <a:t>-</a:t>
            </a:r>
            <a:r>
              <a:rPr lang="ru-RU" altLang="ru-RU" sz="3200" b="1">
                <a:solidFill>
                  <a:srgbClr val="FF0000"/>
                </a:solidFill>
              </a:rPr>
              <a:t>сторона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5508625" y="2540635"/>
            <a:ext cx="24828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 b="1" i="1">
                <a:solidFill>
                  <a:srgbClr val="0000FF"/>
                </a:solidFill>
              </a:rPr>
              <a:t>n</a:t>
            </a:r>
            <a:r>
              <a:rPr lang="en-US" altLang="ru-RU" sz="3200" b="1">
                <a:solidFill>
                  <a:srgbClr val="0000FF"/>
                </a:solidFill>
              </a:rPr>
              <a:t>-</a:t>
            </a:r>
            <a:r>
              <a:rPr lang="ru-RU" altLang="ru-RU" sz="3200" b="1">
                <a:solidFill>
                  <a:srgbClr val="0000FF"/>
                </a:solidFill>
              </a:rPr>
              <a:t>сторона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01612" y="920014"/>
            <a:ext cx="8740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en-US" altLang="ru-RU" sz="3600"/>
              <a:t>(Orientation of Proteins in the Membrane)</a:t>
            </a:r>
            <a:endParaRPr lang="ru-RU" altLang="ru-RU" sz="3600"/>
          </a:p>
        </p:txBody>
      </p:sp>
    </p:spTree>
    <p:extLst>
      <p:ext uri="{BB962C8B-B14F-4D97-AF65-F5344CB8AC3E}">
        <p14:creationId xmlns:p14="http://schemas.microsoft.com/office/powerpoint/2010/main" val="115026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База данных </a:t>
            </a:r>
            <a:r>
              <a:rPr lang="en-US" sz="36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OPM</a:t>
            </a:r>
            <a:endParaRPr lang="ru-RU" sz="36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13</a:t>
            </a: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52" y="884054"/>
            <a:ext cx="8001296" cy="5548594"/>
          </a:xfrm>
          <a:prstGeom prst="rect">
            <a:avLst/>
          </a:prstGeom>
        </p:spPr>
      </p:pic>
      <p:sp>
        <p:nvSpPr>
          <p:cNvPr id="17" name="Стрелка: вправо 16"/>
          <p:cNvSpPr/>
          <p:nvPr/>
        </p:nvSpPr>
        <p:spPr>
          <a:xfrm rot="2893118">
            <a:off x="128734" y="5247967"/>
            <a:ext cx="497514" cy="363547"/>
          </a:xfrm>
          <a:prstGeom prst="rightArrow">
            <a:avLst/>
          </a:prstGeom>
          <a:solidFill>
            <a:srgbClr val="CC99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: вправо 17"/>
          <p:cNvSpPr/>
          <p:nvPr/>
        </p:nvSpPr>
        <p:spPr>
          <a:xfrm>
            <a:off x="224318" y="1161261"/>
            <a:ext cx="497514" cy="363547"/>
          </a:xfrm>
          <a:prstGeom prst="rightArrow">
            <a:avLst/>
          </a:prstGeom>
          <a:solidFill>
            <a:srgbClr val="CC99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: вправо 18"/>
          <p:cNvSpPr/>
          <p:nvPr/>
        </p:nvSpPr>
        <p:spPr>
          <a:xfrm rot="2661276">
            <a:off x="6310792" y="1418323"/>
            <a:ext cx="497514" cy="363547"/>
          </a:xfrm>
          <a:prstGeom prst="rightArrow">
            <a:avLst/>
          </a:prstGeom>
          <a:solidFill>
            <a:srgbClr val="CC99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0" y="96337"/>
            <a:ext cx="9064625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База данных транспортеров </a:t>
            </a:r>
            <a:r>
              <a:rPr lang="en-US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TCDB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14</a:t>
            </a: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39750" y="1527175"/>
            <a:ext cx="81359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Полезная база данных: можно найти белки сходные с заданным в базе, почитать про них (со ссылками), посмотреть, т.е. «вытащить» комплекс белков по одной субъединице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916238" y="950913"/>
            <a:ext cx="3455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dirty="0">
                <a:hlinkClick r:id="rId2"/>
              </a:rPr>
              <a:t>http://www.tcdb.org/</a:t>
            </a:r>
            <a:endParaRPr lang="ru-RU" altLang="ru-RU" sz="2800" dirty="0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0" y="325596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/>
              <a:t>Система классификации </a:t>
            </a:r>
            <a:r>
              <a:rPr lang="en-US" altLang="ru-RU" sz="2800" b="1" dirty="0"/>
              <a:t>TC</a:t>
            </a:r>
            <a:r>
              <a:rPr lang="ru-RU" altLang="ru-RU" sz="2800" b="1" dirty="0"/>
              <a:t> </a:t>
            </a:r>
            <a:endParaRPr lang="en-US" altLang="ru-RU" sz="2800" b="1" dirty="0"/>
          </a:p>
          <a:p>
            <a:pPr algn="ctr" eaLnBrk="1" hangingPunct="1"/>
            <a:r>
              <a:rPr lang="ru-RU" altLang="ru-RU" sz="2800" b="1" dirty="0"/>
              <a:t>(</a:t>
            </a:r>
            <a:r>
              <a:rPr lang="en-US" altLang="ru-RU" sz="2800" b="1" dirty="0"/>
              <a:t>Transport Classification)</a:t>
            </a:r>
            <a:endParaRPr lang="ru-RU" altLang="ru-RU" sz="2800" b="1" dirty="0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0" y="432498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4000" dirty="0"/>
              <a:t>TCV.W.X.Y.Z.</a:t>
            </a:r>
            <a:endParaRPr lang="ru-RU" altLang="ru-RU" sz="4000" b="1" dirty="0"/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4291330" y="4404678"/>
            <a:ext cx="431800" cy="1424940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Левая фигурная скобка 13"/>
          <p:cNvSpPr/>
          <p:nvPr/>
        </p:nvSpPr>
        <p:spPr>
          <a:xfrm rot="16200000">
            <a:off x="5365750" y="4755198"/>
            <a:ext cx="431800" cy="723900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559298" y="5609272"/>
            <a:ext cx="28082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/>
              <a:t>Класс, подкласс, </a:t>
            </a:r>
          </a:p>
          <a:p>
            <a:pPr algn="ctr" eaLnBrk="1" hangingPunct="1"/>
            <a:r>
              <a:rPr lang="ru-RU" altLang="ru-RU" sz="2000" dirty="0"/>
              <a:t>семейство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5114925" y="5652694"/>
            <a:ext cx="16573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/>
              <a:t>Субстрат</a:t>
            </a:r>
            <a:r>
              <a:rPr lang="en-US" altLang="ru-RU" sz="2000" dirty="0"/>
              <a:t>?..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2407102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978079"/>
            <a:ext cx="8515350" cy="5499134"/>
          </a:xfrm>
          <a:prstGeom prst="rect">
            <a:avLst/>
          </a:prstGeom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0" y="96337"/>
            <a:ext cx="9064625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База данных транспортеров </a:t>
            </a:r>
            <a:r>
              <a:rPr lang="en-US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TCDB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15</a:t>
            </a: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4" name="Стрелка: вправо 3"/>
          <p:cNvSpPr/>
          <p:nvPr/>
        </p:nvSpPr>
        <p:spPr>
          <a:xfrm rot="18670585">
            <a:off x="7840111" y="1862645"/>
            <a:ext cx="661380" cy="363547"/>
          </a:xfrm>
          <a:prstGeom prst="rightArrow">
            <a:avLst/>
          </a:prstGeom>
          <a:solidFill>
            <a:srgbClr val="CC99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>
            <a:off x="79375" y="6100762"/>
            <a:ext cx="3263900" cy="5668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58000"/>
                </a:schemeClr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5" y="2108199"/>
            <a:ext cx="2606675" cy="455940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3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" y="96337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АТФ-синтаза: части в мембране и в воде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pic>
        <p:nvPicPr>
          <p:cNvPr id="9" name="Picture 3" descr="F:\FBB\Jmol\Figures\atpsynani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504" y="1413685"/>
            <a:ext cx="20383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046784" y="4688110"/>
            <a:ext cx="538271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b="1"/>
              <a:t>Желтый цвет</a:t>
            </a:r>
            <a:r>
              <a:rPr lang="ru-RU" altLang="ru-RU" sz="2400"/>
              <a:t>:</a:t>
            </a:r>
          </a:p>
          <a:p>
            <a:pPr eaLnBrk="1" hangingPunct="1"/>
            <a:r>
              <a:rPr lang="ru-RU" altLang="ru-RU" sz="2400"/>
              <a:t>	гидрофобные кластеры</a:t>
            </a:r>
          </a:p>
          <a:p>
            <a:pPr eaLnBrk="1" hangingPunct="1"/>
            <a:r>
              <a:rPr lang="ru-RU" altLang="ru-RU" sz="2400"/>
              <a:t>	(программа </a:t>
            </a:r>
            <a:r>
              <a:rPr lang="en-US" altLang="ru-RU" sz="2400" b="1">
                <a:solidFill>
                  <a:srgbClr val="7030A0"/>
                </a:solidFill>
              </a:rPr>
              <a:t>CluD</a:t>
            </a:r>
            <a:r>
              <a:rPr lang="en-US" altLang="ru-RU" sz="2400"/>
              <a:t>)</a:t>
            </a:r>
            <a:endParaRPr lang="ru-RU" altLang="ru-RU" sz="240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b="1"/>
              <a:t>Белый полупрозрачный цвет</a:t>
            </a:r>
            <a:r>
              <a:rPr lang="ru-RU" altLang="ru-RU" sz="2400"/>
              <a:t>:</a:t>
            </a:r>
          </a:p>
          <a:p>
            <a:pPr eaLnBrk="1" hangingPunct="1"/>
            <a:r>
              <a:rPr lang="ru-RU" altLang="ru-RU" sz="2400"/>
              <a:t>	все остальные атомы белка</a:t>
            </a: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44" y="932028"/>
            <a:ext cx="20193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348" y="1632552"/>
            <a:ext cx="2274887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2659244" y="1937281"/>
            <a:ext cx="1883551" cy="322118"/>
          </a:xfrm>
          <a:prstGeom prst="straightConnector1">
            <a:avLst/>
          </a:prstGeom>
          <a:noFill/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542796" y="2872463"/>
            <a:ext cx="1883552" cy="322117"/>
          </a:xfrm>
          <a:prstGeom prst="straightConnector1">
            <a:avLst/>
          </a:prstGeom>
          <a:noFill/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27533" y="6269954"/>
            <a:ext cx="2531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/>
              <a:t>Источник анимации:</a:t>
            </a:r>
            <a:endParaRPr lang="en-US" altLang="ru-RU" sz="1200"/>
          </a:p>
          <a:p>
            <a:pPr eaLnBrk="1" hangingPunct="1"/>
            <a:r>
              <a:rPr lang="en-US" altLang="ru-RU" sz="1200">
                <a:hlinkClick r:id="rId5"/>
              </a:rPr>
              <a:t>http://www.mrc-mbu.cam.ac.uk/</a:t>
            </a:r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223115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0" y="96337"/>
            <a:ext cx="914400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Мембранная часть отличается по сиквенсам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261195"/>
            <a:ext cx="64198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29188" y="3975820"/>
            <a:ext cx="1643062" cy="2214562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01063" y="3975820"/>
            <a:ext cx="500062" cy="2214562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50" y="3975820"/>
            <a:ext cx="357188" cy="2214562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3" descr="F:\FBB\Jmol\Figures\atpsynani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89882"/>
            <a:ext cx="20383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1500188" y="2332757"/>
            <a:ext cx="1000125" cy="500063"/>
          </a:xfrm>
          <a:prstGeom prst="straightConnector1">
            <a:avLst/>
          </a:prstGeom>
          <a:noFill/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1178719" y="3940101"/>
            <a:ext cx="1357312" cy="1143000"/>
          </a:xfrm>
          <a:prstGeom prst="straightConnector1">
            <a:avLst/>
          </a:prstGeom>
          <a:noFill/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27533" y="6269954"/>
            <a:ext cx="2531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/>
              <a:t>Источник анимации:</a:t>
            </a:r>
            <a:endParaRPr lang="en-US" altLang="ru-RU" sz="1200"/>
          </a:p>
          <a:p>
            <a:pPr eaLnBrk="1" hangingPunct="1"/>
            <a:r>
              <a:rPr lang="en-US" altLang="ru-RU" sz="1200">
                <a:hlinkClick r:id="rId4"/>
              </a:rPr>
              <a:t>http://www.mrc-mbu.cam.ac.uk/</a:t>
            </a:r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37862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Строение клеточной мембраны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975352" y="2278338"/>
            <a:ext cx="29816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Гидрофобные «хвосты»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28525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69441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4228525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flipV="1">
            <a:off x="4169441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77876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820076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3877876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flipV="1">
            <a:off x="3820076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7256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69457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4927256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flipV="1">
            <a:off x="4869457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7891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18807" y="3968650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4577891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 flipV="1">
            <a:off x="4518807" y="5715478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25987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568188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V="1">
            <a:off x="5625987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 flipV="1">
            <a:off x="5568188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76622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218823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276622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 flipV="1">
            <a:off x="5218823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6266919" y="4201133"/>
            <a:ext cx="24343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/>
              <a:t>Липидный </a:t>
            </a:r>
          </a:p>
          <a:p>
            <a:pPr algn="ctr" eaLnBrk="1" hangingPunct="1"/>
            <a:r>
              <a:rPr lang="ru-RU" altLang="ru-RU" sz="3600"/>
              <a:t>бислой</a:t>
            </a:r>
          </a:p>
          <a:p>
            <a:pPr algn="ctr" eaLnBrk="1" hangingPunct="1"/>
            <a:r>
              <a:rPr lang="en-US" altLang="ru-RU" sz="3600"/>
              <a:t>~ 40Å</a:t>
            </a:r>
            <a:endParaRPr lang="ru-RU" altLang="ru-RU" sz="2800"/>
          </a:p>
        </p:txBody>
      </p:sp>
      <p:grpSp>
        <p:nvGrpSpPr>
          <p:cNvPr id="35" name="Группа 41"/>
          <p:cNvGrpSpPr>
            <a:grpSpLocks/>
          </p:cNvGrpSpPr>
          <p:nvPr/>
        </p:nvGrpSpPr>
        <p:grpSpPr bwMode="auto">
          <a:xfrm>
            <a:off x="4461008" y="996475"/>
            <a:ext cx="990297" cy="2640792"/>
            <a:chOff x="1043608" y="1268760"/>
            <a:chExt cx="432048" cy="11521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115896" y="1700808"/>
              <a:ext cx="288032" cy="72008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043608" y="1268760"/>
              <a:ext cx="432048" cy="432048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5713329" y="996475"/>
            <a:ext cx="3087774" cy="87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Полярная «головка»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228525" y="902712"/>
            <a:ext cx="1514346" cy="288997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62277" y="3909567"/>
            <a:ext cx="466248" cy="110718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Стрелка углом 40"/>
          <p:cNvSpPr/>
          <p:nvPr/>
        </p:nvSpPr>
        <p:spPr>
          <a:xfrm>
            <a:off x="3762277" y="1871173"/>
            <a:ext cx="466248" cy="203839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9709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6150035" y="3968650"/>
            <a:ext cx="0" cy="2038394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1" y="879592"/>
            <a:ext cx="370319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(1)</a:t>
            </a:r>
          </a:p>
          <a:p>
            <a:pPr algn="ctr" eaLnBrk="1" hangingPunct="1"/>
            <a:r>
              <a:rPr lang="ru-RU" altLang="ru-RU" sz="2000"/>
              <a:t>Клеточная мембрана предоставляет </a:t>
            </a:r>
            <a:r>
              <a:rPr lang="ru-RU" altLang="ru-RU" sz="2000" b="1"/>
              <a:t>гидрофобное окружение </a:t>
            </a:r>
            <a:r>
              <a:rPr lang="ru-RU" altLang="ru-RU" sz="2000"/>
              <a:t>молекулам, погруженным в нее (внутри не содержит групп, которые способны образовывать водородные связи)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164844" y="4252718"/>
            <a:ext cx="335866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(2)</a:t>
            </a:r>
            <a:endParaRPr lang="ru-RU" altLang="ru-RU" sz="2800"/>
          </a:p>
          <a:p>
            <a:pPr algn="ctr" eaLnBrk="1" hangingPunct="1"/>
            <a:r>
              <a:rPr lang="ru-RU" altLang="ru-RU" sz="2000"/>
              <a:t>Клеточная мембрана всегда </a:t>
            </a:r>
            <a:r>
              <a:rPr lang="ru-RU" altLang="ru-RU" sz="2000" b="1"/>
              <a:t>ориентирована</a:t>
            </a:r>
            <a:r>
              <a:rPr lang="ru-RU" altLang="ru-RU" sz="2000"/>
              <a:t>, т.е. ее две стороны качественно различаются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69013" y="4201134"/>
            <a:ext cx="3354492" cy="193989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5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Внутри мембраны нет воды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0" y="973956"/>
            <a:ext cx="4331904" cy="4204338"/>
          </a:xfrm>
          <a:prstGeom prst="rect">
            <a:avLst/>
          </a:prstGeom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55587" y="5063349"/>
            <a:ext cx="36344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Цитохром </a:t>
            </a:r>
            <a:r>
              <a:rPr lang="ru-RU" altLang="ru-RU" sz="2800" i="1"/>
              <a:t>с</a:t>
            </a:r>
            <a:r>
              <a:rPr lang="ru-RU" altLang="ru-RU" sz="2800"/>
              <a:t> лошади</a:t>
            </a:r>
            <a:endParaRPr lang="en-US" altLang="ru-RU" sz="2800"/>
          </a:p>
          <a:p>
            <a:pPr algn="ctr" eaLnBrk="1" hangingPunct="1"/>
            <a:r>
              <a:rPr lang="ru-RU" altLang="ru-RU" sz="2800"/>
              <a:t>(</a:t>
            </a:r>
            <a:r>
              <a:rPr lang="en-US" altLang="ru-RU" sz="2800"/>
              <a:t>1HRC)</a:t>
            </a:r>
            <a:endParaRPr lang="ru-RU" altLang="ru-RU" sz="2800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4433104" y="1107824"/>
            <a:ext cx="463152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/>
              <a:t>Способные к образованию водородных связей группы белка </a:t>
            </a:r>
            <a:r>
              <a:rPr lang="ru-RU" altLang="ru-RU" sz="2400" b="1"/>
              <a:t>в воде </a:t>
            </a:r>
            <a:r>
              <a:rPr lang="ru-RU" altLang="ru-RU" sz="2400"/>
              <a:t>могут быть свободно экспонированы наружу:</a:t>
            </a:r>
          </a:p>
          <a:p>
            <a:pPr lvl="1" eaLnBrk="1" hangingPunct="1">
              <a:buFontTx/>
              <a:buChar char="-"/>
            </a:pPr>
            <a:r>
              <a:rPr lang="ru-RU" altLang="ru-RU" sz="2400"/>
              <a:t>пептидная связь в петлях;</a:t>
            </a:r>
          </a:p>
          <a:p>
            <a:pPr lvl="1" eaLnBrk="1" hangingPunct="1">
              <a:buFontTx/>
              <a:buChar char="-"/>
            </a:pPr>
            <a:r>
              <a:rPr lang="ru-RU" altLang="ru-RU" sz="2400"/>
              <a:t>полярные остатки.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rgbClr val="FF0000"/>
                </a:solidFill>
              </a:rPr>
              <a:t>Внутри мембраны это энергетически невыгодно: этим группам не с кем образовать связь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ru-RU" altLang="ru-RU" sz="2400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549522" y="6363570"/>
            <a:ext cx="1435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>
                <a:solidFill>
                  <a:srgbClr val="FF0000"/>
                </a:solidFill>
              </a:rPr>
              <a:t>Asp, Glu</a:t>
            </a:r>
            <a:endParaRPr lang="ru-RU" altLang="ru-RU" sz="2400">
              <a:solidFill>
                <a:srgbClr val="FF0000"/>
              </a:solidFill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-22938" y="5976092"/>
            <a:ext cx="2179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>
                <a:solidFill>
                  <a:srgbClr val="00B0F0"/>
                </a:solidFill>
              </a:rPr>
              <a:t>Lys, Arg, His</a:t>
            </a:r>
            <a:endParaRPr lang="ru-RU" altLang="ru-RU" sz="2400">
              <a:solidFill>
                <a:srgbClr val="00B0F0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530189" y="5979647"/>
            <a:ext cx="2179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>
                <a:solidFill>
                  <a:schemeClr val="accent2">
                    <a:lumMod val="75000"/>
                  </a:schemeClr>
                </a:solidFill>
              </a:rPr>
              <a:t>Asn, Gln, Ser, Thr</a:t>
            </a:r>
            <a:endParaRPr lang="ru-RU" altLang="ru-RU" sz="240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81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Как поместить белок в мембрану?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5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900113" y="836613"/>
            <a:ext cx="73437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0000"/>
                </a:solidFill>
              </a:rPr>
              <a:t>Требование</a:t>
            </a:r>
            <a:r>
              <a:rPr lang="ru-RU" altLang="ru-RU" sz="2800"/>
              <a:t>: </a:t>
            </a:r>
          </a:p>
          <a:p>
            <a:pPr algn="ctr" eaLnBrk="1" hangingPunct="1"/>
            <a:r>
              <a:rPr lang="ru-RU" altLang="ru-RU" sz="2800"/>
              <a:t>все способные образовывать водородные и ионные связи остатки должны быть задействованы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50825" y="2708275"/>
            <a:ext cx="4249738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B050"/>
                </a:solidFill>
              </a:rPr>
              <a:t>Решение, 1 часть:</a:t>
            </a:r>
          </a:p>
          <a:p>
            <a:pPr algn="ctr" eaLnBrk="1" hangingPunct="1"/>
            <a:r>
              <a:rPr lang="ru-RU" altLang="ru-RU" sz="2000"/>
              <a:t>Убрать из мембраны способные образовывать водородные связи </a:t>
            </a:r>
            <a:endParaRPr lang="en-US" altLang="ru-RU" sz="2000"/>
          </a:p>
          <a:p>
            <a:pPr algn="ctr" eaLnBrk="1" hangingPunct="1"/>
            <a:r>
              <a:rPr lang="ru-RU" altLang="ru-RU" sz="2000"/>
              <a:t>(</a:t>
            </a:r>
            <a:r>
              <a:rPr lang="en-US" altLang="ru-RU" sz="2000"/>
              <a:t>Ser, Thr, Asn, Gln, Cys)</a:t>
            </a:r>
            <a:r>
              <a:rPr lang="ru-RU" altLang="ru-RU" sz="2000"/>
              <a:t> и особенно заряженные</a:t>
            </a:r>
            <a:r>
              <a:rPr lang="en-US" altLang="ru-RU" sz="2000"/>
              <a:t> </a:t>
            </a:r>
          </a:p>
          <a:p>
            <a:pPr algn="ctr" eaLnBrk="1" hangingPunct="1"/>
            <a:r>
              <a:rPr lang="en-US" altLang="ru-RU" sz="2000"/>
              <a:t>(Arg, Lys, Asp, Glu, His)</a:t>
            </a:r>
            <a:r>
              <a:rPr lang="ru-RU" altLang="ru-RU" sz="2000"/>
              <a:t> остатки</a:t>
            </a:r>
          </a:p>
          <a:p>
            <a:pPr algn="ctr" eaLnBrk="1" hangingPunct="1"/>
            <a:endParaRPr lang="en-US" altLang="ru-RU" sz="2000"/>
          </a:p>
          <a:p>
            <a:pPr algn="ctr" eaLnBrk="1" hangingPunct="1"/>
            <a:r>
              <a:rPr lang="ru-RU" altLang="ru-RU" sz="2000" b="1">
                <a:solidFill>
                  <a:srgbClr val="FF0000"/>
                </a:solidFill>
              </a:rPr>
              <a:t>! </a:t>
            </a:r>
            <a:r>
              <a:rPr lang="ru-RU" altLang="ru-RU" sz="2000"/>
              <a:t>Если такие остатки встречаются посредине мембраны – они должны взаимодействовать с другими молекулами (например, образовывать олигомерный комплекс, координировать гем)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4572000" y="2708275"/>
            <a:ext cx="42481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B050"/>
                </a:solidFill>
              </a:rPr>
              <a:t>Решение, 2 часть:</a:t>
            </a:r>
          </a:p>
          <a:p>
            <a:pPr algn="ctr" eaLnBrk="1" hangingPunct="1"/>
            <a:r>
              <a:rPr lang="ru-RU" altLang="ru-RU" sz="2000"/>
              <a:t>Упаковать главную цепь белка в структуру, где все возможные водородные связи уже образованы</a:t>
            </a:r>
          </a:p>
          <a:p>
            <a:pPr algn="ctr" eaLnBrk="1" hangingPunct="1"/>
            <a:endParaRPr lang="ru-RU" altLang="ru-RU" sz="2000"/>
          </a:p>
          <a:p>
            <a:pPr algn="ctr" eaLnBrk="1" hangingPunct="1"/>
            <a:r>
              <a:rPr lang="ru-RU" altLang="ru-RU" sz="2000" b="1"/>
              <a:t>2а) </a:t>
            </a:r>
            <a:r>
              <a:rPr lang="ru-RU" altLang="ru-RU" sz="2000"/>
              <a:t>Одна или несколько </a:t>
            </a:r>
            <a:r>
              <a:rPr lang="ru-RU" altLang="ru-RU" sz="2000">
                <a:sym typeface="Symbol" panose="05050102010706020507" pitchFamily="18" charset="2"/>
              </a:rPr>
              <a:t>-спиралей, пронизывающих мембрану</a:t>
            </a:r>
          </a:p>
          <a:p>
            <a:pPr algn="ctr" eaLnBrk="1" hangingPunct="1"/>
            <a:r>
              <a:rPr lang="ru-RU" altLang="ru-RU" sz="2000" b="1">
                <a:sym typeface="Symbol" panose="05050102010706020507" pitchFamily="18" charset="2"/>
              </a:rPr>
              <a:t>(чаще всего)</a:t>
            </a:r>
          </a:p>
          <a:p>
            <a:pPr algn="ctr" eaLnBrk="1" hangingPunct="1"/>
            <a:endParaRPr lang="ru-RU" altLang="ru-RU" sz="2000">
              <a:sym typeface="Symbol" panose="05050102010706020507" pitchFamily="18" charset="2"/>
            </a:endParaRPr>
          </a:p>
          <a:p>
            <a:pPr algn="ctr" eaLnBrk="1" hangingPunct="1"/>
            <a:r>
              <a:rPr lang="ru-RU" altLang="ru-RU" sz="2000" b="1">
                <a:sym typeface="Symbol" panose="05050102010706020507" pitchFamily="18" charset="2"/>
              </a:rPr>
              <a:t>2б) </a:t>
            </a:r>
            <a:r>
              <a:rPr lang="ru-RU" altLang="ru-RU" sz="2000">
                <a:sym typeface="Symbol" panose="05050102010706020507" pitchFamily="18" charset="2"/>
              </a:rPr>
              <a:t>Циклический -лист </a:t>
            </a:r>
            <a:endParaRPr lang="ru-RU" altLang="ru-RU" sz="2000"/>
          </a:p>
        </p:txBody>
      </p:sp>
    </p:spTree>
    <p:extLst>
      <p:ext uri="{BB962C8B-B14F-4D97-AF65-F5344CB8AC3E}">
        <p14:creationId xmlns:p14="http://schemas.microsoft.com/office/powerpoint/2010/main" val="13728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60"/>
          <p:cNvGrpSpPr>
            <a:grpSpLocks/>
          </p:cNvGrpSpPr>
          <p:nvPr/>
        </p:nvGrpSpPr>
        <p:grpSpPr bwMode="auto">
          <a:xfrm>
            <a:off x="128156" y="3944502"/>
            <a:ext cx="7066430" cy="2865960"/>
            <a:chOff x="52388" y="-4059832"/>
            <a:chExt cx="9091612" cy="3686175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8" y="-4059832"/>
              <a:ext cx="9091612" cy="36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5857556" y="-3059838"/>
              <a:ext cx="571062" cy="143666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6428618" y="-2488954"/>
              <a:ext cx="572954" cy="35727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6358654" y="-1417128"/>
              <a:ext cx="642918" cy="1891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7001572" y="-3488947"/>
              <a:ext cx="784737" cy="143666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7572634" y="-2774397"/>
              <a:ext cx="571062" cy="285443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7428923" y="-1702570"/>
              <a:ext cx="642918" cy="189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" name="Группа 59"/>
          <p:cNvGrpSpPr>
            <a:grpSpLocks/>
          </p:cNvGrpSpPr>
          <p:nvPr/>
        </p:nvGrpSpPr>
        <p:grpSpPr bwMode="auto">
          <a:xfrm>
            <a:off x="128156" y="791955"/>
            <a:ext cx="5032334" cy="3187830"/>
            <a:chOff x="1571625" y="1528763"/>
            <a:chExt cx="6000750" cy="380047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25" y="1528763"/>
              <a:ext cx="6000750" cy="380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5835647" y="2320717"/>
              <a:ext cx="499370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5620959" y="2749125"/>
              <a:ext cx="501123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6200000" flipV="1">
              <a:off x="5370343" y="3141636"/>
              <a:ext cx="501123" cy="7185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16200000" flipV="1">
              <a:off x="5836530" y="3248519"/>
              <a:ext cx="571210" cy="7185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192292" y="3392173"/>
              <a:ext cx="501123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5835647" y="3820581"/>
              <a:ext cx="499370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16200000" flipV="1">
              <a:off x="5764668" y="4177165"/>
              <a:ext cx="499371" cy="14371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Элементы вторичной структуры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6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6023402" y="1992380"/>
            <a:ext cx="2881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b="1"/>
              <a:t>&lt; 3</a:t>
            </a:r>
            <a:r>
              <a:rPr lang="ru-RU" altLang="ru-RU" sz="2400" b="1"/>
              <a:t> </a:t>
            </a:r>
            <a:r>
              <a:rPr lang="en-US" altLang="ru-RU" sz="2400" b="1"/>
              <a:t>Å (</a:t>
            </a:r>
            <a:r>
              <a:rPr lang="ru-RU" altLang="ru-RU" sz="2400" b="1"/>
              <a:t>водородные связи)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988477" y="2208280"/>
            <a:ext cx="857250" cy="1588"/>
          </a:xfrm>
          <a:prstGeom prst="line">
            <a:avLst/>
          </a:prstGeom>
          <a:noFill/>
          <a:ln w="38100">
            <a:solidFill>
              <a:srgbClr val="00CC0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4859743" y="879397"/>
            <a:ext cx="2503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ym typeface="Symbol" panose="05050102010706020507" pitchFamily="18" charset="2"/>
              </a:rPr>
              <a:t>-спираль</a:t>
            </a:r>
            <a:endParaRPr lang="ru-RU" altLang="ru-RU" sz="3200" b="1"/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6839030" y="4095971"/>
            <a:ext cx="20541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ym typeface="Symbol" panose="05050102010706020507" pitchFamily="18" charset="2"/>
              </a:rPr>
              <a:t>-лист</a:t>
            </a:r>
            <a:endParaRPr lang="ru-RU" altLang="ru-RU" sz="3200" b="1"/>
          </a:p>
        </p:txBody>
      </p:sp>
    </p:spTree>
    <p:extLst>
      <p:ext uri="{BB962C8B-B14F-4D97-AF65-F5344CB8AC3E}">
        <p14:creationId xmlns:p14="http://schemas.microsoft.com/office/powerpoint/2010/main" val="722067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Строение клеточной мембраны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7</a:t>
            </a: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975352" y="2278338"/>
            <a:ext cx="29816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Гидрофобные «хвосты»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28525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69441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4228525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flipV="1">
            <a:off x="4169441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77876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820076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3877876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flipV="1">
            <a:off x="3820076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7256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69457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4927256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flipV="1">
            <a:off x="4869457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7891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18807" y="3968650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4577891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 flipV="1">
            <a:off x="4518807" y="5715478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25987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568188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V="1">
            <a:off x="5625987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 flipV="1">
            <a:off x="5568188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76622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218823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276622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 flipV="1">
            <a:off x="5218823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6266919" y="4201133"/>
            <a:ext cx="24343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/>
              <a:t>Липидный </a:t>
            </a:r>
          </a:p>
          <a:p>
            <a:pPr algn="ctr" eaLnBrk="1" hangingPunct="1"/>
            <a:r>
              <a:rPr lang="ru-RU" altLang="ru-RU" sz="3600"/>
              <a:t>бислой</a:t>
            </a:r>
          </a:p>
          <a:p>
            <a:pPr algn="ctr" eaLnBrk="1" hangingPunct="1"/>
            <a:r>
              <a:rPr lang="en-US" altLang="ru-RU" sz="3600"/>
              <a:t>~ 40Å</a:t>
            </a:r>
            <a:endParaRPr lang="ru-RU" altLang="ru-RU" sz="2800"/>
          </a:p>
        </p:txBody>
      </p:sp>
      <p:grpSp>
        <p:nvGrpSpPr>
          <p:cNvPr id="35" name="Группа 41"/>
          <p:cNvGrpSpPr>
            <a:grpSpLocks/>
          </p:cNvGrpSpPr>
          <p:nvPr/>
        </p:nvGrpSpPr>
        <p:grpSpPr bwMode="auto">
          <a:xfrm>
            <a:off x="4461008" y="996475"/>
            <a:ext cx="990297" cy="2640792"/>
            <a:chOff x="1043608" y="1268760"/>
            <a:chExt cx="432048" cy="11521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115896" y="1700808"/>
              <a:ext cx="288032" cy="72008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043608" y="1268760"/>
              <a:ext cx="432048" cy="432048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5713329" y="996475"/>
            <a:ext cx="3087774" cy="87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Полярная «головка»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228525" y="902712"/>
            <a:ext cx="1514346" cy="288997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62277" y="3909567"/>
            <a:ext cx="466248" cy="110718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Стрелка углом 40"/>
          <p:cNvSpPr/>
          <p:nvPr/>
        </p:nvSpPr>
        <p:spPr>
          <a:xfrm>
            <a:off x="3762277" y="1871173"/>
            <a:ext cx="466248" cy="203839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9709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6150035" y="3968650"/>
            <a:ext cx="0" cy="2038394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1" y="879592"/>
            <a:ext cx="370319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(1)</a:t>
            </a:r>
          </a:p>
          <a:p>
            <a:pPr algn="ctr" eaLnBrk="1" hangingPunct="1"/>
            <a:r>
              <a:rPr lang="ru-RU" altLang="ru-RU" sz="2000"/>
              <a:t>Клеточная мембрана предоставляет </a:t>
            </a:r>
            <a:r>
              <a:rPr lang="ru-RU" altLang="ru-RU" sz="2000" b="1"/>
              <a:t>гидрофобное окружение </a:t>
            </a:r>
            <a:r>
              <a:rPr lang="ru-RU" altLang="ru-RU" sz="2000"/>
              <a:t>молекулам, погруженным в нее (внутри не содержит групп, которые способны образовывать водородные связи)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164844" y="4252718"/>
            <a:ext cx="335866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(2)</a:t>
            </a:r>
            <a:endParaRPr lang="ru-RU" altLang="ru-RU" sz="2800"/>
          </a:p>
          <a:p>
            <a:pPr algn="ctr" eaLnBrk="1" hangingPunct="1"/>
            <a:r>
              <a:rPr lang="ru-RU" altLang="ru-RU" sz="2000"/>
              <a:t>Клеточная мембрана всегда </a:t>
            </a:r>
            <a:r>
              <a:rPr lang="ru-RU" altLang="ru-RU" sz="2000" b="1"/>
              <a:t>ориентирована</a:t>
            </a:r>
            <a:r>
              <a:rPr lang="ru-RU" altLang="ru-RU" sz="2000"/>
              <a:t>, т.е. ее две стороны качественно различаются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16218" y="879592"/>
            <a:ext cx="3471375" cy="308905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364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Разные трансмембранные белки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8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9" name="Прямоугольник 8"/>
          <p:cNvSpPr/>
          <p:nvPr/>
        </p:nvSpPr>
        <p:spPr>
          <a:xfrm>
            <a:off x="2035026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973045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2035026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flipV="1">
            <a:off x="1973045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47661" y="3128699"/>
            <a:ext cx="249307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84302" y="2749089"/>
            <a:ext cx="376026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22309" y="3128699"/>
            <a:ext cx="249307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160328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3847661" y="4014922"/>
            <a:ext cx="249307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flipV="1">
            <a:off x="3784302" y="4647140"/>
            <a:ext cx="376026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flipV="1">
            <a:off x="4222309" y="4014922"/>
            <a:ext cx="249307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 flipV="1">
            <a:off x="4160328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11052" y="2684890"/>
            <a:ext cx="1311268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76505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814522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49101" y="3128699"/>
            <a:ext cx="249306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85741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876505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 flipV="1">
            <a:off x="7814522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V="1">
            <a:off x="849101" y="4014922"/>
            <a:ext cx="249306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 flipV="1">
            <a:off x="785741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223749" y="2684890"/>
            <a:ext cx="311288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98417" y="1166450"/>
            <a:ext cx="2155603" cy="151844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60378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598397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 flipV="1">
            <a:off x="1660378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 flipV="1">
            <a:off x="1598397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033567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971585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 flipV="1">
            <a:off x="6033567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 flipV="1">
            <a:off x="5971585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408215" y="2684890"/>
            <a:ext cx="1312645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003265" y="5090948"/>
            <a:ext cx="2155603" cy="151983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TextBox 4"/>
          <p:cNvSpPr txBox="1">
            <a:spLocks noChangeArrowheads="1"/>
          </p:cNvSpPr>
          <p:nvPr/>
        </p:nvSpPr>
        <p:spPr bwMode="auto">
          <a:xfrm>
            <a:off x="1098407" y="5533362"/>
            <a:ext cx="2359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</a:rPr>
              <a:t>Внешняя среда</a:t>
            </a:r>
          </a:p>
        </p:txBody>
      </p: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5533577" y="849643"/>
            <a:ext cx="30432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</a:rPr>
              <a:t>Цитоплазма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473075" y="1575368"/>
            <a:ext cx="2374607" cy="72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«Заякоренный» белок</a:t>
            </a:r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2442731" y="3530569"/>
            <a:ext cx="1311268" cy="73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Транс-портер</a:t>
            </a:r>
          </a:p>
        </p:txBody>
      </p:sp>
      <p:sp>
        <p:nvSpPr>
          <p:cNvPr id="46" name="TextBox 4"/>
          <p:cNvSpPr txBox="1">
            <a:spLocks noChangeArrowheads="1"/>
          </p:cNvSpPr>
          <p:nvPr/>
        </p:nvSpPr>
        <p:spPr bwMode="auto">
          <a:xfrm>
            <a:off x="6346232" y="3684855"/>
            <a:ext cx="1437987" cy="40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Рецептор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596957" y="2684890"/>
            <a:ext cx="1312646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4722299" y="1419058"/>
            <a:ext cx="1123944" cy="126583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4534975" y="3254305"/>
            <a:ext cx="14366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«Энерге-тический»</a:t>
            </a:r>
          </a:p>
          <a:p>
            <a:pPr algn="ctr" eaLnBrk="1" hangingPunct="1"/>
            <a:r>
              <a:rPr lang="ru-RU" altLang="ru-RU" sz="2000"/>
              <a:t>белок</a:t>
            </a:r>
          </a:p>
        </p:txBody>
      </p:sp>
      <p:sp>
        <p:nvSpPr>
          <p:cNvPr id="50" name="TextBox 4"/>
          <p:cNvSpPr txBox="1">
            <a:spLocks noChangeArrowheads="1"/>
          </p:cNvSpPr>
          <p:nvPr/>
        </p:nvSpPr>
        <p:spPr bwMode="auto">
          <a:xfrm>
            <a:off x="3409654" y="5153752"/>
            <a:ext cx="25619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i="1"/>
              <a:t>p</a:t>
            </a:r>
            <a:r>
              <a:rPr lang="en-US" altLang="ru-RU" sz="2800" b="1"/>
              <a:t>-</a:t>
            </a:r>
            <a:r>
              <a:rPr lang="ru-RU" altLang="ru-RU" sz="2800" b="1"/>
              <a:t>сторона</a:t>
            </a:r>
          </a:p>
        </p:txBody>
      </p:sp>
      <p:sp>
        <p:nvSpPr>
          <p:cNvPr id="51" name="TextBox 4"/>
          <p:cNvSpPr txBox="1">
            <a:spLocks noChangeArrowheads="1"/>
          </p:cNvSpPr>
          <p:nvPr/>
        </p:nvSpPr>
        <p:spPr bwMode="auto">
          <a:xfrm>
            <a:off x="2598376" y="2115475"/>
            <a:ext cx="21542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i="1"/>
              <a:t>n</a:t>
            </a:r>
            <a:r>
              <a:rPr lang="en-US" altLang="ru-RU" sz="2800" b="1"/>
              <a:t>-</a:t>
            </a:r>
            <a:r>
              <a:rPr lang="ru-RU" altLang="ru-RU" sz="2800" b="1"/>
              <a:t>сторона</a:t>
            </a:r>
          </a:p>
        </p:txBody>
      </p:sp>
      <p:sp>
        <p:nvSpPr>
          <p:cNvPr id="52" name="Овал 51"/>
          <p:cNvSpPr/>
          <p:nvPr/>
        </p:nvSpPr>
        <p:spPr>
          <a:xfrm>
            <a:off x="3347672" y="1292056"/>
            <a:ext cx="749296" cy="76061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-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347652" y="5660364"/>
            <a:ext cx="749296" cy="7592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+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533557" y="2178278"/>
            <a:ext cx="1125322" cy="50661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81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7030A0"/>
          </a:solidFill>
        </a:ln>
      </a:spPr>
      <a:bodyPr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solidFill>
            <a:schemeClr val="accent2">
              <a:lumMod val="75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2312</TotalTime>
  <Words>669</Words>
  <Application>Microsoft Office PowerPoint</Application>
  <PresentationFormat>Экран (4:3)</PresentationFormat>
  <Paragraphs>132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Symbol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DDibrova</dc:creator>
  <cp:lastModifiedBy>Daria Dibrova</cp:lastModifiedBy>
  <cp:revision>209</cp:revision>
  <dcterms:created xsi:type="dcterms:W3CDTF">2015-02-12T07:48:46Z</dcterms:created>
  <dcterms:modified xsi:type="dcterms:W3CDTF">2018-05-10T20:15:43Z</dcterms:modified>
</cp:coreProperties>
</file>