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4"/>
  </p:notesMasterIdLst>
  <p:sldIdLst>
    <p:sldId id="263" r:id="rId2"/>
    <p:sldId id="323" r:id="rId3"/>
    <p:sldId id="322" r:id="rId4"/>
    <p:sldId id="330" r:id="rId5"/>
    <p:sldId id="342" r:id="rId6"/>
    <p:sldId id="343" r:id="rId7"/>
    <p:sldId id="349" r:id="rId8"/>
    <p:sldId id="331" r:id="rId9"/>
    <p:sldId id="334" r:id="rId10"/>
    <p:sldId id="335" r:id="rId11"/>
    <p:sldId id="336" r:id="rId12"/>
    <p:sldId id="340" r:id="rId13"/>
    <p:sldId id="341" r:id="rId14"/>
    <p:sldId id="337" r:id="rId15"/>
    <p:sldId id="338" r:id="rId16"/>
    <p:sldId id="345" r:id="rId17"/>
    <p:sldId id="346" r:id="rId18"/>
    <p:sldId id="344" r:id="rId19"/>
    <p:sldId id="332" r:id="rId20"/>
    <p:sldId id="347" r:id="rId21"/>
    <p:sldId id="354" r:id="rId22"/>
    <p:sldId id="355" r:id="rId23"/>
    <p:sldId id="356" r:id="rId24"/>
    <p:sldId id="351" r:id="rId25"/>
    <p:sldId id="352" r:id="rId26"/>
    <p:sldId id="353" r:id="rId27"/>
    <p:sldId id="333" r:id="rId28"/>
    <p:sldId id="350" r:id="rId29"/>
    <p:sldId id="325" r:id="rId30"/>
    <p:sldId id="326" r:id="rId31"/>
    <p:sldId id="327" r:id="rId32"/>
    <p:sldId id="32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B3AC2FD-A98B-4753-AE8F-66E9BAEE4570}">
          <p14:sldIdLst>
            <p14:sldId id="263"/>
            <p14:sldId id="323"/>
            <p14:sldId id="322"/>
            <p14:sldId id="330"/>
            <p14:sldId id="342"/>
            <p14:sldId id="343"/>
            <p14:sldId id="349"/>
            <p14:sldId id="331"/>
            <p14:sldId id="334"/>
            <p14:sldId id="335"/>
            <p14:sldId id="336"/>
            <p14:sldId id="340"/>
            <p14:sldId id="341"/>
            <p14:sldId id="337"/>
            <p14:sldId id="338"/>
            <p14:sldId id="345"/>
            <p14:sldId id="346"/>
            <p14:sldId id="344"/>
            <p14:sldId id="332"/>
            <p14:sldId id="347"/>
            <p14:sldId id="348"/>
            <p14:sldId id="333"/>
            <p14:sldId id="324"/>
            <p14:sldId id="325"/>
            <p14:sldId id="326"/>
            <p14:sldId id="327"/>
            <p14:sldId id="328"/>
          </p14:sldIdLst>
        </p14:section>
        <p14:section name="Раздел без заголовка" id="{A1955140-7CB8-4E15-8E4F-0345E9920928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4" autoAdjust="0"/>
    <p:restoredTop sz="94660"/>
  </p:normalViewPr>
  <p:slideViewPr>
    <p:cSldViewPr>
      <p:cViewPr>
        <p:scale>
          <a:sx n="75" d="100"/>
          <a:sy n="75" d="100"/>
        </p:scale>
        <p:origin x="-2580" y="-714"/>
      </p:cViewPr>
      <p:guideLst>
        <p:guide orient="horz" pos="2208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EA99-A8B3-4D67-9C81-AADFF1746F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EF19-790B-4864-97E4-38FBEAF7E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Где это выравнивание имеет биологический смысл, а где – нет?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86985-BC64-4AFB-8FE7-94FF0A6AB3E2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15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68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Два несомненно консервативных участка у всех белков, они удовлетворяют с лихвой всем критериям.</a:t>
            </a:r>
            <a:br>
              <a:rPr lang="ru-RU" smtClean="0"/>
            </a:br>
            <a:r>
              <a:rPr lang="ru-RU" smtClean="0"/>
              <a:t>Значит, все эти белки гомологичны! </a:t>
            </a:r>
            <a:br>
              <a:rPr lang="ru-RU" smtClean="0"/>
            </a:br>
            <a:r>
              <a:rPr lang="ru-RU" smtClean="0"/>
              <a:t>Тогда откуда взялись совершенно непохожие длинные участки?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10040-F4B0-421F-A7DF-506C290C2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2E5-DC0A-4BB2-ADF2-A4AF70F1AC8A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7F1-887C-463F-AB97-67AD5394B201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F5CC-2542-4E26-A833-D9A3324A0F20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19E8-E1B1-4C5C-926A-872F77662A99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76BC-09F2-43F3-82FD-D28439EFB319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139D-64AB-458E-AF5F-C48E0BF5A779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4CDA-8E4F-412D-94DA-0C59F14F82A3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21A7-EDB6-4399-B2A5-32022EB10AAF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83AF-DFD2-4A6A-AB8A-4EAC2357AE42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EE4-78E0-475F-A9DA-7396A8C30AEB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98-A036-45FF-B68D-B431C59E0B91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3399-F6D5-4AA5-BF8E-D8B45496D897}" type="datetime1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56" y="4406900"/>
            <a:ext cx="8333884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Множественное выравнивание</a:t>
            </a:r>
            <a:br>
              <a:rPr lang="ru-RU" dirty="0" smtClean="0"/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интерпретация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алгоритмы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Pfam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Лекция 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7537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Построение направляющего дерева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15" y="1091700"/>
            <a:ext cx="8229600" cy="5244169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ВСЕХ ПАР последовательностей строится парное выравнивание.</a:t>
            </a:r>
          </a:p>
          <a:p>
            <a:r>
              <a:rPr lang="ru-RU" sz="2800" dirty="0" smtClean="0"/>
              <a:t>Вес парного выравнивания пересчитывается в расстояние между последовательностями: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ru-RU" sz="2400" dirty="0" smtClean="0"/>
              <a:t>чем </a:t>
            </a:r>
            <a:r>
              <a:rPr lang="ru-RU" sz="2400" dirty="0" smtClean="0"/>
              <a:t>больше вес, тем меньше расстояние; </a:t>
            </a:r>
            <a:endParaRPr lang="en-US" sz="2400" dirty="0" smtClean="0"/>
          </a:p>
          <a:p>
            <a:pPr lvl="1"/>
            <a:r>
              <a:rPr lang="ru-RU" sz="2400" dirty="0" smtClean="0"/>
              <a:t>расстояние </a:t>
            </a:r>
            <a:r>
              <a:rPr lang="ru-RU" sz="2400" dirty="0" smtClean="0"/>
              <a:t>между </a:t>
            </a:r>
            <a:r>
              <a:rPr lang="ru-RU" sz="2400" dirty="0" smtClean="0"/>
              <a:t>совпадающими</a:t>
            </a:r>
            <a:r>
              <a:rPr lang="en-US" sz="2400" dirty="0" smtClean="0"/>
              <a:t> </a:t>
            </a:r>
            <a:r>
              <a:rPr lang="ru-RU" sz="2400" dirty="0" smtClean="0"/>
              <a:t>последовательностями </a:t>
            </a:r>
            <a:r>
              <a:rPr lang="ru-RU" sz="2400" dirty="0" smtClean="0"/>
              <a:t>равно 0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800" dirty="0" err="1" smtClean="0"/>
              <a:t>Получется</a:t>
            </a:r>
            <a:r>
              <a:rPr lang="ru-RU" sz="2800" dirty="0" smtClean="0"/>
              <a:t> матрица расстояний между послед-ми</a:t>
            </a:r>
            <a:endParaRPr lang="ru-RU" sz="2800" dirty="0" smtClean="0"/>
          </a:p>
          <a:p>
            <a:r>
              <a:rPr lang="ru-RU" sz="2800" dirty="0" smtClean="0"/>
              <a:t>Есть алгоритмы, превращающие матрицу попарных расстояний в дерево. </a:t>
            </a:r>
            <a:endParaRPr lang="ru-RU" sz="2800" dirty="0" smtClean="0"/>
          </a:p>
          <a:p>
            <a:pPr lvl="1"/>
            <a:r>
              <a:rPr lang="ru-RU" sz="2400" dirty="0" smtClean="0"/>
              <a:t>Расстояния </a:t>
            </a:r>
            <a:r>
              <a:rPr lang="ru-RU" sz="2400" dirty="0" smtClean="0"/>
              <a:t>между листьями по дереву отражают сходство последовательностей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0462414">
            <a:off x="6854145" y="2957309"/>
            <a:ext cx="2089150" cy="1584325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38389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545" y="87765"/>
            <a:ext cx="8229600" cy="6580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выравниваний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530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Динамическое программирование с тем же </a:t>
            </a:r>
            <a:r>
              <a:rPr lang="ru-RU" dirty="0" smtClean="0"/>
              <a:t>графом </a:t>
            </a:r>
            <a:r>
              <a:rPr lang="en-US" dirty="0" smtClean="0"/>
              <a:t>“</a:t>
            </a:r>
            <a:r>
              <a:rPr lang="ru-RU" dirty="0" smtClean="0"/>
              <a:t>Манхэттен с </a:t>
            </a:r>
            <a:r>
              <a:rPr lang="ru-RU" dirty="0" err="1" smtClean="0"/>
              <a:t>Бродвеями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Отличие – в вычислении весов на ребрах</a:t>
            </a:r>
          </a:p>
          <a:p>
            <a:r>
              <a:rPr lang="ru-RU" dirty="0" smtClean="0"/>
              <a:t>Число операций – при простейшей системе весов – </a:t>
            </a:r>
            <a:r>
              <a:rPr lang="en-US" dirty="0" smtClean="0"/>
              <a:t>C*N*M</a:t>
            </a:r>
            <a:r>
              <a:rPr lang="ru-RU" dirty="0" smtClean="0"/>
              <a:t>*</a:t>
            </a:r>
            <a:r>
              <a:rPr lang="en-US" dirty="0" smtClean="0"/>
              <a:t>k </a:t>
            </a:r>
            <a:r>
              <a:rPr lang="ru-RU" dirty="0" smtClean="0"/>
              <a:t>где </a:t>
            </a:r>
            <a:r>
              <a:rPr lang="en-US" dirty="0" smtClean="0"/>
              <a:t>N </a:t>
            </a:r>
            <a:r>
              <a:rPr lang="ru-RU" dirty="0" smtClean="0"/>
              <a:t>и </a:t>
            </a:r>
            <a:r>
              <a:rPr lang="en-US" dirty="0" smtClean="0"/>
              <a:t>M </a:t>
            </a:r>
            <a:r>
              <a:rPr lang="ru-RU" dirty="0" smtClean="0"/>
              <a:t>– длины выравниваний, </a:t>
            </a:r>
            <a:r>
              <a:rPr lang="en-US" dirty="0" smtClean="0"/>
              <a:t>k – </a:t>
            </a:r>
            <a:r>
              <a:rPr lang="ru-RU" dirty="0" smtClean="0"/>
              <a:t>суммарное число последовательностей, константа </a:t>
            </a:r>
            <a:r>
              <a:rPr lang="en-US" dirty="0" smtClean="0"/>
              <a:t>C </a:t>
            </a:r>
            <a:r>
              <a:rPr lang="ru-RU" dirty="0" smtClean="0"/>
              <a:t>порядка </a:t>
            </a:r>
            <a:r>
              <a:rPr lang="ru-RU" dirty="0" smtClean="0"/>
              <a:t>100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dirty="0" smtClean="0"/>
              <a:t>При входных последовательностях примерно одинаковой длины </a:t>
            </a:r>
            <a:r>
              <a:rPr lang="en-US" dirty="0" smtClean="0"/>
              <a:t>N </a:t>
            </a:r>
            <a:r>
              <a:rPr lang="ru-RU" dirty="0" smtClean="0"/>
              <a:t>число операций можно оценить как </a:t>
            </a:r>
            <a:r>
              <a:rPr lang="en-US" dirty="0" smtClean="0"/>
              <a:t>C’*N</a:t>
            </a:r>
            <a:r>
              <a:rPr lang="en-US" baseline="30000" dirty="0" smtClean="0"/>
              <a:t>2</a:t>
            </a:r>
            <a:r>
              <a:rPr lang="en-US" dirty="0" smtClean="0"/>
              <a:t>*k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0" y="-44996"/>
            <a:ext cx="9103790" cy="96666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“</a:t>
            </a:r>
            <a:r>
              <a:rPr lang="ru-RU" sz="2800" dirty="0" smtClean="0"/>
              <a:t>Манхэттен с </a:t>
            </a:r>
            <a:r>
              <a:rPr lang="ru-RU" sz="2800" dirty="0" err="1" smtClean="0"/>
              <a:t>Бродвеями</a:t>
            </a:r>
            <a:r>
              <a:rPr lang="en-US" sz="2800" dirty="0" smtClean="0"/>
              <a:t>” </a:t>
            </a:r>
            <a:r>
              <a:rPr lang="ru-RU" sz="2800" dirty="0" smtClean="0"/>
              <a:t>для выравнивания выравниваний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83892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347450" y="740650"/>
            <a:ext cx="6144801" cy="5955837"/>
            <a:chOff x="18920" y="471945"/>
            <a:chExt cx="6060008" cy="5926892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471945"/>
              <a:ext cx="5216995" cy="5911947"/>
              <a:chOff x="861933" y="471945"/>
              <a:chExt cx="5216995" cy="5911947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91469" y="780737"/>
                <a:ext cx="4301899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       A              T            </a:t>
                </a:r>
                <a:r>
                  <a:rPr lang="en-US" sz="2400" dirty="0"/>
                  <a:t>S</a:t>
                </a:r>
                <a:r>
                  <a:rPr lang="en-US" sz="2400" dirty="0" smtClean="0"/>
                  <a:t>            R</a:t>
                </a:r>
                <a:endParaRPr lang="ru-RU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03432" y="1086484"/>
                <a:ext cx="4392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       A              S            T            R</a:t>
                </a:r>
                <a:endParaRPr lang="ru-RU" sz="2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79421" y="471945"/>
                <a:ext cx="4354068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       G              </a:t>
                </a:r>
                <a:r>
                  <a:rPr lang="en-US" sz="2400" b="1" dirty="0" smtClean="0"/>
                  <a:t>- </a:t>
                </a:r>
                <a:r>
                  <a:rPr lang="en-US" sz="2400" dirty="0" smtClean="0"/>
                  <a:t>           S             K</a:t>
                </a:r>
                <a:endParaRPr lang="ru-RU" sz="2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962366"/>
              <a:ext cx="47263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G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 </a:t>
              </a:r>
            </a:p>
            <a:p>
              <a:endParaRPr lang="en-US" sz="2400" dirty="0"/>
            </a:p>
            <a:p>
              <a:r>
                <a:rPr lang="en-US" sz="2400" dirty="0" smtClean="0"/>
                <a:t>N</a:t>
              </a:r>
            </a:p>
            <a:p>
              <a:endParaRPr lang="en-US" sz="2400" dirty="0"/>
            </a:p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920" y="1965503"/>
              <a:ext cx="47263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G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 </a:t>
              </a:r>
            </a:p>
            <a:p>
              <a:endParaRPr lang="en-US" sz="2400" dirty="0"/>
            </a:p>
            <a:p>
              <a:r>
                <a:rPr lang="en-US" sz="2400" dirty="0" smtClean="0"/>
                <a:t>N</a:t>
              </a:r>
            </a:p>
            <a:p>
              <a:endParaRPr lang="en-US" sz="2400" dirty="0"/>
            </a:p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>
            <a:off x="1230765" y="2353660"/>
            <a:ext cx="0" cy="3935926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730030" y="1815990"/>
            <a:ext cx="4298684" cy="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07465" y="1921431"/>
            <a:ext cx="2406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Надо придумать </a:t>
            </a:r>
            <a:br>
              <a:rPr lang="ru-RU" sz="2400" dirty="0" smtClean="0"/>
            </a:br>
            <a:r>
              <a:rPr lang="ru-RU" sz="2400" dirty="0" smtClean="0"/>
              <a:t>веса ребер!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608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Веса ребер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6296"/>
            <a:ext cx="8229600" cy="50398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Разные алгоритмы определяют веса по-разному</a:t>
            </a:r>
            <a:r>
              <a:rPr lang="en-US" dirty="0" smtClean="0"/>
              <a:t>. </a:t>
            </a:r>
            <a:r>
              <a:rPr lang="ru-RU" dirty="0" smtClean="0"/>
              <a:t>Например, так:</a:t>
            </a:r>
          </a:p>
          <a:p>
            <a:r>
              <a:rPr lang="en-US" dirty="0" smtClean="0"/>
              <a:t>S(GG,GGA) = </a:t>
            </a:r>
            <a:r>
              <a:rPr lang="ru-RU" dirty="0" smtClean="0"/>
              <a:t>4*</a:t>
            </a:r>
            <a:r>
              <a:rPr lang="en-US" dirty="0" smtClean="0"/>
              <a:t>S(G,G) + 2*(G,A)</a:t>
            </a:r>
          </a:p>
          <a:p>
            <a:r>
              <a:rPr lang="en-US" dirty="0" smtClean="0"/>
              <a:t>S(GG,---) –</a:t>
            </a:r>
            <a:r>
              <a:rPr lang="ru-RU" dirty="0" smtClean="0"/>
              <a:t> штраф за </a:t>
            </a:r>
            <a:r>
              <a:rPr lang="ru-RU" dirty="0" err="1" smtClean="0"/>
              <a:t>индель</a:t>
            </a:r>
            <a:r>
              <a:rPr lang="ru-RU" dirty="0" smtClean="0"/>
              <a:t>, линейный или аффинный</a:t>
            </a:r>
          </a:p>
          <a:p>
            <a:r>
              <a:rPr lang="ru-RU" dirty="0" smtClean="0"/>
              <a:t> </a:t>
            </a:r>
            <a:r>
              <a:rPr lang="en-US" dirty="0" smtClean="0"/>
              <a:t>S(GG,-TS) = </a:t>
            </a:r>
            <a:r>
              <a:rPr lang="ru-RU" dirty="0" smtClean="0"/>
              <a:t>штраф за </a:t>
            </a:r>
            <a:r>
              <a:rPr lang="ru-RU" dirty="0" err="1" smtClean="0"/>
              <a:t>гэп</a:t>
            </a:r>
            <a:r>
              <a:rPr lang="ru-RU" dirty="0" smtClean="0"/>
              <a:t> плюс </a:t>
            </a:r>
            <a:r>
              <a:rPr lang="en-US" dirty="0" smtClean="0"/>
              <a:t>S(GG,TS)</a:t>
            </a:r>
            <a:endParaRPr lang="ru-RU" dirty="0" smtClean="0"/>
          </a:p>
          <a:p>
            <a:r>
              <a:rPr lang="ru-RU" dirty="0" smtClean="0"/>
              <a:t>На многих примерах проверяется в каких ситуациях такой алгоритм приводит к явным ошибкам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Веса и алгоритм модифицируются чтобы избежать их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2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20" y="87765"/>
            <a:ext cx="8909959" cy="612285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Итерация выравнивания двух выравниваний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4369" y="6395864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4" name="Номер слайда 3"/>
          <p:cNvSpPr txBox="1">
            <a:spLocks/>
          </p:cNvSpPr>
          <p:nvPr/>
        </p:nvSpPr>
        <p:spPr>
          <a:xfrm>
            <a:off x="6555182" y="6387471"/>
            <a:ext cx="2135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D0F02-96DD-4CEC-9928-ABB5EA17439D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114" name="Группа 113"/>
          <p:cNvGrpSpPr/>
          <p:nvPr/>
        </p:nvGrpSpPr>
        <p:grpSpPr>
          <a:xfrm>
            <a:off x="545055" y="1591757"/>
            <a:ext cx="7938675" cy="3488658"/>
            <a:chOff x="406790" y="1431940"/>
            <a:chExt cx="8332190" cy="391731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406790" y="1431940"/>
              <a:ext cx="2475390" cy="1715782"/>
              <a:chOff x="654691" y="1440195"/>
              <a:chExt cx="2475390" cy="1715782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 rot="20688878">
                <a:off x="754319" y="1547222"/>
                <a:ext cx="2214717" cy="1608755"/>
                <a:chOff x="249" y="119"/>
                <a:chExt cx="1316" cy="998"/>
              </a:xfrm>
            </p:grpSpPr>
            <p:sp>
              <p:nvSpPr>
                <p:cNvPr id="6" name="Line 4"/>
                <p:cNvSpPr>
                  <a:spLocks noChangeShapeType="1"/>
                </p:cNvSpPr>
                <p:nvPr/>
              </p:nvSpPr>
              <p:spPr bwMode="auto">
                <a:xfrm>
                  <a:off x="657" y="572"/>
                  <a:ext cx="272" cy="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" name="Line 5"/>
                <p:cNvSpPr>
                  <a:spLocks noChangeShapeType="1"/>
                </p:cNvSpPr>
                <p:nvPr/>
              </p:nvSpPr>
              <p:spPr bwMode="auto">
                <a:xfrm>
                  <a:off x="431" y="391"/>
                  <a:ext cx="226" cy="18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40" y="572"/>
                  <a:ext cx="318" cy="9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726" y="459"/>
                  <a:ext cx="272" cy="4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60" y="188"/>
                  <a:ext cx="227" cy="18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48" y="255"/>
                  <a:ext cx="227" cy="4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17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0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Oval 13"/>
                <p:cNvSpPr>
                  <a:spLocks noChangeArrowheads="1"/>
                </p:cNvSpPr>
                <p:nvPr/>
              </p:nvSpPr>
              <p:spPr bwMode="auto">
                <a:xfrm>
                  <a:off x="975" y="119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" name="Oval 14"/>
                <p:cNvSpPr>
                  <a:spLocks noChangeArrowheads="1"/>
                </p:cNvSpPr>
                <p:nvPr/>
              </p:nvSpPr>
              <p:spPr bwMode="auto">
                <a:xfrm>
                  <a:off x="748" y="119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" name="Oval 15"/>
                <p:cNvSpPr>
                  <a:spLocks noChangeArrowheads="1"/>
                </p:cNvSpPr>
                <p:nvPr/>
              </p:nvSpPr>
              <p:spPr bwMode="auto">
                <a:xfrm>
                  <a:off x="340" y="300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8" name="Oval 16"/>
                <p:cNvSpPr>
                  <a:spLocks noChangeArrowheads="1"/>
                </p:cNvSpPr>
                <p:nvPr/>
              </p:nvSpPr>
              <p:spPr bwMode="auto">
                <a:xfrm>
                  <a:off x="249" y="618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1429" y="75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auto">
                <a:xfrm>
                  <a:off x="1202" y="981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89" name="Прямоугольник 88"/>
              <p:cNvSpPr/>
              <p:nvPr/>
            </p:nvSpPr>
            <p:spPr>
              <a:xfrm>
                <a:off x="654691" y="1440195"/>
                <a:ext cx="2475390" cy="167184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3323800" y="1434937"/>
              <a:ext cx="2477160" cy="1791591"/>
              <a:chOff x="3458255" y="1457114"/>
              <a:chExt cx="2477160" cy="1791591"/>
            </a:xfrm>
          </p:grpSpPr>
          <p:grpSp>
            <p:nvGrpSpPr>
              <p:cNvPr id="37" name="Group 3"/>
              <p:cNvGrpSpPr>
                <a:grpSpLocks/>
              </p:cNvGrpSpPr>
              <p:nvPr/>
            </p:nvGrpSpPr>
            <p:grpSpPr bwMode="auto">
              <a:xfrm rot="20688878">
                <a:off x="3498875" y="1615167"/>
                <a:ext cx="2216301" cy="1633538"/>
                <a:chOff x="249" y="88"/>
                <a:chExt cx="1316" cy="1029"/>
              </a:xfrm>
            </p:grpSpPr>
            <p:sp>
              <p:nvSpPr>
                <p:cNvPr id="38" name="Line 4"/>
                <p:cNvSpPr>
                  <a:spLocks noChangeShapeType="1"/>
                </p:cNvSpPr>
                <p:nvPr/>
              </p:nvSpPr>
              <p:spPr bwMode="auto">
                <a:xfrm>
                  <a:off x="657" y="572"/>
                  <a:ext cx="272" cy="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5"/>
                <p:cNvSpPr>
                  <a:spLocks noChangeShapeType="1"/>
                </p:cNvSpPr>
                <p:nvPr/>
              </p:nvSpPr>
              <p:spPr bwMode="auto">
                <a:xfrm>
                  <a:off x="431" y="391"/>
                  <a:ext cx="226" cy="18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40" y="572"/>
                  <a:ext cx="318" cy="9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665" y="359"/>
                  <a:ext cx="433" cy="8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17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12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0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auto">
                <a:xfrm>
                  <a:off x="889" y="88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auto">
                <a:xfrm>
                  <a:off x="812" y="91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9" name="Oval 15"/>
                <p:cNvSpPr>
                  <a:spLocks noChangeArrowheads="1"/>
                </p:cNvSpPr>
                <p:nvPr/>
              </p:nvSpPr>
              <p:spPr bwMode="auto">
                <a:xfrm>
                  <a:off x="340" y="300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50" name="Oval 16"/>
                <p:cNvSpPr>
                  <a:spLocks noChangeArrowheads="1"/>
                </p:cNvSpPr>
                <p:nvPr/>
              </p:nvSpPr>
              <p:spPr bwMode="auto">
                <a:xfrm>
                  <a:off x="249" y="618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51" name="Oval 17"/>
                <p:cNvSpPr>
                  <a:spLocks noChangeArrowheads="1"/>
                </p:cNvSpPr>
                <p:nvPr/>
              </p:nvSpPr>
              <p:spPr bwMode="auto">
                <a:xfrm>
                  <a:off x="1429" y="75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52" name="Oval 18"/>
                <p:cNvSpPr>
                  <a:spLocks noChangeArrowheads="1"/>
                </p:cNvSpPr>
                <p:nvPr/>
              </p:nvSpPr>
              <p:spPr bwMode="auto">
                <a:xfrm>
                  <a:off x="1202" y="981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90" name="Прямоугольник 89"/>
              <p:cNvSpPr/>
              <p:nvPr/>
            </p:nvSpPr>
            <p:spPr>
              <a:xfrm>
                <a:off x="3458255" y="1457114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6242580" y="1449848"/>
              <a:ext cx="2477160" cy="1730965"/>
              <a:chOff x="6358435" y="1449848"/>
              <a:chExt cx="2477160" cy="1730965"/>
            </a:xfrm>
          </p:grpSpPr>
          <p:grpSp>
            <p:nvGrpSpPr>
              <p:cNvPr id="21" name="Group 3"/>
              <p:cNvGrpSpPr>
                <a:grpSpLocks/>
              </p:cNvGrpSpPr>
              <p:nvPr/>
            </p:nvGrpSpPr>
            <p:grpSpPr bwMode="auto">
              <a:xfrm rot="20688878">
                <a:off x="6496725" y="1788575"/>
                <a:ext cx="1978838" cy="1392238"/>
                <a:chOff x="249" y="122"/>
                <a:chExt cx="1175" cy="877"/>
              </a:xfrm>
            </p:grpSpPr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657" y="572"/>
                  <a:ext cx="272" cy="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Line 5"/>
                <p:cNvSpPr>
                  <a:spLocks noChangeShapeType="1"/>
                </p:cNvSpPr>
                <p:nvPr/>
              </p:nvSpPr>
              <p:spPr bwMode="auto">
                <a:xfrm>
                  <a:off x="431" y="391"/>
                  <a:ext cx="226" cy="18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40" y="572"/>
                  <a:ext cx="318" cy="9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701" y="400"/>
                  <a:ext cx="357" cy="7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92" cy="23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Oval 13"/>
                <p:cNvSpPr>
                  <a:spLocks noChangeArrowheads="1"/>
                </p:cNvSpPr>
                <p:nvPr/>
              </p:nvSpPr>
              <p:spPr bwMode="auto">
                <a:xfrm>
                  <a:off x="919" y="122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2" name="Oval 14"/>
                <p:cNvSpPr>
                  <a:spLocks noChangeArrowheads="1"/>
                </p:cNvSpPr>
                <p:nvPr/>
              </p:nvSpPr>
              <p:spPr bwMode="auto">
                <a:xfrm>
                  <a:off x="842" y="124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3" name="Oval 15"/>
                <p:cNvSpPr>
                  <a:spLocks noChangeArrowheads="1"/>
                </p:cNvSpPr>
                <p:nvPr/>
              </p:nvSpPr>
              <p:spPr bwMode="auto">
                <a:xfrm>
                  <a:off x="340" y="300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4" name="Oval 16"/>
                <p:cNvSpPr>
                  <a:spLocks noChangeArrowheads="1"/>
                </p:cNvSpPr>
                <p:nvPr/>
              </p:nvSpPr>
              <p:spPr bwMode="auto">
                <a:xfrm>
                  <a:off x="249" y="618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5" name="Oval 17"/>
                <p:cNvSpPr>
                  <a:spLocks noChangeArrowheads="1"/>
                </p:cNvSpPr>
                <p:nvPr/>
              </p:nvSpPr>
              <p:spPr bwMode="auto">
                <a:xfrm>
                  <a:off x="1288" y="80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" name="Oval 18"/>
                <p:cNvSpPr>
                  <a:spLocks noChangeArrowheads="1"/>
                </p:cNvSpPr>
                <p:nvPr/>
              </p:nvSpPr>
              <p:spPr bwMode="auto">
                <a:xfrm>
                  <a:off x="1232" y="863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91" name="Прямоугольник 90"/>
              <p:cNvSpPr/>
              <p:nvPr/>
            </p:nvSpPr>
            <p:spPr>
              <a:xfrm>
                <a:off x="6358435" y="1449848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443425" y="3702791"/>
              <a:ext cx="2477160" cy="1646459"/>
              <a:chOff x="688103" y="3688996"/>
              <a:chExt cx="2477160" cy="1646459"/>
            </a:xfrm>
          </p:grpSpPr>
          <p:grpSp>
            <p:nvGrpSpPr>
              <p:cNvPr id="53" name="Group 3"/>
              <p:cNvGrpSpPr>
                <a:grpSpLocks/>
              </p:cNvGrpSpPr>
              <p:nvPr/>
            </p:nvGrpSpPr>
            <p:grpSpPr bwMode="auto">
              <a:xfrm rot="20688878">
                <a:off x="805411" y="3804273"/>
                <a:ext cx="1926629" cy="1392238"/>
                <a:chOff x="280" y="122"/>
                <a:chExt cx="1144" cy="877"/>
              </a:xfrm>
            </p:grpSpPr>
            <p:sp>
              <p:nvSpPr>
                <p:cNvPr id="54" name="Line 4"/>
                <p:cNvSpPr>
                  <a:spLocks noChangeShapeType="1"/>
                </p:cNvSpPr>
                <p:nvPr/>
              </p:nvSpPr>
              <p:spPr bwMode="auto">
                <a:xfrm>
                  <a:off x="393" y="515"/>
                  <a:ext cx="536" cy="14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701" y="400"/>
                  <a:ext cx="357" cy="7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92" cy="23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Oval 13"/>
                <p:cNvSpPr>
                  <a:spLocks noChangeArrowheads="1"/>
                </p:cNvSpPr>
                <p:nvPr/>
              </p:nvSpPr>
              <p:spPr bwMode="auto">
                <a:xfrm>
                  <a:off x="919" y="122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0" name="Oval 14"/>
                <p:cNvSpPr>
                  <a:spLocks noChangeArrowheads="1"/>
                </p:cNvSpPr>
                <p:nvPr/>
              </p:nvSpPr>
              <p:spPr bwMode="auto">
                <a:xfrm>
                  <a:off x="842" y="124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1" name="Oval 15"/>
                <p:cNvSpPr>
                  <a:spLocks noChangeArrowheads="1"/>
                </p:cNvSpPr>
                <p:nvPr/>
              </p:nvSpPr>
              <p:spPr bwMode="auto">
                <a:xfrm>
                  <a:off x="280" y="404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2" name="Oval 16"/>
                <p:cNvSpPr>
                  <a:spLocks noChangeArrowheads="1"/>
                </p:cNvSpPr>
                <p:nvPr/>
              </p:nvSpPr>
              <p:spPr bwMode="auto">
                <a:xfrm>
                  <a:off x="283" y="505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3" name="Oval 17"/>
                <p:cNvSpPr>
                  <a:spLocks noChangeArrowheads="1"/>
                </p:cNvSpPr>
                <p:nvPr/>
              </p:nvSpPr>
              <p:spPr bwMode="auto">
                <a:xfrm>
                  <a:off x="1288" y="80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4" name="Oval 18"/>
                <p:cNvSpPr>
                  <a:spLocks noChangeArrowheads="1"/>
                </p:cNvSpPr>
                <p:nvPr/>
              </p:nvSpPr>
              <p:spPr bwMode="auto">
                <a:xfrm>
                  <a:off x="1232" y="863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92" name="Прямоугольник 91"/>
              <p:cNvSpPr/>
              <p:nvPr/>
            </p:nvSpPr>
            <p:spPr>
              <a:xfrm>
                <a:off x="688103" y="3688996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3381445" y="3702791"/>
              <a:ext cx="2477160" cy="1646459"/>
              <a:chOff x="3439949" y="3688995"/>
              <a:chExt cx="2477160" cy="1646459"/>
            </a:xfrm>
          </p:grpSpPr>
          <p:grpSp>
            <p:nvGrpSpPr>
              <p:cNvPr id="65" name="Group 3"/>
              <p:cNvGrpSpPr>
                <a:grpSpLocks/>
              </p:cNvGrpSpPr>
              <p:nvPr/>
            </p:nvGrpSpPr>
            <p:grpSpPr bwMode="auto">
              <a:xfrm rot="20688878">
                <a:off x="3769477" y="3924204"/>
                <a:ext cx="1795264" cy="1393825"/>
                <a:chOff x="358" y="121"/>
                <a:chExt cx="1066" cy="878"/>
              </a:xfrm>
            </p:grpSpPr>
            <p:sp>
              <p:nvSpPr>
                <p:cNvPr id="66" name="Line 4"/>
                <p:cNvSpPr>
                  <a:spLocks noChangeShapeType="1"/>
                </p:cNvSpPr>
                <p:nvPr/>
              </p:nvSpPr>
              <p:spPr bwMode="auto">
                <a:xfrm>
                  <a:off x="450" y="241"/>
                  <a:ext cx="479" cy="42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92" cy="23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Oval 13"/>
                <p:cNvSpPr>
                  <a:spLocks noChangeArrowheads="1"/>
                </p:cNvSpPr>
                <p:nvPr/>
              </p:nvSpPr>
              <p:spPr bwMode="auto">
                <a:xfrm>
                  <a:off x="435" y="159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70" name="Oval 14"/>
                <p:cNvSpPr>
                  <a:spLocks noChangeArrowheads="1"/>
                </p:cNvSpPr>
                <p:nvPr/>
              </p:nvSpPr>
              <p:spPr bwMode="auto">
                <a:xfrm>
                  <a:off x="358" y="161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71" name="Oval 15"/>
                <p:cNvSpPr>
                  <a:spLocks noChangeArrowheads="1"/>
                </p:cNvSpPr>
                <p:nvPr/>
              </p:nvSpPr>
              <p:spPr bwMode="auto">
                <a:xfrm>
                  <a:off x="392" y="121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72" name="Oval 16"/>
                <p:cNvSpPr>
                  <a:spLocks noChangeArrowheads="1"/>
                </p:cNvSpPr>
                <p:nvPr/>
              </p:nvSpPr>
              <p:spPr bwMode="auto">
                <a:xfrm>
                  <a:off x="395" y="222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73" name="Oval 17"/>
                <p:cNvSpPr>
                  <a:spLocks noChangeArrowheads="1"/>
                </p:cNvSpPr>
                <p:nvPr/>
              </p:nvSpPr>
              <p:spPr bwMode="auto">
                <a:xfrm>
                  <a:off x="1288" y="80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74" name="Oval 18"/>
                <p:cNvSpPr>
                  <a:spLocks noChangeArrowheads="1"/>
                </p:cNvSpPr>
                <p:nvPr/>
              </p:nvSpPr>
              <p:spPr bwMode="auto">
                <a:xfrm>
                  <a:off x="1232" y="863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93" name="Прямоугольник 92"/>
              <p:cNvSpPr/>
              <p:nvPr/>
            </p:nvSpPr>
            <p:spPr>
              <a:xfrm>
                <a:off x="3439949" y="3688995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3" name="Группа 102"/>
            <p:cNvGrpSpPr/>
            <p:nvPr/>
          </p:nvGrpSpPr>
          <p:grpSpPr>
            <a:xfrm>
              <a:off x="6261820" y="3691311"/>
              <a:ext cx="2477160" cy="1646459"/>
              <a:chOff x="6352589" y="3691311"/>
              <a:chExt cx="2477160" cy="1646459"/>
            </a:xfrm>
          </p:grpSpPr>
          <p:grpSp>
            <p:nvGrpSpPr>
              <p:cNvPr id="75" name="Group 3"/>
              <p:cNvGrpSpPr>
                <a:grpSpLocks/>
              </p:cNvGrpSpPr>
              <p:nvPr/>
            </p:nvGrpSpPr>
            <p:grpSpPr bwMode="auto">
              <a:xfrm rot="20688878">
                <a:off x="7277445" y="4223618"/>
                <a:ext cx="508602" cy="452438"/>
                <a:chOff x="358" y="121"/>
                <a:chExt cx="302" cy="285"/>
              </a:xfrm>
            </p:grpSpPr>
            <p:sp>
              <p:nvSpPr>
                <p:cNvPr id="78" name="Oval 13"/>
                <p:cNvSpPr>
                  <a:spLocks noChangeArrowheads="1"/>
                </p:cNvSpPr>
                <p:nvPr/>
              </p:nvSpPr>
              <p:spPr bwMode="auto">
                <a:xfrm>
                  <a:off x="435" y="159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79" name="Oval 14"/>
                <p:cNvSpPr>
                  <a:spLocks noChangeArrowheads="1"/>
                </p:cNvSpPr>
                <p:nvPr/>
              </p:nvSpPr>
              <p:spPr bwMode="auto">
                <a:xfrm>
                  <a:off x="358" y="161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80" name="Oval 15"/>
                <p:cNvSpPr>
                  <a:spLocks noChangeArrowheads="1"/>
                </p:cNvSpPr>
                <p:nvPr/>
              </p:nvSpPr>
              <p:spPr bwMode="auto">
                <a:xfrm>
                  <a:off x="392" y="121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81" name="Oval 16"/>
                <p:cNvSpPr>
                  <a:spLocks noChangeArrowheads="1"/>
                </p:cNvSpPr>
                <p:nvPr/>
              </p:nvSpPr>
              <p:spPr bwMode="auto">
                <a:xfrm>
                  <a:off x="395" y="222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82" name="Oval 17"/>
                <p:cNvSpPr>
                  <a:spLocks noChangeArrowheads="1"/>
                </p:cNvSpPr>
                <p:nvPr/>
              </p:nvSpPr>
              <p:spPr bwMode="auto">
                <a:xfrm>
                  <a:off x="524" y="207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83" name="Oval 18"/>
                <p:cNvSpPr>
                  <a:spLocks noChangeArrowheads="1"/>
                </p:cNvSpPr>
                <p:nvPr/>
              </p:nvSpPr>
              <p:spPr bwMode="auto">
                <a:xfrm>
                  <a:off x="438" y="270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97" name="Прямоугольник 96"/>
              <p:cNvSpPr/>
              <p:nvPr/>
            </p:nvSpPr>
            <p:spPr>
              <a:xfrm>
                <a:off x="6352589" y="3691311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" name="Стрелка вправо 104"/>
            <p:cNvSpPr/>
            <p:nvPr/>
          </p:nvSpPr>
          <p:spPr>
            <a:xfrm>
              <a:off x="2891485" y="2138276"/>
              <a:ext cx="432316" cy="3433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трелка вправо 106"/>
            <p:cNvSpPr/>
            <p:nvPr/>
          </p:nvSpPr>
          <p:spPr>
            <a:xfrm>
              <a:off x="5815103" y="2174846"/>
              <a:ext cx="461689" cy="35349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трелка вправо 107"/>
            <p:cNvSpPr/>
            <p:nvPr/>
          </p:nvSpPr>
          <p:spPr>
            <a:xfrm rot="10115923">
              <a:off x="2726611" y="3236341"/>
              <a:ext cx="3620777" cy="27282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трелка вправо 108"/>
            <p:cNvSpPr/>
            <p:nvPr/>
          </p:nvSpPr>
          <p:spPr>
            <a:xfrm>
              <a:off x="5822712" y="4349271"/>
              <a:ext cx="461689" cy="35349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трелка вправо 110"/>
            <p:cNvSpPr/>
            <p:nvPr/>
          </p:nvSpPr>
          <p:spPr>
            <a:xfrm>
              <a:off x="2938805" y="4349271"/>
              <a:ext cx="461689" cy="353498"/>
            </a:xfrm>
            <a:prstGeom prst="rightArrow">
              <a:avLst>
                <a:gd name="adj1" fmla="val 50000"/>
                <a:gd name="adj2" fmla="val 4497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55426" y="5080415"/>
            <a:ext cx="8909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 каждой итерации для выравнивания выбираются самые </a:t>
            </a:r>
            <a:br>
              <a:rPr lang="ru-RU" sz="2400" dirty="0" smtClean="0"/>
            </a:br>
            <a:r>
              <a:rPr lang="ru-RU" sz="2400" dirty="0" smtClean="0"/>
              <a:t>близкие </a:t>
            </a:r>
            <a:r>
              <a:rPr lang="en-US" sz="2400" dirty="0" smtClean="0"/>
              <a:t>“</a:t>
            </a:r>
            <a:r>
              <a:rPr lang="ru-RU" sz="2400" dirty="0" smtClean="0"/>
              <a:t>листья</a:t>
            </a:r>
            <a:r>
              <a:rPr lang="en-US" sz="2400" dirty="0" smtClean="0"/>
              <a:t>” – </a:t>
            </a:r>
            <a:r>
              <a:rPr lang="ru-RU" sz="2400" dirty="0" smtClean="0"/>
              <a:t>выравнивания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Длина ветки до построенного выравнивания равна длине ветки до развилки плюс половина расстояния между листьями</a:t>
            </a:r>
            <a:endParaRPr lang="ru-RU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17021" y="578230"/>
            <a:ext cx="8909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Лист дерева – последовательность или выравнивание нескольких последовательностей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605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выравнивания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Главная беда иерархического выравнивания – ошибка на первых итерациях никогда не будет исправлена!</a:t>
            </a:r>
          </a:p>
          <a:p>
            <a:r>
              <a:rPr lang="ru-RU" sz="2800" dirty="0" smtClean="0"/>
              <a:t>Значит, нужны алгоритмы исправления ошибок – </a:t>
            </a:r>
            <a:r>
              <a:rPr lang="en-US" sz="2800" dirty="0" smtClean="0"/>
              <a:t>“</a:t>
            </a:r>
            <a:r>
              <a:rPr lang="ru-RU" sz="2800" dirty="0" err="1" smtClean="0"/>
              <a:t>рафинировния</a:t>
            </a:r>
            <a:r>
              <a:rPr lang="en-US" sz="2800" dirty="0" smtClean="0"/>
              <a:t>” </a:t>
            </a:r>
            <a:r>
              <a:rPr lang="ru-RU" sz="2800" dirty="0" smtClean="0"/>
              <a:t>выравнивания (</a:t>
            </a:r>
            <a:r>
              <a:rPr lang="en-US" sz="2800" dirty="0" err="1" smtClean="0"/>
              <a:t>refinment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lvl="1"/>
            <a:r>
              <a:rPr lang="ru-RU" sz="2400" dirty="0" smtClean="0"/>
              <a:t>На вход подается множественное выравнивание</a:t>
            </a:r>
          </a:p>
          <a:p>
            <a:pPr lvl="1"/>
            <a:r>
              <a:rPr lang="ru-RU" sz="2400" dirty="0" smtClean="0"/>
              <a:t>Каким-либо образом выравнивание делится на две части по горизонтали</a:t>
            </a:r>
            <a:endParaRPr lang="en-US" sz="2400" dirty="0" smtClean="0"/>
          </a:p>
          <a:p>
            <a:pPr lvl="1"/>
            <a:r>
              <a:rPr lang="ru-RU" sz="2400" dirty="0" smtClean="0"/>
              <a:t>эти части заново выравниваются друг против друга</a:t>
            </a:r>
          </a:p>
          <a:p>
            <a:pPr lvl="2"/>
            <a:r>
              <a:rPr lang="ru-RU" sz="2000" dirty="0" smtClean="0"/>
              <a:t>если новое выравнивание лучше (нужен параметр!), то оно принимается, иначе – остается прежнее</a:t>
            </a:r>
          </a:p>
          <a:p>
            <a:pPr lvl="1"/>
            <a:r>
              <a:rPr lang="ru-RU" sz="2400" dirty="0" smtClean="0"/>
              <a:t>простейший вариант: каждая последовательность выравнивается против всех остальных пока выравнивание не перестанет улучшаться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Блочное выравнивание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6595"/>
          </a:xfrm>
        </p:spPr>
        <p:txBody>
          <a:bodyPr/>
          <a:lstStyle/>
          <a:p>
            <a:r>
              <a:rPr lang="ru-RU" dirty="0" smtClean="0"/>
              <a:t>Идея: найти в последовательностях сходные участки без </a:t>
            </a:r>
            <a:r>
              <a:rPr lang="ru-RU" dirty="0" err="1" smtClean="0"/>
              <a:t>гэпов</a:t>
            </a:r>
            <a:r>
              <a:rPr lang="ru-RU" dirty="0" smtClean="0"/>
              <a:t>. Построить из них блоки</a:t>
            </a:r>
          </a:p>
          <a:p>
            <a:r>
              <a:rPr lang="ru-RU" dirty="0" smtClean="0"/>
              <a:t> Найти непротиворечивый набор блоков </a:t>
            </a:r>
          </a:p>
          <a:p>
            <a:r>
              <a:rPr lang="ru-RU" dirty="0" smtClean="0"/>
              <a:t>Выровнять участки между блоками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8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85" y="0"/>
            <a:ext cx="8229600" cy="7790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Алгоритмы множественного выравнивания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18870"/>
            <a:ext cx="8229600" cy="572004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Не решают формальную задачу – в отличие от алгоритмов парного выравнивания</a:t>
            </a:r>
          </a:p>
          <a:p>
            <a:r>
              <a:rPr lang="ru-RU" sz="2400" dirty="0" smtClean="0"/>
              <a:t>Нет гарантии, что построенное выравнивание превосходит все остальные по какому-то параметру, оценивающему качество выравнивания</a:t>
            </a:r>
            <a:br>
              <a:rPr lang="ru-RU" sz="2400" dirty="0" smtClean="0"/>
            </a:br>
            <a:r>
              <a:rPr lang="ru-RU" sz="2400" dirty="0" smtClean="0"/>
              <a:t>ЭВРИСТИЧЕСКИЕ АЛГОРИТМЫ!</a:t>
            </a:r>
          </a:p>
          <a:p>
            <a:r>
              <a:rPr lang="ru-RU" sz="2400" dirty="0" smtClean="0"/>
              <a:t>Есть разные параметры качества выравнивания, например, сумма весов парных выравниваний.</a:t>
            </a:r>
          </a:p>
          <a:p>
            <a:pPr lvl="1"/>
            <a:r>
              <a:rPr lang="ru-RU" sz="2400" dirty="0" smtClean="0"/>
              <a:t>Построение множественного выравнивания с помощью динамического программирования возможно</a:t>
            </a:r>
          </a:p>
          <a:p>
            <a:pPr lvl="1"/>
            <a:r>
              <a:rPr lang="ru-RU" sz="2400" dirty="0" smtClean="0"/>
              <a:t>Число операций </a:t>
            </a:r>
            <a:r>
              <a:rPr lang="en-US" sz="2400" dirty="0" smtClean="0"/>
              <a:t>C*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k</a:t>
            </a:r>
            <a:r>
              <a:rPr lang="en-US" sz="2400" baseline="30000" dirty="0" smtClean="0"/>
              <a:t>  </a:t>
            </a:r>
            <a:r>
              <a:rPr lang="ru-RU" sz="2400" dirty="0" smtClean="0"/>
              <a:t>где </a:t>
            </a:r>
            <a:r>
              <a:rPr lang="en-US" sz="2400" dirty="0" smtClean="0"/>
              <a:t>k </a:t>
            </a:r>
            <a:r>
              <a:rPr lang="ru-RU" sz="2400" dirty="0" smtClean="0"/>
              <a:t>– число последовательностей, </a:t>
            </a:r>
            <a:r>
              <a:rPr lang="en-US" sz="2400" dirty="0" smtClean="0"/>
              <a:t>n –  </a:t>
            </a:r>
            <a:r>
              <a:rPr lang="ru-RU" sz="2400" dirty="0" smtClean="0"/>
              <a:t>средняя длина входных последовательностей  (геометрическое среднее). Прикиньте сколько </a:t>
            </a:r>
            <a:r>
              <a:rPr lang="ru-RU" sz="2400" dirty="0" smtClean="0"/>
              <a:t>времени потребуется, </a:t>
            </a:r>
            <a:r>
              <a:rPr lang="ru-RU" sz="2400" dirty="0" smtClean="0"/>
              <a:t>если </a:t>
            </a:r>
            <a:r>
              <a:rPr lang="en-US" sz="2400" dirty="0" smtClean="0"/>
              <a:t>n = 100   </a:t>
            </a:r>
            <a:r>
              <a:rPr lang="ru-RU" sz="2400" dirty="0" smtClean="0"/>
              <a:t>и </a:t>
            </a:r>
            <a:r>
              <a:rPr lang="en-US" sz="2400" dirty="0" smtClean="0"/>
              <a:t> k = </a:t>
            </a:r>
            <a:r>
              <a:rPr lang="ru-RU" sz="2400" dirty="0" smtClean="0"/>
              <a:t>100 </a:t>
            </a:r>
            <a:endParaRPr lang="ru-RU" sz="2400" baseline="3000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3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765"/>
            <a:ext cx="82296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9486"/>
            <a:ext cx="8229600" cy="53767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Muscle </a:t>
            </a:r>
          </a:p>
          <a:p>
            <a:r>
              <a:rPr lang="en-US" sz="2800" dirty="0" err="1" smtClean="0"/>
              <a:t>Mafft</a:t>
            </a:r>
            <a:r>
              <a:rPr lang="en-US" sz="2800" dirty="0" smtClean="0"/>
              <a:t> – </a:t>
            </a:r>
            <a:r>
              <a:rPr lang="ru-RU" sz="2800" dirty="0" smtClean="0"/>
              <a:t>быстрая</a:t>
            </a:r>
          </a:p>
          <a:p>
            <a:r>
              <a:rPr lang="en-US" sz="2800" dirty="0" smtClean="0"/>
              <a:t>T-coffee, </a:t>
            </a:r>
            <a:r>
              <a:rPr lang="en-US" sz="2800" dirty="0" smtClean="0"/>
              <a:t>M-coffee</a:t>
            </a:r>
            <a:r>
              <a:rPr lang="en-US" sz="2800" dirty="0" smtClean="0"/>
              <a:t> </a:t>
            </a:r>
            <a:r>
              <a:rPr lang="ru-RU" sz="1800" dirty="0" smtClean="0"/>
              <a:t>(</a:t>
            </a:r>
            <a:r>
              <a:rPr lang="en-US" sz="1800" dirty="0" smtClean="0"/>
              <a:t>http://www.tcoffee.org/Projects/tcoffee</a:t>
            </a:r>
            <a:r>
              <a:rPr lang="en-US" sz="1800" dirty="0" smtClean="0"/>
              <a:t>/</a:t>
            </a:r>
            <a:r>
              <a:rPr lang="ru-RU" sz="1800" dirty="0" smtClean="0"/>
              <a:t>)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lvl="1"/>
            <a:r>
              <a:rPr lang="ru-RU" sz="2400" dirty="0" smtClean="0"/>
              <a:t>умеет интегрировать разную информацию: парные локальные выравнивания, сходство </a:t>
            </a:r>
            <a:r>
              <a:rPr lang="en-US" sz="2400" dirty="0" smtClean="0"/>
              <a:t>3D </a:t>
            </a:r>
            <a:r>
              <a:rPr lang="ru-RU" sz="2400" dirty="0" smtClean="0"/>
              <a:t>структур некоторых белков – если известны.</a:t>
            </a:r>
            <a:endParaRPr lang="en-US" sz="2400" dirty="0" smtClean="0"/>
          </a:p>
          <a:p>
            <a:r>
              <a:rPr lang="en-US" sz="2800" dirty="0" err="1" smtClean="0"/>
              <a:t>ClustalW</a:t>
            </a:r>
            <a:r>
              <a:rPr lang="en-US" sz="2800" dirty="0" smtClean="0"/>
              <a:t>, </a:t>
            </a:r>
            <a:r>
              <a:rPr lang="ru-RU" sz="2800" dirty="0" smtClean="0"/>
              <a:t>современная версия </a:t>
            </a:r>
            <a:r>
              <a:rPr lang="en-US" sz="2800" dirty="0" err="1" smtClean="0"/>
              <a:t>ClustalO</a:t>
            </a:r>
            <a:endParaRPr lang="en-US" sz="2800" dirty="0" smtClean="0"/>
          </a:p>
          <a:p>
            <a:r>
              <a:rPr lang="en-US" sz="2800" dirty="0" err="1" smtClean="0"/>
              <a:t>Probcons</a:t>
            </a:r>
            <a:endParaRPr lang="en-US" sz="2800" dirty="0" smtClean="0"/>
          </a:p>
          <a:p>
            <a:r>
              <a:rPr lang="en-US" sz="2800" dirty="0" err="1" smtClean="0"/>
              <a:t>DiAlign</a:t>
            </a:r>
            <a:r>
              <a:rPr lang="en-US" sz="2800" dirty="0" smtClean="0"/>
              <a:t> – </a:t>
            </a:r>
            <a:r>
              <a:rPr lang="ru-RU" sz="2800" dirty="0" smtClean="0"/>
              <a:t>блочное, начинает </a:t>
            </a:r>
            <a:r>
              <a:rPr lang="ru-RU" sz="2800" dirty="0" smtClean="0"/>
              <a:t>с парных </a:t>
            </a:r>
            <a:r>
              <a:rPr lang="ru-RU" sz="2800" dirty="0" smtClean="0"/>
              <a:t>блоков</a:t>
            </a:r>
          </a:p>
          <a:p>
            <a:r>
              <a:rPr lang="en-US" sz="2800" dirty="0" err="1" smtClean="0"/>
              <a:t>AliBee</a:t>
            </a:r>
            <a:r>
              <a:rPr lang="en-US" sz="2800" dirty="0" smtClean="0"/>
              <a:t> – </a:t>
            </a:r>
            <a:r>
              <a:rPr lang="ru-RU" sz="2800" dirty="0" smtClean="0"/>
              <a:t>блочное </a:t>
            </a:r>
            <a:endParaRPr lang="ru-RU" sz="2800" dirty="0" smtClean="0"/>
          </a:p>
          <a:p>
            <a:r>
              <a:rPr lang="ru-RU" sz="2800" dirty="0" smtClean="0"/>
              <a:t>И много других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4. Соревнование алгоритмов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Базы эталонных выравниваний  (</a:t>
            </a:r>
            <a:r>
              <a:rPr lang="en-US" dirty="0" smtClean="0"/>
              <a:t>benchmark)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5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740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70242"/>
            <a:ext cx="8229600" cy="54239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Повторение</a:t>
            </a:r>
          </a:p>
          <a:p>
            <a:r>
              <a:rPr lang="ru-RU" sz="2400" dirty="0" smtClean="0"/>
              <a:t>Множественное лучше парного</a:t>
            </a:r>
          </a:p>
          <a:p>
            <a:r>
              <a:rPr lang="ru-RU" sz="2400" dirty="0" smtClean="0"/>
              <a:t>Алгоритмы</a:t>
            </a:r>
            <a:endParaRPr lang="en-US" sz="2400" dirty="0" smtClean="0"/>
          </a:p>
          <a:p>
            <a:pPr lvl="1"/>
            <a:r>
              <a:rPr lang="ru-RU" sz="2400" dirty="0"/>
              <a:t>Почему неприемлемо Динамическое </a:t>
            </a:r>
            <a:r>
              <a:rPr lang="ru-RU" sz="2400" dirty="0" err="1"/>
              <a:t>программиирование</a:t>
            </a:r>
            <a:endParaRPr lang="ru-RU" sz="2400" dirty="0"/>
          </a:p>
          <a:p>
            <a:pPr lvl="1"/>
            <a:r>
              <a:rPr lang="ru-RU" sz="2400" dirty="0" smtClean="0"/>
              <a:t> Два основных подхода</a:t>
            </a:r>
          </a:p>
          <a:p>
            <a:pPr lvl="1"/>
            <a:r>
              <a:rPr lang="ru-RU" sz="2400" dirty="0" smtClean="0"/>
              <a:t>Иерархическое выравнивание</a:t>
            </a:r>
          </a:p>
          <a:p>
            <a:pPr lvl="1"/>
            <a:r>
              <a:rPr lang="ru-RU" sz="2400" dirty="0" smtClean="0"/>
              <a:t>Блочное выравнивание</a:t>
            </a:r>
          </a:p>
          <a:p>
            <a:r>
              <a:rPr lang="ru-RU" sz="2400" dirty="0" smtClean="0"/>
              <a:t>Соревнование алгоритмов</a:t>
            </a:r>
          </a:p>
          <a:p>
            <a:r>
              <a:rPr lang="en-US" sz="2400" dirty="0" err="1" smtClean="0"/>
              <a:t>Pfam</a:t>
            </a:r>
            <a:r>
              <a:rPr lang="en-US" sz="2400" dirty="0" smtClean="0"/>
              <a:t>. </a:t>
            </a:r>
          </a:p>
          <a:p>
            <a:r>
              <a:rPr lang="ru-RU" sz="2400" dirty="0" err="1" smtClean="0"/>
              <a:t>Колловиум</a:t>
            </a:r>
            <a:endParaRPr lang="ru-RU" sz="2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4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Базы данных эталонных выравниваний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Balibase</a:t>
            </a:r>
            <a:r>
              <a:rPr lang="en-US" dirty="0" smtClean="0"/>
              <a:t> – </a:t>
            </a:r>
            <a:r>
              <a:rPr lang="ru-RU" dirty="0" smtClean="0"/>
              <a:t>наиболее популярная</a:t>
            </a:r>
          </a:p>
          <a:p>
            <a:r>
              <a:rPr lang="ru-RU" dirty="0" smtClean="0"/>
              <a:t>Эталонные выравнивания строятся, в основном, на основании совпадения пространственных структур белков (</a:t>
            </a:r>
            <a:r>
              <a:rPr lang="en-US" dirty="0" err="1" smtClean="0"/>
              <a:t>C_alpha</a:t>
            </a:r>
            <a:r>
              <a:rPr lang="en-US" dirty="0" smtClean="0"/>
              <a:t> </a:t>
            </a:r>
            <a:r>
              <a:rPr lang="ru-RU" dirty="0" smtClean="0"/>
              <a:t>атомов)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сервисе есть механизм, исключающий некорректную подгонку программы под  конкретные выравнивания (сообщается процент ошибок, но не места ошибок)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2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rubens_holy_fami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0"/>
            <a:ext cx="5172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179388" y="6308725"/>
            <a:ext cx="377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Rubens: </a:t>
            </a:r>
            <a:r>
              <a:rPr lang="en-US" b="1">
                <a:latin typeface="Calibri" pitchFamily="34" charset="0"/>
              </a:rPr>
              <a:t>Holy Family</a:t>
            </a:r>
            <a:r>
              <a:rPr lang="en-US">
                <a:latin typeface="Calibri" pitchFamily="34" charset="0"/>
              </a:rPr>
              <a:t> with St. Elizabeth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0640" y="164575"/>
            <a:ext cx="3341235" cy="441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Pfam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http://pfam.xfam.org/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3500" dirty="0" smtClean="0"/>
              <a:t>База данных о семействах доменов  белков</a:t>
            </a:r>
          </a:p>
          <a:p>
            <a:pPr lvl="0">
              <a:spcBef>
                <a:spcPct val="0"/>
              </a:spcBef>
            </a:pPr>
            <a:endParaRPr lang="ru-RU" sz="3500" dirty="0" smtClean="0"/>
          </a:p>
          <a:p>
            <a:pPr lvl="0">
              <a:spcBef>
                <a:spcPct val="0"/>
              </a:spcBef>
            </a:pPr>
            <a:r>
              <a:rPr lang="ru-RU" sz="3500" dirty="0" smtClean="0"/>
              <a:t>Одна запись содержит информацию о всех белках, содержащих данный домен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5865"/>
            <a:ext cx="7772400" cy="2552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(Эволюционный)  домен – участок белка, в эволюции которого происходили ТОЛЬКО локальные мутации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095" y="3886200"/>
            <a:ext cx="7565785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Домены находятся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 консервативности определенных участков белков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 участию в различных доменных архитектурах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F:\Common\Education\FBB\Year_02\Term_6\Lectures\3Dcomparison\3Dclassification\HD_O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713"/>
          </a:xfrm>
        </p:spPr>
        <p:txBody>
          <a:bodyPr/>
          <a:lstStyle/>
          <a:p>
            <a:pPr algn="l"/>
            <a:r>
              <a:rPr lang="ru-RU" sz="3200" smtClean="0"/>
              <a:t>  Пример 1</a:t>
            </a:r>
            <a:r>
              <a:rPr lang="en-US" sz="3200" smtClean="0"/>
              <a:t>: </a:t>
            </a:r>
            <a:r>
              <a:rPr lang="ru-RU" sz="3200" smtClean="0"/>
              <a:t>гомеобелки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916238" y="6237288"/>
            <a:ext cx="303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Белки гомологичны или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Головная страница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50" y="1278320"/>
            <a:ext cx="8133660" cy="509785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Страница домена </a:t>
            </a:r>
            <a:r>
              <a:rPr lang="en-US" b="1" dirty="0" err="1" smtClean="0"/>
              <a:t>Methylase_S</a:t>
            </a:r>
            <a:r>
              <a:rPr lang="en-US" b="1" dirty="0" smtClean="0"/>
              <a:t> (PF01420</a:t>
            </a:r>
            <a:r>
              <a:rPr lang="en-US" b="1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1739180"/>
            <a:ext cx="7278959" cy="45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Страница доменных архитектур белков, содержащих  </a:t>
            </a:r>
            <a:r>
              <a:rPr lang="en-US" b="1" dirty="0" err="1" smtClean="0"/>
              <a:t>Methylase_S</a:t>
            </a:r>
            <a:r>
              <a:rPr lang="en-US" b="1" dirty="0" smtClean="0"/>
              <a:t> 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0" y="1355130"/>
            <a:ext cx="8143665" cy="521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6</a:t>
            </a:r>
            <a:r>
              <a:rPr lang="ru-RU" dirty="0" smtClean="0"/>
              <a:t>. Коллоквиум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23850" y="0"/>
            <a:ext cx="0" cy="68580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6597650"/>
            <a:ext cx="8964613" cy="0"/>
          </a:xfrm>
          <a:prstGeom prst="line">
            <a:avLst/>
          </a:prstGeom>
          <a:noFill/>
          <a:ln w="158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0"/>
            <a:ext cx="8461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990033"/>
                </a:solidFill>
              </a:rPr>
              <a:t>  </a:t>
            </a:r>
            <a:endParaRPr lang="en-US" altLang="ru-RU" sz="3600" b="1">
              <a:solidFill>
                <a:srgbClr val="990033"/>
              </a:solidFill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323850" y="0"/>
            <a:ext cx="8820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990033"/>
                </a:solidFill>
              </a:rPr>
              <a:t>Парное и множественное выравнивание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95288" y="836613"/>
            <a:ext cx="874871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ru-RU" altLang="ru-RU" sz="2000" b="1">
              <a:solidFill>
                <a:srgbClr val="C4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ru-RU" altLang="ru-RU" sz="2000" b="1">
              <a:solidFill>
                <a:srgbClr val="C4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>
                <a:solidFill>
                  <a:srgbClr val="C40000"/>
                </a:solidFill>
              </a:rPr>
              <a:t>Любое множественное выравнивание порождает набор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40000"/>
                </a:solidFill>
              </a:rPr>
              <a:t>     парных выравниваний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C4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40000"/>
                </a:solidFill>
              </a:rPr>
              <a:t>2.  Не любой набор парных выравниваний можно просто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40000"/>
                </a:solidFill>
              </a:rPr>
              <a:t>     "сложить" во множественное выравнивание.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C4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40000"/>
                </a:solidFill>
              </a:rPr>
              <a:t>Пример: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C4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P1 ALGTEEIC-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P2 ALGT--IAA</a:t>
            </a:r>
            <a:r>
              <a:rPr lang="ru-RU" altLang="ru-RU" sz="2400" b="1">
                <a:latin typeface="Courier New" panose="02070309020205020404" pitchFamily="49" charset="0"/>
              </a:rPr>
              <a:t>       </a:t>
            </a:r>
            <a:endParaRPr lang="ru-RU" altLang="ru-RU" sz="2400" b="1">
              <a:solidFill>
                <a:srgbClr val="C4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40000"/>
                </a:solidFill>
                <a:latin typeface="Courier New" panose="02070309020205020404" pitchFamily="49" charset="0"/>
              </a:rPr>
              <a:t>+                           </a:t>
            </a:r>
            <a:r>
              <a:rPr lang="en-US" altLang="ru-RU" sz="2400" b="1">
                <a:latin typeface="Courier New" panose="02070309020205020404" pitchFamily="49" charset="0"/>
              </a:rPr>
              <a:t>P1 AL-GTEEI-C</a:t>
            </a:r>
            <a:endParaRPr lang="ru-RU" altLang="ru-RU" sz="2400" b="1">
              <a:solidFill>
                <a:srgbClr val="C4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P1 AL-GTEEI-C </a:t>
            </a:r>
            <a:r>
              <a:rPr lang="ru-RU" altLang="ru-RU" sz="2400" b="1">
                <a:latin typeface="Courier New" panose="02070309020205020404" pitchFamily="49" charset="0"/>
              </a:rPr>
              <a:t>              </a:t>
            </a:r>
            <a:r>
              <a:rPr lang="en-US" altLang="ru-RU" sz="2400" b="1">
                <a:latin typeface="Courier New" panose="02070309020205020404" pitchFamily="49" charset="0"/>
              </a:rPr>
              <a:t>P2 AL</a:t>
            </a:r>
            <a:r>
              <a:rPr lang="ru-RU" altLang="ru-RU" sz="2400" b="1">
                <a:latin typeface="Courier New" panose="02070309020205020404" pitchFamily="49" charset="0"/>
              </a:rPr>
              <a:t>-</a:t>
            </a:r>
            <a:r>
              <a:rPr lang="en-US" altLang="ru-RU" sz="2400" b="1">
                <a:latin typeface="Courier New" panose="02070309020205020404" pitchFamily="49" charset="0"/>
              </a:rPr>
              <a:t>GT--IAA</a:t>
            </a:r>
            <a:r>
              <a:rPr lang="ru-RU" altLang="ru-RU" sz="2400">
                <a:latin typeface="Courier New" panose="02070309020205020404" pitchFamily="49" charset="0"/>
              </a:rPr>
              <a:t> </a:t>
            </a:r>
            <a:endParaRPr lang="en-US" altLang="ru-RU" sz="2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P3 ALVGTE-IAC </a:t>
            </a:r>
            <a:r>
              <a:rPr lang="ru-RU" altLang="ru-RU" sz="2400" b="1">
                <a:latin typeface="Courier New" panose="02070309020205020404" pitchFamily="49" charset="0"/>
              </a:rPr>
              <a:t>              </a:t>
            </a:r>
            <a:r>
              <a:rPr lang="en-US" altLang="ru-RU" sz="2400" b="1">
                <a:latin typeface="Courier New" panose="02070309020205020404" pitchFamily="49" charset="0"/>
              </a:rPr>
              <a:t>P3 ALVGTE-IAC</a:t>
            </a:r>
            <a:r>
              <a:rPr lang="ru-RU" altLang="ru-RU" sz="2400">
                <a:latin typeface="Courier New" panose="02070309020205020404" pitchFamily="49" charset="0"/>
              </a:rPr>
              <a:t> </a:t>
            </a:r>
            <a:endParaRPr lang="ru-RU" altLang="ru-RU" sz="2400" b="1">
              <a:solidFill>
                <a:srgbClr val="C4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40000"/>
                </a:solidFill>
                <a:latin typeface="Courier New" panose="02070309020205020404" pitchFamily="49" charset="0"/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P2 AL-GT-IAA</a:t>
            </a:r>
            <a:endParaRPr lang="ru-RU" altLang="ru-RU" sz="2400" b="1">
              <a:solidFill>
                <a:srgbClr val="C4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P3 ALVGTEIAC</a:t>
            </a:r>
            <a:endParaRPr lang="ru-RU" altLang="ru-RU" sz="2000" b="1">
              <a:solidFill>
                <a:srgbClr val="C40000"/>
              </a:solidFill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635375" y="4652963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C40000"/>
                </a:solidFill>
                <a:sym typeface="Symbol" panose="05050102010706020507" pitchFamily="18" charset="2"/>
              </a:rPr>
              <a:t></a:t>
            </a:r>
            <a:endParaRPr lang="en-US" altLang="ru-RU" sz="6000" b="1">
              <a:solidFill>
                <a:srgbClr val="C4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542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36" y="779056"/>
            <a:ext cx="8641124" cy="58759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BLAST – </a:t>
            </a:r>
            <a:r>
              <a:rPr lang="ru-RU" sz="2400" dirty="0" smtClean="0"/>
              <a:t>знаменитая программа поиска по сходству в БД последовательностей</a:t>
            </a:r>
          </a:p>
          <a:p>
            <a:pPr lvl="1"/>
            <a:r>
              <a:rPr lang="ru-RU" sz="2000" dirty="0" smtClean="0"/>
              <a:t>Находит участки локального сходства между входной последовательностью </a:t>
            </a:r>
            <a:r>
              <a:rPr lang="en-US" sz="2000" dirty="0" smtClean="0"/>
              <a:t>(query) </a:t>
            </a:r>
            <a:r>
              <a:rPr lang="ru-RU" sz="2000" dirty="0" smtClean="0"/>
              <a:t>и банковской (</a:t>
            </a:r>
            <a:r>
              <a:rPr lang="en-US" sz="2000" dirty="0" smtClean="0"/>
              <a:t>subject)</a:t>
            </a:r>
            <a:endParaRPr lang="ru-RU" sz="2000" dirty="0" smtClean="0"/>
          </a:p>
          <a:p>
            <a:pPr lvl="1"/>
            <a:r>
              <a:rPr lang="en-US" sz="2000" dirty="0" smtClean="0"/>
              <a:t>“</a:t>
            </a:r>
            <a:r>
              <a:rPr lang="ru-RU" sz="2000" dirty="0" smtClean="0"/>
              <a:t>Живая</a:t>
            </a:r>
            <a:r>
              <a:rPr lang="en-US" sz="2000" dirty="0" smtClean="0"/>
              <a:t>”</a:t>
            </a:r>
            <a:r>
              <a:rPr lang="ru-RU" sz="2000" dirty="0" smtClean="0"/>
              <a:t>: активно поддерживается и совершенствуется</a:t>
            </a:r>
          </a:p>
          <a:p>
            <a:r>
              <a:rPr lang="ru-RU" sz="2400" dirty="0" smtClean="0"/>
              <a:t>Основной параметр находки – </a:t>
            </a:r>
            <a:r>
              <a:rPr lang="en-US" sz="2400" dirty="0" smtClean="0"/>
              <a:t>E-value</a:t>
            </a:r>
          </a:p>
          <a:p>
            <a:pPr lvl="1"/>
            <a:r>
              <a:rPr lang="ru-RU" sz="2000" dirty="0" smtClean="0"/>
              <a:t>Чем меньше </a:t>
            </a:r>
            <a:r>
              <a:rPr lang="en-US" sz="2000" dirty="0" smtClean="0"/>
              <a:t>E-value </a:t>
            </a:r>
            <a:r>
              <a:rPr lang="ru-RU" sz="2000" dirty="0" smtClean="0"/>
              <a:t>тем достовернее то, что находка – гомолог</a:t>
            </a:r>
            <a:r>
              <a:rPr lang="en-US" sz="2000" dirty="0" smtClean="0"/>
              <a:t> </a:t>
            </a:r>
            <a:r>
              <a:rPr lang="ru-RU" sz="2000" dirty="0" smtClean="0"/>
              <a:t>или содержит гомологичный домен</a:t>
            </a:r>
          </a:p>
          <a:p>
            <a:pPr lvl="1"/>
            <a:r>
              <a:rPr lang="en-US" sz="2000" dirty="0" smtClean="0"/>
              <a:t>E-value </a:t>
            </a:r>
            <a:r>
              <a:rPr lang="ru-RU" sz="2000" dirty="0" smtClean="0"/>
              <a:t>есть математическое ожидание числа находок с тем же или большим весом в банке случайных последовательностей того же размера и аминокислотного состава (такой банк можно получить перетасовкой букв во всех последовательностях настоящего банка)</a:t>
            </a:r>
          </a:p>
          <a:p>
            <a:pPr lvl="1"/>
            <a:r>
              <a:rPr lang="ru-RU" sz="2000" dirty="0" smtClean="0"/>
              <a:t>Находка с </a:t>
            </a:r>
            <a:r>
              <a:rPr lang="en-US" sz="2000" dirty="0" smtClean="0"/>
              <a:t>E-value &lt; 10</a:t>
            </a:r>
            <a:r>
              <a:rPr lang="en-US" sz="2000" baseline="30000" dirty="0" smtClean="0"/>
              <a:t>-5 </a:t>
            </a:r>
            <a:r>
              <a:rPr lang="ru-RU" sz="2000" dirty="0" smtClean="0"/>
              <a:t>достоверно отличается от ожидаемого в случайном банке и этому должно быть объяснение (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как с попугаями</a:t>
            </a:r>
            <a:r>
              <a:rPr lang="ru-RU" sz="2000" dirty="0" smtClean="0"/>
              <a:t>)</a:t>
            </a:r>
          </a:p>
          <a:p>
            <a:pPr lvl="1"/>
            <a:r>
              <a:rPr lang="ru-RU" sz="2000" dirty="0" smtClean="0"/>
              <a:t>Главное объяснение – </a:t>
            </a:r>
            <a:r>
              <a:rPr lang="en-US" sz="2000" dirty="0" smtClean="0"/>
              <a:t>query </a:t>
            </a:r>
            <a:r>
              <a:rPr lang="ru-RU" sz="2000" dirty="0" smtClean="0"/>
              <a:t>и </a:t>
            </a:r>
            <a:r>
              <a:rPr lang="en-US" sz="2000" dirty="0" smtClean="0"/>
              <a:t>subject </a:t>
            </a:r>
            <a:r>
              <a:rPr lang="ru-RU" sz="2000" dirty="0" err="1" smtClean="0"/>
              <a:t>гомологичны</a:t>
            </a:r>
            <a:r>
              <a:rPr lang="ru-RU" sz="2000" dirty="0" smtClean="0"/>
              <a:t> или содержат гомологичные домены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7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6597650"/>
            <a:ext cx="8964613" cy="0"/>
          </a:xfrm>
          <a:prstGeom prst="line">
            <a:avLst/>
          </a:prstGeom>
          <a:noFill/>
          <a:ln w="158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468313" y="0"/>
            <a:ext cx="8461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990033"/>
                </a:solidFill>
              </a:rPr>
              <a:t>  </a:t>
            </a:r>
            <a:endParaRPr lang="en-US" altLang="ru-RU" sz="3600" b="1">
              <a:solidFill>
                <a:srgbClr val="990033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759450" y="6524625"/>
            <a:ext cx="3384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990033"/>
                </a:solidFill>
              </a:rPr>
              <a:t>(С) А.Б.Рахманинова</a:t>
            </a:r>
            <a:endParaRPr lang="en-US" altLang="ru-RU" sz="1200" b="1">
              <a:solidFill>
                <a:srgbClr val="990033"/>
              </a:solidFill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835150" y="188913"/>
            <a:ext cx="4895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990033"/>
                </a:solidFill>
              </a:rPr>
              <a:t>Змей-Горыныч биоинформатики</a:t>
            </a:r>
            <a:endParaRPr lang="en-US" altLang="ru-RU" sz="2600" b="1">
              <a:solidFill>
                <a:srgbClr val="990033"/>
              </a:solidFill>
            </a:endParaRPr>
          </a:p>
        </p:txBody>
      </p:sp>
      <p:grpSp>
        <p:nvGrpSpPr>
          <p:cNvPr id="9223" name="Group 28"/>
          <p:cNvGrpSpPr>
            <a:grpSpLocks/>
          </p:cNvGrpSpPr>
          <p:nvPr/>
        </p:nvGrpSpPr>
        <p:grpSpPr bwMode="auto">
          <a:xfrm>
            <a:off x="3779838" y="1052513"/>
            <a:ext cx="5364162" cy="5205412"/>
            <a:chOff x="0" y="527"/>
            <a:chExt cx="3579" cy="2916"/>
          </a:xfrm>
        </p:grpSpPr>
        <p:pic>
          <p:nvPicPr>
            <p:cNvPr id="9226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709"/>
              <a:ext cx="3012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975" y="527"/>
              <a:ext cx="1272" cy="66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ial" panose="020B0604020202020204" pitchFamily="34" charset="0"/>
                </a:rPr>
                <a:t>Биология</a:t>
              </a:r>
            </a:p>
          </p:txBody>
        </p:sp>
        <p:sp>
          <p:nvSpPr>
            <p:cNvPr id="9228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064" y="1026"/>
              <a:ext cx="1043" cy="5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Математика</a:t>
              </a:r>
            </a:p>
          </p:txBody>
        </p:sp>
        <p:sp>
          <p:nvSpPr>
            <p:cNvPr id="9229" name="WordArt 32"/>
            <p:cNvSpPr>
              <a:spLocks noChangeArrowheads="1" noChangeShapeType="1" noTextEdit="1"/>
            </p:cNvSpPr>
            <p:nvPr/>
          </p:nvSpPr>
          <p:spPr bwMode="auto">
            <a:xfrm rot="-1943776">
              <a:off x="0" y="1661"/>
              <a:ext cx="1530" cy="28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957036"/>
                </a:avLst>
              </a:prstTxWarp>
            </a:bodyPr>
            <a:lstStyle/>
            <a:p>
              <a:pPr algn="ctr"/>
              <a:r>
                <a:rPr lang="ru-RU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cs typeface="Arial" panose="020B0604020202020204" pitchFamily="34" charset="0"/>
                </a:rPr>
                <a:t>Программирование</a:t>
              </a:r>
            </a:p>
          </p:txBody>
        </p:sp>
      </p:grpSp>
      <p:sp>
        <p:nvSpPr>
          <p:cNvPr id="9224" name="Rectangle 33"/>
          <p:cNvSpPr>
            <a:spLocks noChangeArrowheads="1"/>
          </p:cNvSpPr>
          <p:nvPr/>
        </p:nvSpPr>
        <p:spPr bwMode="auto">
          <a:xfrm>
            <a:off x="250825" y="1341438"/>
            <a:ext cx="40306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</a:rPr>
              <a:t>Биологическая задача </a:t>
            </a: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</a:rPr>
              <a:t>поставить друг под другом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</a:rPr>
              <a:t>гомологичные позиции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9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</a:rPr>
              <a:t>Математическая задача </a:t>
            </a: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найти способ количественного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сравнения качества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выравниваний.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90033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Программирование </a:t>
            </a:r>
            <a:r>
              <a:rPr lang="ru-RU" altLang="ru-RU" sz="1600" b="1">
                <a:solidFill>
                  <a:srgbClr val="990033"/>
                </a:solidFill>
              </a:rPr>
              <a:t> </a:t>
            </a: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 создание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эффективного алгоритма 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sym typeface="Symbol" panose="05050102010706020507" pitchFamily="18" charset="2"/>
              </a:rPr>
              <a:t> его реализация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90033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>
              <a:solidFill>
                <a:srgbClr val="990033"/>
              </a:solidFill>
            </a:endParaRPr>
          </a:p>
        </p:txBody>
      </p:sp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7788"/>
            <a:ext cx="56388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56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914400" y="3352800"/>
            <a:ext cx="7467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«</a:t>
            </a:r>
            <a:r>
              <a:rPr lang="ru-RU" altLang="ru-RU" sz="1800" b="1">
                <a:latin typeface="Arial" panose="020B0604020202020204" pitchFamily="34" charset="0"/>
              </a:rPr>
              <a:t>Эвристический</a:t>
            </a:r>
            <a:r>
              <a:rPr lang="ru-RU" altLang="ru-RU" sz="1800">
                <a:latin typeface="Arial" panose="020B0604020202020204" pitchFamily="34" charset="0"/>
              </a:rPr>
              <a:t> алгоритм (эвристика) — алгоритм решения задачи, не имеющий строгого обоснования, но, тем не менее, дающий приемлемое решение задачи в большинстве практически значимых случаев»</a:t>
            </a:r>
            <a:r>
              <a:rPr lang="en-US" altLang="ru-RU" sz="1800">
                <a:latin typeface="Arial" panose="020B0604020202020204" pitchFamily="34" charset="0"/>
              </a:rPr>
              <a:t> (</a:t>
            </a:r>
            <a:r>
              <a:rPr lang="ru-RU" altLang="ru-RU" sz="1800" i="1">
                <a:latin typeface="Arial" panose="020B0604020202020204" pitchFamily="34" charset="0"/>
              </a:rPr>
              <a:t>из Википедии</a:t>
            </a:r>
            <a:r>
              <a:rPr lang="ru-RU" altLang="ru-RU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85800" y="762000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 задаче множественного выравнивания приходится использовать </a:t>
            </a:r>
            <a:r>
              <a:rPr lang="ru-RU" altLang="ru-RU" sz="2800" b="1">
                <a:latin typeface="Arial" panose="020B0604020202020204" pitchFamily="34" charset="0"/>
              </a:rPr>
              <a:t>эвристические</a:t>
            </a:r>
            <a:r>
              <a:rPr lang="ru-RU" altLang="ru-RU" sz="2800">
                <a:latin typeface="Arial" panose="020B0604020202020204" pitchFamily="34" charset="0"/>
              </a:rPr>
              <a:t> алгоритмы</a:t>
            </a:r>
          </a:p>
        </p:txBody>
      </p:sp>
    </p:spTree>
    <p:extLst>
      <p:ext uri="{BB962C8B-B14F-4D97-AF65-F5344CB8AC3E}">
        <p14:creationId xmlns:p14="http://schemas.microsoft.com/office/powerpoint/2010/main" xmlns="" val="24246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37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Программы множественного выравнивания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79248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/>
              <a:t> </a:t>
            </a:r>
            <a:r>
              <a:rPr lang="en-US" altLang="ru-RU" sz="2400" b="1"/>
              <a:t>ClustalW</a:t>
            </a:r>
            <a:r>
              <a:rPr lang="en-US" altLang="ru-RU" sz="2400"/>
              <a:t> – </a:t>
            </a:r>
            <a:r>
              <a:rPr lang="ru-RU" altLang="ru-RU" sz="2000"/>
              <a:t>к настоящему времени явно устарела, но по-прежнему очень популярна (впрочем, недавно вышла обновлённая версия)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 </a:t>
            </a:r>
            <a:r>
              <a:rPr lang="en-US" altLang="ru-RU" sz="2400" b="1"/>
              <a:t>Muscle</a:t>
            </a:r>
            <a:r>
              <a:rPr lang="en-US" altLang="ru-RU" sz="2400"/>
              <a:t> – </a:t>
            </a:r>
            <a:r>
              <a:rPr lang="ru-RU" altLang="ru-RU" sz="2000"/>
              <a:t>пожалуй, на текущий момент программа первого выбора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2400"/>
              <a:t> </a:t>
            </a:r>
            <a:r>
              <a:rPr lang="en-US" altLang="ru-RU" sz="2400" b="1"/>
              <a:t>MAFFT</a:t>
            </a:r>
            <a:r>
              <a:rPr lang="en-US" altLang="ru-RU" sz="2400"/>
              <a:t> – </a:t>
            </a:r>
            <a:r>
              <a:rPr lang="ru-RU" altLang="ru-RU" sz="2000"/>
              <a:t>тоже очень популярная программа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 </a:t>
            </a:r>
            <a:r>
              <a:rPr lang="en-US" altLang="ru-RU" sz="2400" b="1"/>
              <a:t>DiAlign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2400" b="1"/>
              <a:t> T-Coffee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2400" b="1"/>
              <a:t> Kalign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2400" b="1"/>
              <a:t> ProbCons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2400" b="1"/>
              <a:t> …</a:t>
            </a:r>
            <a:endParaRPr lang="ru-RU" altLang="ru-RU" sz="2400" b="1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81000" y="4937125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Всё это программы </a:t>
            </a:r>
            <a:r>
              <a:rPr lang="ru-RU" altLang="ru-RU" sz="2000" b="1">
                <a:solidFill>
                  <a:srgbClr val="002060"/>
                </a:solidFill>
              </a:rPr>
              <a:t>полного</a:t>
            </a:r>
            <a:r>
              <a:rPr lang="ru-RU" altLang="ru-RU" sz="2000">
                <a:solidFill>
                  <a:srgbClr val="002060"/>
                </a:solidFill>
              </a:rPr>
              <a:t> выравнивания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81000" y="53784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Единственная популярная программа частичного множественного выравнивания – </a:t>
            </a:r>
            <a:r>
              <a:rPr lang="en-US" altLang="ru-RU" sz="1800" b="1"/>
              <a:t>MEME </a:t>
            </a:r>
            <a:r>
              <a:rPr lang="en-US" altLang="ru-RU" sz="1800"/>
              <a:t>(</a:t>
            </a:r>
            <a:r>
              <a:rPr lang="ru-RU" altLang="ru-RU" sz="1800"/>
              <a:t>ищет блоки, то есть выравнивания без пропусков)</a:t>
            </a:r>
            <a:endParaRPr lang="ru-RU" altLang="ru-RU" sz="1800" b="1"/>
          </a:p>
        </p:txBody>
      </p:sp>
    </p:spTree>
    <p:extLst>
      <p:ext uri="{BB962C8B-B14F-4D97-AF65-F5344CB8AC3E}">
        <p14:creationId xmlns:p14="http://schemas.microsoft.com/office/powerpoint/2010/main" xmlns="" val="5497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3965"/>
            <a:ext cx="7772400" cy="1976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Множественное выравнивание содержит больше информации, чем парное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5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36" y="1047890"/>
            <a:ext cx="8564314" cy="56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65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Консервативное – значит, важное!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09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55130"/>
            <a:ext cx="8229600" cy="47710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Глиняная посуда  </a:t>
            </a:r>
            <a:r>
              <a:rPr lang="en-US" dirty="0" smtClean="0"/>
              <a:t>&gt; 20 </a:t>
            </a:r>
            <a:r>
              <a:rPr lang="ru-RU" dirty="0" smtClean="0"/>
              <a:t>тыс. лет</a:t>
            </a:r>
          </a:p>
          <a:p>
            <a:r>
              <a:rPr lang="ru-RU" dirty="0" smtClean="0"/>
              <a:t>Правые и левые </a:t>
            </a:r>
            <a:r>
              <a:rPr lang="ru-RU" dirty="0" smtClean="0"/>
              <a:t>туфли (Древняя Греция ?)</a:t>
            </a:r>
            <a:endParaRPr lang="ru-RU" dirty="0" smtClean="0"/>
          </a:p>
          <a:p>
            <a:r>
              <a:rPr lang="ru-RU" dirty="0" smtClean="0"/>
              <a:t>Консервативные позиции в блоках </a:t>
            </a:r>
            <a:r>
              <a:rPr lang="ru-RU" dirty="0" smtClean="0"/>
              <a:t>выравнивания. Важны потому что</a:t>
            </a:r>
          </a:p>
          <a:p>
            <a:pPr lvl="1"/>
            <a:r>
              <a:rPr lang="ru-RU" dirty="0" smtClean="0"/>
              <a:t>входят в активный центр</a:t>
            </a:r>
          </a:p>
          <a:p>
            <a:pPr lvl="1"/>
            <a:r>
              <a:rPr lang="ru-RU" dirty="0" smtClean="0"/>
              <a:t>образуют внутримолекулярные контакты для поддержания структуры</a:t>
            </a:r>
          </a:p>
          <a:p>
            <a:pPr lvl="1"/>
            <a:r>
              <a:rPr lang="ru-RU" dirty="0" smtClean="0"/>
              <a:t>участвуют в </a:t>
            </a:r>
            <a:r>
              <a:rPr lang="ru-RU" dirty="0" err="1" smtClean="0"/>
              <a:t>белок-белковых</a:t>
            </a:r>
            <a:r>
              <a:rPr lang="ru-RU" dirty="0" smtClean="0"/>
              <a:t> или </a:t>
            </a:r>
            <a:r>
              <a:rPr lang="ru-RU" dirty="0" err="1" smtClean="0"/>
              <a:t>белок-лиганд</a:t>
            </a:r>
            <a:r>
              <a:rPr lang="ru-RU" dirty="0" smtClean="0"/>
              <a:t> взаимодействиях</a:t>
            </a:r>
          </a:p>
          <a:p>
            <a:pPr lvl="1"/>
            <a:r>
              <a:rPr lang="ru-RU" dirty="0" smtClean="0"/>
              <a:t>мы не знаем причины консервативности, но она должна быть!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2679726"/>
              </p:ext>
            </p:extLst>
          </p:nvPr>
        </p:nvGraphicFramePr>
        <p:xfrm>
          <a:off x="3276600" y="4365625"/>
          <a:ext cx="1366838" cy="1152525"/>
        </p:xfrm>
        <a:graphic>
          <a:graphicData uri="http://schemas.openxmlformats.org/presentationml/2006/ole">
            <p:oleObj spid="_x0000_s2056" name="Bitmap Image" r:id="rId3" imgW="4095238" imgH="2742857" progId="PBrush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4151662"/>
              </p:ext>
            </p:extLst>
          </p:nvPr>
        </p:nvGraphicFramePr>
        <p:xfrm>
          <a:off x="6732588" y="3068638"/>
          <a:ext cx="2303462" cy="2354262"/>
        </p:xfrm>
        <a:graphic>
          <a:graphicData uri="http://schemas.openxmlformats.org/presentationml/2006/ole">
            <p:oleObj spid="_x0000_s2057" name="Bitmap Image" r:id="rId4" imgW="3153215" imgH="3086531" progId="PBrush">
              <p:embed/>
            </p:oleObj>
          </a:graphicData>
        </a:graphic>
      </p:graphicFrame>
      <p:sp>
        <p:nvSpPr>
          <p:cNvPr id="5124" name="Line 2"/>
          <p:cNvSpPr>
            <a:spLocks noChangeShapeType="1"/>
          </p:cNvSpPr>
          <p:nvPr/>
        </p:nvSpPr>
        <p:spPr bwMode="auto">
          <a:xfrm>
            <a:off x="323850" y="0"/>
            <a:ext cx="0" cy="68580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68313" y="0"/>
            <a:ext cx="8461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  </a:t>
            </a:r>
            <a:endParaRPr lang="en-US" altLang="ru-RU" sz="3600" b="1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611188" y="260350"/>
            <a:ext cx="4895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/>
              <a:t>Для чего строят множественные выравнивания?</a:t>
            </a:r>
            <a:endParaRPr lang="en-US" altLang="ru-RU" sz="2600" b="1" dirty="0"/>
          </a:p>
        </p:txBody>
      </p:sp>
      <p:sp>
        <p:nvSpPr>
          <p:cNvPr id="5127" name="Text Box 21"/>
          <p:cNvSpPr txBox="1">
            <a:spLocks noChangeArrowheads="1"/>
          </p:cNvSpPr>
          <p:nvPr/>
        </p:nvSpPr>
        <p:spPr bwMode="auto">
          <a:xfrm>
            <a:off x="4498975" y="2708275"/>
            <a:ext cx="464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позволяет оценить эволюционные отношения</a:t>
            </a:r>
            <a:endParaRPr lang="en-GB" altLang="ru-RU" sz="1600"/>
          </a:p>
        </p:txBody>
      </p:sp>
      <p:sp>
        <p:nvSpPr>
          <p:cNvPr id="5128" name="Text Box 23"/>
          <p:cNvSpPr txBox="1">
            <a:spLocks noChangeArrowheads="1"/>
          </p:cNvSpPr>
          <p:nvPr/>
        </p:nvSpPr>
        <p:spPr bwMode="auto">
          <a:xfrm>
            <a:off x="827088" y="5589588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Построение множественных выравниваний </a:t>
            </a:r>
            <a:r>
              <a:rPr lang="ru-RU" altLang="ru-RU" sz="2000" b="1">
                <a:cs typeface="Arial" panose="020B0604020202020204" pitchFamily="34" charset="0"/>
              </a:rPr>
              <a:t>— </a:t>
            </a:r>
            <a:r>
              <a:rPr lang="ru-RU" altLang="ru-RU" sz="2000" b="1"/>
              <a:t>необходимый этап решения многих задач молекулярной биологии</a:t>
            </a:r>
          </a:p>
        </p:txBody>
      </p:sp>
      <p:sp>
        <p:nvSpPr>
          <p:cNvPr id="5129" name="Oval 35"/>
          <p:cNvSpPr>
            <a:spLocks noChangeArrowheads="1"/>
          </p:cNvSpPr>
          <p:nvPr/>
        </p:nvSpPr>
        <p:spPr bwMode="auto">
          <a:xfrm>
            <a:off x="684213" y="3716338"/>
            <a:ext cx="1296987" cy="865187"/>
          </a:xfrm>
          <a:prstGeom prst="ellips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поиск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 активного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 центра</a:t>
            </a:r>
            <a:endParaRPr lang="en-US" altLang="ru-RU" sz="1800"/>
          </a:p>
        </p:txBody>
      </p:sp>
      <p:grpSp>
        <p:nvGrpSpPr>
          <p:cNvPr id="5130" name="Group 41"/>
          <p:cNvGrpSpPr>
            <a:grpSpLocks/>
          </p:cNvGrpSpPr>
          <p:nvPr/>
        </p:nvGrpSpPr>
        <p:grpSpPr bwMode="auto">
          <a:xfrm>
            <a:off x="827088" y="2133600"/>
            <a:ext cx="7213600" cy="2447925"/>
            <a:chOff x="521" y="1389"/>
            <a:chExt cx="4544" cy="1542"/>
          </a:xfrm>
        </p:grpSpPr>
        <p:sp>
          <p:nvSpPr>
            <p:cNvPr id="5133" name="Text Box 19"/>
            <p:cNvSpPr txBox="1">
              <a:spLocks noChangeArrowheads="1"/>
            </p:cNvSpPr>
            <p:nvPr/>
          </p:nvSpPr>
          <p:spPr bwMode="auto">
            <a:xfrm>
              <a:off x="793" y="1831"/>
              <a:ext cx="4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ru-RU" sz="2400">
                <a:latin typeface="Comic Sans MS" panose="030F0702030302020204" pitchFamily="66" charset="0"/>
              </a:endParaRPr>
            </a:p>
          </p:txBody>
        </p:sp>
        <p:sp>
          <p:nvSpPr>
            <p:cNvPr id="5134" name="Text Box 22"/>
            <p:cNvSpPr txBox="1">
              <a:spLocks noChangeArrowheads="1"/>
            </p:cNvSpPr>
            <p:nvPr/>
          </p:nvSpPr>
          <p:spPr bwMode="auto">
            <a:xfrm>
              <a:off x="567" y="1706"/>
              <a:ext cx="15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/>
                <a:t>позволяет найти общее</a:t>
              </a:r>
              <a:endParaRPr lang="en-GB" altLang="ru-RU" sz="1600"/>
            </a:p>
          </p:txBody>
        </p:sp>
        <p:sp>
          <p:nvSpPr>
            <p:cNvPr id="5135" name="Text Box 24"/>
            <p:cNvSpPr txBox="1">
              <a:spLocks noChangeArrowheads="1"/>
            </p:cNvSpPr>
            <p:nvPr/>
          </p:nvSpPr>
          <p:spPr bwMode="auto">
            <a:xfrm>
              <a:off x="521" y="2069"/>
              <a:ext cx="1950" cy="216"/>
            </a:xfrm>
            <a:prstGeom prst="rect">
              <a:avLst/>
            </a:prstGeom>
            <a:noFill/>
            <a:ln w="635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/>
                <a:t>мотивы, паттерны, профили</a:t>
              </a:r>
              <a:endParaRPr lang="en-GB" altLang="ru-RU" sz="1600"/>
            </a:p>
          </p:txBody>
        </p:sp>
        <p:sp>
          <p:nvSpPr>
            <p:cNvPr id="5136" name="Line 29"/>
            <p:cNvSpPr>
              <a:spLocks noChangeShapeType="1"/>
            </p:cNvSpPr>
            <p:nvPr/>
          </p:nvSpPr>
          <p:spPr bwMode="auto">
            <a:xfrm flipH="1">
              <a:off x="2018" y="1389"/>
              <a:ext cx="286" cy="31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30"/>
            <p:cNvSpPr>
              <a:spLocks noChangeShapeType="1"/>
            </p:cNvSpPr>
            <p:nvPr/>
          </p:nvSpPr>
          <p:spPr bwMode="auto">
            <a:xfrm>
              <a:off x="3024" y="1389"/>
              <a:ext cx="220" cy="362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31"/>
            <p:cNvSpPr>
              <a:spLocks noChangeShapeType="1"/>
            </p:cNvSpPr>
            <p:nvPr/>
          </p:nvSpPr>
          <p:spPr bwMode="auto">
            <a:xfrm flipH="1">
              <a:off x="1338" y="1888"/>
              <a:ext cx="0" cy="13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32"/>
            <p:cNvSpPr>
              <a:spLocks noChangeShapeType="1"/>
            </p:cNvSpPr>
            <p:nvPr/>
          </p:nvSpPr>
          <p:spPr bwMode="auto">
            <a:xfrm flipH="1">
              <a:off x="975" y="2296"/>
              <a:ext cx="91" cy="91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33"/>
            <p:cNvSpPr>
              <a:spLocks noChangeShapeType="1"/>
            </p:cNvSpPr>
            <p:nvPr/>
          </p:nvSpPr>
          <p:spPr bwMode="auto">
            <a:xfrm>
              <a:off x="1519" y="2296"/>
              <a:ext cx="91" cy="13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34"/>
            <p:cNvSpPr>
              <a:spLocks noChangeShapeType="1"/>
            </p:cNvSpPr>
            <p:nvPr/>
          </p:nvSpPr>
          <p:spPr bwMode="auto">
            <a:xfrm>
              <a:off x="3787" y="1933"/>
              <a:ext cx="0" cy="22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Oval 36"/>
            <p:cNvSpPr>
              <a:spLocks noChangeArrowheads="1"/>
            </p:cNvSpPr>
            <p:nvPr/>
          </p:nvSpPr>
          <p:spPr bwMode="auto">
            <a:xfrm>
              <a:off x="1338" y="2432"/>
              <a:ext cx="1134" cy="4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16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предсказание </a:t>
              </a:r>
              <a:endParaRPr lang="en-US" altLang="ru-RU" sz="16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3</a:t>
              </a:r>
              <a:r>
                <a:rPr lang="en-US" altLang="ru-RU" sz="1600" b="1"/>
                <a:t>D-</a:t>
              </a:r>
              <a:r>
                <a:rPr lang="ru-RU" altLang="ru-RU" sz="1600" b="1"/>
                <a:t>структуры</a:t>
              </a:r>
              <a:endParaRPr lang="en-GB" altLang="ru-RU" sz="16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5143" name="Oval 37"/>
            <p:cNvSpPr>
              <a:spLocks noChangeArrowheads="1"/>
            </p:cNvSpPr>
            <p:nvPr/>
          </p:nvSpPr>
          <p:spPr bwMode="auto">
            <a:xfrm>
              <a:off x="3243" y="2205"/>
              <a:ext cx="1225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реконструкция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эволюции</a:t>
              </a:r>
              <a:endParaRPr lang="en-US" altLang="ru-RU" sz="1600" b="1"/>
            </a:p>
          </p:txBody>
        </p:sp>
      </p:grpSp>
      <p:graphicFrame>
        <p:nvGraphicFramePr>
          <p:cNvPr id="51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0638385"/>
              </p:ext>
            </p:extLst>
          </p:nvPr>
        </p:nvGraphicFramePr>
        <p:xfrm>
          <a:off x="755650" y="4652963"/>
          <a:ext cx="2232025" cy="844550"/>
        </p:xfrm>
        <a:graphic>
          <a:graphicData uri="http://schemas.openxmlformats.org/presentationml/2006/ole">
            <p:oleObj spid="_x0000_s2058" name="Bitmap Image" r:id="rId5" imgW="2742857" imgH="1038370" progId="PBrush">
              <p:embed/>
            </p:oleObj>
          </a:graphicData>
        </a:graphic>
      </p:graphicFrame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79450"/>
            <a:ext cx="5257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75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3. Алгоритмы множественного выравнивания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Иерархические и блочные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1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Иерархическое выравнивание многих последовательностей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6819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Основная идея: </a:t>
            </a:r>
            <a:r>
              <a:rPr lang="ru-RU" i="1" u="sng" dirty="0" smtClean="0"/>
              <a:t>выравнивание двух выравниваний</a:t>
            </a:r>
            <a:r>
              <a:rPr lang="ru-RU" dirty="0" smtClean="0"/>
              <a:t> с помощью динамического программирования</a:t>
            </a:r>
          </a:p>
          <a:p>
            <a:r>
              <a:rPr lang="ru-RU" dirty="0" smtClean="0"/>
              <a:t>Этапы алгоритма </a:t>
            </a:r>
          </a:p>
          <a:p>
            <a:pPr lvl="1"/>
            <a:r>
              <a:rPr lang="ru-RU" dirty="0" smtClean="0"/>
              <a:t>Построение направляющего дерева</a:t>
            </a:r>
          </a:p>
          <a:p>
            <a:pPr lvl="1"/>
            <a:r>
              <a:rPr lang="ru-RU" dirty="0" smtClean="0"/>
              <a:t>Итерация выравнивания выравниваний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refinement) </a:t>
            </a:r>
            <a:r>
              <a:rPr lang="ru-RU" dirty="0" smtClean="0"/>
              <a:t>выравнивания</a:t>
            </a:r>
          </a:p>
          <a:p>
            <a:r>
              <a:rPr lang="ru-RU" dirty="0" smtClean="0"/>
              <a:t>Результат – ГЛОБАЛЬНОЕ множественное выравнивание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368104">
            <a:off x="6949626" y="2713037"/>
            <a:ext cx="2089150" cy="1584325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673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7975</TotalTime>
  <Words>1133</Words>
  <Application>Microsoft Office PowerPoint</Application>
  <PresentationFormat>Экран (4:3)</PresentationFormat>
  <Paragraphs>232</Paragraphs>
  <Slides>32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Bitmap Image</vt:lpstr>
      <vt:lpstr>Множественное выравнивание интерпретация. алгоритмы. Pfam. </vt:lpstr>
      <vt:lpstr>План</vt:lpstr>
      <vt:lpstr>1. Повторение</vt:lpstr>
      <vt:lpstr>2. Множественное выравнивание содержит больше информации, чем парное</vt:lpstr>
      <vt:lpstr>Консервативное – значит, важное!</vt:lpstr>
      <vt:lpstr>Примеры</vt:lpstr>
      <vt:lpstr>Слайд 7</vt:lpstr>
      <vt:lpstr>3. Алгоритмы множественного выравнивания</vt:lpstr>
      <vt:lpstr>Иерархическое выравнивание многих последовательностей</vt:lpstr>
      <vt:lpstr>Построение направляющего дерева</vt:lpstr>
      <vt:lpstr>Выравнивание выравниваний</vt:lpstr>
      <vt:lpstr>“Манхэттен с Бродвеями” для выравнивания выравниваний</vt:lpstr>
      <vt:lpstr>Веса ребер</vt:lpstr>
      <vt:lpstr>Итерация выравнивания двух выравниваний</vt:lpstr>
      <vt:lpstr>“Рафинирование” выравнивания</vt:lpstr>
      <vt:lpstr>Блочное выравнивание</vt:lpstr>
      <vt:lpstr>Алгоритмы множественного выравнивания</vt:lpstr>
      <vt:lpstr>Программы</vt:lpstr>
      <vt:lpstr>4. Соревнование алгоритмов</vt:lpstr>
      <vt:lpstr>Базы данных эталонных выравниваний </vt:lpstr>
      <vt:lpstr>Слайд 21</vt:lpstr>
      <vt:lpstr>(Эволюционный)  домен – участок белка, в эволюции которого происходили ТОЛЬКО локальные мутации  </vt:lpstr>
      <vt:lpstr>  Пример 1: гомеобелки</vt:lpstr>
      <vt:lpstr>Головная страница Pfam</vt:lpstr>
      <vt:lpstr>Страница домена Methylase_S (PF01420)</vt:lpstr>
      <vt:lpstr>Страница доменных архитектур белков, содержащих  Methylase_S </vt:lpstr>
      <vt:lpstr>6. Коллоквиум</vt:lpstr>
      <vt:lpstr>конец</vt:lpstr>
      <vt:lpstr>Слайд 29</vt:lpstr>
      <vt:lpstr>Слайд 30</vt:lpstr>
      <vt:lpstr>Слайд 31</vt:lpstr>
      <vt:lpstr>Программы множественного выравнивания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aba</dc:creator>
  <cp:lastModifiedBy>aba</cp:lastModifiedBy>
  <cp:revision>168</cp:revision>
  <dcterms:created xsi:type="dcterms:W3CDTF">2017-03-31T07:49:29Z</dcterms:created>
  <dcterms:modified xsi:type="dcterms:W3CDTF">2017-05-02T08:37:18Z</dcterms:modified>
</cp:coreProperties>
</file>