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63" r:id="rId2"/>
    <p:sldId id="282" r:id="rId3"/>
    <p:sldId id="283" r:id="rId4"/>
    <p:sldId id="256" r:id="rId5"/>
    <p:sldId id="258" r:id="rId6"/>
    <p:sldId id="295" r:id="rId7"/>
    <p:sldId id="279" r:id="rId8"/>
    <p:sldId id="284" r:id="rId9"/>
    <p:sldId id="287" r:id="rId10"/>
    <p:sldId id="305" r:id="rId11"/>
    <p:sldId id="285" r:id="rId12"/>
    <p:sldId id="286" r:id="rId13"/>
    <p:sldId id="260" r:id="rId14"/>
    <p:sldId id="306" r:id="rId15"/>
    <p:sldId id="267" r:id="rId16"/>
    <p:sldId id="308" r:id="rId17"/>
    <p:sldId id="307" r:id="rId18"/>
    <p:sldId id="294" r:id="rId19"/>
    <p:sldId id="262" r:id="rId20"/>
    <p:sldId id="261" r:id="rId21"/>
    <p:sldId id="309" r:id="rId22"/>
    <p:sldId id="264" r:id="rId23"/>
    <p:sldId id="296" r:id="rId24"/>
    <p:sldId id="268" r:id="rId25"/>
    <p:sldId id="265" r:id="rId26"/>
    <p:sldId id="266" r:id="rId27"/>
    <p:sldId id="298" r:id="rId28"/>
    <p:sldId id="280" r:id="rId29"/>
    <p:sldId id="299" r:id="rId30"/>
    <p:sldId id="269" r:id="rId31"/>
    <p:sldId id="288" r:id="rId32"/>
    <p:sldId id="290" r:id="rId33"/>
    <p:sldId id="291" r:id="rId34"/>
    <p:sldId id="292" r:id="rId35"/>
    <p:sldId id="301" r:id="rId36"/>
    <p:sldId id="302" r:id="rId37"/>
    <p:sldId id="270" r:id="rId38"/>
    <p:sldId id="271" r:id="rId39"/>
    <p:sldId id="273" r:id="rId40"/>
    <p:sldId id="272" r:id="rId41"/>
    <p:sldId id="321" r:id="rId42"/>
    <p:sldId id="313" r:id="rId43"/>
    <p:sldId id="314" r:id="rId44"/>
    <p:sldId id="315" r:id="rId45"/>
    <p:sldId id="316" r:id="rId46"/>
    <p:sldId id="317" r:id="rId47"/>
    <p:sldId id="318" r:id="rId48"/>
    <p:sldId id="319" r:id="rId49"/>
    <p:sldId id="320" r:id="rId50"/>
    <p:sldId id="310" r:id="rId51"/>
    <p:sldId id="303" r:id="rId52"/>
    <p:sldId id="311" r:id="rId53"/>
    <p:sldId id="274" r:id="rId54"/>
    <p:sldId id="322" r:id="rId55"/>
    <p:sldId id="323" r:id="rId56"/>
    <p:sldId id="324" r:id="rId57"/>
    <p:sldId id="312" r:id="rId58"/>
    <p:sldId id="275" r:id="rId59"/>
    <p:sldId id="297" r:id="rId60"/>
    <p:sldId id="277" r:id="rId61"/>
    <p:sldId id="278" r:id="rId6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8B3AC2FD-A98B-4753-AE8F-66E9BAEE4570}">
          <p14:sldIdLst>
            <p14:sldId id="263"/>
            <p14:sldId id="282"/>
            <p14:sldId id="283"/>
            <p14:sldId id="256"/>
            <p14:sldId id="258"/>
            <p14:sldId id="295"/>
            <p14:sldId id="279"/>
            <p14:sldId id="284"/>
            <p14:sldId id="287"/>
            <p14:sldId id="285"/>
            <p14:sldId id="286"/>
            <p14:sldId id="260"/>
            <p14:sldId id="267"/>
            <p14:sldId id="294"/>
            <p14:sldId id="262"/>
            <p14:sldId id="281"/>
            <p14:sldId id="261"/>
            <p14:sldId id="264"/>
            <p14:sldId id="296"/>
            <p14:sldId id="268"/>
            <p14:sldId id="265"/>
            <p14:sldId id="266"/>
            <p14:sldId id="298"/>
            <p14:sldId id="280"/>
            <p14:sldId id="299"/>
            <p14:sldId id="269"/>
            <p14:sldId id="288"/>
            <p14:sldId id="290"/>
            <p14:sldId id="291"/>
            <p14:sldId id="292"/>
            <p14:sldId id="301"/>
            <p14:sldId id="302"/>
            <p14:sldId id="270"/>
            <p14:sldId id="271"/>
            <p14:sldId id="273"/>
          </p14:sldIdLst>
        </p14:section>
        <p14:section name="Раздел без заголовка" id="{A1955140-7CB8-4E15-8E4F-0345E9920928}">
          <p14:sldIdLst>
            <p14:sldId id="272"/>
            <p14:sldId id="303"/>
            <p14:sldId id="276"/>
            <p14:sldId id="274"/>
            <p14:sldId id="275"/>
            <p14:sldId id="297"/>
            <p14:sldId id="277"/>
            <p14:sldId id="27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9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102"/>
      </p:cViewPr>
      <p:guideLst>
        <p:guide orient="horz" pos="2160"/>
        <p:guide pos="29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BEA99-A8B3-4D67-9C81-AADFF1746FB9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FEF19-790B-4864-97E4-38FBEAF7E3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65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FEF19-790B-4864-97E4-38FBEAF7E39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9343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FEF19-790B-4864-97E4-38FBEAF7E39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7890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427EB-7C38-4F2A-B4CB-1B07B193E7F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8468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FEF19-790B-4864-97E4-38FBEAF7E39E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2251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FEF19-790B-4864-97E4-38FBEAF7E39E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2831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DEEF-D708-43C6-93BF-62EA3BCA52E9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DEEF-D708-43C6-93BF-62EA3BCA52E9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DEEF-D708-43C6-93BF-62EA3BCA52E9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DEEF-D708-43C6-93BF-62EA3BCA52E9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DEEF-D708-43C6-93BF-62EA3BCA52E9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DEEF-D708-43C6-93BF-62EA3BCA52E9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DEEF-D708-43C6-93BF-62EA3BCA52E9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DEEF-D708-43C6-93BF-62EA3BCA52E9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DEEF-D708-43C6-93BF-62EA3BCA52E9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DEEF-D708-43C6-93BF-62EA3BCA52E9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DEEF-D708-43C6-93BF-62EA3BCA52E9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6DEEF-D708-43C6-93BF-62EA3BCA52E9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D0F02-96DD-4CEC-9928-ABB5EA1743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Эволюция и выравнивание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Лекция 1.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1446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24260" y="1278320"/>
            <a:ext cx="8229600" cy="453179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+mn-cs"/>
              </a:rPr>
              <a:t>“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+mn-cs"/>
              </a:rPr>
              <a:t>We built it from four bottles of chemicals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+mn-cs"/>
              </a:rPr>
              <a:t>.”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+mn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+mn-cs"/>
              </a:rPr>
            </a:b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5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+mn-cs"/>
              </a:rPr>
              <a:t>“So it's the first living self-replicating cell that we have on the planet whose DNA was made chemically and designed in the computer.”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+mn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+mn-cs"/>
              </a:rPr>
            </a:b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5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+mn-cs"/>
              </a:rPr>
              <a:t>“So it has no genetic ancestors.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+mn-cs"/>
              </a:rPr>
              <a:t>Its parent is a computer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+mn-cs"/>
              </a:rPr>
              <a:t>.”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>
                <a:ea typeface="ＭＳ Ｐゴシック" pitchFamily="-105" charset="-128"/>
              </a:rPr>
              <a:t>Из интервью </a:t>
            </a:r>
            <a:r>
              <a:rPr lang="en-US" dirty="0" smtClean="0">
                <a:ea typeface="ＭＳ Ｐゴシック" pitchFamily="-105" charset="-128"/>
              </a:rPr>
              <a:t>C.</a:t>
            </a:r>
            <a:r>
              <a:rPr lang="ru-RU" dirty="0" smtClean="0">
                <a:ea typeface="ＭＳ Ｐゴシック" pitchFamily="-105" charset="-128"/>
              </a:rPr>
              <a:t> </a:t>
            </a:r>
            <a:r>
              <a:rPr lang="en-US" dirty="0" smtClean="0">
                <a:ea typeface="ＭＳ Ｐゴシック" pitchFamily="-105" charset="-128"/>
              </a:rPr>
              <a:t>Venter’</a:t>
            </a:r>
            <a:r>
              <a:rPr lang="ru-RU" dirty="0" smtClean="0">
                <a:ea typeface="ＭＳ Ｐゴシック" pitchFamily="-105" charset="-128"/>
              </a:rPr>
              <a:t>а</a:t>
            </a:r>
            <a:r>
              <a:rPr lang="en-US" dirty="0" smtClean="0">
                <a:ea typeface="ＭＳ Ｐゴシック" pitchFamily="-105" charset="-128"/>
              </a:rPr>
              <a:t> CNN</a:t>
            </a:r>
            <a:br>
              <a:rPr lang="en-US" dirty="0" smtClean="0">
                <a:ea typeface="ＭＳ Ｐゴシック" pitchFamily="-105" charset="-128"/>
              </a:rPr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0280" y="1508750"/>
            <a:ext cx="4619530" cy="88331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Кто раньше? )</a:t>
            </a:r>
            <a:endParaRPr lang="ru-RU" sz="3200" dirty="0"/>
          </a:p>
        </p:txBody>
      </p:sp>
      <p:pic>
        <p:nvPicPr>
          <p:cNvPr id="3" name="Picture 14" descr="Картинки по запросу Craig ven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855" y="862249"/>
            <a:ext cx="1710853" cy="228407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32235" y="3631719"/>
            <a:ext cx="81418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chrX</a:t>
            </a:r>
            <a:endParaRPr lang="ru-RU" sz="14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ctaaccctaaccctaaccctaaccctaaccctaaccctCTGaaagtggacctatcagcaggatgtgggtgggagcagattagagaataaaagcagactgcctgagccagcagtggcaacccaatggggtccctttccatactgtggaagcttcgttctttcactctttgcaataaatcttgctattgctcactctttgggtccacactgcctttatgagctgtgacactcaccgcaaaggtctgcagcttcactcctgagccagtgagaccacaaccccaccagaaagaagaaactcagaacacatctgaacatcagaagaaacaaactccggacgcgccacctttaagaactgtaacactcaccgcgaggttccgcgtcttcattcttgaagtcagtgagaccaagaacccaccaattccagacacactaggaccctgagacaacCCCTAGAAGAGCACCTGGTTGATAACCCAGTTCCCATCTGGGATTTAGGGGACCTGGACAGCCCGGAAAATGAGCTCCTCATCTCTAACCCAGTTCCCCTGTGGGGATTTAGGGGACCAGGGACAGCCCGTTGCATGAGCCCCTGGACTCTAACCCAGTTCCCTTCTGGAATTTAGGGGCCCTGGGACAGCCCTGTACATGAGCTCCTGGTCTGTAACACAGTTCCCCTGTGGGGATTTAGGGACTTGGGCCTTCTGTCTTTGGGATCTACTCTCTATGGGCCACACAGA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……………………………………………………………………</a:t>
            </a:r>
            <a:endParaRPr lang="ru-RU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Дуга 4"/>
          <p:cNvSpPr/>
          <p:nvPr/>
        </p:nvSpPr>
        <p:spPr>
          <a:xfrm>
            <a:off x="433480" y="1931205"/>
            <a:ext cx="3686880" cy="3704341"/>
          </a:xfrm>
          <a:prstGeom prst="arc">
            <a:avLst/>
          </a:prstGeom>
          <a:ln w="508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369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5" name="Рисунок 4" descr="a_4014efe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425" y="3275380"/>
            <a:ext cx="1905000" cy="24479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98865" y="3313785"/>
            <a:ext cx="24195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Евгений </a:t>
            </a:r>
            <a:r>
              <a:rPr lang="ru-RU" sz="2400" dirty="0" err="1" smtClean="0"/>
              <a:t>Галимов</a:t>
            </a:r>
            <a:endParaRPr lang="ru-RU" sz="2400" dirty="0" smtClean="0"/>
          </a:p>
          <a:p>
            <a:r>
              <a:rPr lang="en-US" sz="2400" dirty="0" smtClean="0"/>
              <a:t>University College</a:t>
            </a:r>
            <a:r>
              <a:rPr lang="ru-RU" sz="2400" dirty="0" smtClean="0"/>
              <a:t> </a:t>
            </a:r>
            <a:r>
              <a:rPr lang="en-US" sz="2400" dirty="0" smtClean="0"/>
              <a:t>London</a:t>
            </a:r>
          </a:p>
          <a:p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684274" y="3275380"/>
            <a:ext cx="21890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Артур </a:t>
            </a:r>
            <a:r>
              <a:rPr lang="ru-RU" sz="2400" dirty="0" err="1" smtClean="0"/>
              <a:t>Галимов</a:t>
            </a:r>
            <a:endParaRPr lang="ru-RU" sz="2400" dirty="0" smtClean="0"/>
          </a:p>
          <a:p>
            <a:r>
              <a:rPr lang="en-US" sz="2400" dirty="0"/>
              <a:t>ARTORG Center for Biomedical </a:t>
            </a:r>
            <a:endParaRPr lang="en-US" sz="2400" dirty="0" smtClean="0"/>
          </a:p>
          <a:p>
            <a:r>
              <a:rPr lang="en-US" sz="2400" dirty="0" smtClean="0"/>
              <a:t>Engineering </a:t>
            </a:r>
            <a:r>
              <a:rPr lang="en-US" sz="2400" dirty="0"/>
              <a:t>Research (Bern)</a:t>
            </a:r>
            <a:endParaRPr lang="ru-RU" sz="2400" dirty="0"/>
          </a:p>
        </p:txBody>
      </p:sp>
      <p:pic>
        <p:nvPicPr>
          <p:cNvPr id="8" name="Picture 12" descr="https://media.licdn.com/mpr/mpr/shrinknp_400_400/AAEAAQAAAAAAAAMIAAAAJDRlOGQ4YWZmLTYzOTQtNDI2ZC1hZjhjLTY4MTU2NjQwYzJjY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4761" y="3275380"/>
            <a:ext cx="2419514" cy="241951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32235" y="0"/>
            <a:ext cx="8631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Не совсем все )))… но многое!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70640" y="1969610"/>
            <a:ext cx="85643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Значит, они имеют идентичные </a:t>
            </a:r>
            <a:br>
              <a:rPr lang="ru-RU" sz="2800" dirty="0" smtClean="0"/>
            </a:br>
            <a:r>
              <a:rPr lang="ru-RU" sz="2800" dirty="0" smtClean="0"/>
              <a:t>последовательности ДНК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9045" y="817460"/>
            <a:ext cx="86316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Однояйцовые близнецы развиваются из  одной </a:t>
            </a:r>
          </a:p>
          <a:p>
            <a:r>
              <a:rPr lang="ru-RU" sz="2800" dirty="0" smtClean="0"/>
              <a:t>гаметы – первой клетки зародыша.</a:t>
            </a:r>
            <a:endParaRPr lang="ru-RU" sz="3200" dirty="0" smtClean="0"/>
          </a:p>
        </p:txBody>
      </p:sp>
    </p:spTree>
    <p:extLst>
      <p:ext uri="{BB962C8B-B14F-4D97-AF65-F5344CB8AC3E}">
        <p14:creationId xmlns="" xmlns:p14="http://schemas.microsoft.com/office/powerpoint/2010/main" val="134508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Мутации происходят </a:t>
            </a:r>
            <a:r>
              <a:rPr lang="ru-RU" u="sng" dirty="0" smtClean="0"/>
              <a:t>случайно</a:t>
            </a:r>
            <a:r>
              <a:rPr lang="ru-RU" dirty="0" smtClean="0"/>
              <a:t> и </a:t>
            </a:r>
            <a:r>
              <a:rPr lang="ru-RU" u="sng" dirty="0" smtClean="0"/>
              <a:t>постоянно</a:t>
            </a:r>
            <a:endParaRPr lang="ru-RU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Судьба организма или клетки зависит от характера мутации:</a:t>
            </a:r>
          </a:p>
          <a:p>
            <a:r>
              <a:rPr lang="ru-RU" dirty="0" smtClean="0"/>
              <a:t>летальная, вредная, слабо вредная, нейтральная, полезная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7346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3095" y="1009485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>Мутации бывают локальные и крупные перестройки</a:t>
            </a:r>
            <a:endParaRPr lang="ru-RU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855" y="2660900"/>
            <a:ext cx="8487505" cy="3725285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>Точечные: замена, </a:t>
            </a:r>
            <a:r>
              <a:rPr lang="ru-RU" sz="2400" dirty="0" err="1" smtClean="0"/>
              <a:t>делеция</a:t>
            </a:r>
            <a:r>
              <a:rPr lang="ru-RU" sz="2400" dirty="0" smtClean="0"/>
              <a:t>, вставка нуклеотида</a:t>
            </a:r>
          </a:p>
          <a:p>
            <a:pPr algn="l"/>
            <a:endParaRPr lang="ru-RU" sz="2400" dirty="0" smtClean="0"/>
          </a:p>
          <a:p>
            <a:pPr algn="l"/>
            <a:r>
              <a:rPr lang="ru-RU" sz="2400" dirty="0" smtClean="0"/>
              <a:t>Локальные: одновременное изменение короткого участка, например: </a:t>
            </a:r>
            <a:r>
              <a:rPr lang="ru-RU" sz="2400" dirty="0" err="1" smtClean="0"/>
              <a:t>делеция</a:t>
            </a:r>
            <a:r>
              <a:rPr lang="ru-RU" sz="2400" dirty="0" smtClean="0"/>
              <a:t>  5 </a:t>
            </a:r>
            <a:r>
              <a:rPr lang="ru-RU" sz="2400" dirty="0" err="1" smtClean="0"/>
              <a:t>нукл</a:t>
            </a:r>
            <a:r>
              <a:rPr lang="ru-RU" sz="2400" dirty="0" smtClean="0"/>
              <a:t>., замена двух рядом, вставка 9 </a:t>
            </a:r>
            <a:r>
              <a:rPr lang="ru-RU" sz="2400" dirty="0" err="1" smtClean="0"/>
              <a:t>нукл</a:t>
            </a:r>
            <a:r>
              <a:rPr lang="ru-RU" sz="2400" dirty="0" smtClean="0"/>
              <a:t>.</a:t>
            </a:r>
            <a:endParaRPr lang="en-US" sz="2400" dirty="0" smtClean="0"/>
          </a:p>
          <a:p>
            <a:pPr algn="l"/>
            <a:endParaRPr lang="ru-RU" sz="2400" dirty="0" smtClean="0"/>
          </a:p>
          <a:p>
            <a:pPr algn="l"/>
            <a:r>
              <a:rPr lang="ru-RU" sz="2400" dirty="0" smtClean="0"/>
              <a:t>Крупные: </a:t>
            </a:r>
            <a:r>
              <a:rPr lang="ru-RU" sz="2400" dirty="0" err="1" smtClean="0"/>
              <a:t>делеция</a:t>
            </a:r>
            <a:r>
              <a:rPr lang="ru-RU" sz="2400" dirty="0" smtClean="0"/>
              <a:t> 200 </a:t>
            </a:r>
            <a:r>
              <a:rPr lang="ru-RU" sz="2400" dirty="0" err="1" smtClean="0"/>
              <a:t>нукл</a:t>
            </a:r>
            <a:r>
              <a:rPr lang="ru-RU" sz="2400" dirty="0" smtClean="0"/>
              <a:t>, дупликация 2000 </a:t>
            </a:r>
            <a:r>
              <a:rPr lang="ru-RU" sz="2400" dirty="0" err="1" smtClean="0"/>
              <a:t>нукл</a:t>
            </a:r>
            <a:r>
              <a:rPr lang="ru-RU" sz="2400" dirty="0" smtClean="0"/>
              <a:t>, инверсия </a:t>
            </a:r>
            <a:r>
              <a:rPr lang="en-US" sz="2400" i="1" dirty="0" smtClean="0"/>
              <a:t>in situ </a:t>
            </a:r>
            <a:r>
              <a:rPr lang="ru-RU" sz="2400" dirty="0" smtClean="0"/>
              <a:t>500 </a:t>
            </a:r>
            <a:r>
              <a:rPr lang="ru-RU" sz="2400" dirty="0" err="1" smtClean="0"/>
              <a:t>нуклтранслокация</a:t>
            </a:r>
            <a:r>
              <a:rPr lang="ru-RU" sz="2400" dirty="0" smtClean="0"/>
              <a:t> </a:t>
            </a:r>
            <a:r>
              <a:rPr lang="ru-RU" sz="2400" dirty="0" err="1" smtClean="0"/>
              <a:t>учкастка</a:t>
            </a:r>
            <a:r>
              <a:rPr lang="ru-RU" sz="2400" dirty="0" smtClean="0"/>
              <a:t> с хромосомы на другую и т.п.</a:t>
            </a:r>
          </a:p>
          <a:p>
            <a:pPr algn="l"/>
            <a:endParaRPr lang="ru-RU" sz="2400" dirty="0" smtClean="0"/>
          </a:p>
          <a:p>
            <a:pPr algn="l"/>
            <a:endParaRPr lang="ru-RU" sz="2400" dirty="0" smtClean="0"/>
          </a:p>
          <a:p>
            <a:pPr algn="l"/>
            <a:endParaRPr lang="ru-RU" sz="2400" dirty="0" smtClean="0"/>
          </a:p>
          <a:p>
            <a:pPr algn="l"/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57346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625436"/>
            <a:ext cx="7772400" cy="27218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Большинство</a:t>
            </a:r>
            <a:r>
              <a:rPr lang="en-US" dirty="0" smtClean="0"/>
              <a:t> </a:t>
            </a:r>
            <a:r>
              <a:rPr lang="ru-RU" dirty="0" smtClean="0"/>
              <a:t>локальных мутаций происходит из-за ошибок полимераз при репликации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(~10</a:t>
            </a:r>
            <a:r>
              <a:rPr lang="en-US" sz="2700" baseline="30000" dirty="0" smtClean="0"/>
              <a:t>-9 </a:t>
            </a:r>
            <a:r>
              <a:rPr lang="ru-RU" sz="2700" dirty="0" smtClean="0"/>
              <a:t>на </a:t>
            </a:r>
            <a:r>
              <a:rPr lang="ru-RU" sz="2700" dirty="0" err="1" smtClean="0"/>
              <a:t>нукл</a:t>
            </a:r>
            <a:r>
              <a:rPr lang="ru-RU" sz="2700" dirty="0" smtClean="0"/>
              <a:t>. на клетку)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ru-RU" dirty="0" smtClean="0"/>
              <a:t>генома и его репарации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61929" y="2776115"/>
            <a:ext cx="71817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923525" y="3886199"/>
            <a:ext cx="7565785" cy="234636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Индуцированные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мутации –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радиация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, канцерогены,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ультрафиолет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–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обычно более редки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5154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Исландские тройки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(</a:t>
            </a:r>
            <a:r>
              <a:rPr lang="en-US" dirty="0" smtClean="0"/>
              <a:t>parent-offspring trios)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855" y="2276850"/>
            <a:ext cx="8229600" cy="240487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Каждый ребенок имеет от 20 до 120 мутаций </a:t>
            </a:r>
            <a:r>
              <a:rPr lang="en-US" i="1" dirty="0" smtClean="0"/>
              <a:t>de novo</a:t>
            </a:r>
            <a:r>
              <a:rPr lang="ru-RU" i="1" dirty="0" smtClean="0"/>
              <a:t> </a:t>
            </a:r>
            <a:r>
              <a:rPr lang="ru-RU" dirty="0" smtClean="0"/>
              <a:t>на геном,</a:t>
            </a:r>
            <a:r>
              <a:rPr lang="en-US" i="1" dirty="0" smtClean="0"/>
              <a:t> </a:t>
            </a:r>
            <a:r>
              <a:rPr lang="ru-RU" dirty="0" smtClean="0"/>
              <a:t>т.е. в геноме обнаружен нуклеотид, которого не было в этой позиции ни у папы, ни у мамы, ….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5855" y="5847978"/>
            <a:ext cx="84449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Kong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et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 al.,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Rate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of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de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novo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mutations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and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the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importance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of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father's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age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to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disease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risk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Nature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. 2012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442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485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Для эволюции важен отбор; мутации только поставляют материал для отбора</a:t>
            </a:r>
            <a:endParaRPr lang="ru-RU" dirty="0"/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1384385" y="2852925"/>
            <a:ext cx="6400800" cy="261154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Летальные, вредные и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слабовредные</a:t>
            </a:r>
            <a:r>
              <a:rPr lang="ru-RU" sz="3200" dirty="0" smtClean="0"/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мутации вымываются из популяции отбором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dirty="0" smtClean="0"/>
              <a:t>    Полезные мутации чрезвычайно редки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6596" y="740650"/>
            <a:ext cx="7772400" cy="2726756"/>
          </a:xfrm>
        </p:spPr>
        <p:txBody>
          <a:bodyPr>
            <a:normAutofit fontScale="90000"/>
          </a:bodyPr>
          <a:lstStyle/>
          <a:p>
            <a:r>
              <a:rPr lang="ru-RU" dirty="0"/>
              <a:t>В клетках есть </a:t>
            </a:r>
            <a:r>
              <a:rPr lang="ru-RU" dirty="0" smtClean="0"/>
              <a:t>несколько </a:t>
            </a:r>
            <a:r>
              <a:rPr lang="ru-RU" dirty="0"/>
              <a:t>разных систем</a:t>
            </a:r>
            <a:r>
              <a:rPr lang="ru-RU" dirty="0" smtClean="0"/>
              <a:t>, постоянно исправляющих </a:t>
            </a:r>
            <a:r>
              <a:rPr lang="ru-RU" dirty="0"/>
              <a:t>ошибки в последовательности генома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07575" y="3582620"/>
            <a:ext cx="6400800" cy="1752600"/>
          </a:xfrm>
        </p:spPr>
        <p:txBody>
          <a:bodyPr>
            <a:normAutofit/>
          </a:bodyPr>
          <a:lstStyle/>
          <a:p>
            <a:r>
              <a:rPr lang="ru-RU" dirty="0" smtClean="0"/>
              <a:t>Последняя инстанция в борьбе за стабильность генома – отбор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8310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01"/>
            <a:ext cx="7772400" cy="24757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</a:t>
            </a:r>
            <a:r>
              <a:rPr lang="ru-RU" dirty="0" err="1" smtClean="0"/>
              <a:t>секвенированной</a:t>
            </a:r>
            <a:r>
              <a:rPr lang="ru-RU" dirty="0" smtClean="0"/>
              <a:t> последовательности мы видим, в основном, мутации, </a:t>
            </a:r>
            <a:r>
              <a:rPr lang="ru-RU" u="sng" dirty="0" smtClean="0"/>
              <a:t>прошедшие отбор</a:t>
            </a:r>
            <a:endParaRPr lang="ru-RU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Летальные, вредные и </a:t>
            </a:r>
            <a:r>
              <a:rPr lang="ru-RU" dirty="0" err="1" smtClean="0"/>
              <a:t>слабовредные</a:t>
            </a:r>
            <a:r>
              <a:rPr lang="ru-RU" dirty="0" smtClean="0"/>
              <a:t> мутации вымываются из популяции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5752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66950" y="274638"/>
            <a:ext cx="8229600" cy="1143000"/>
          </a:xfrm>
        </p:spPr>
        <p:txBody>
          <a:bodyPr/>
          <a:lstStyle/>
          <a:p>
            <a:r>
              <a:rPr lang="ru-RU" dirty="0" smtClean="0"/>
              <a:t>ЭВОЛЮЦИЯ</a:t>
            </a:r>
            <a:endParaRPr lang="ru-RU" dirty="0"/>
          </a:p>
        </p:txBody>
      </p:sp>
      <p:pic>
        <p:nvPicPr>
          <p:cNvPr id="1028" name="Picture 4" descr="Эволюция человеческого Хронология &lt;B&gt; Эволюция человеческого график &lt;/ b&gt; картина: &lt;B&gt; Эволюция &lt;/ b&g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516" y="1417638"/>
            <a:ext cx="5815367" cy="4992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3419850" y="2315255"/>
            <a:ext cx="691290" cy="691290"/>
          </a:xfrm>
          <a:prstGeom prst="ellipse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226355" y="2214993"/>
            <a:ext cx="691290" cy="691290"/>
          </a:xfrm>
          <a:prstGeom prst="ellipse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846688" y="1863740"/>
            <a:ext cx="691290" cy="691290"/>
          </a:xfrm>
          <a:prstGeom prst="ellipse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453845" y="1316725"/>
            <a:ext cx="691290" cy="691290"/>
          </a:xfrm>
          <a:prstGeom prst="ellipse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453845" y="2392065"/>
            <a:ext cx="691290" cy="691290"/>
          </a:xfrm>
          <a:prstGeom prst="ellipse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761085" y="3702496"/>
            <a:ext cx="691290" cy="691290"/>
          </a:xfrm>
          <a:prstGeom prst="ellipse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343040" y="4273910"/>
            <a:ext cx="691290" cy="691290"/>
          </a:xfrm>
          <a:prstGeom prst="ellipse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681750" y="2968140"/>
            <a:ext cx="691290" cy="691290"/>
          </a:xfrm>
          <a:prstGeom prst="ellipse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623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Локальные  мутации накапливаются со временем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3928265"/>
            <a:ext cx="6400800" cy="1752600"/>
          </a:xfrm>
        </p:spPr>
        <p:txBody>
          <a:bodyPr/>
          <a:lstStyle/>
          <a:p>
            <a:r>
              <a:rPr lang="ru-RU" dirty="0" smtClean="0"/>
              <a:t>Крупные перестройки закрепляются в популяции редко, как единичные события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1158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260" y="1931205"/>
            <a:ext cx="8339350" cy="20022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2. Локальную эволюцию последовательности можно описать выравниванием 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 репликации большинство нуклеотидов потомка </a:t>
            </a:r>
            <a:r>
              <a:rPr lang="en-US" dirty="0" smtClean="0"/>
              <a:t>“</a:t>
            </a:r>
            <a:r>
              <a:rPr lang="ru-RU" dirty="0" smtClean="0"/>
              <a:t>знают</a:t>
            </a:r>
            <a:r>
              <a:rPr lang="en-US" dirty="0" smtClean="0"/>
              <a:t>” </a:t>
            </a:r>
            <a:r>
              <a:rPr lang="ru-RU" dirty="0" smtClean="0"/>
              <a:t>своего предка в геноме родителя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4019105"/>
            <a:ext cx="6400800" cy="17526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Следствие. У двух отдаленных потомков одного организма большинство нуклеотидов одного имеют </a:t>
            </a:r>
            <a:r>
              <a:rPr lang="ru-RU" u="sng" dirty="0" smtClean="0"/>
              <a:t>гомологичный нуклеотид</a:t>
            </a:r>
            <a:r>
              <a:rPr lang="ru-RU" dirty="0" smtClean="0"/>
              <a:t> у другого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4739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6171"/>
            <a:ext cx="9065385" cy="117625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Локальная эволюция определяет выравнивание последовательностей потомков относительно предка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39913" y="1892800"/>
            <a:ext cx="6548662" cy="407708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GCGAAT-GCCCTGAA </a:t>
            </a:r>
            <a:endParaRPr lang="ru-RU" sz="2400" b="1" dirty="0" smtClean="0">
              <a:cs typeface="Courier New" panose="02070309020205020404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AAT-GCCCTGAA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dirty="0" smtClean="0">
                <a:cs typeface="Courier New" panose="02070309020205020404" pitchFamily="49" charset="0"/>
              </a:rPr>
              <a:t>замена</a:t>
            </a:r>
            <a:endParaRPr lang="ru-RU" sz="2400" dirty="0">
              <a:cs typeface="Courier New" panose="02070309020205020404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AAT-GC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CTGAA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dirty="0" smtClean="0">
                <a:cs typeface="Courier New" panose="02070309020205020404" pitchFamily="49" charset="0"/>
              </a:rPr>
              <a:t>замена 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AAT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GAA</a:t>
            </a:r>
            <a:r>
              <a:rPr lang="ru-RU" sz="2400" dirty="0" smtClean="0">
                <a:cs typeface="Courier New" panose="02070309020205020404" pitchFamily="49" charset="0"/>
              </a:rPr>
              <a:t>   вставка 1 </a:t>
            </a:r>
            <a:r>
              <a:rPr lang="ru-RU" sz="2400" dirty="0" err="1" smtClean="0">
                <a:cs typeface="Courier New" panose="02070309020205020404" pitchFamily="49" charset="0"/>
              </a:rPr>
              <a:t>п.н</a:t>
            </a:r>
            <a:r>
              <a:rPr lang="ru-RU" sz="2400" dirty="0" smtClean="0">
                <a:cs typeface="Courier New" panose="02070309020205020404" pitchFamily="49" charset="0"/>
              </a:rPr>
              <a:t>.</a:t>
            </a:r>
            <a:endParaRPr lang="ru-RU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AA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GAA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dirty="0" smtClean="0">
                <a:cs typeface="Courier New" panose="02070309020205020404" pitchFamily="49" charset="0"/>
              </a:rPr>
              <a:t>замена</a:t>
            </a:r>
            <a:endParaRPr lang="ru-RU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AA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GAA</a:t>
            </a:r>
            <a:r>
              <a:rPr lang="ru-RU" sz="2400" dirty="0" smtClean="0">
                <a:cs typeface="Courier New" panose="02070309020205020404" pitchFamily="49" charset="0"/>
              </a:rPr>
              <a:t>   </a:t>
            </a:r>
            <a:r>
              <a:rPr lang="ru-RU" sz="2400" dirty="0" err="1" smtClean="0">
                <a:cs typeface="Courier New" panose="02070309020205020404" pitchFamily="49" charset="0"/>
              </a:rPr>
              <a:t>делеция</a:t>
            </a:r>
            <a:r>
              <a:rPr lang="ru-RU" sz="2400" dirty="0" smtClean="0">
                <a:cs typeface="Courier New" panose="02070309020205020404" pitchFamily="49" charset="0"/>
              </a:rPr>
              <a:t> 1п.н.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A-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GAA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dirty="0" smtClean="0">
                <a:cs typeface="Courier New" panose="02070309020205020404" pitchFamily="49" charset="0"/>
              </a:rPr>
              <a:t>замена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A-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</a:t>
            </a:r>
            <a:r>
              <a:rPr lang="ru-RU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GAA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dirty="0" err="1" smtClean="0">
                <a:cs typeface="Courier New" panose="02070309020205020404" pitchFamily="49" charset="0"/>
              </a:rPr>
              <a:t>делеция</a:t>
            </a:r>
            <a:r>
              <a:rPr lang="ru-RU" sz="2400" dirty="0" smtClean="0">
                <a:cs typeface="Courier New" panose="02070309020205020404" pitchFamily="49" charset="0"/>
              </a:rPr>
              <a:t> 3 </a:t>
            </a:r>
            <a:r>
              <a:rPr lang="ru-RU" sz="2400" dirty="0" err="1" smtClean="0">
                <a:cs typeface="Courier New" panose="02070309020205020404" pitchFamily="49" charset="0"/>
              </a:rPr>
              <a:t>п.н</a:t>
            </a:r>
            <a:r>
              <a:rPr lang="ru-RU" sz="2400" dirty="0" smtClean="0">
                <a:cs typeface="Courier New" panose="02070309020205020404" pitchFamily="49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TAT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A-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GAA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dirty="0" smtClean="0">
                <a:cs typeface="Courier New" panose="02070309020205020404" pitchFamily="49" charset="0"/>
              </a:rPr>
              <a:t>вставка 2 </a:t>
            </a:r>
            <a:r>
              <a:rPr lang="ru-RU" sz="2400" dirty="0" err="1" smtClean="0">
                <a:cs typeface="Courier New" panose="02070309020205020404" pitchFamily="49" charset="0"/>
              </a:rPr>
              <a:t>п.н</a:t>
            </a:r>
            <a:r>
              <a:rPr lang="ru-RU" sz="2400" dirty="0" smtClean="0">
                <a:cs typeface="Courier New" panose="02070309020205020404" pitchFamily="49" charset="0"/>
              </a:rPr>
              <a:t>.</a:t>
            </a:r>
            <a:endParaRPr lang="ru-RU" sz="240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6042" y="1284596"/>
            <a:ext cx="85643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Гомологичные </a:t>
            </a:r>
            <a:r>
              <a:rPr lang="ru-RU" sz="2800" dirty="0"/>
              <a:t>нуклеотиды ставим друг под другом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2900" y="1892800"/>
            <a:ext cx="2188420" cy="40811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17000"/>
              </a:lnSpc>
            </a:pPr>
            <a:r>
              <a:rPr lang="ru-RU" sz="2400" dirty="0" smtClean="0"/>
              <a:t>ПРЕДОК</a:t>
            </a:r>
          </a:p>
          <a:p>
            <a:pPr algn="r">
              <a:lnSpc>
                <a:spcPct val="117000"/>
              </a:lnSpc>
            </a:pPr>
            <a:r>
              <a:rPr lang="ru-RU" sz="2400" dirty="0" smtClean="0"/>
              <a:t>сын</a:t>
            </a:r>
          </a:p>
          <a:p>
            <a:pPr algn="r">
              <a:lnSpc>
                <a:spcPct val="117000"/>
              </a:lnSpc>
            </a:pPr>
            <a:r>
              <a:rPr lang="ru-RU" sz="2400" dirty="0" smtClean="0"/>
              <a:t>внук</a:t>
            </a:r>
          </a:p>
          <a:p>
            <a:pPr algn="r">
              <a:lnSpc>
                <a:spcPct val="117000"/>
              </a:lnSpc>
            </a:pPr>
            <a:r>
              <a:rPr lang="ru-RU" sz="2400" dirty="0" smtClean="0"/>
              <a:t>правнук</a:t>
            </a:r>
          </a:p>
          <a:p>
            <a:pPr algn="r">
              <a:lnSpc>
                <a:spcPct val="117000"/>
              </a:lnSpc>
            </a:pPr>
            <a:r>
              <a:rPr lang="ru-RU" sz="2400" dirty="0" smtClean="0"/>
              <a:t>праправнук</a:t>
            </a:r>
          </a:p>
          <a:p>
            <a:pPr algn="r">
              <a:lnSpc>
                <a:spcPct val="117000"/>
              </a:lnSpc>
            </a:pPr>
            <a:r>
              <a:rPr lang="ru-RU" sz="2400" dirty="0" err="1" smtClean="0"/>
              <a:t>прапраправнук</a:t>
            </a:r>
            <a:endParaRPr lang="ru-RU" sz="2400" dirty="0" smtClean="0"/>
          </a:p>
          <a:p>
            <a:pPr algn="r">
              <a:lnSpc>
                <a:spcPct val="117000"/>
              </a:lnSpc>
            </a:pPr>
            <a:r>
              <a:rPr lang="ru-RU" sz="2400" dirty="0" smtClean="0"/>
              <a:t>………</a:t>
            </a:r>
          </a:p>
          <a:p>
            <a:pPr algn="r">
              <a:lnSpc>
                <a:spcPct val="117000"/>
              </a:lnSpc>
            </a:pPr>
            <a:r>
              <a:rPr lang="ru-RU" sz="2400" dirty="0" smtClean="0"/>
              <a:t>……..</a:t>
            </a:r>
          </a:p>
          <a:p>
            <a:pPr algn="r">
              <a:lnSpc>
                <a:spcPct val="117000"/>
              </a:lnSpc>
            </a:pPr>
            <a:r>
              <a:rPr lang="ru-RU" sz="2400" dirty="0" smtClean="0"/>
              <a:t>……..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5425" y="5886920"/>
            <a:ext cx="89099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Из 20-и позиций (колонок) выравнивания 11 (55%) абсолютно консервативны 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79390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1499" y="2367690"/>
            <a:ext cx="7719405" cy="1752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Без машины времени </a:t>
            </a:r>
            <a:r>
              <a:rPr lang="en-US" dirty="0" smtClean="0">
                <a:solidFill>
                  <a:schemeClr val="tx1"/>
                </a:solidFill>
              </a:rPr>
              <a:t>- </a:t>
            </a:r>
            <a:r>
              <a:rPr lang="ru-RU" dirty="0">
                <a:solidFill>
                  <a:schemeClr val="tx1"/>
                </a:solidFill>
              </a:rPr>
              <a:t>путем наблюдения за </a:t>
            </a:r>
            <a:r>
              <a:rPr lang="ru-RU" dirty="0" smtClean="0">
                <a:solidFill>
                  <a:schemeClr val="tx1"/>
                </a:solidFill>
              </a:rPr>
              <a:t>эволюцией</a:t>
            </a:r>
            <a:r>
              <a:rPr lang="en-US" dirty="0" smtClean="0">
                <a:solidFill>
                  <a:schemeClr val="tx1"/>
                </a:solidFill>
              </a:rPr>
              <a:t> -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невозможно </a:t>
            </a:r>
            <a:r>
              <a:rPr lang="ru-RU" dirty="0" smtClean="0">
                <a:solidFill>
                  <a:schemeClr val="tx1"/>
                </a:solidFill>
              </a:rPr>
              <a:t>построить выравнивание (((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962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6910" y="208482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3</a:t>
            </a:r>
            <a:r>
              <a:rPr lang="en-US" dirty="0" smtClean="0"/>
              <a:t>. </a:t>
            </a:r>
            <a:r>
              <a:rPr lang="ru-RU" dirty="0" smtClean="0"/>
              <a:t>Эволюция последовательности белка – следствие эволюции кодирующей последовательности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855" y="4197099"/>
            <a:ext cx="8410695" cy="2265895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Последовательность белка обычно находится под стабилизирующим отбором – против изменений.</a:t>
            </a:r>
            <a:endParaRPr lang="en-US" dirty="0" smtClean="0"/>
          </a:p>
          <a:p>
            <a:endParaRPr lang="ru-RU" dirty="0" smtClean="0"/>
          </a:p>
          <a:p>
            <a:r>
              <a:rPr lang="ru-RU" dirty="0" smtClean="0"/>
              <a:t>Потому, что изменения последовательности влияют на свойства белка, пространственную структуру и биологические функции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7815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260" y="82613"/>
            <a:ext cx="8229600" cy="4660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Локальная эволюция белка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2665" y="471815"/>
            <a:ext cx="8833150" cy="6101242"/>
          </a:xfrm>
          <a:solidFill>
            <a:schemeClr val="bg1"/>
          </a:solidFill>
          <a:ln>
            <a:noFill/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Кодирующая последовательность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 ATG AGG --- TTG -CCC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--- TGA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-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 ATG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 --- TTG -CCC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--- TGA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u-RU" sz="2400" dirty="0" smtClean="0">
                <a:cs typeface="Courier New" panose="02070309020205020404" pitchFamily="49" charset="0"/>
              </a:rPr>
              <a:t>замена </a:t>
            </a:r>
            <a:r>
              <a:rPr lang="ru-RU" sz="2400" dirty="0">
                <a:cs typeface="Courier New" panose="02070309020205020404" pitchFamily="49" charset="0"/>
              </a:rPr>
              <a:t>1 </a:t>
            </a:r>
            <a:r>
              <a:rPr lang="ru-RU" sz="2400" dirty="0" err="1">
                <a:cs typeface="Courier New" panose="02070309020205020404" pitchFamily="49" charset="0"/>
              </a:rPr>
              <a:t>п.н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ru-RU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-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      </a:t>
            </a:r>
            <a:r>
              <a:rPr lang="ru-RU" sz="2400" dirty="0" smtClean="0">
                <a:cs typeface="Courier New" panose="02070309020205020404" pitchFamily="49" charset="0"/>
              </a:rPr>
              <a:t>замена</a:t>
            </a:r>
            <a:r>
              <a:rPr lang="ru-RU" sz="2400" dirty="0">
                <a:cs typeface="Courier New" panose="02070309020205020404" pitchFamily="49" charset="0"/>
              </a:rPr>
              <a:t> </a:t>
            </a:r>
            <a:r>
              <a:rPr lang="ru-RU" sz="2400" dirty="0" err="1">
                <a:cs typeface="Courier New" panose="02070309020205020404" pitchFamily="49" charset="0"/>
              </a:rPr>
              <a:t>а.к</a:t>
            </a:r>
            <a:r>
              <a:rPr lang="ru-RU" sz="2400" dirty="0">
                <a:cs typeface="Courier New" panose="02070309020205020404" pitchFamily="49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ATG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 --- TTG -CC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--- TGA A 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u-RU" sz="2400" dirty="0" smtClean="0">
                <a:cs typeface="Courier New" panose="02070309020205020404" pitchFamily="49" charset="0"/>
              </a:rPr>
              <a:t>замена </a:t>
            </a:r>
            <a:r>
              <a:rPr lang="ru-RU" sz="2400" dirty="0">
                <a:cs typeface="Courier New" panose="02070309020205020404" pitchFamily="49" charset="0"/>
              </a:rPr>
              <a:t>1 </a:t>
            </a:r>
            <a:r>
              <a:rPr lang="ru-RU" sz="2400" dirty="0" err="1">
                <a:cs typeface="Courier New" panose="02070309020205020404" pitchFamily="49" charset="0"/>
              </a:rPr>
              <a:t>п.н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-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ru-RU" sz="2400" dirty="0" smtClean="0">
                <a:cs typeface="Courier New" panose="02070309020205020404" pitchFamily="49" charset="0"/>
              </a:rPr>
              <a:t>не изменена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ATG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TGC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TTC -CC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--- TGA A</a:t>
            </a:r>
            <a:r>
              <a:rPr lang="ru-RU" sz="2400" dirty="0" smtClean="0">
                <a:cs typeface="Courier New" panose="02070309020205020404" pitchFamily="49" charset="0"/>
              </a:rPr>
              <a:t> </a:t>
            </a:r>
            <a:r>
              <a:rPr lang="ru-RU" sz="2400" dirty="0">
                <a:cs typeface="Courier New" panose="02070309020205020404" pitchFamily="49" charset="0"/>
              </a:rPr>
              <a:t>   </a:t>
            </a:r>
            <a:r>
              <a:rPr lang="ru-RU" sz="2400" dirty="0" smtClean="0">
                <a:cs typeface="Courier New" panose="02070309020205020404" pitchFamily="49" charset="0"/>
              </a:rPr>
              <a:t>    вставка 3пн</a:t>
            </a:r>
            <a:br>
              <a:rPr lang="ru-RU" sz="2400" dirty="0" smtClean="0">
                <a:cs typeface="Courier New" panose="02070309020205020404" pitchFamily="49" charset="0"/>
              </a:rPr>
            </a:br>
            <a:r>
              <a:rPr lang="ru-RU" sz="2400" dirty="0" smtClean="0">
                <a:cs typeface="Courier New" panose="02070309020205020404" pitchFamily="49" charset="0"/>
              </a:rPr>
              <a:t>     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ru-RU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-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ru-RU" sz="2400" dirty="0" smtClean="0">
                <a:cs typeface="Courier New" panose="02070309020205020404" pitchFamily="49" charset="0"/>
              </a:rPr>
              <a:t>вставка 1ак</a:t>
            </a:r>
            <a:endParaRPr lang="ru-RU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 ATG A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 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CC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---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TGA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u-RU" sz="2400" dirty="0" err="1" smtClean="0">
                <a:cs typeface="Courier New" panose="02070309020205020404" pitchFamily="49" charset="0"/>
              </a:rPr>
              <a:t>делеция</a:t>
            </a:r>
            <a:r>
              <a:rPr lang="ru-RU" sz="2400" dirty="0" smtClean="0">
                <a:cs typeface="Courier New" panose="02070309020205020404" pitchFamily="49" charset="0"/>
              </a:rPr>
              <a:t> </a:t>
            </a:r>
            <a:r>
              <a:rPr lang="ru-RU" sz="2400" dirty="0">
                <a:cs typeface="Courier New" panose="02070309020205020404" pitchFamily="49" charset="0"/>
              </a:rPr>
              <a:t>3пн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ru-RU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ru-RU" sz="2400" dirty="0" err="1" smtClean="0">
                <a:cs typeface="Courier New" panose="02070309020205020404" pitchFamily="49" charset="0"/>
              </a:rPr>
              <a:t>делеция</a:t>
            </a:r>
            <a:r>
              <a:rPr lang="ru-RU" sz="2400" dirty="0" smtClean="0">
                <a:cs typeface="Courier New" panose="02070309020205020404" pitchFamily="49" charset="0"/>
              </a:rPr>
              <a:t> 1ак</a:t>
            </a:r>
            <a:endParaRPr lang="ru-RU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ATG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CC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---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TG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ru-RU" sz="2400" dirty="0" smtClean="0">
                <a:cs typeface="Courier New" panose="02070309020205020404" pitchFamily="49" charset="0"/>
              </a:rPr>
              <a:t>        замена </a:t>
            </a:r>
            <a:r>
              <a:rPr lang="ru-RU" sz="2400" dirty="0">
                <a:cs typeface="Courier New" panose="02070309020205020404" pitchFamily="49" charset="0"/>
              </a:rPr>
              <a:t>1 </a:t>
            </a:r>
            <a:r>
              <a:rPr lang="ru-RU" sz="2400" dirty="0" err="1">
                <a:cs typeface="Courier New" panose="02070309020205020404" pitchFamily="49" charset="0"/>
              </a:rPr>
              <a:t>п.н</a:t>
            </a:r>
            <a:r>
              <a:rPr lang="ru-RU" sz="2400" dirty="0" smtClean="0">
                <a:cs typeface="Courier New" panose="02070309020205020404" pitchFamily="49" charset="0"/>
              </a:rPr>
              <a:t/>
            </a:r>
            <a:br>
              <a:rPr lang="ru-RU" sz="2400" dirty="0" smtClean="0">
                <a:cs typeface="Courier New" panose="02070309020205020404" pitchFamily="49" charset="0"/>
              </a:rPr>
            </a:br>
            <a:r>
              <a:rPr lang="ru-RU" sz="2400" dirty="0" smtClean="0">
                <a:cs typeface="Courier New" panose="02070309020205020404" pitchFamily="49" charset="0"/>
              </a:rPr>
              <a:t>     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ru-RU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u-RU" sz="2400" dirty="0" smtClean="0">
                <a:cs typeface="Courier New" panose="02070309020205020404" pitchFamily="49" charset="0"/>
              </a:rPr>
              <a:t>потеря</a:t>
            </a:r>
            <a:r>
              <a:rPr lang="en-US" sz="2400" dirty="0" smtClean="0">
                <a:cs typeface="Courier New" panose="02070309020205020404" pitchFamily="49" charset="0"/>
              </a:rPr>
              <a:t> stop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 ATG A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TGC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CC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--- TG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u-RU" sz="2400" dirty="0" err="1" smtClean="0">
                <a:cs typeface="Courier New" panose="02070309020205020404" pitchFamily="49" charset="0"/>
              </a:rPr>
              <a:t>делеция+вставка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ru-RU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ru-RU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u-RU" sz="2400" dirty="0" smtClean="0">
                <a:cs typeface="Courier New" panose="02070309020205020404" pitchFamily="49" charset="0"/>
              </a:rPr>
              <a:t>2 </a:t>
            </a:r>
            <a:r>
              <a:rPr lang="en-US" sz="2400" dirty="0" smtClean="0">
                <a:cs typeface="Courier New" panose="02070309020205020404" pitchFamily="49" charset="0"/>
              </a:rPr>
              <a:t>“</a:t>
            </a:r>
            <a:r>
              <a:rPr lang="ru-RU" sz="2400" dirty="0" smtClean="0">
                <a:cs typeface="Courier New" panose="02070309020205020404" pitchFamily="49" charset="0"/>
              </a:rPr>
              <a:t>новые</a:t>
            </a:r>
            <a:r>
              <a:rPr lang="en-US" sz="2400" dirty="0" smtClean="0">
                <a:cs typeface="Courier New" panose="02070309020205020404" pitchFamily="49" charset="0"/>
              </a:rPr>
              <a:t>”</a:t>
            </a:r>
            <a:r>
              <a:rPr lang="ru-RU" sz="2400" dirty="0" smtClean="0">
                <a:cs typeface="Courier New" panose="02070309020205020404" pitchFamily="49" charset="0"/>
              </a:rPr>
              <a:t> </a:t>
            </a:r>
            <a:r>
              <a:rPr lang="ru-RU" sz="2400" dirty="0" err="1" smtClean="0">
                <a:cs typeface="Courier New" panose="02070309020205020404" pitchFamily="49" charset="0"/>
              </a:rPr>
              <a:t>а.к</a:t>
            </a:r>
            <a:r>
              <a:rPr lang="ru-RU" sz="2400" dirty="0" smtClean="0">
                <a:cs typeface="Courier New" panose="02070309020205020404" pitchFamily="49" charset="0"/>
              </a:rPr>
              <a:t>.</a:t>
            </a:r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 A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TG A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 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CC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--- TG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u-RU" sz="2400" dirty="0" err="1" smtClean="0">
                <a:cs typeface="Courier New" panose="02070309020205020404" pitchFamily="49" charset="0"/>
              </a:rPr>
              <a:t>делеция</a:t>
            </a:r>
            <a:r>
              <a:rPr lang="ru-RU" sz="2400" dirty="0" smtClean="0">
                <a:cs typeface="Courier New" panose="02070309020205020404" pitchFamily="49" charset="0"/>
              </a:rPr>
              <a:t> 1 </a:t>
            </a:r>
            <a:r>
              <a:rPr lang="ru-RU" sz="2400" dirty="0" err="1">
                <a:cs typeface="Courier New" panose="02070309020205020404" pitchFamily="49" charset="0"/>
              </a:rPr>
              <a:t>п.н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ru-RU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ru-RU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ru-RU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ru-RU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ru-RU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dirty="0" smtClean="0">
                <a:cs typeface="Courier New" panose="02070309020205020404" pitchFamily="49" charset="0"/>
              </a:rPr>
              <a:t>сдвиг рамки</a:t>
            </a:r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ATG 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--- TG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u-RU" sz="2400" dirty="0" err="1" smtClean="0">
                <a:cs typeface="Courier New" panose="02070309020205020404" pitchFamily="49" charset="0"/>
              </a:rPr>
              <a:t>делеция</a:t>
            </a:r>
            <a:r>
              <a:rPr lang="ru-RU" sz="2400" dirty="0" smtClean="0">
                <a:cs typeface="Courier New" panose="02070309020205020404" pitchFamily="49" charset="0"/>
              </a:rPr>
              <a:t> 6 </a:t>
            </a:r>
            <a:r>
              <a:rPr lang="ru-RU" sz="2400" dirty="0" err="1" smtClean="0">
                <a:cs typeface="Courier New" panose="02070309020205020404" pitchFamily="49" charset="0"/>
              </a:rPr>
              <a:t>п.н</a:t>
            </a:r>
            <a:r>
              <a:rPr lang="ru-RU" sz="2400" dirty="0" smtClean="0">
                <a:cs typeface="Courier New" panose="02070309020205020404" pitchFamily="49" charset="0"/>
              </a:rPr>
              <a:t>.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ru-RU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ru-RU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-        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ru-RU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dirty="0" err="1" smtClean="0">
                <a:cs typeface="Courier New" panose="02070309020205020404" pitchFamily="49" charset="0"/>
              </a:rPr>
              <a:t>делеция</a:t>
            </a:r>
            <a:r>
              <a:rPr lang="ru-RU" sz="2400" dirty="0" smtClean="0">
                <a:cs typeface="Courier New" panose="02070309020205020404" pitchFamily="49" charset="0"/>
              </a:rPr>
              <a:t> 2 </a:t>
            </a:r>
            <a:r>
              <a:rPr lang="ru-RU" sz="2400" dirty="0" err="1" smtClean="0">
                <a:cs typeface="Courier New" panose="02070309020205020404" pitchFamily="49" charset="0"/>
              </a:rPr>
              <a:t>ак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40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60460" y="4465935"/>
            <a:ext cx="883315" cy="345645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43775" y="4465935"/>
            <a:ext cx="1382580" cy="345646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960460" y="5118820"/>
            <a:ext cx="1075340" cy="312474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035799" y="5113586"/>
            <a:ext cx="1344176" cy="317708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378402" y="5114869"/>
            <a:ext cx="1344176" cy="317708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721005" y="5116152"/>
            <a:ext cx="694435" cy="31514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368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426" y="164575"/>
            <a:ext cx="8794744" cy="883315"/>
          </a:xfrm>
        </p:spPr>
        <p:txBody>
          <a:bodyPr>
            <a:noAutofit/>
          </a:bodyPr>
          <a:lstStyle/>
          <a:p>
            <a:r>
              <a:rPr lang="ru-RU" sz="3200" dirty="0" smtClean="0"/>
              <a:t>Выравнивание, отражающее  эволюцию белка</a:t>
            </a:r>
            <a:endParaRPr lang="ru-RU" sz="3200" dirty="0"/>
          </a:p>
        </p:txBody>
      </p:sp>
      <p:sp>
        <p:nvSpPr>
          <p:cNvPr id="7" name="Объект 3"/>
          <p:cNvSpPr>
            <a:spLocks noGrp="1"/>
          </p:cNvSpPr>
          <p:nvPr>
            <p:ph sz="half" idx="2"/>
          </p:nvPr>
        </p:nvSpPr>
        <p:spPr>
          <a:xfrm>
            <a:off x="519662" y="932675"/>
            <a:ext cx="8257075" cy="460860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Белок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MR-LP*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LP*</a:t>
            </a:r>
            <a:endParaRPr lang="en-US" dirty="0">
              <a:cs typeface="Courier New" panose="02070309020205020404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-LP*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LP*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KC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P*</a:t>
            </a:r>
            <a:endParaRPr lang="ru-RU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KC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-P</a:t>
            </a:r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X…</a:t>
            </a: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dirty="0" smtClean="0">
                <a:cs typeface="Courier New" panose="02070309020205020404" pitchFamily="49" charset="0"/>
              </a:rPr>
              <a:t>замена в стоп-кодоне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s-a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dirty="0" smtClean="0">
                <a:cs typeface="Courier New" panose="02070309020205020404" pitchFamily="49" charset="0"/>
              </a:rPr>
              <a:t>у </a:t>
            </a:r>
            <a:r>
              <a:rPr lang="en-US" b="1" dirty="0" smtClean="0">
                <a:solidFill>
                  <a:srgbClr val="FF0000"/>
                </a:solidFill>
                <a:cs typeface="Courier New" panose="02070309020205020404" pitchFamily="49" charset="0"/>
              </a:rPr>
              <a:t>s</a:t>
            </a:r>
            <a:r>
              <a:rPr lang="en-US" dirty="0" smtClean="0">
                <a:cs typeface="Courier New" panose="02070309020205020404" pitchFamily="49" charset="0"/>
              </a:rPr>
              <a:t> </a:t>
            </a:r>
            <a:r>
              <a:rPr lang="ru-RU" dirty="0" smtClean="0">
                <a:cs typeface="Courier New" panose="02070309020205020404" pitchFamily="49" charset="0"/>
              </a:rPr>
              <a:t>и </a:t>
            </a:r>
            <a:r>
              <a:rPr lang="en-US" b="1" dirty="0" smtClean="0">
                <a:solidFill>
                  <a:srgbClr val="FF0000"/>
                </a:solidFill>
                <a:cs typeface="Courier New" panose="02070309020205020404" pitchFamily="49" charset="0"/>
              </a:rPr>
              <a:t>a</a:t>
            </a:r>
            <a:r>
              <a:rPr lang="en-US" dirty="0" smtClean="0">
                <a:cs typeface="Courier New" panose="02070309020205020404" pitchFamily="49" charset="0"/>
              </a:rPr>
              <a:t> </a:t>
            </a:r>
            <a:r>
              <a:rPr lang="ru-RU" dirty="0" smtClean="0">
                <a:cs typeface="Courier New" panose="02070309020205020404" pitchFamily="49" charset="0"/>
              </a:rPr>
              <a:t>нет предка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rllgx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dirty="0">
                <a:cs typeface="Courier New" panose="02070309020205020404" pitchFamily="49" charset="0"/>
              </a:rPr>
              <a:t> </a:t>
            </a:r>
            <a:r>
              <a:rPr lang="ru-RU" dirty="0" smtClean="0">
                <a:cs typeface="Courier New" panose="02070309020205020404" pitchFamily="49" charset="0"/>
              </a:rPr>
              <a:t> смена послед-</a:t>
            </a:r>
            <a:r>
              <a:rPr lang="ru-RU" dirty="0" err="1" smtClean="0">
                <a:cs typeface="Courier New" panose="02070309020205020404" pitchFamily="49" charset="0"/>
              </a:rPr>
              <a:t>ти</a:t>
            </a:r>
            <a:r>
              <a:rPr lang="ru-RU" dirty="0" smtClean="0">
                <a:cs typeface="Courier New" panose="02070309020205020404" pitchFamily="49" charset="0"/>
              </a:rPr>
              <a:t> из-за сдвига рамки</a:t>
            </a:r>
            <a:endParaRPr lang="en-US" dirty="0" smtClean="0">
              <a:cs typeface="Courier New" panose="02070309020205020404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LGX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ru-RU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6368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575"/>
            <a:ext cx="8229600" cy="6964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Названия мутаций в белках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235" y="971079"/>
            <a:ext cx="8717935" cy="4570195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Синонимические – </a:t>
            </a:r>
            <a:r>
              <a:rPr lang="ru-RU" dirty="0" err="1" smtClean="0"/>
              <a:t>а.к</a:t>
            </a:r>
            <a:r>
              <a:rPr lang="ru-RU" dirty="0" smtClean="0"/>
              <a:t>. последовательность не меняется</a:t>
            </a:r>
          </a:p>
          <a:p>
            <a:r>
              <a:rPr lang="ru-RU" dirty="0" err="1" smtClean="0"/>
              <a:t>Миссенс</a:t>
            </a:r>
            <a:r>
              <a:rPr lang="ru-RU" dirty="0" smtClean="0"/>
              <a:t> </a:t>
            </a:r>
            <a:r>
              <a:rPr lang="ru-RU" dirty="0"/>
              <a:t>– замена аминокислотного остатка</a:t>
            </a:r>
          </a:p>
          <a:p>
            <a:r>
              <a:rPr lang="ru-RU" dirty="0"/>
              <a:t>Нонсенс </a:t>
            </a:r>
            <a:r>
              <a:rPr lang="ru-RU" dirty="0" smtClean="0"/>
              <a:t>– замена кодона на стоп</a:t>
            </a:r>
          </a:p>
          <a:p>
            <a:r>
              <a:rPr lang="ru-RU" dirty="0" smtClean="0"/>
              <a:t>Другие точечные мутации, меняющие белок</a:t>
            </a:r>
          </a:p>
          <a:p>
            <a:pPr lvl="1"/>
            <a:r>
              <a:rPr lang="ru-RU" dirty="0" smtClean="0"/>
              <a:t>Замена стоп-кодона =</a:t>
            </a:r>
            <a:r>
              <a:rPr lang="en-US" dirty="0" smtClean="0"/>
              <a:t>&gt; </a:t>
            </a:r>
            <a:r>
              <a:rPr lang="ru-RU" dirty="0" smtClean="0"/>
              <a:t>удлинение белка</a:t>
            </a:r>
          </a:p>
          <a:p>
            <a:pPr lvl="1"/>
            <a:r>
              <a:rPr lang="ru-RU" dirty="0" smtClean="0"/>
              <a:t>Замена </a:t>
            </a:r>
            <a:r>
              <a:rPr lang="ru-RU" dirty="0" err="1" smtClean="0"/>
              <a:t>инициаторного</a:t>
            </a:r>
            <a:r>
              <a:rPr lang="ru-RU" dirty="0" smtClean="0"/>
              <a:t> кодона </a:t>
            </a:r>
            <a:r>
              <a:rPr lang="en-US" dirty="0" smtClean="0"/>
              <a:t>(ATG, </a:t>
            </a:r>
            <a:r>
              <a:rPr lang="ru-RU" dirty="0"/>
              <a:t>у бактерий </a:t>
            </a:r>
            <a:r>
              <a:rPr lang="ru-RU" dirty="0" smtClean="0"/>
              <a:t>иногда другие</a:t>
            </a:r>
            <a:r>
              <a:rPr lang="en-US" dirty="0" smtClean="0"/>
              <a:t>) </a:t>
            </a:r>
            <a:r>
              <a:rPr lang="ru-RU" dirty="0" smtClean="0"/>
              <a:t> </a:t>
            </a:r>
            <a:r>
              <a:rPr lang="en-US" dirty="0" smtClean="0"/>
              <a:t>=&gt; </a:t>
            </a:r>
            <a:r>
              <a:rPr lang="ru-RU" dirty="0" smtClean="0"/>
              <a:t>удлинение или потеря регуляции</a:t>
            </a:r>
            <a:endParaRPr lang="en-US" dirty="0" smtClean="0"/>
          </a:p>
          <a:p>
            <a:pPr lvl="1"/>
            <a:r>
              <a:rPr lang="ru-RU" dirty="0" smtClean="0"/>
              <a:t>У эукариот мутации сайтов </a:t>
            </a:r>
            <a:r>
              <a:rPr lang="ru-RU" dirty="0" err="1" smtClean="0"/>
              <a:t>сплайсинга</a:t>
            </a:r>
            <a:r>
              <a:rPr lang="ru-RU" dirty="0" smtClean="0"/>
              <a:t> (</a:t>
            </a:r>
            <a:r>
              <a:rPr lang="en-US" dirty="0" smtClean="0"/>
              <a:t>GT </a:t>
            </a:r>
            <a:r>
              <a:rPr lang="ru-RU" dirty="0" smtClean="0"/>
              <a:t>и </a:t>
            </a:r>
            <a:r>
              <a:rPr lang="en-US" dirty="0" smtClean="0"/>
              <a:t>AG)</a:t>
            </a:r>
            <a:endParaRPr lang="ru-RU" dirty="0" smtClean="0"/>
          </a:p>
          <a:p>
            <a:pPr lvl="1"/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2592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3830" y="2929735"/>
            <a:ext cx="87179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Примеры последствий мутаций:</a:t>
            </a:r>
            <a:endParaRPr lang="en-US" sz="28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John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W.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Kimball’s Biology pages </a:t>
            </a:r>
            <a:b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800" dirty="0" smtClean="0"/>
              <a:t>http</a:t>
            </a:r>
            <a:r>
              <a:rPr lang="ru-RU" sz="2800" dirty="0"/>
              <a:t>://www.biology-pages.info/M/Mutations.html#silent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60411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ВЫРАВНИВАНИЕ</a:t>
            </a:r>
            <a:endParaRPr lang="ru-RU" dirty="0"/>
          </a:p>
        </p:txBody>
      </p:sp>
      <p:pic>
        <p:nvPicPr>
          <p:cNvPr id="6" name="Рисунок 5" descr="aln1.png"/>
          <p:cNvPicPr>
            <a:picLocks noChangeAspect="1"/>
          </p:cNvPicPr>
          <p:nvPr/>
        </p:nvPicPr>
        <p:blipFill>
          <a:blip r:embed="rId2" cstate="print"/>
          <a:srcRect b="42641"/>
          <a:stretch>
            <a:fillRect/>
          </a:stretch>
        </p:blipFill>
        <p:spPr>
          <a:xfrm>
            <a:off x="371432" y="1124700"/>
            <a:ext cx="8604276" cy="51462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0387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3095" y="548625"/>
            <a:ext cx="7772400" cy="22381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4</a:t>
            </a:r>
            <a:r>
              <a:rPr lang="en-US" dirty="0" smtClean="0"/>
              <a:t>. </a:t>
            </a:r>
            <a:r>
              <a:rPr lang="ru-RU" dirty="0" smtClean="0"/>
              <a:t>Обратная задача: построить эволюционное выравнивание, зная последовательности потомков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855" y="3121760"/>
            <a:ext cx="8372290" cy="2499985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Практически никогда правильный ответ не известен (((</a:t>
            </a:r>
            <a:r>
              <a:rPr lang="en-US" dirty="0" smtClean="0"/>
              <a:t>:</a:t>
            </a:r>
          </a:p>
          <a:p>
            <a:endParaRPr lang="ru-RU" dirty="0" smtClean="0"/>
          </a:p>
          <a:p>
            <a:r>
              <a:rPr lang="ru-RU" dirty="0" smtClean="0"/>
              <a:t>Задача хорошо решается для мало отличающихся последовательностей.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Чем больше разошлись последовательности, тем менее надежны наши реконструкции выравнивания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3459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835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Гомология последовательностей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689589" y="960831"/>
            <a:ext cx="2117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…ACRKTPD…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1301" y="1721707"/>
            <a:ext cx="2117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…ACRKSPD…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1301" y="2412481"/>
            <a:ext cx="2117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…ACRKSPR…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396" y="3212951"/>
            <a:ext cx="2117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…ACHKSPR…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02745" y="3212951"/>
            <a:ext cx="1903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…ACRKPR…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07476" y="1668798"/>
            <a:ext cx="2117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…ANRKTPD…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07476" y="2412481"/>
            <a:ext cx="2117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…ANRKTPQ…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8701" y="3212951"/>
            <a:ext cx="2332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…AVNRKTPQ…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3409026" y="1408770"/>
            <a:ext cx="506026" cy="3933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102745" y="2128780"/>
            <a:ext cx="0" cy="3933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2136861" y="2877628"/>
            <a:ext cx="506026" cy="3933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323180" y="2886596"/>
            <a:ext cx="421690" cy="37546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700767" y="1415149"/>
            <a:ext cx="421690" cy="37546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767567" y="2093808"/>
            <a:ext cx="6095" cy="42094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6788023" y="2887872"/>
            <a:ext cx="6095" cy="42094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26322" y="3803406"/>
            <a:ext cx="83094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Последовательности, произошедшие от одной предковой последовательности в результате эволюции, называются </a:t>
            </a:r>
            <a:r>
              <a:rPr lang="ru-RU" sz="2400" b="1" dirty="0" smtClean="0"/>
              <a:t>гомологичными</a:t>
            </a:r>
            <a:r>
              <a:rPr lang="ru-RU" sz="2400" dirty="0" smtClean="0"/>
              <a:t>. </a:t>
            </a:r>
          </a:p>
          <a:p>
            <a:endParaRPr lang="ru-RU" sz="2400" dirty="0"/>
          </a:p>
          <a:p>
            <a:r>
              <a:rPr lang="ru-RU" sz="2400" b="1" dirty="0" smtClean="0"/>
              <a:t>Гомология –  общность происхождения (наличие общего предка).</a:t>
            </a:r>
            <a:endParaRPr lang="ru-RU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8726749" y="63740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237451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835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Гомология аминокислот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689589" y="960831"/>
            <a:ext cx="2117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…AC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KTPD…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1301" y="1721707"/>
            <a:ext cx="2117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…AC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KSPD…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1301" y="2412481"/>
            <a:ext cx="2117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…AC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KSPR…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396" y="3212951"/>
            <a:ext cx="2117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…AC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KSPR…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02745" y="3212951"/>
            <a:ext cx="1903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…AC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KPR…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07476" y="1668798"/>
            <a:ext cx="2117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…AN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KTPD…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07476" y="2412481"/>
            <a:ext cx="2117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…AN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KTPQ…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8701" y="3212951"/>
            <a:ext cx="2332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…AVN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KTPQ…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3409026" y="1408770"/>
            <a:ext cx="506026" cy="3933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102745" y="2128780"/>
            <a:ext cx="0" cy="3933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2136861" y="2877628"/>
            <a:ext cx="506026" cy="3933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323180" y="2886596"/>
            <a:ext cx="421690" cy="37546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700767" y="1415149"/>
            <a:ext cx="421690" cy="37546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767567" y="2093808"/>
            <a:ext cx="6095" cy="42094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6788023" y="2887872"/>
            <a:ext cx="6095" cy="42094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726749" y="63740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17250" y="3903725"/>
            <a:ext cx="83094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Аминокислотные </a:t>
            </a:r>
            <a:r>
              <a:rPr lang="ru-RU" sz="2400" dirty="0"/>
              <a:t>остатки, произошедшие от одного остатка у общего предка,  называются </a:t>
            </a:r>
            <a:r>
              <a:rPr lang="ru-RU" sz="2400" b="1" dirty="0"/>
              <a:t>гомологичными</a:t>
            </a:r>
            <a:r>
              <a:rPr lang="ru-RU" sz="2400" dirty="0"/>
              <a:t>.</a:t>
            </a:r>
          </a:p>
          <a:p>
            <a:endParaRPr lang="ru-RU" sz="2400" dirty="0" smtClean="0"/>
          </a:p>
          <a:p>
            <a:r>
              <a:rPr lang="ru-RU" sz="2400" dirty="0"/>
              <a:t>Еще раз: запомните, </a:t>
            </a:r>
            <a:r>
              <a:rPr lang="ru-RU" sz="2400" b="1" dirty="0"/>
              <a:t>гомология – это общность происхождения (наличие общего предка).</a:t>
            </a:r>
          </a:p>
          <a:p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345571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835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Гомология аминокислот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689589" y="960831"/>
            <a:ext cx="2117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…ACRKTP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1301" y="1721707"/>
            <a:ext cx="2117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…ACRKSP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1301" y="2412481"/>
            <a:ext cx="2117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…ACRKSP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396" y="3212951"/>
            <a:ext cx="2117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…ACHKSP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02745" y="3212951"/>
            <a:ext cx="1903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…ACRKP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07476" y="1668798"/>
            <a:ext cx="2117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…ANRKTP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07476" y="2412481"/>
            <a:ext cx="2117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…ANRKTP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Q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8701" y="3212951"/>
            <a:ext cx="2332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…AVNRKTP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Q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3409026" y="1408770"/>
            <a:ext cx="506026" cy="3933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102745" y="2128780"/>
            <a:ext cx="0" cy="3933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2136861" y="2877628"/>
            <a:ext cx="506026" cy="3933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323180" y="2886596"/>
            <a:ext cx="421690" cy="37546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700767" y="1415149"/>
            <a:ext cx="421690" cy="37546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767567" y="2093808"/>
            <a:ext cx="6095" cy="42094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6788023" y="2887872"/>
            <a:ext cx="6095" cy="42094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726749" y="63740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17250" y="3903725"/>
            <a:ext cx="83094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Аминокислотные </a:t>
            </a:r>
            <a:r>
              <a:rPr lang="ru-RU" sz="2400" dirty="0"/>
              <a:t>остатки, произошедшие от одного остатка у общего предка,  называются </a:t>
            </a:r>
            <a:r>
              <a:rPr lang="ru-RU" sz="2400" b="1" dirty="0"/>
              <a:t>гомологичными</a:t>
            </a:r>
            <a:r>
              <a:rPr lang="ru-RU" sz="2400" dirty="0"/>
              <a:t>.</a:t>
            </a:r>
          </a:p>
          <a:p>
            <a:endParaRPr lang="ru-RU" sz="2400" dirty="0" smtClean="0"/>
          </a:p>
          <a:p>
            <a:r>
              <a:rPr lang="ru-RU" sz="2400" dirty="0"/>
              <a:t>Еще раз: запомните, </a:t>
            </a:r>
            <a:r>
              <a:rPr lang="ru-RU" sz="2400" b="1" dirty="0"/>
              <a:t>гомология – это общность происхождения (наличие общего предка).</a:t>
            </a:r>
          </a:p>
          <a:p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220242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835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Гомология аминокислот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689589" y="960831"/>
            <a:ext cx="2117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…ACRK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PD…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1301" y="1721707"/>
            <a:ext cx="2117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…ACRK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PD…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1301" y="2412481"/>
            <a:ext cx="2117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…ACRK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396" y="3212951"/>
            <a:ext cx="2117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…ACHK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02745" y="3212951"/>
            <a:ext cx="1903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…ACRKPR…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07476" y="1668798"/>
            <a:ext cx="2117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…ANRK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PD…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07476" y="2412481"/>
            <a:ext cx="2117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…ANRK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PQ…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8701" y="3212951"/>
            <a:ext cx="2332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…AVNRK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PQ…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3409026" y="1408770"/>
            <a:ext cx="506026" cy="3933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102745" y="2128780"/>
            <a:ext cx="0" cy="3933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2136861" y="2877628"/>
            <a:ext cx="506026" cy="3933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323180" y="2886596"/>
            <a:ext cx="421690" cy="37546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700767" y="1415149"/>
            <a:ext cx="421690" cy="37546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767567" y="2093808"/>
            <a:ext cx="6095" cy="42094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6788023" y="2887872"/>
            <a:ext cx="6095" cy="42094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726749" y="63740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17250" y="3903725"/>
            <a:ext cx="83094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Аминокислотные </a:t>
            </a:r>
            <a:r>
              <a:rPr lang="ru-RU" sz="2400" dirty="0"/>
              <a:t>остатки, произошедшие от одного остатка у общего предка,  называются </a:t>
            </a:r>
            <a:r>
              <a:rPr lang="ru-RU" sz="2400" b="1" dirty="0"/>
              <a:t>гомологичными</a:t>
            </a:r>
            <a:r>
              <a:rPr lang="ru-RU" sz="2400" dirty="0"/>
              <a:t>.</a:t>
            </a:r>
          </a:p>
          <a:p>
            <a:endParaRPr lang="ru-RU" sz="2400" dirty="0" smtClean="0"/>
          </a:p>
          <a:p>
            <a:r>
              <a:rPr lang="ru-RU" sz="2400" dirty="0"/>
              <a:t>Еще раз: запомните, </a:t>
            </a:r>
            <a:r>
              <a:rPr lang="ru-RU" sz="2400" b="1" dirty="0"/>
              <a:t>гомология – это общность происхождения (наличие общего предка).</a:t>
            </a:r>
          </a:p>
          <a:p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174439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835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Гомология аминокислот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689589" y="960831"/>
            <a:ext cx="2117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…ACRK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PD…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1301" y="1721707"/>
            <a:ext cx="2117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…ACRK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PD…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1301" y="2412481"/>
            <a:ext cx="2117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…ACRK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396" y="3212951"/>
            <a:ext cx="2117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…ACHK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02745" y="3212951"/>
            <a:ext cx="1903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…ACRKPR…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07476" y="1668798"/>
            <a:ext cx="2117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…ANRK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PD…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07476" y="2412481"/>
            <a:ext cx="2117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…ANRK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PQ…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8701" y="3212951"/>
            <a:ext cx="2332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…AVNRK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PQ…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3409026" y="1408770"/>
            <a:ext cx="506026" cy="3933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102745" y="2128780"/>
            <a:ext cx="0" cy="3933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2136861" y="2877628"/>
            <a:ext cx="506026" cy="3933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323180" y="2886596"/>
            <a:ext cx="421690" cy="37546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700767" y="1415149"/>
            <a:ext cx="421690" cy="37546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767567" y="2093808"/>
            <a:ext cx="6095" cy="42094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6788023" y="2887872"/>
            <a:ext cx="6095" cy="42094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726749" y="63740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17250" y="3903725"/>
            <a:ext cx="83094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Аминокислотные </a:t>
            </a:r>
            <a:r>
              <a:rPr lang="ru-RU" sz="2400" dirty="0"/>
              <a:t>остатки, произошедшие от одного остатка у общего предка,  называются </a:t>
            </a:r>
            <a:r>
              <a:rPr lang="ru-RU" sz="2400" b="1" dirty="0"/>
              <a:t>гомологичными</a:t>
            </a:r>
            <a:r>
              <a:rPr lang="ru-RU" sz="2400" dirty="0"/>
              <a:t>.</a:t>
            </a:r>
          </a:p>
          <a:p>
            <a:endParaRPr lang="ru-RU" sz="2400" dirty="0" smtClean="0"/>
          </a:p>
          <a:p>
            <a:r>
              <a:rPr lang="ru-RU" sz="2400" dirty="0"/>
              <a:t>Еще раз: запомните, </a:t>
            </a:r>
            <a:r>
              <a:rPr lang="ru-RU" sz="2400" b="1" dirty="0"/>
              <a:t>гомология – это общность происхождения (наличие общего предка).</a:t>
            </a:r>
          </a:p>
          <a:p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354432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5455315" y="635306"/>
            <a:ext cx="2332690" cy="1225105"/>
            <a:chOff x="5807476" y="4922463"/>
            <a:chExt cx="2332690" cy="1225105"/>
          </a:xfrm>
        </p:grpSpPr>
        <p:sp>
          <p:nvSpPr>
            <p:cNvPr id="3" name="TextBox 2"/>
            <p:cNvSpPr txBox="1"/>
            <p:nvPr/>
          </p:nvSpPr>
          <p:spPr>
            <a:xfrm>
              <a:off x="5807476" y="4922463"/>
              <a:ext cx="23326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…A</a:t>
              </a:r>
              <a:r>
                <a:rPr lang="ru-RU" sz="2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-</a:t>
              </a:r>
              <a:r>
                <a:rPr lang="en-US" sz="2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CHKSPR…</a:t>
              </a:r>
              <a:endParaRPr lang="ru-RU" sz="2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807476" y="5261240"/>
              <a:ext cx="23326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…A</a:t>
              </a:r>
              <a:r>
                <a:rPr lang="ru-RU" sz="2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-</a:t>
              </a:r>
              <a:r>
                <a:rPr lang="en-US" sz="2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CRK</a:t>
              </a:r>
              <a:r>
                <a:rPr lang="ru-RU" sz="2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-</a:t>
              </a:r>
              <a:r>
                <a:rPr lang="en-US" sz="2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PR…</a:t>
              </a:r>
              <a:endParaRPr lang="ru-RU" sz="2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807476" y="5624348"/>
              <a:ext cx="23326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…AVNRKTPQ…</a:t>
              </a:r>
              <a:endParaRPr lang="ru-RU" sz="2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28099" y="544588"/>
            <a:ext cx="49272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Эволюция соответствует такому выравниванию: 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64012" y="2008015"/>
            <a:ext cx="7873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Задача. </a:t>
            </a:r>
            <a:r>
              <a:rPr lang="ru-RU" sz="3200" dirty="0" smtClean="0"/>
              <a:t>Даны три последовательности: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751487" y="2796986"/>
            <a:ext cx="233269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…ACHKSPR…</a:t>
            </a:r>
            <a:endParaRPr lang="ru-RU" sz="2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ACRKPR…</a:t>
            </a:r>
            <a:endParaRPr lang="ru-RU" sz="2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…AVNRKTPQ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4705" y="4029581"/>
            <a:ext cx="78730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Требуется построить выравнивание, соответствующее эволюции</a:t>
            </a:r>
            <a:endParaRPr lang="ru-RU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764012" y="5387659"/>
            <a:ext cx="78730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Последовательности длинные и не всегда очень похожие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133611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выравниваний белков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714" t="16881" r="35625" b="41559"/>
          <a:stretch/>
        </p:blipFill>
        <p:spPr bwMode="auto">
          <a:xfrm>
            <a:off x="196893" y="1623965"/>
            <a:ext cx="8676467" cy="445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83650" y="6273551"/>
            <a:ext cx="3595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FFC000"/>
                </a:solidFill>
              </a:rPr>
              <a:t>Добавить названия. Взять </a:t>
            </a:r>
            <a:r>
              <a:rPr lang="en-US" i="1" dirty="0" err="1" smtClean="0">
                <a:solidFill>
                  <a:srgbClr val="FFC000"/>
                </a:solidFill>
              </a:rPr>
              <a:t>DnaK</a:t>
            </a:r>
            <a:r>
              <a:rPr lang="en-US" i="1" dirty="0" smtClean="0">
                <a:solidFill>
                  <a:srgbClr val="FFC000"/>
                </a:solidFill>
              </a:rPr>
              <a:t> !</a:t>
            </a:r>
            <a:endParaRPr lang="ru-RU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046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170"/>
            <a:ext cx="8229600" cy="5760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Терминология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55864"/>
            <a:ext cx="8339350" cy="5722345"/>
          </a:xfrm>
        </p:spPr>
        <p:txBody>
          <a:bodyPr>
            <a:normAutofit fontScale="92500"/>
          </a:bodyPr>
          <a:lstStyle/>
          <a:p>
            <a:r>
              <a:rPr lang="ru-RU" sz="2400" dirty="0" err="1" smtClean="0"/>
              <a:t>Гэп</a:t>
            </a:r>
            <a:r>
              <a:rPr lang="ru-RU" sz="2400" dirty="0" smtClean="0"/>
              <a:t> = </a:t>
            </a:r>
            <a:r>
              <a:rPr lang="en-US" sz="2400" dirty="0" smtClean="0"/>
              <a:t>“-”</a:t>
            </a:r>
            <a:r>
              <a:rPr lang="ru-RU" sz="2400" dirty="0" smtClean="0"/>
              <a:t>. Используют следующие символы </a:t>
            </a:r>
            <a:r>
              <a:rPr lang="ru-RU" sz="2400" dirty="0" err="1" smtClean="0"/>
              <a:t>гэпа</a:t>
            </a:r>
            <a:r>
              <a:rPr lang="ru-RU" sz="2400" dirty="0" smtClean="0"/>
              <a:t>:</a:t>
            </a:r>
          </a:p>
          <a:p>
            <a:pPr lvl="1"/>
            <a:r>
              <a:rPr lang="en-US" sz="2400" dirty="0" smtClean="0"/>
              <a:t>“-”</a:t>
            </a:r>
          </a:p>
          <a:p>
            <a:pPr lvl="1"/>
            <a:r>
              <a:rPr lang="en-US" sz="2400" dirty="0" smtClean="0"/>
              <a:t>“~”  </a:t>
            </a:r>
            <a:r>
              <a:rPr lang="ru-RU" sz="2400" dirty="0" smtClean="0"/>
              <a:t>чаще, концевые</a:t>
            </a:r>
            <a:endParaRPr lang="en-US" sz="2400" dirty="0" smtClean="0"/>
          </a:p>
          <a:p>
            <a:pPr lvl="1"/>
            <a:r>
              <a:rPr lang="en-US" sz="2400" dirty="0" smtClean="0"/>
              <a:t>“.”</a:t>
            </a:r>
            <a:r>
              <a:rPr lang="ru-RU" sz="2400" dirty="0" smtClean="0"/>
              <a:t>    редко, но бывает </a:t>
            </a:r>
            <a:endParaRPr lang="en-US" sz="2400" dirty="0" smtClean="0"/>
          </a:p>
          <a:p>
            <a:r>
              <a:rPr lang="ru-RU" sz="2400" dirty="0" err="1" smtClean="0"/>
              <a:t>Индель</a:t>
            </a:r>
            <a:r>
              <a:rPr lang="ru-RU" sz="2400" dirty="0" smtClean="0"/>
              <a:t> = </a:t>
            </a:r>
            <a:r>
              <a:rPr lang="en-US" sz="2400" dirty="0" smtClean="0"/>
              <a:t>“------”; </a:t>
            </a:r>
            <a:r>
              <a:rPr lang="ru-RU" sz="2400" dirty="0" smtClean="0"/>
              <a:t>его часто называют </a:t>
            </a:r>
            <a:r>
              <a:rPr lang="ru-RU" sz="2400" dirty="0"/>
              <a:t>тем же </a:t>
            </a:r>
            <a:r>
              <a:rPr lang="ru-RU" sz="2400" dirty="0" smtClean="0"/>
              <a:t>словом</a:t>
            </a:r>
            <a:r>
              <a:rPr lang="en-US" sz="2400" dirty="0" smtClean="0"/>
              <a:t> “</a:t>
            </a:r>
            <a:r>
              <a:rPr lang="ru-RU" sz="2400" dirty="0" err="1" smtClean="0"/>
              <a:t>гэп</a:t>
            </a:r>
            <a:r>
              <a:rPr lang="en-US" sz="2400" dirty="0" smtClean="0"/>
              <a:t>”</a:t>
            </a:r>
          </a:p>
          <a:p>
            <a:r>
              <a:rPr lang="ru-RU" sz="2400" dirty="0" smtClean="0"/>
              <a:t>Позиция выр</a:t>
            </a:r>
            <a:r>
              <a:rPr lang="ru-RU" sz="2400" dirty="0"/>
              <a:t>а</a:t>
            </a:r>
            <a:r>
              <a:rPr lang="ru-RU" sz="2400" dirty="0" smtClean="0"/>
              <a:t>внивания 1, 2, …  Она же – колонка</a:t>
            </a:r>
          </a:p>
          <a:p>
            <a:r>
              <a:rPr lang="ru-RU" sz="2400" dirty="0" smtClean="0"/>
              <a:t>Консервативная  - в основном, одна и та же буква в колонке; </a:t>
            </a:r>
            <a:br>
              <a:rPr lang="ru-RU" sz="2400" dirty="0" smtClean="0"/>
            </a:br>
            <a:r>
              <a:rPr lang="ru-RU" sz="2400" dirty="0" smtClean="0"/>
              <a:t>% консервативности</a:t>
            </a:r>
            <a:r>
              <a:rPr lang="en-US" sz="2400" dirty="0" smtClean="0"/>
              <a:t> </a:t>
            </a:r>
            <a:r>
              <a:rPr lang="ru-RU" sz="2400" dirty="0" smtClean="0"/>
              <a:t>= </a:t>
            </a:r>
            <a:r>
              <a:rPr lang="en-US" sz="2400" dirty="0" smtClean="0"/>
              <a:t>(</a:t>
            </a:r>
            <a:r>
              <a:rPr lang="ru-RU" sz="2400" dirty="0" smtClean="0"/>
              <a:t>С</a:t>
            </a:r>
            <a:r>
              <a:rPr lang="en-US" sz="2400" dirty="0" smtClean="0"/>
              <a:t>/H)%., </a:t>
            </a:r>
            <a:r>
              <a:rPr lang="ru-RU" sz="2400" dirty="0" smtClean="0"/>
              <a:t>где </a:t>
            </a:r>
            <a:r>
              <a:rPr lang="en-US" sz="2400" dirty="0" smtClean="0"/>
              <a:t>H – </a:t>
            </a:r>
            <a:r>
              <a:rPr lang="ru-RU" sz="2400" dirty="0" smtClean="0"/>
              <a:t>число последовательностей, С – число встреч самой частой буквы в колонке ;  100% - абсолютно консервативная позиция </a:t>
            </a:r>
          </a:p>
          <a:p>
            <a:r>
              <a:rPr lang="ru-RU" sz="2400" dirty="0" smtClean="0"/>
              <a:t>Функционально консервативная – в колонке, в основном, буквы из одной и той же группы похожих остатков.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Похожесть может определяться по разному.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ru-RU" sz="2400" dirty="0" smtClean="0"/>
              <a:t>Процент консервативности и абсолютно функционально консервативная позиция – аналогично. 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30186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Студенты предлагают </a:t>
            </a:r>
            <a:r>
              <a:rPr lang="ru-RU" sz="2400" dirty="0" smtClean="0"/>
              <a:t>(на доске)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Группы сходных (часто заменяемых) остатков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Пары редко заменяемых остатков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349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2665" y="0"/>
            <a:ext cx="8229600" cy="7406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702246"/>
            <a:ext cx="8229600" cy="5423918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ru-RU" sz="1800" dirty="0" smtClean="0"/>
              <a:t>Эволюция – это изменение последовательности генома</a:t>
            </a:r>
          </a:p>
          <a:p>
            <a:pPr lvl="1">
              <a:buFont typeface="+mj-lt"/>
              <a:buAutoNum type="arabicPeriod"/>
            </a:pPr>
            <a:r>
              <a:rPr lang="ru-RU" sz="1400" dirty="0" smtClean="0"/>
              <a:t>Мутации происходят постоянно и в случайных местах генома</a:t>
            </a:r>
            <a:endParaRPr lang="ru-RU" sz="1200" dirty="0" smtClean="0"/>
          </a:p>
          <a:p>
            <a:pPr lvl="1">
              <a:buFont typeface="+mj-lt"/>
              <a:buAutoNum type="arabicPeriod"/>
            </a:pPr>
            <a:r>
              <a:rPr lang="ru-RU" sz="1400" dirty="0" smtClean="0"/>
              <a:t>Мутации состоят в локальных изменениях и крупных перестройках. </a:t>
            </a:r>
          </a:p>
          <a:p>
            <a:pPr lvl="1">
              <a:buFont typeface="+mj-lt"/>
              <a:buAutoNum type="arabicPeriod"/>
            </a:pPr>
            <a:r>
              <a:rPr lang="ru-RU" sz="1400" dirty="0" smtClean="0"/>
              <a:t>Самые частые мутации -  ошибки полимераз</a:t>
            </a:r>
          </a:p>
          <a:p>
            <a:pPr lvl="1">
              <a:buFont typeface="+mj-lt"/>
              <a:buAutoNum type="arabicPeriod"/>
            </a:pPr>
            <a:r>
              <a:rPr lang="ru-RU" sz="1400" dirty="0" smtClean="0"/>
              <a:t>Системы репарации борются за стабильность (сохранение последовательности) генома</a:t>
            </a:r>
          </a:p>
          <a:p>
            <a:pPr lvl="1">
              <a:buFont typeface="+mj-lt"/>
              <a:buAutoNum type="arabicPeriod"/>
            </a:pPr>
            <a:r>
              <a:rPr lang="ru-RU" sz="1400" dirty="0" smtClean="0"/>
              <a:t>Эволюция определяется отбором. Отбор работает против вредных мутаций. Нейтральные мутации имеют небольшой шанс захватить популяцию. Полезные мутации чрезвычайно редки </a:t>
            </a:r>
          </a:p>
          <a:p>
            <a:pPr>
              <a:buFont typeface="+mj-lt"/>
              <a:buAutoNum type="arabicPeriod"/>
            </a:pPr>
            <a:r>
              <a:rPr lang="ru-RU" sz="1800" dirty="0" smtClean="0"/>
              <a:t>Локальная эволюция изображается выравниванием. Это выравнивание практически нам недоступно</a:t>
            </a:r>
          </a:p>
          <a:p>
            <a:pPr>
              <a:buFont typeface="+mj-lt"/>
              <a:buAutoNum type="arabicPeriod"/>
            </a:pPr>
            <a:r>
              <a:rPr lang="ru-RU" sz="1800" dirty="0" smtClean="0"/>
              <a:t>Обратная задача:  зная последовательности потомков восстановить эволюцию.</a:t>
            </a:r>
          </a:p>
          <a:p>
            <a:pPr>
              <a:buFont typeface="+mj-lt"/>
              <a:buAutoNum type="arabicPeriod"/>
            </a:pPr>
            <a:r>
              <a:rPr lang="ru-RU" sz="1800" dirty="0" smtClean="0"/>
              <a:t>Мутации в последовательности белка  - следствия мутации в </a:t>
            </a:r>
            <a:r>
              <a:rPr lang="en-US" sz="1800" dirty="0" smtClean="0"/>
              <a:t>CDS</a:t>
            </a:r>
            <a:endParaRPr lang="ru-RU" sz="1800" dirty="0" smtClean="0"/>
          </a:p>
          <a:p>
            <a:pPr>
              <a:buFont typeface="+mj-lt"/>
              <a:buAutoNum type="arabicPeriod"/>
            </a:pPr>
            <a:r>
              <a:rPr lang="ru-RU" sz="1800" dirty="0" smtClean="0"/>
              <a:t>Гомология последовательностей и аминокислотных остатков</a:t>
            </a:r>
          </a:p>
          <a:p>
            <a:pPr>
              <a:buFont typeface="+mj-lt"/>
              <a:buAutoNum type="arabicPeriod"/>
            </a:pPr>
            <a:r>
              <a:rPr lang="ru-RU" sz="1800" dirty="0" smtClean="0"/>
              <a:t>Консервативность последовательностей – основа решения обратной задачи.</a:t>
            </a:r>
          </a:p>
          <a:p>
            <a:pPr>
              <a:buFont typeface="+mj-lt"/>
              <a:buAutoNum type="arabicPeriod"/>
            </a:pPr>
            <a:r>
              <a:rPr lang="ru-RU" sz="1800" dirty="0" smtClean="0"/>
              <a:t>Примеры выравниваний. Терминология</a:t>
            </a:r>
          </a:p>
          <a:p>
            <a:pPr>
              <a:buFont typeface="+mj-lt"/>
              <a:buAutoNum type="arabicPeriod"/>
            </a:pPr>
            <a:r>
              <a:rPr lang="en-US" sz="1800" dirty="0" err="1" smtClean="0"/>
              <a:t>JalView</a:t>
            </a:r>
            <a:endParaRPr lang="ru-RU" sz="1800" dirty="0" smtClean="0"/>
          </a:p>
          <a:p>
            <a:pPr>
              <a:buFont typeface="+mj-lt"/>
              <a:buAutoNum type="arabicPeriod"/>
            </a:pPr>
            <a:r>
              <a:rPr lang="ru-RU" sz="1800" dirty="0" smtClean="0"/>
              <a:t>Структура консервативней последовательности</a:t>
            </a:r>
          </a:p>
          <a:p>
            <a:pPr marL="457200" lvl="1" indent="0"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-65855"/>
            <a:ext cx="8229600" cy="6912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Блоки выравнивания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15008" y="3736240"/>
            <a:ext cx="8928992" cy="2957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/>
              <a:t>     На отмеченных участках последовательности настолько сходны, что выравнивание скорее всего правильное (то есть любые два остатка в одной колонке </a:t>
            </a:r>
            <a:r>
              <a:rPr lang="ru-RU" sz="2400" dirty="0" err="1" smtClean="0"/>
              <a:t>гомологичны</a:t>
            </a:r>
            <a:r>
              <a:rPr lang="ru-RU" sz="2400" dirty="0" smtClean="0"/>
              <a:t>). </a:t>
            </a:r>
            <a:br>
              <a:rPr lang="ru-RU" sz="2400" dirty="0" smtClean="0"/>
            </a:br>
            <a:r>
              <a:rPr lang="ru-RU" sz="2400" dirty="0" smtClean="0"/>
              <a:t>     Вероятность найти настолько же похожий участок в случайной последовательности очень мала. </a:t>
            </a:r>
          </a:p>
          <a:p>
            <a:pPr marL="0" indent="0">
              <a:buNone/>
            </a:pPr>
            <a:r>
              <a:rPr lang="ru-RU" sz="2400" dirty="0" smtClean="0"/>
              <a:t>     Значит,  появление таких участков в этих белках неслучайно. </a:t>
            </a:r>
          </a:p>
          <a:p>
            <a:pPr marL="0" indent="0">
              <a:buNone/>
            </a:pPr>
            <a:r>
              <a:rPr lang="ru-RU" sz="2400" dirty="0" smtClean="0"/>
              <a:t>     Это можно объяснить тем, что был общий предок – белок с похожими последовательностями участков. </a:t>
            </a:r>
            <a:endParaRPr lang="ru-RU" sz="2400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193830" y="548625"/>
            <a:ext cx="8732166" cy="3110805"/>
            <a:chOff x="-4426" y="1278319"/>
            <a:chExt cx="8732166" cy="311080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 cstate="print"/>
            <a:srcRect l="10009" t="10433" r="22069" b="54433"/>
            <a:stretch/>
          </p:blipFill>
          <p:spPr>
            <a:xfrm>
              <a:off x="-4426" y="1278319"/>
              <a:ext cx="8732166" cy="2693967"/>
            </a:xfrm>
            <a:prstGeom prst="rect">
              <a:avLst/>
            </a:prstGeom>
          </p:spPr>
        </p:pic>
        <p:sp>
          <p:nvSpPr>
            <p:cNvPr id="10" name="Левая фигурная скобка 9"/>
            <p:cNvSpPr/>
            <p:nvPr/>
          </p:nvSpPr>
          <p:spPr>
            <a:xfrm rot="16200000">
              <a:off x="1740421" y="2200899"/>
              <a:ext cx="488016" cy="3888434"/>
            </a:xfrm>
            <a:prstGeom prst="lef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1" name="Левая фигурная скобка 10"/>
            <p:cNvSpPr/>
            <p:nvPr/>
          </p:nvSpPr>
          <p:spPr>
            <a:xfrm rot="16200000">
              <a:off x="7546792" y="3325673"/>
              <a:ext cx="468561" cy="1656185"/>
            </a:xfrm>
            <a:prstGeom prst="lef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363989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/>
          <a:srcRect l="10009" t="10433" r="22069" b="54433"/>
          <a:stretch/>
        </p:blipFill>
        <p:spPr>
          <a:xfrm>
            <a:off x="899592" y="620688"/>
            <a:ext cx="8732147" cy="269396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10009" t="10433" r="38818" b="54433"/>
          <a:stretch/>
        </p:blipFill>
        <p:spPr>
          <a:xfrm>
            <a:off x="81365" y="620688"/>
            <a:ext cx="6578867" cy="2693961"/>
          </a:xfrm>
          <a:prstGeom prst="rect">
            <a:avLst/>
          </a:prstGeom>
        </p:spPr>
      </p:pic>
      <p:sp>
        <p:nvSpPr>
          <p:cNvPr id="5" name="Левая фигурная скобка 4"/>
          <p:cNvSpPr/>
          <p:nvPr/>
        </p:nvSpPr>
        <p:spPr>
          <a:xfrm rot="16200000">
            <a:off x="1807712" y="1636915"/>
            <a:ext cx="488015" cy="3888432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Левая фигурная скобка 6"/>
          <p:cNvSpPr/>
          <p:nvPr/>
        </p:nvSpPr>
        <p:spPr>
          <a:xfrm rot="16200000">
            <a:off x="8419149" y="2673038"/>
            <a:ext cx="468559" cy="1656184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l="36323" t="29774" r="33812" b="40452"/>
          <a:stretch/>
        </p:blipFill>
        <p:spPr>
          <a:xfrm>
            <a:off x="4002138" y="904862"/>
            <a:ext cx="3823198" cy="2273316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0" y="0"/>
            <a:ext cx="91440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Пример: гомология а.о.</a:t>
            </a:r>
            <a:endParaRPr lang="ru-RU" dirty="0"/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215008" y="3814846"/>
            <a:ext cx="8928992" cy="30259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/>
              <a:t>А что можно сказать про гомологию между аминокислотами на участке между блоками?</a:t>
            </a:r>
          </a:p>
          <a:p>
            <a:pPr marL="0" indent="0">
              <a:buNone/>
            </a:pPr>
            <a:r>
              <a:rPr lang="ru-RU" sz="2400" dirty="0" smtClean="0"/>
              <a:t>Вот пример выравнивания тех же последовательностей, построенного другой программой. Между двумя блоками выравнивания отличаются. Какая программа права?</a:t>
            </a:r>
          </a:p>
          <a:p>
            <a:pPr marL="0" indent="0">
              <a:buNone/>
            </a:pPr>
            <a:r>
              <a:rPr lang="ru-RU" sz="2400" dirty="0" smtClean="0"/>
              <a:t>Да никакая! Эти участки настолько непохожи, что </a:t>
            </a:r>
            <a:r>
              <a:rPr lang="ru-RU" sz="2400" b="1" dirty="0" smtClean="0"/>
              <a:t>гарантировать построение правильного выравнивания технически невозможно.</a:t>
            </a: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8726749" y="637409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10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83381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 </a:t>
            </a:r>
            <a:r>
              <a:rPr lang="ru-RU" dirty="0"/>
              <a:t>хорошего </a:t>
            </a:r>
            <a:r>
              <a:rPr lang="ru-RU" dirty="0" smtClean="0"/>
              <a:t>выравнивания не очень близких последовательностей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714" t="16881" r="35625" b="41559"/>
          <a:stretch/>
        </p:blipFill>
        <p:spPr bwMode="auto">
          <a:xfrm>
            <a:off x="462665" y="1739180"/>
            <a:ext cx="8377277" cy="430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726749" y="63740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82180" y="6078945"/>
            <a:ext cx="3185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Раскраска – </a:t>
            </a:r>
            <a:r>
              <a:rPr lang="en-US" sz="2400" dirty="0"/>
              <a:t>BLOSUM62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69762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855" y="356600"/>
            <a:ext cx="8109518" cy="475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Часто выравнивание выглядит так</a:t>
            </a:r>
            <a:endParaRPr lang="ru-RU" dirty="0"/>
          </a:p>
        </p:txBody>
      </p:sp>
      <p:sp>
        <p:nvSpPr>
          <p:cNvPr id="3" name="AutoShape 2" descr="data:image/jpeg;base64,/9j/4AAQSkZJRgABAQAAAQABAAD/2wCEAAkGBxISEBUTEhIUFRMUFhUVEhcUEhUUFRUbFREWFhcXExQYHCggGBolHRYUITQiJSorLi4vGB8zODMsNzQtLysBCgoKDg0OGxAQGywmICIsLC0sLC8tLCwsLCwtLCwsLCwsNCwsLCwsLCwsLCwsLCwsLCwsLCwsLCwsLCwsLCwsLP/AABEIAQMAwwMBIgACEQEDEQH/xAAcAAEAAQUBAQAAAAAAAAAAAAAABQIEBgcIAQP/xABHEAABAwIDBQQGBgcFCQEAAAABAAIDBBEFEiEGMUFRYQcTcYEiMkKRobEjM1JygsEUYpKTwtHwCHOis+EXJTRTVGN0stIV/8QAGgEBAAMBAQEAAAAAAAAAAAAAAAMEBQIBBv/EAC8RAAICAQMCBQIEBwAAAAAAAAABAgMRBCExEkEFEzJRYSJxFCNCoTNSkbHB0fD/2gAMAwEAAhEDEQA/AN4oiIAiIgCIsD7X9r3YfRBsLrVNQSyE8WAAd5J4gEAdXA8EBa9oHatBQPdBTtFRVDRwvaKI8pHDUu/VHmQtO4z2g4rVE56x8bTuZT/QtHS7fSI8SVjIHmTqSdSSd5JXqgdj7FmNSXJVUTySG8kskh/Xkc75lfOIZTdpc0jcWuII8wVUvCVz1Mk6YrsZjsn2k19FI3NM+ogv6cUzi82/7cjvSYeWtui6RwfE46qCOeF2aOVoew8bHgRwI3EcwVx8t+/2fa4vw2WIn6moeGdGva19v2i/3qWuTezILYJbo2giIpCEIiIAiIgCIiAIiIAiIgCIiAIiIAiIgC5r7a8VM+MSMv6FMxkTeVy3vHnxu+34QulFyLtXUGTEax5N81VPbwErg0eQAC4nwSVLMiMVLnWCqVzhkAc8uO5lreJ4+Q+artpLLLsYuUlFdyiLDZHi5IZyFiT58l8O6yktIsRv4+YPJZEsflkzPeTvzEeQ0HyUdVkp5zwTaiiFSWOTxbR7DdqKWjbWNqpmxBzoXR5g45vRkDrBoO6zfetWkqUweEhmY73m/lw/rqpHZ5a6iGFPnSUTo3/aVhX/AFbf3cv/AML7w9oGFu3VsI+8Sz/2AXPKEBR/jH7Fh+GQ92dO0ON0s31NTBJ/dzMf8ir9cnugad7R7lJYdjVXT/UVU8dtzRI5zP3brt+C7jrI90RS8Ml+mR08i0fhPazXRWE8cVQ3mPoZPeLtP7IWe4B2mYfUkNdIYJD7E4yAnpJqw+FweisRthLhlOzS218ozNF4DfcvVIVwiwjbDtQoaB5iJdPOPWjhAOT+8eTlaempHJY5g3bpSySBlTTSU7SbCQPEzR1eA0OA8AUye4ZtpF86edkjGvY5r2PAcxzSHNcCLgtI0IIX0Q8CIiAIiIAiIgC43rZM08zvtTSn3yErsgrjJzSHvDt4e8HxzG64s4JafUFJ4MPoz1e78goxSeDfVn77vyVO70M0tL/FX2ZfKPq8MzOzNdlJ3i1weqkEVSE3F5Ro2VRsWJIj4cLF7vdm6AWHnzUgqZJQ3ebK1kxBo3D36Lt9dhwvKpWFsXiKOGJE7g333VQxA/ZCeTM8/E1+5forRteOII8NV9452u3H8iuHCS5RJG2EuGfRePYDvF16i5JCZ2c2sraAjuJS6Ib4Zbvj/CL3Z+EjzWQ7Z9sD5qMQ0rH09TJcTuuD3bABcwvHF17XsCLHcbFYKobE22lvzaLeRN/y96uUXSbwzN1unhjqS3yWrW2/Pr4r0i69VObWym3ZT2RuD+z/ALUuD34dK67bGWlvwsfpIx43zgdHrd648wbFH0lVBVM9aGRr7D2m3s5vgWlzfNdd4fWMmiZLG7NHI1r2EcQ4XB+KsReUVJx6WXCIi6OAiIgCIvHOAFybAaknggI7aLG4qKnfUTGzWDQD1nuPqsYOLif6suU8djklqZZ2xgCaR8hY03DC9xcWi+/fv+AWb9oG1ZxCqOQn9GhJbAODzudKR14chbmVjSo3alqWEa+n0KcMz5f7EDHSTO9nL1cbf6qZpIAxgaNbbzzJ1K+qKtZc5rBdp00annlhWlVV20bv4nkqq2fKLDefgFGrqqvO7OL7mvpieucSbnUqki6+1JTSSvEcUb5JDuZGwvcethw6quvoJoH93PFJE+18sjC0kc233jqFZwUHJZwR8kFtW6FfdpNtd69Ret5PFFJ7BEReHR9oapzeo5FSEFQH7t/EKElhzHUm3JUthLSCx1iFxKqMl8klepnB8ZRkS+FZTCRttxGrTyP8lXTy5m396+iqJuLNJqNkcPhkEaWUG2QnqCLe+6pmpXR2Lrely4HgL+HyU+vhXQ543Dja48RqFYjqG2k0U56NKLabz2IQhbY7Ddt+6eMNqHeg8k0bj7LiSXRE8nHUdbjiLama+9uouhvoQSHAgtINiCNQQeBVuMulmbOPUtjs9Fg2xnaBBPQQSVEjWzlmWUG3rMcWF1uGbLm80U5UM5REQBa57Z9pDBSiljNpam4dbe2IaO/aNm+GZbGXNG2mMGsxKea92NcY4uWSMlrbeJzO/Eorp9MclvR1eZZv2IljbCy9RFkH0IRF6gIiqfd593uXxc6wJ5aqp+8+J+a+NT6jvBaEVwjHnJ7s3xsrDS4HhTKmq9GWcMdKQ3NI5zxmZCwcmt4XtcOKq7RBT4lgbquE5u6HfwPIs5uR+WVh4jQPBHMDkvO17ZioxClpzRtEhjeXZM7WZmyMADmlxA0sOO4lWG0NH/8AlbM/or3NM0o7rTcXzSl8gbzDWZ9f1VEsPEs75/YpbmmkRFKXAiKl7rC6A9JsvVvXYjs8pKSnZLXRxSVMgBf34a5kRduija70bjcTvJvwWKdsOxsNJ3dVTMEccj+6mjYLMa4tLmPY3c2+VwIGm7quVOLeERK3c19QSWdbgfmpJQrXWN+WqmgVBet8mppZZi17BePdYEncASV6rTFnWid1sD4FwBUUFmSRPZLpg5eyISBun9aL6orrBsJmrKiOmp25pJDa/Bg9p7jwaBqf5rR9TMNtRRdYXsrWVEQlhY4xvLspHR5afiCi6n2ewaOjpYqaL1IWBoJAu473OPVxJJ6lFYwU8kkiIvTwidra809BUzDRzIZCz72Q5fjZcx0jLNXQvau+2D1NuIjHvnjB+a5+jGg8FS1j4RseGR2bKkRFQNQIiICKrI7PPXUL4qYmiDhYq3FA3mfgrMbljco2aaXV9JnOx3as6lpm09RA6YRDLC9j2tdlHqskDt9hoHDgBpfU43tbtBU4nMJJWiONgIhiBJawH1iSRdzzYXNhuCsAxrATYAAXJ8OqbLYScTrG07qhlOxwcQX8Q23otbcZ5DfdcaAngu6/reYrHyVbaq6MOe79i17mJvrPF/vAL6Mgid6pB8HXW16zsRoIoi59dNHlFy+QwCMWG9wLRp+JaQq4Gtke1rmyNa9zWvaCA8NcQHtB1AIAPmpJUNfqZwtbH+REnNQkeqb9OKudlKcSYhSMd6rqmHNfjaQGx8bWUTTV72byXN5HePA/zUk6UtMdRCRmjcyRpt7THBzSR0IF1wuqLxL+pI+i2DdfPsZv/aDdO6rpYrOMJiJiABOeUyFrgAN7svdW+91U32oF8OAUkE5vOXUrH3NzmjhLnknjbLa/VZNhnaThssAlkqGQvAu+KT6xjrahrbXfxsW3utP9om1pxKqD2gtghBbA1ws45iM8jhwLrN04ADjdI9TwmsYKUY5kYupmH1R4D5KIiZmIHNTKivfCNfSLlhUyxhzS0i4OhVSKunguNZWGR9HgBkmiiEuVssscd8ty3vHht7XF7XvwXS2xGw9LhcZbAC6R/wBZK+xkfxtoLNb0Hnc6rQeEf8XS/wDkwf5zV1EtTTTco5Zha6qNckohERWCiEREBjHabBnwirHKPP8Au3Nf/CuehuW5+0vbqCGOWijaJppGOjlF/o4g9pae8I1LrH1R5kaX0pE7Sx3j49VQ1bTax2Nrw6MoweVzwfRERUjSCIiAIiIC2xP6l/h+YuoIi6yVzQRY7joVB1GHSMPojM3hbeOhCt6eax0sy/EKZSamlkt3uJtck23XJNvC+5eKkusbEEHkRZVAqy8mUFI4M/V7DusHD5H8lHK/wVt3OdwAy+ZN/wAvio7fQyzo8+dHBXVUxabj1fl4r4AX3KbXgaBuAHkqyv23NWWlTezPhSU+UXO8/DorhEUMpNvLLMYqKwgiIvDovtn2Zq+jbzqoPhM1dPLnHs+p+8xekbb1XukPTJG5wPvaF0ctPSr6DE8Sf5iXwERFZM4LCu1Lax1DShkJtU1BLYj9hotnk8RcAdSDrYrNVoXthqu8xYtvpDDG0DgC7M8/B7fcFHbPpg2WdJWrLUmYY0cySSbuJNySdSSTvK9RWtXXtjNrEm1za2g81kpSm9j6CU4wWXsi5I62VNyN4v4b/cqmPBAI3EXHmjHg6ggjobpx2Pdn3DXg7l6qXxg+PNUNkINneR5p054Gccn1REXJ0ERWU9fkkyvFmkAtd87rqMXLg4nZGCzIu5ImuFnAEdRdWMuERncXN8DcfFX7Hgi4IIO4her2M5R4ZzOquz1JMjWYM32nuPTcpCKMNFmiwHAKpElZKXLFdFdfpQREXBKEREARFTK+wv7l6ll4DeDYHYjh5kr5p7ejDFkH3pXC3wY/3rdy1t2G1NKaFzIpQ6o7xz6lh0c3c1lgd7MobqNLkrZK16o9MUj5vVWddrYREUhXC5t26n7zFqx3KXJ+7Y1n8K6SXL+NuvW1budVUH3zvKrat/QaPhq/Mb+CzWPOkzFzvtEkeG4fCyl8UlyxO5n0R+LT5XUOAq+njhNlrWTzJR9j6mrvEyNv2RnP8IVzgvrP5ej79VYgL70NYI84IJJsWjnpa3RSTjmLUV/2SvVPFkZTfH+ibXjmgixUJRSETNJOryQ7rcE/kpxVLIdD5NOm5WpvBTGCNDw3FVIi4byTIKmWJrhZwBHUXVSLxPB40nszxjABYAADcBuXqIh6tgiIgCIiAIiIDxzrb1YV73W3WHyUgqJ2XaVJXJRZHbFyi0mReE4nNSzMnp3lksZu0jjza4e007iCun9gdrY8TpBM0ZZGnJPHfWN4HDm07weXUFcrvbYkLLeyraQ0OJx3NoakiCccPSNo3/hcRryLlpVy7GBdDudPoiKYrBcu4uLVdUOVTUf5zl1EuY9s2iDEK0O3Cokf+8eXgD9oKtqk3DY0fDpJTefYxnF5bvaz7IzHxOg/rqrRUhxcS473G/8AIKpcqPSkhOfXJy9wvF6i9OSul+tZ97+EqeUJQi8zOmY/4bfmptVdRyvsaGi9L+/+EERFXLoREQBERAEREAREQBERAEREBCVbbO/rwVrOPRPPeFe149L3/NWcu4rSg+DEvW8kde7L4gaihppzvlgikd4ujBd8SV4ozsxP+56K/wDyGfLRFaM4vZ9pYWYgyheHNklhMsT3ACOSziHRtdfV4AzWtuXPnbLJG7GZ2xm4Hd97yziJoI62Ab5krdGIHDMbpy3vD3lO5zgWkw1dM9h1Ia4ZmG7eIsbdNOZBO6Rz5HuLnyOL3ucbucXHMS48SSSVxPgkqznBWiIoC2EReFAXeEtvKT9ltv2j/opdWGDR2YXH2zfyGg/NX6p3vM/samkjipfO4REUJZCIiAIiIAiIgCIiAIiIAiLx7rC6LcERXn0vf81ZTGzSrioddx9yk9jMBdiFfDTNBLC4PnI9mNhBeb8NPRHVwWnCPBh6iay2dN7D0hiwyjjcLObTQhw5Humlw9914psC2gRWTPMbx7ZbC6yfLUwQPqMue18sxaDlDjlIc5t9LnRcu4phr6WpmppLh8Ujma8bHRw6FtiOhXU+0+x9NXFj5O8jni+qqIHmKePfo144anQg7ysC237H3TxmaCrnmrG2F6p7CJGtGjMzWDK4cHG/I8xzJZR1CXS8mj0X0xCklp5DFUxPhkbvbI0tO+1xzGm8aFW5lbzUHSy2pxfc+iQwmR2QbvaPIfzX0go5JOBY3md58Apimp2sblaPHmepUVlqhxyWadPKx5e0f7n0Y0AADcNAvURUTWCIiAIiIAiIgCIiAIiIAiIgCusPwWWrE3dujjZTxmWaWZxbGwa2BcATc2NhbgVRhtBLUzNp6duaV505NHFzzwaOJ/0W7MN7LaFkcTJQ+bu7OkaZHiGWS988kINnW3AG+gAN1b01OX1Moa3UquPSuWaXoOzeqfJQNmmjibiAe6IgOe9gbB3v0kZDdSLbidd62XsDs7BRYy+no+8e2npC2tleT6c00sb42W9UWY0kWGmoNzdZ7U7PRyV0NY5zi6nifHDH6PdsMh9OQaXzFtm77WG5TAaBewGu/r4rQSwYbbfJ6iIvTwIiID4VlFFM3LLGyRvJ7GvHuIWgu0LYU4dKZoWZqSR3okC5hJPqPPL7LuO466noRfKpp2SMcyRrXseC1zXAFrgd4IO8LicFJYZNRc6pZRyu119QvVne3PZjLTF09CHSwb3Rauki+7xkb/iHXetfxTgrMsplBm/TfC1ZR9URFCThERAEREAREQBERAERfMzC4Au4k2AGtydwHM+C9UW+DxtLk+ivMDwiorZu5pWZne246MjH2nu4Df1PAFZXsn2XVVVaSrvTw78lh3zx90/V+LtenFbmwXBoKSIRU8bY2DlvcftPcdXO6lXKtL3kZ2o18Y7Q3ZFbE7Hw4dDlZ6cz7d9KRZzzyA9lg4D33KyREV5LBjyk5PLCIi9OQiIgCIiAIiIAtadsGztCyinrXRZJ2gZXREMMj3vDWiRu5wudTa9gdVstal/tF1RFFTRDdJUZndRHG7Q+bgfJeNJrc6hKUXmLNMwV2g3jodQrtlWD18CodFSlXF9jWhqZx5JwVDVWJW8woISEcSqhUO5/BRuhEy1nuiczDmPevbjmoL9LdfhY7tFV+knkF5+H+TpayJNZxzHvVJlbzCh/0k9F4ah3P4L3yF7h6xEs6paFf4XhFZVEfo9NLID7QYcnnI6zB71L9h8jXYsWSta8Op5Mge1rsrmvY4ObcaGwcNOa6LAU8NLHllSzxGSeIo0rgnY9UyWdWTtib9iL6STwLj6LT4ZlszZzY2iodYIRn3GR/pynn6Z9UdG2HRT6KxGEY8FCzUWWcsIiLshCIiAIiIAiIgCIiAIiIAtd9ueBmpwt0rBd9K8TWHFli2T3NOb8C2IqZIw5pa4AtcCHA6ggixBHJAcZNdcXVSndvNmXYZXyQEHuXHPTOPFjjoL8S31T4X4qCVaSwy7CXUgiIvDope24SN1wql8ojq7xXq4OXs0fVEReHRmHY5IRjtNb2mzg/uHn8l06uduwTC3S4o6ot9HTxOGbhnl9Frf2e8PkuiVYjwU5vMmERF0cBERAEREAREQBERAEREAREQBERAYr2ibGx4pSGM2bMy7qeQ+y6253HI7QHyO8BcwYlQzUsz4Khjo5IzZwPwIPtNO8Eb12Sse2w2Mo8SjDamP0237uVhyysv8AZdxH6pBHReOOTqMnF7HKQK8c4DeVsHbDshkou6eyqZJHLURQXfGWGPvnFrXvIJBaNLkW37lc472Nuo6CaqkqRK+FrX90xhY0tD295eQkn1M1rAahR+WTed8GtqaOSaRsULHSSPNmNY0ucT0AV7tBgM+HTCGqYGSOjZILODhZ995HEEOB6g7xYreo2epaGswmagg7uOV8sUpGZzpGz0xe0yvdcmxZcXOmtlOYdgb3YtiEtRCH08sVIyAvDXscGMd3jcp5P11HFddCxgjdjzk5cNQ1ZNsnsTVYhUint+j/AEYmc6Zrmkxl+TPGw2L9bjgOq3RhOCQs2klMFNFHDDQMa7JC1je9lqc4cABbNkaRffpZSVJhc7toZqt0ZZBHRMponki0pdKJSW2N/ROYG/RFBISskya2T2agw6mbT07fRHpPcdXyOIF3vPE6DwAAUyiLsjCIiAIiIAiIgCIiAIiIAiIgCIiAIiIAiIgMY7TadsmEVgeL5YHyN6OjGdjgRxDmg+Sm5aKOen7qVueOSPJI1xJzBzbEE3v5714iAuoIWsa1jQA1oDWgbgALADyVaIgCIiAIiIAiIgCIiAIiIAiIgCIiA//Z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sp>
        <p:nvSpPr>
          <p:cNvPr id="4" name="AutoShape 4" descr="data:image/jpeg;base64,/9j/4AAQSkZJRgABAQAAAQABAAD/2wCEAAkGBxISEBUTEhIUFRMUFhUVEhcUEhUUFRUbFREWFhcXExQYHCggGBolHRYUITQiJSorLi4vGB8zODMsNzQtLysBCgoKDg0OGxAQGywmICIsLC0sLC8tLCwsLCwtLCwsLCwsNCwsLCwsLCwsLCwsLCwsLCwsLCwsLCwsLCwsLCwsLP/AABEIAQMAwwMBIgACEQEDEQH/xAAcAAEAAQUBAQAAAAAAAAAAAAAABQIEBgcIAQP/xABHEAABAwIDBQQGBgcFCQEAAAABAAIDBBEFEiEGMUFRYQcTcYEiMkKRobEjM1JygsEUYpKTwtHwCHOis+EXJTRTVGN0stIV/8QAGgEBAAMBAQEAAAAAAAAAAAAAAAMEBQIBBv/EAC8RAAICAQMCBQIEBwAAAAAAAAABAgMRBCExEkEFEzJRYSJxFCNCoTNSkbHB0fD/2gAMAwEAAhEDEQA/AN4oiIAiIgCIsD7X9r3YfRBsLrVNQSyE8WAAd5J4gEAdXA8EBa9oHatBQPdBTtFRVDRwvaKI8pHDUu/VHmQtO4z2g4rVE56x8bTuZT/QtHS7fSI8SVjIHmTqSdSSd5JXqgdj7FmNSXJVUTySG8kskh/Xkc75lfOIZTdpc0jcWuII8wVUvCVz1Mk6YrsZjsn2k19FI3NM+ogv6cUzi82/7cjvSYeWtui6RwfE46qCOeF2aOVoew8bHgRwI3EcwVx8t+/2fa4vw2WIn6moeGdGva19v2i/3qWuTezILYJbo2giIpCEIiIAiIgCIiAIiIAiIgCIiAIiIAiIgC5r7a8VM+MSMv6FMxkTeVy3vHnxu+34QulFyLtXUGTEax5N81VPbwErg0eQAC4nwSVLMiMVLnWCqVzhkAc8uO5lreJ4+Q+artpLLLsYuUlFdyiLDZHi5IZyFiT58l8O6yktIsRv4+YPJZEsflkzPeTvzEeQ0HyUdVkp5zwTaiiFSWOTxbR7DdqKWjbWNqpmxBzoXR5g45vRkDrBoO6zfetWkqUweEhmY73m/lw/rqpHZ5a6iGFPnSUTo3/aVhX/AFbf3cv/AML7w9oGFu3VsI+8Sz/2AXPKEBR/jH7Fh+GQ92dO0ON0s31NTBJ/dzMf8ir9cnugad7R7lJYdjVXT/UVU8dtzRI5zP3brt+C7jrI90RS8Ml+mR08i0fhPazXRWE8cVQ3mPoZPeLtP7IWe4B2mYfUkNdIYJD7E4yAnpJqw+FweisRthLhlOzS218ozNF4DfcvVIVwiwjbDtQoaB5iJdPOPWjhAOT+8eTlaempHJY5g3bpSySBlTTSU7SbCQPEzR1eA0OA8AUye4ZtpF86edkjGvY5r2PAcxzSHNcCLgtI0IIX0Q8CIiAIiIAiIgC43rZM08zvtTSn3yErsgrjJzSHvDt4e8HxzG64s4JafUFJ4MPoz1e78goxSeDfVn77vyVO70M0tL/FX2ZfKPq8MzOzNdlJ3i1weqkEVSE3F5Ro2VRsWJIj4cLF7vdm6AWHnzUgqZJQ3ebK1kxBo3D36Lt9dhwvKpWFsXiKOGJE7g333VQxA/ZCeTM8/E1+5forRteOII8NV9452u3H8iuHCS5RJG2EuGfRePYDvF16i5JCZ2c2sraAjuJS6Ib4Zbvj/CL3Z+EjzWQ7Z9sD5qMQ0rH09TJcTuuD3bABcwvHF17XsCLHcbFYKobE22lvzaLeRN/y96uUXSbwzN1unhjqS3yWrW2/Pr4r0i69VObWym3ZT2RuD+z/ALUuD34dK67bGWlvwsfpIx43zgdHrd648wbFH0lVBVM9aGRr7D2m3s5vgWlzfNdd4fWMmiZLG7NHI1r2EcQ4XB+KsReUVJx6WXCIi6OAiIgCIvHOAFybAaknggI7aLG4qKnfUTGzWDQD1nuPqsYOLif6suU8djklqZZ2xgCaR8hY03DC9xcWi+/fv+AWb9oG1ZxCqOQn9GhJbAODzudKR14chbmVjSo3alqWEa+n0KcMz5f7EDHSTO9nL1cbf6qZpIAxgaNbbzzJ1K+qKtZc5rBdp00annlhWlVV20bv4nkqq2fKLDefgFGrqqvO7OL7mvpieucSbnUqki6+1JTSSvEcUb5JDuZGwvcethw6quvoJoH93PFJE+18sjC0kc233jqFZwUHJZwR8kFtW6FfdpNtd69Ret5PFFJ7BEReHR9oapzeo5FSEFQH7t/EKElhzHUm3JUthLSCx1iFxKqMl8klepnB8ZRkS+FZTCRttxGrTyP8lXTy5m396+iqJuLNJqNkcPhkEaWUG2QnqCLe+6pmpXR2Lrely4HgL+HyU+vhXQ543Dja48RqFYjqG2k0U56NKLabz2IQhbY7Ddt+6eMNqHeg8k0bj7LiSXRE8nHUdbjiLama+9uouhvoQSHAgtINiCNQQeBVuMulmbOPUtjs9Fg2xnaBBPQQSVEjWzlmWUG3rMcWF1uGbLm80U5UM5REQBa57Z9pDBSiljNpam4dbe2IaO/aNm+GZbGXNG2mMGsxKea92NcY4uWSMlrbeJzO/Eorp9MclvR1eZZv2IljbCy9RFkH0IRF6gIiqfd593uXxc6wJ5aqp+8+J+a+NT6jvBaEVwjHnJ7s3xsrDS4HhTKmq9GWcMdKQ3NI5zxmZCwcmt4XtcOKq7RBT4lgbquE5u6HfwPIs5uR+WVh4jQPBHMDkvO17ZioxClpzRtEhjeXZM7WZmyMADmlxA0sOO4lWG0NH/8AlbM/or3NM0o7rTcXzSl8gbzDWZ9f1VEsPEs75/YpbmmkRFKXAiKl7rC6A9JsvVvXYjs8pKSnZLXRxSVMgBf34a5kRduija70bjcTvJvwWKdsOxsNJ3dVTMEccj+6mjYLMa4tLmPY3c2+VwIGm7quVOLeERK3c19QSWdbgfmpJQrXWN+WqmgVBet8mppZZi17BePdYEncASV6rTFnWid1sD4FwBUUFmSRPZLpg5eyISBun9aL6orrBsJmrKiOmp25pJDa/Bg9p7jwaBqf5rR9TMNtRRdYXsrWVEQlhY4xvLspHR5afiCi6n2ewaOjpYqaL1IWBoJAu473OPVxJJ6lFYwU8kkiIvTwidra809BUzDRzIZCz72Q5fjZcx0jLNXQvau+2D1NuIjHvnjB+a5+jGg8FS1j4RseGR2bKkRFQNQIiICKrI7PPXUL4qYmiDhYq3FA3mfgrMbljco2aaXV9JnOx3as6lpm09RA6YRDLC9j2tdlHqskDt9hoHDgBpfU43tbtBU4nMJJWiONgIhiBJawH1iSRdzzYXNhuCsAxrATYAAXJ8OqbLYScTrG07qhlOxwcQX8Q23otbcZ5DfdcaAngu6/reYrHyVbaq6MOe79i17mJvrPF/vAL6Mgid6pB8HXW16zsRoIoi59dNHlFy+QwCMWG9wLRp+JaQq4Gtke1rmyNa9zWvaCA8NcQHtB1AIAPmpJUNfqZwtbH+REnNQkeqb9OKudlKcSYhSMd6rqmHNfjaQGx8bWUTTV72byXN5HePA/zUk6UtMdRCRmjcyRpt7THBzSR0IF1wuqLxL+pI+i2DdfPsZv/aDdO6rpYrOMJiJiABOeUyFrgAN7svdW+91U32oF8OAUkE5vOXUrH3NzmjhLnknjbLa/VZNhnaThssAlkqGQvAu+KT6xjrahrbXfxsW3utP9om1pxKqD2gtghBbA1ws45iM8jhwLrN04ADjdI9TwmsYKUY5kYupmH1R4D5KIiZmIHNTKivfCNfSLlhUyxhzS0i4OhVSKunguNZWGR9HgBkmiiEuVssscd8ty3vHht7XF7XvwXS2xGw9LhcZbAC6R/wBZK+xkfxtoLNb0Hnc6rQeEf8XS/wDkwf5zV1EtTTTco5Zha6qNckohERWCiEREBjHabBnwirHKPP8Au3Nf/CuehuW5+0vbqCGOWijaJppGOjlF/o4g9pae8I1LrH1R5kaX0pE7Sx3j49VQ1bTax2Nrw6MoweVzwfRERUjSCIiAIiIC2xP6l/h+YuoIi6yVzQRY7joVB1GHSMPojM3hbeOhCt6eax0sy/EKZSamlkt3uJtck23XJNvC+5eKkusbEEHkRZVAqy8mUFI4M/V7DusHD5H8lHK/wVt3OdwAy+ZN/wAvio7fQyzo8+dHBXVUxabj1fl4r4AX3KbXgaBuAHkqyv23NWWlTezPhSU+UXO8/DorhEUMpNvLLMYqKwgiIvDovtn2Zq+jbzqoPhM1dPLnHs+p+8xekbb1XukPTJG5wPvaF0ctPSr6DE8Sf5iXwERFZM4LCu1Lax1DShkJtU1BLYj9hotnk8RcAdSDrYrNVoXthqu8xYtvpDDG0DgC7M8/B7fcFHbPpg2WdJWrLUmYY0cySSbuJNySdSSTvK9RWtXXtjNrEm1za2g81kpSm9j6CU4wWXsi5I62VNyN4v4b/cqmPBAI3EXHmjHg6ggjobpx2Pdn3DXg7l6qXxg+PNUNkINneR5p054Gccn1REXJ0ERWU9fkkyvFmkAtd87rqMXLg4nZGCzIu5ImuFnAEdRdWMuERncXN8DcfFX7Hgi4IIO4her2M5R4ZzOquz1JMjWYM32nuPTcpCKMNFmiwHAKpElZKXLFdFdfpQREXBKEREARFTK+wv7l6ll4DeDYHYjh5kr5p7ejDFkH3pXC3wY/3rdy1t2G1NKaFzIpQ6o7xz6lh0c3c1lgd7MobqNLkrZK16o9MUj5vVWddrYREUhXC5t26n7zFqx3KXJ+7Y1n8K6SXL+NuvW1budVUH3zvKrat/QaPhq/Mb+CzWPOkzFzvtEkeG4fCyl8UlyxO5n0R+LT5XUOAq+njhNlrWTzJR9j6mrvEyNv2RnP8IVzgvrP5ej79VYgL70NYI84IJJsWjnpa3RSTjmLUV/2SvVPFkZTfH+ibXjmgixUJRSETNJOryQ7rcE/kpxVLIdD5NOm5WpvBTGCNDw3FVIi4byTIKmWJrhZwBHUXVSLxPB40nszxjABYAADcBuXqIh6tgiIgCIiAIiIDxzrb1YV73W3WHyUgqJ2XaVJXJRZHbFyi0mReE4nNSzMnp3lksZu0jjza4e007iCun9gdrY8TpBM0ZZGnJPHfWN4HDm07weXUFcrvbYkLLeyraQ0OJx3NoakiCccPSNo3/hcRryLlpVy7GBdDudPoiKYrBcu4uLVdUOVTUf5zl1EuY9s2iDEK0O3Cokf+8eXgD9oKtqk3DY0fDpJTefYxnF5bvaz7IzHxOg/rqrRUhxcS473G/8AIKpcqPSkhOfXJy9wvF6i9OSul+tZ97+EqeUJQi8zOmY/4bfmptVdRyvsaGi9L+/+EERFXLoREQBERAEREAREQBERAEREBCVbbO/rwVrOPRPPeFe149L3/NWcu4rSg+DEvW8kde7L4gaihppzvlgikd4ujBd8SV4ozsxP+56K/wDyGfLRFaM4vZ9pYWYgyheHNklhMsT3ACOSziHRtdfV4AzWtuXPnbLJG7GZ2xm4Hd97yziJoI62Ab5krdGIHDMbpy3vD3lO5zgWkw1dM9h1Ia4ZmG7eIsbdNOZBO6Rz5HuLnyOL3ucbucXHMS48SSSVxPgkqznBWiIoC2EReFAXeEtvKT9ltv2j/opdWGDR2YXH2zfyGg/NX6p3vM/samkjipfO4REUJZCIiAIiIAiIgCIiAIiIAiLx7rC6LcERXn0vf81ZTGzSrioddx9yk9jMBdiFfDTNBLC4PnI9mNhBeb8NPRHVwWnCPBh6iay2dN7D0hiwyjjcLObTQhw5Humlw9914psC2gRWTPMbx7ZbC6yfLUwQPqMue18sxaDlDjlIc5t9LnRcu4phr6WpmppLh8Ujma8bHRw6FtiOhXU+0+x9NXFj5O8jni+qqIHmKePfo144anQg7ysC237H3TxmaCrnmrG2F6p7CJGtGjMzWDK4cHG/I8xzJZR1CXS8mj0X0xCklp5DFUxPhkbvbI0tO+1xzGm8aFW5lbzUHSy2pxfc+iQwmR2QbvaPIfzX0go5JOBY3md58Apimp2sblaPHmepUVlqhxyWadPKx5e0f7n0Y0AADcNAvURUTWCIiAIiIAiIgCIiAIiIAiIgCusPwWWrE3dujjZTxmWaWZxbGwa2BcATc2NhbgVRhtBLUzNp6duaV505NHFzzwaOJ/0W7MN7LaFkcTJQ+bu7OkaZHiGWS988kINnW3AG+gAN1b01OX1Moa3UquPSuWaXoOzeqfJQNmmjibiAe6IgOe9gbB3v0kZDdSLbidd62XsDs7BRYy+no+8e2npC2tleT6c00sb42W9UWY0kWGmoNzdZ7U7PRyV0NY5zi6nifHDH6PdsMh9OQaXzFtm77WG5TAaBewGu/r4rQSwYbbfJ6iIvTwIiID4VlFFM3LLGyRvJ7GvHuIWgu0LYU4dKZoWZqSR3okC5hJPqPPL7LuO466noRfKpp2SMcyRrXseC1zXAFrgd4IO8LicFJYZNRc6pZRyu119QvVne3PZjLTF09CHSwb3Rauki+7xkb/iHXetfxTgrMsplBm/TfC1ZR9URFCThERAEREAREQBERAERfMzC4Au4k2AGtydwHM+C9UW+DxtLk+ivMDwiorZu5pWZne246MjH2nu4Df1PAFZXsn2XVVVaSrvTw78lh3zx90/V+LtenFbmwXBoKSIRU8bY2DlvcftPcdXO6lXKtL3kZ2o18Y7Q3ZFbE7Hw4dDlZ6cz7d9KRZzzyA9lg4D33KyREV5LBjyk5PLCIi9OQiIgCIiAIiIAtadsGztCyinrXRZJ2gZXREMMj3vDWiRu5wudTa9gdVstal/tF1RFFTRDdJUZndRHG7Q+bgfJeNJrc6hKUXmLNMwV2g3jodQrtlWD18CodFSlXF9jWhqZx5JwVDVWJW8woISEcSqhUO5/BRuhEy1nuiczDmPevbjmoL9LdfhY7tFV+knkF5+H+TpayJNZxzHvVJlbzCh/0k9F4ah3P4L3yF7h6xEs6paFf4XhFZVEfo9NLID7QYcnnI6zB71L9h8jXYsWSta8Op5Mge1rsrmvY4ObcaGwcNOa6LAU8NLHllSzxGSeIo0rgnY9UyWdWTtib9iL6STwLj6LT4ZlszZzY2iodYIRn3GR/pynn6Z9UdG2HRT6KxGEY8FCzUWWcsIiLshCIiAIiIAiIgCIiAIiIAtd9ueBmpwt0rBd9K8TWHFli2T3NOb8C2IqZIw5pa4AtcCHA6ggixBHJAcZNdcXVSndvNmXYZXyQEHuXHPTOPFjjoL8S31T4X4qCVaSwy7CXUgiIvDope24SN1wql8ojq7xXq4OXs0fVEReHRmHY5IRjtNb2mzg/uHn8l06uduwTC3S4o6ot9HTxOGbhnl9Frf2e8PkuiVYjwU5vMmERF0cBERAEREAREQBERAEREAREQBERAYr2ibGx4pSGM2bMy7qeQ+y6253HI7QHyO8BcwYlQzUsz4Khjo5IzZwPwIPtNO8Eb12Sse2w2Mo8SjDamP0237uVhyysv8AZdxH6pBHReOOTqMnF7HKQK8c4DeVsHbDshkou6eyqZJHLURQXfGWGPvnFrXvIJBaNLkW37lc472Nuo6CaqkqRK+FrX90xhY0tD295eQkn1M1rAahR+WTed8GtqaOSaRsULHSSPNmNY0ucT0AV7tBgM+HTCGqYGSOjZILODhZ995HEEOB6g7xYreo2epaGswmagg7uOV8sUpGZzpGz0xe0yvdcmxZcXOmtlOYdgb3YtiEtRCH08sVIyAvDXscGMd3jcp5P11HFddCxgjdjzk5cNQ1ZNsnsTVYhUint+j/AEYmc6Zrmkxl+TPGw2L9bjgOq3RhOCQs2klMFNFHDDQMa7JC1je9lqc4cABbNkaRffpZSVJhc7toZqt0ZZBHRMponki0pdKJSW2N/ROYG/RFBISskya2T2agw6mbT07fRHpPcdXyOIF3vPE6DwAAUyiLsjCIiAIiIAiIgCIiAIiIAiIgCIiAIiIAiIgMY7TadsmEVgeL5YHyN6OjGdjgRxDmg+Sm5aKOen7qVueOSPJI1xJzBzbEE3v5714iAuoIWsa1jQA1oDWgbgALADyVaIgCIiAIiIAiIgCIiAIiIAiIgCIiA//Z"/>
          <p:cNvSpPr>
            <a:spLocks noChangeAspect="1" noChangeArrowheads="1"/>
          </p:cNvSpPr>
          <p:nvPr/>
        </p:nvSpPr>
        <p:spPr bwMode="auto">
          <a:xfrm>
            <a:off x="1373981" y="8632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sp>
        <p:nvSpPr>
          <p:cNvPr id="5" name="AutoShape 6" descr="data:image/jpeg;base64,/9j/4AAQSkZJRgABAQAAAQABAAD/2wCEAAkGBxISEBUTEhIUFRMUFhUVEhcUEhUUFRUbFREWFhcXExQYHCggGBolHRYUITQiJSorLi4vGB8zODMsNzQtLysBCgoKDg0OGxAQGywmICIsLC0sLC8tLCwsLCwtLCwsLCwsNCwsLCwsLCwsLCwsLCwsLCwsLCwsLCwsLCwsLCwsLP/AABEIAQMAwwMBIgACEQEDEQH/xAAcAAEAAQUBAQAAAAAAAAAAAAAABQIEBgcIAQP/xABHEAABAwIDBQQGBgcFCQEAAAABAAIDBBEFEiEGMUFRYQcTcYEiMkKRobEjM1JygsEUYpKTwtHwCHOis+EXJTRTVGN0stIV/8QAGgEBAAMBAQEAAAAAAAAAAAAAAAMEBQIBBv/EAC8RAAICAQMCBQIEBwAAAAAAAAABAgMRBCExEkEFEzJRYSJxFCNCoTNSkbHB0fD/2gAMAwEAAhEDEQA/AN4oiIAiIgCIsD7X9r3YfRBsLrVNQSyE8WAAd5J4gEAdXA8EBa9oHatBQPdBTtFRVDRwvaKI8pHDUu/VHmQtO4z2g4rVE56x8bTuZT/QtHS7fSI8SVjIHmTqSdSSd5JXqgdj7FmNSXJVUTySG8kskh/Xkc75lfOIZTdpc0jcWuII8wVUvCVz1Mk6YrsZjsn2k19FI3NM+ogv6cUzi82/7cjvSYeWtui6RwfE46qCOeF2aOVoew8bHgRwI3EcwVx8t+/2fa4vw2WIn6moeGdGva19v2i/3qWuTezILYJbo2giIpCEIiIAiIgCIiAIiIAiIgCIiAIiIAiIgC5r7a8VM+MSMv6FMxkTeVy3vHnxu+34QulFyLtXUGTEax5N81VPbwErg0eQAC4nwSVLMiMVLnWCqVzhkAc8uO5lreJ4+Q+artpLLLsYuUlFdyiLDZHi5IZyFiT58l8O6yktIsRv4+YPJZEsflkzPeTvzEeQ0HyUdVkp5zwTaiiFSWOTxbR7DdqKWjbWNqpmxBzoXR5g45vRkDrBoO6zfetWkqUweEhmY73m/lw/rqpHZ5a6iGFPnSUTo3/aVhX/AFbf3cv/AML7w9oGFu3VsI+8Sz/2AXPKEBR/jH7Fh+GQ92dO0ON0s31NTBJ/dzMf8ir9cnugad7R7lJYdjVXT/UVU8dtzRI5zP3brt+C7jrI90RS8Ml+mR08i0fhPazXRWE8cVQ3mPoZPeLtP7IWe4B2mYfUkNdIYJD7E4yAnpJqw+FweisRthLhlOzS218ozNF4DfcvVIVwiwjbDtQoaB5iJdPOPWjhAOT+8eTlaempHJY5g3bpSySBlTTSU7SbCQPEzR1eA0OA8AUye4ZtpF86edkjGvY5r2PAcxzSHNcCLgtI0IIX0Q8CIiAIiIAiIgC43rZM08zvtTSn3yErsgrjJzSHvDt4e8HxzG64s4JafUFJ4MPoz1e78goxSeDfVn77vyVO70M0tL/FX2ZfKPq8MzOzNdlJ3i1weqkEVSE3F5Ro2VRsWJIj4cLF7vdm6AWHnzUgqZJQ3ebK1kxBo3D36Lt9dhwvKpWFsXiKOGJE7g333VQxA/ZCeTM8/E1+5forRteOII8NV9452u3H8iuHCS5RJG2EuGfRePYDvF16i5JCZ2c2sraAjuJS6Ib4Zbvj/CL3Z+EjzWQ7Z9sD5qMQ0rH09TJcTuuD3bABcwvHF17XsCLHcbFYKobE22lvzaLeRN/y96uUXSbwzN1unhjqS3yWrW2/Pr4r0i69VObWym3ZT2RuD+z/ALUuD34dK67bGWlvwsfpIx43zgdHrd648wbFH0lVBVM9aGRr7D2m3s5vgWlzfNdd4fWMmiZLG7NHI1r2EcQ4XB+KsReUVJx6WXCIi6OAiIgCIvHOAFybAaknggI7aLG4qKnfUTGzWDQD1nuPqsYOLif6suU8djklqZZ2xgCaR8hY03DC9xcWi+/fv+AWb9oG1ZxCqOQn9GhJbAODzudKR14chbmVjSo3alqWEa+n0KcMz5f7EDHSTO9nL1cbf6qZpIAxgaNbbzzJ1K+qKtZc5rBdp00annlhWlVV20bv4nkqq2fKLDefgFGrqqvO7OL7mvpieucSbnUqki6+1JTSSvEcUb5JDuZGwvcethw6quvoJoH93PFJE+18sjC0kc233jqFZwUHJZwR8kFtW6FfdpNtd69Ret5PFFJ7BEReHR9oapzeo5FSEFQH7t/EKElhzHUm3JUthLSCx1iFxKqMl8klepnB8ZRkS+FZTCRttxGrTyP8lXTy5m396+iqJuLNJqNkcPhkEaWUG2QnqCLe+6pmpXR2Lrely4HgL+HyU+vhXQ543Dja48RqFYjqG2k0U56NKLabz2IQhbY7Ddt+6eMNqHeg8k0bj7LiSXRE8nHUdbjiLama+9uouhvoQSHAgtINiCNQQeBVuMulmbOPUtjs9Fg2xnaBBPQQSVEjWzlmWUG3rMcWF1uGbLm80U5UM5REQBa57Z9pDBSiljNpam4dbe2IaO/aNm+GZbGXNG2mMGsxKea92NcY4uWSMlrbeJzO/Eorp9MclvR1eZZv2IljbCy9RFkH0IRF6gIiqfd593uXxc6wJ5aqp+8+J+a+NT6jvBaEVwjHnJ7s3xsrDS4HhTKmq9GWcMdKQ3NI5zxmZCwcmt4XtcOKq7RBT4lgbquE5u6HfwPIs5uR+WVh4jQPBHMDkvO17ZioxClpzRtEhjeXZM7WZmyMADmlxA0sOO4lWG0NH/8AlbM/or3NM0o7rTcXzSl8gbzDWZ9f1VEsPEs75/YpbmmkRFKXAiKl7rC6A9JsvVvXYjs8pKSnZLXRxSVMgBf34a5kRduija70bjcTvJvwWKdsOxsNJ3dVTMEccj+6mjYLMa4tLmPY3c2+VwIGm7quVOLeERK3c19QSWdbgfmpJQrXWN+WqmgVBet8mppZZi17BePdYEncASV6rTFnWid1sD4FwBUUFmSRPZLpg5eyISBun9aL6orrBsJmrKiOmp25pJDa/Bg9p7jwaBqf5rR9TMNtRRdYXsrWVEQlhY4xvLspHR5afiCi6n2ewaOjpYqaL1IWBoJAu473OPVxJJ6lFYwU8kkiIvTwidra809BUzDRzIZCz72Q5fjZcx0jLNXQvau+2D1NuIjHvnjB+a5+jGg8FS1j4RseGR2bKkRFQNQIiICKrI7PPXUL4qYmiDhYq3FA3mfgrMbljco2aaXV9JnOx3as6lpm09RA6YRDLC9j2tdlHqskDt9hoHDgBpfU43tbtBU4nMJJWiONgIhiBJawH1iSRdzzYXNhuCsAxrATYAAXJ8OqbLYScTrG07qhlOxwcQX8Q23otbcZ5DfdcaAngu6/reYrHyVbaq6MOe79i17mJvrPF/vAL6Mgid6pB8HXW16zsRoIoi59dNHlFy+QwCMWG9wLRp+JaQq4Gtke1rmyNa9zWvaCA8NcQHtB1AIAPmpJUNfqZwtbH+REnNQkeqb9OKudlKcSYhSMd6rqmHNfjaQGx8bWUTTV72byXN5HePA/zUk6UtMdRCRmjcyRpt7THBzSR0IF1wuqLxL+pI+i2DdfPsZv/aDdO6rpYrOMJiJiABOeUyFrgAN7svdW+91U32oF8OAUkE5vOXUrH3NzmjhLnknjbLa/VZNhnaThssAlkqGQvAu+KT6xjrahrbXfxsW3utP9om1pxKqD2gtghBbA1ws45iM8jhwLrN04ADjdI9TwmsYKUY5kYupmH1R4D5KIiZmIHNTKivfCNfSLlhUyxhzS0i4OhVSKunguNZWGR9HgBkmiiEuVssscd8ty3vHht7XF7XvwXS2xGw9LhcZbAC6R/wBZK+xkfxtoLNb0Hnc6rQeEf8XS/wDkwf5zV1EtTTTco5Zha6qNckohERWCiEREBjHabBnwirHKPP8Au3Nf/CuehuW5+0vbqCGOWijaJppGOjlF/o4g9pae8I1LrH1R5kaX0pE7Sx3j49VQ1bTax2Nrw6MoweVzwfRERUjSCIiAIiIC2xP6l/h+YuoIi6yVzQRY7joVB1GHSMPojM3hbeOhCt6eax0sy/EKZSamlkt3uJtck23XJNvC+5eKkusbEEHkRZVAqy8mUFI4M/V7DusHD5H8lHK/wVt3OdwAy+ZN/wAvio7fQyzo8+dHBXVUxabj1fl4r4AX3KbXgaBuAHkqyv23NWWlTezPhSU+UXO8/DorhEUMpNvLLMYqKwgiIvDovtn2Zq+jbzqoPhM1dPLnHs+p+8xekbb1XukPTJG5wPvaF0ctPSr6DE8Sf5iXwERFZM4LCu1Lax1DShkJtU1BLYj9hotnk8RcAdSDrYrNVoXthqu8xYtvpDDG0DgC7M8/B7fcFHbPpg2WdJWrLUmYY0cySSbuJNySdSSTvK9RWtXXtjNrEm1za2g81kpSm9j6CU4wWXsi5I62VNyN4v4b/cqmPBAI3EXHmjHg6ggjobpx2Pdn3DXg7l6qXxg+PNUNkINneR5p054Gccn1REXJ0ERWU9fkkyvFmkAtd87rqMXLg4nZGCzIu5ImuFnAEdRdWMuERncXN8DcfFX7Hgi4IIO4her2M5R4ZzOquz1JMjWYM32nuPTcpCKMNFmiwHAKpElZKXLFdFdfpQREXBKEREARFTK+wv7l6ll4DeDYHYjh5kr5p7ejDFkH3pXC3wY/3rdy1t2G1NKaFzIpQ6o7xz6lh0c3c1lgd7MobqNLkrZK16o9MUj5vVWddrYREUhXC5t26n7zFqx3KXJ+7Y1n8K6SXL+NuvW1budVUH3zvKrat/QaPhq/Mb+CzWPOkzFzvtEkeG4fCyl8UlyxO5n0R+LT5XUOAq+njhNlrWTzJR9j6mrvEyNv2RnP8IVzgvrP5ej79VYgL70NYI84IJJsWjnpa3RSTjmLUV/2SvVPFkZTfH+ibXjmgixUJRSETNJOryQ7rcE/kpxVLIdD5NOm5WpvBTGCNDw3FVIi4byTIKmWJrhZwBHUXVSLxPB40nszxjABYAADcBuXqIh6tgiIgCIiAIiIDxzrb1YV73W3WHyUgqJ2XaVJXJRZHbFyi0mReE4nNSzMnp3lksZu0jjza4e007iCun9gdrY8TpBM0ZZGnJPHfWN4HDm07weXUFcrvbYkLLeyraQ0OJx3NoakiCccPSNo3/hcRryLlpVy7GBdDudPoiKYrBcu4uLVdUOVTUf5zl1EuY9s2iDEK0O3Cokf+8eXgD9oKtqk3DY0fDpJTefYxnF5bvaz7IzHxOg/rqrRUhxcS473G/8AIKpcqPSkhOfXJy9wvF6i9OSul+tZ97+EqeUJQi8zOmY/4bfmptVdRyvsaGi9L+/+EERFXLoREQBERAEREAREQBERAEREBCVbbO/rwVrOPRPPeFe149L3/NWcu4rSg+DEvW8kde7L4gaihppzvlgikd4ujBd8SV4ozsxP+56K/wDyGfLRFaM4vZ9pYWYgyheHNklhMsT3ACOSziHRtdfV4AzWtuXPnbLJG7GZ2xm4Hd97yziJoI62Ab5krdGIHDMbpy3vD3lO5zgWkw1dM9h1Ia4ZmG7eIsbdNOZBO6Rz5HuLnyOL3ucbucXHMS48SSSVxPgkqznBWiIoC2EReFAXeEtvKT9ltv2j/opdWGDR2YXH2zfyGg/NX6p3vM/samkjipfO4REUJZCIiAIiIAiIgCIiAIiIAiLx7rC6LcERXn0vf81ZTGzSrioddx9yk9jMBdiFfDTNBLC4PnI9mNhBeb8NPRHVwWnCPBh6iay2dN7D0hiwyjjcLObTQhw5Humlw9914psC2gRWTPMbx7ZbC6yfLUwQPqMue18sxaDlDjlIc5t9LnRcu4phr6WpmppLh8Ujma8bHRw6FtiOhXU+0+x9NXFj5O8jni+qqIHmKePfo144anQg7ysC237H3TxmaCrnmrG2F6p7CJGtGjMzWDK4cHG/I8xzJZR1CXS8mj0X0xCklp5DFUxPhkbvbI0tO+1xzGm8aFW5lbzUHSy2pxfc+iQwmR2QbvaPIfzX0go5JOBY3md58Apimp2sblaPHmepUVlqhxyWadPKx5e0f7n0Y0AADcNAvURUTWCIiAIiIAiIgCIiAIiIAiIgCusPwWWrE3dujjZTxmWaWZxbGwa2BcATc2NhbgVRhtBLUzNp6duaV505NHFzzwaOJ/0W7MN7LaFkcTJQ+bu7OkaZHiGWS988kINnW3AG+gAN1b01OX1Moa3UquPSuWaXoOzeqfJQNmmjibiAe6IgOe9gbB3v0kZDdSLbidd62XsDs7BRYy+no+8e2npC2tleT6c00sb42W9UWY0kWGmoNzdZ7U7PRyV0NY5zi6nifHDH6PdsMh9OQaXzFtm77WG5TAaBewGu/r4rQSwYbbfJ6iIvTwIiID4VlFFM3LLGyRvJ7GvHuIWgu0LYU4dKZoWZqSR3okC5hJPqPPL7LuO466noRfKpp2SMcyRrXseC1zXAFrgd4IO8LicFJYZNRc6pZRyu119QvVne3PZjLTF09CHSwb3Rauki+7xkb/iHXetfxTgrMsplBm/TfC1ZR9URFCThERAEREAREQBERAERfMzC4Au4k2AGtydwHM+C9UW+DxtLk+ivMDwiorZu5pWZne246MjH2nu4Df1PAFZXsn2XVVVaSrvTw78lh3zx90/V+LtenFbmwXBoKSIRU8bY2DlvcftPcdXO6lXKtL3kZ2o18Y7Q3ZFbE7Hw4dDlZ6cz7d9KRZzzyA9lg4D33KyREV5LBjyk5PLCIi9OQiIgCIiAIiIAtadsGztCyinrXRZJ2gZXREMMj3vDWiRu5wudTa9gdVstal/tF1RFFTRDdJUZndRHG7Q+bgfJeNJrc6hKUXmLNMwV2g3jodQrtlWD18CodFSlXF9jWhqZx5JwVDVWJW8woISEcSqhUO5/BRuhEy1nuiczDmPevbjmoL9LdfhY7tFV+knkF5+H+TpayJNZxzHvVJlbzCh/0k9F4ah3P4L3yF7h6xEs6paFf4XhFZVEfo9NLID7QYcnnI6zB71L9h8jXYsWSta8Op5Mge1rsrmvY4ObcaGwcNOa6LAU8NLHllSzxGSeIo0rgnY9UyWdWTtib9iL6STwLj6LT4ZlszZzY2iodYIRn3GR/pynn6Z9UdG2HRT6KxGEY8FCzUWWcsIiLshCIiAIiIAiIgCIiAIiIAtd9ueBmpwt0rBd9K8TWHFli2T3NOb8C2IqZIw5pa4AtcCHA6ggixBHJAcZNdcXVSndvNmXYZXyQEHuXHPTOPFjjoL8S31T4X4qCVaSwy7CXUgiIvDope24SN1wql8ojq7xXq4OXs0fVEReHRmHY5IRjtNb2mzg/uHn8l06uduwTC3S4o6ot9HTxOGbhnl9Frf2e8PkuiVYjwU5vMmERF0cBERAEREAREQBERAEREAREQBERAYr2ibGx4pSGM2bMy7qeQ+y6253HI7QHyO8BcwYlQzUsz4Khjo5IzZwPwIPtNO8Eb12Sse2w2Mo8SjDamP0237uVhyysv8AZdxH6pBHReOOTqMnF7HKQK8c4DeVsHbDshkou6eyqZJHLURQXfGWGPvnFrXvIJBaNLkW37lc472Nuo6CaqkqRK+FrX90xhY0tD295eQkn1M1rAahR+WTed8GtqaOSaRsULHSSPNmNY0ucT0AV7tBgM+HTCGqYGSOjZILODhZ995HEEOB6g7xYreo2epaGswmagg7uOV8sUpGZzpGz0xe0yvdcmxZcXOmtlOYdgb3YtiEtRCH08sVIyAvDXscGMd3jcp5P11HFddCxgjdjzk5cNQ1ZNsnsTVYhUint+j/AEYmc6Zrmkxl+TPGw2L9bjgOq3RhOCQs2klMFNFHDDQMa7JC1je9lqc4cABbNkaRffpZSVJhc7toZqt0ZZBHRMponki0pdKJSW2N/ROYG/RFBISskya2T2agw6mbT07fRHpPcdXyOIF3vPE6DwAAUyiLsjCIiAIiIAiIgCIiAIiIAiIgCIiAIiIAiIgMY7TadsmEVgeL5YHyN6OjGdjgRxDmg+Sm5aKOen7qVueOSPJI1xJzBzbEE3v5714iAuoIWsa1jQA1oDWgbgALADyVaIgCIiAIiIAiIgCIiAIiIAiIgCIiA//Z"/>
          <p:cNvSpPr>
            <a:spLocks noChangeAspect="1" noChangeArrowheads="1"/>
          </p:cNvSpPr>
          <p:nvPr/>
        </p:nvSpPr>
        <p:spPr bwMode="auto">
          <a:xfrm>
            <a:off x="1488281" y="9775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532" t="9827" r="2229" b="23431"/>
          <a:stretch/>
        </p:blipFill>
        <p:spPr bwMode="auto">
          <a:xfrm>
            <a:off x="501070" y="1431940"/>
            <a:ext cx="8314217" cy="455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726749" y="63740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119399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790" y="164575"/>
            <a:ext cx="6172200" cy="475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Или так … </a:t>
            </a:r>
            <a:endParaRPr lang="ru-RU" dirty="0"/>
          </a:p>
        </p:txBody>
      </p:sp>
      <p:sp>
        <p:nvSpPr>
          <p:cNvPr id="3" name="AutoShape 2" descr="data:image/jpeg;base64,/9j/4AAQSkZJRgABAQAAAQABAAD/2wCEAAkGBxISEBUTEhIUFRMUFhUVEhcUEhUUFRUbFREWFhcXExQYHCggGBolHRYUITQiJSorLi4vGB8zODMsNzQtLysBCgoKDg0OGxAQGywmICIsLC0sLC8tLCwsLCwtLCwsLCwsNCwsLCwsLCwsLCwsLCwsLCwsLCwsLCwsLCwsLCwsLP/AABEIAQMAwwMBIgACEQEDEQH/xAAcAAEAAQUBAQAAAAAAAAAAAAAABQIEBgcIAQP/xABHEAABAwIDBQQGBgcFCQEAAAABAAIDBBEFEiEGMUFRYQcTcYEiMkKRobEjM1JygsEUYpKTwtHwCHOis+EXJTRTVGN0stIV/8QAGgEBAAMBAQEAAAAAAAAAAAAAAAMEBQIBBv/EAC8RAAICAQMCBQIEBwAAAAAAAAABAgMRBCExEkEFEzJRYSJxFCNCoTNSkbHB0fD/2gAMAwEAAhEDEQA/AN4oiIAiIgCIsD7X9r3YfRBsLrVNQSyE8WAAd5J4gEAdXA8EBa9oHatBQPdBTtFRVDRwvaKI8pHDUu/VHmQtO4z2g4rVE56x8bTuZT/QtHS7fSI8SVjIHmTqSdSSd5JXqgdj7FmNSXJVUTySG8kskh/Xkc75lfOIZTdpc0jcWuII8wVUvCVz1Mk6YrsZjsn2k19FI3NM+ogv6cUzi82/7cjvSYeWtui6RwfE46qCOeF2aOVoew8bHgRwI3EcwVx8t+/2fa4vw2WIn6moeGdGva19v2i/3qWuTezILYJbo2giIpCEIiIAiIgCIiAIiIAiIgCIiAIiIAiIgC5r7a8VM+MSMv6FMxkTeVy3vHnxu+34QulFyLtXUGTEax5N81VPbwErg0eQAC4nwSVLMiMVLnWCqVzhkAc8uO5lreJ4+Q+artpLLLsYuUlFdyiLDZHi5IZyFiT58l8O6yktIsRv4+YPJZEsflkzPeTvzEeQ0HyUdVkp5zwTaiiFSWOTxbR7DdqKWjbWNqpmxBzoXR5g45vRkDrBoO6zfetWkqUweEhmY73m/lw/rqpHZ5a6iGFPnSUTo3/aVhX/AFbf3cv/AML7w9oGFu3VsI+8Sz/2AXPKEBR/jH7Fh+GQ92dO0ON0s31NTBJ/dzMf8ir9cnugad7R7lJYdjVXT/UVU8dtzRI5zP3brt+C7jrI90RS8Ml+mR08i0fhPazXRWE8cVQ3mPoZPeLtP7IWe4B2mYfUkNdIYJD7E4yAnpJqw+FweisRthLhlOzS218ozNF4DfcvVIVwiwjbDtQoaB5iJdPOPWjhAOT+8eTlaempHJY5g3bpSySBlTTSU7SbCQPEzR1eA0OA8AUye4ZtpF86edkjGvY5r2PAcxzSHNcCLgtI0IIX0Q8CIiAIiIAiIgC43rZM08zvtTSn3yErsgrjJzSHvDt4e8HxzG64s4JafUFJ4MPoz1e78goxSeDfVn77vyVO70M0tL/FX2ZfKPq8MzOzNdlJ3i1weqkEVSE3F5Ro2VRsWJIj4cLF7vdm6AWHnzUgqZJQ3ebK1kxBo3D36Lt9dhwvKpWFsXiKOGJE7g333VQxA/ZCeTM8/E1+5forRteOII8NV9452u3H8iuHCS5RJG2EuGfRePYDvF16i5JCZ2c2sraAjuJS6Ib4Zbvj/CL3Z+EjzWQ7Z9sD5qMQ0rH09TJcTuuD3bABcwvHF17XsCLHcbFYKobE22lvzaLeRN/y96uUXSbwzN1unhjqS3yWrW2/Pr4r0i69VObWym3ZT2RuD+z/ALUuD34dK67bGWlvwsfpIx43zgdHrd648wbFH0lVBVM9aGRr7D2m3s5vgWlzfNdd4fWMmiZLG7NHI1r2EcQ4XB+KsReUVJx6WXCIi6OAiIgCIvHOAFybAaknggI7aLG4qKnfUTGzWDQD1nuPqsYOLif6suU8djklqZZ2xgCaR8hY03DC9xcWi+/fv+AWb9oG1ZxCqOQn9GhJbAODzudKR14chbmVjSo3alqWEa+n0KcMz5f7EDHSTO9nL1cbf6qZpIAxgaNbbzzJ1K+qKtZc5rBdp00annlhWlVV20bv4nkqq2fKLDefgFGrqqvO7OL7mvpieucSbnUqki6+1JTSSvEcUb5JDuZGwvcethw6quvoJoH93PFJE+18sjC0kc233jqFZwUHJZwR8kFtW6FfdpNtd69Ret5PFFJ7BEReHR9oapzeo5FSEFQH7t/EKElhzHUm3JUthLSCx1iFxKqMl8klepnB8ZRkS+FZTCRttxGrTyP8lXTy5m396+iqJuLNJqNkcPhkEaWUG2QnqCLe+6pmpXR2Lrely4HgL+HyU+vhXQ543Dja48RqFYjqG2k0U56NKLabz2IQhbY7Ddt+6eMNqHeg8k0bj7LiSXRE8nHUdbjiLama+9uouhvoQSHAgtINiCNQQeBVuMulmbOPUtjs9Fg2xnaBBPQQSVEjWzlmWUG3rMcWF1uGbLm80U5UM5REQBa57Z9pDBSiljNpam4dbe2IaO/aNm+GZbGXNG2mMGsxKea92NcY4uWSMlrbeJzO/Eorp9MclvR1eZZv2IljbCy9RFkH0IRF6gIiqfd593uXxc6wJ5aqp+8+J+a+NT6jvBaEVwjHnJ7s3xsrDS4HhTKmq9GWcMdKQ3NI5zxmZCwcmt4XtcOKq7RBT4lgbquE5u6HfwPIs5uR+WVh4jQPBHMDkvO17ZioxClpzRtEhjeXZM7WZmyMADmlxA0sOO4lWG0NH/8AlbM/or3NM0o7rTcXzSl8gbzDWZ9f1VEsPEs75/YpbmmkRFKXAiKl7rC6A9JsvVvXYjs8pKSnZLXRxSVMgBf34a5kRduija70bjcTvJvwWKdsOxsNJ3dVTMEccj+6mjYLMa4tLmPY3c2+VwIGm7quVOLeERK3c19QSWdbgfmpJQrXWN+WqmgVBet8mppZZi17BePdYEncASV6rTFnWid1sD4FwBUUFmSRPZLpg5eyISBun9aL6orrBsJmrKiOmp25pJDa/Bg9p7jwaBqf5rR9TMNtRRdYXsrWVEQlhY4xvLspHR5afiCi6n2ewaOjpYqaL1IWBoJAu473OPVxJJ6lFYwU8kkiIvTwidra809BUzDRzIZCz72Q5fjZcx0jLNXQvau+2D1NuIjHvnjB+a5+jGg8FS1j4RseGR2bKkRFQNQIiICKrI7PPXUL4qYmiDhYq3FA3mfgrMbljco2aaXV9JnOx3as6lpm09RA6YRDLC9j2tdlHqskDt9hoHDgBpfU43tbtBU4nMJJWiONgIhiBJawH1iSRdzzYXNhuCsAxrATYAAXJ8OqbLYScTrG07qhlOxwcQX8Q23otbcZ5DfdcaAngu6/reYrHyVbaq6MOe79i17mJvrPF/vAL6Mgid6pB8HXW16zsRoIoi59dNHlFy+QwCMWG9wLRp+JaQq4Gtke1rmyNa9zWvaCA8NcQHtB1AIAPmpJUNfqZwtbH+REnNQkeqb9OKudlKcSYhSMd6rqmHNfjaQGx8bWUTTV72byXN5HePA/zUk6UtMdRCRmjcyRpt7THBzSR0IF1wuqLxL+pI+i2DdfPsZv/aDdO6rpYrOMJiJiABOeUyFrgAN7svdW+91U32oF8OAUkE5vOXUrH3NzmjhLnknjbLa/VZNhnaThssAlkqGQvAu+KT6xjrahrbXfxsW3utP9om1pxKqD2gtghBbA1ws45iM8jhwLrN04ADjdI9TwmsYKUY5kYupmH1R4D5KIiZmIHNTKivfCNfSLlhUyxhzS0i4OhVSKunguNZWGR9HgBkmiiEuVssscd8ty3vHht7XF7XvwXS2xGw9LhcZbAC6R/wBZK+xkfxtoLNb0Hnc6rQeEf8XS/wDkwf5zV1EtTTTco5Zha6qNckohERWCiEREBjHabBnwirHKPP8Au3Nf/CuehuW5+0vbqCGOWijaJppGOjlF/o4g9pae8I1LrH1R5kaX0pE7Sx3j49VQ1bTax2Nrw6MoweVzwfRERUjSCIiAIiIC2xP6l/h+YuoIi6yVzQRY7joVB1GHSMPojM3hbeOhCt6eax0sy/EKZSamlkt3uJtck23XJNvC+5eKkusbEEHkRZVAqy8mUFI4M/V7DusHD5H8lHK/wVt3OdwAy+ZN/wAvio7fQyzo8+dHBXVUxabj1fl4r4AX3KbXgaBuAHkqyv23NWWlTezPhSU+UXO8/DorhEUMpNvLLMYqKwgiIvDovtn2Zq+jbzqoPhM1dPLnHs+p+8xekbb1XukPTJG5wPvaF0ctPSr6DE8Sf5iXwERFZM4LCu1Lax1DShkJtU1BLYj9hotnk8RcAdSDrYrNVoXthqu8xYtvpDDG0DgC7M8/B7fcFHbPpg2WdJWrLUmYY0cySSbuJNySdSSTvK9RWtXXtjNrEm1za2g81kpSm9j6CU4wWXsi5I62VNyN4v4b/cqmPBAI3EXHmjHg6ggjobpx2Pdn3DXg7l6qXxg+PNUNkINneR5p054Gccn1REXJ0ERWU9fkkyvFmkAtd87rqMXLg4nZGCzIu5ImuFnAEdRdWMuERncXN8DcfFX7Hgi4IIO4her2M5R4ZzOquz1JMjWYM32nuPTcpCKMNFmiwHAKpElZKXLFdFdfpQREXBKEREARFTK+wv7l6ll4DeDYHYjh5kr5p7ejDFkH3pXC3wY/3rdy1t2G1NKaFzIpQ6o7xz6lh0c3c1lgd7MobqNLkrZK16o9MUj5vVWddrYREUhXC5t26n7zFqx3KXJ+7Y1n8K6SXL+NuvW1budVUH3zvKrat/QaPhq/Mb+CzWPOkzFzvtEkeG4fCyl8UlyxO5n0R+LT5XUOAq+njhNlrWTzJR9j6mrvEyNv2RnP8IVzgvrP5ej79VYgL70NYI84IJJsWjnpa3RSTjmLUV/2SvVPFkZTfH+ibXjmgixUJRSETNJOryQ7rcE/kpxVLIdD5NOm5WpvBTGCNDw3FVIi4byTIKmWJrhZwBHUXVSLxPB40nszxjABYAADcBuXqIh6tgiIgCIiAIiIDxzrb1YV73W3WHyUgqJ2XaVJXJRZHbFyi0mReE4nNSzMnp3lksZu0jjza4e007iCun9gdrY8TpBM0ZZGnJPHfWN4HDm07weXUFcrvbYkLLeyraQ0OJx3NoakiCccPSNo3/hcRryLlpVy7GBdDudPoiKYrBcu4uLVdUOVTUf5zl1EuY9s2iDEK0O3Cokf+8eXgD9oKtqk3DY0fDpJTefYxnF5bvaz7IzHxOg/rqrRUhxcS473G/8AIKpcqPSkhOfXJy9wvF6i9OSul+tZ97+EqeUJQi8zOmY/4bfmptVdRyvsaGi9L+/+EERFXLoREQBERAEREAREQBERAEREBCVbbO/rwVrOPRPPeFe149L3/NWcu4rSg+DEvW8kde7L4gaihppzvlgikd4ujBd8SV4ozsxP+56K/wDyGfLRFaM4vZ9pYWYgyheHNklhMsT3ACOSziHRtdfV4AzWtuXPnbLJG7GZ2xm4Hd97yziJoI62Ab5krdGIHDMbpy3vD3lO5zgWkw1dM9h1Ia4ZmG7eIsbdNOZBO6Rz5HuLnyOL3ucbucXHMS48SSSVxPgkqznBWiIoC2EReFAXeEtvKT9ltv2j/opdWGDR2YXH2zfyGg/NX6p3vM/samkjipfO4REUJZCIiAIiIAiIgCIiAIiIAiLx7rC6LcERXn0vf81ZTGzSrioddx9yk9jMBdiFfDTNBLC4PnI9mNhBeb8NPRHVwWnCPBh6iay2dN7D0hiwyjjcLObTQhw5Humlw9914psC2gRWTPMbx7ZbC6yfLUwQPqMue18sxaDlDjlIc5t9LnRcu4phr6WpmppLh8Ujma8bHRw6FtiOhXU+0+x9NXFj5O8jni+qqIHmKePfo144anQg7ysC237H3TxmaCrnmrG2F6p7CJGtGjMzWDK4cHG/I8xzJZR1CXS8mj0X0xCklp5DFUxPhkbvbI0tO+1xzGm8aFW5lbzUHSy2pxfc+iQwmR2QbvaPIfzX0go5JOBY3md58Apimp2sblaPHmepUVlqhxyWadPKx5e0f7n0Y0AADcNAvURUTWCIiAIiIAiIgCIiAIiIAiIgCusPwWWrE3dujjZTxmWaWZxbGwa2BcATc2NhbgVRhtBLUzNp6duaV505NHFzzwaOJ/0W7MN7LaFkcTJQ+bu7OkaZHiGWS988kINnW3AG+gAN1b01OX1Moa3UquPSuWaXoOzeqfJQNmmjibiAe6IgOe9gbB3v0kZDdSLbidd62XsDs7BRYy+no+8e2npC2tleT6c00sb42W9UWY0kWGmoNzdZ7U7PRyV0NY5zi6nifHDH6PdsMh9OQaXzFtm77WG5TAaBewGu/r4rQSwYbbfJ6iIvTwIiID4VlFFM3LLGyRvJ7GvHuIWgu0LYU4dKZoWZqSR3okC5hJPqPPL7LuO466noRfKpp2SMcyRrXseC1zXAFrgd4IO8LicFJYZNRc6pZRyu119QvVne3PZjLTF09CHSwb3Rauki+7xkb/iHXetfxTgrMsplBm/TfC1ZR9URFCThERAEREAREQBERAERfMzC4Au4k2AGtydwHM+C9UW+DxtLk+ivMDwiorZu5pWZne246MjH2nu4Df1PAFZXsn2XVVVaSrvTw78lh3zx90/V+LtenFbmwXBoKSIRU8bY2DlvcftPcdXO6lXKtL3kZ2o18Y7Q3ZFbE7Hw4dDlZ6cz7d9KRZzzyA9lg4D33KyREV5LBjyk5PLCIi9OQiIgCIiAIiIAtadsGztCyinrXRZJ2gZXREMMj3vDWiRu5wudTa9gdVstal/tF1RFFTRDdJUZndRHG7Q+bgfJeNJrc6hKUXmLNMwV2g3jodQrtlWD18CodFSlXF9jWhqZx5JwVDVWJW8woISEcSqhUO5/BRuhEy1nuiczDmPevbjmoL9LdfhY7tFV+knkF5+H+TpayJNZxzHvVJlbzCh/0k9F4ah3P4L3yF7h6xEs6paFf4XhFZVEfo9NLID7QYcnnI6zB71L9h8jXYsWSta8Op5Mge1rsrmvY4ObcaGwcNOa6LAU8NLHllSzxGSeIo0rgnY9UyWdWTtib9iL6STwLj6LT4ZlszZzY2iodYIRn3GR/pynn6Z9UdG2HRT6KxGEY8FCzUWWcsIiLshCIiAIiIAiIgCIiAIiIAtd9ueBmpwt0rBd9K8TWHFli2T3NOb8C2IqZIw5pa4AtcCHA6ggixBHJAcZNdcXVSndvNmXYZXyQEHuXHPTOPFjjoL8S31T4X4qCVaSwy7CXUgiIvDope24SN1wql8ojq7xXq4OXs0fVEReHRmHY5IRjtNb2mzg/uHn8l06uduwTC3S4o6ot9HTxOGbhnl9Frf2e8PkuiVYjwU5vMmERF0cBERAEREAREQBERAEREAREQBERAYr2ibGx4pSGM2bMy7qeQ+y6253HI7QHyO8BcwYlQzUsz4Khjo5IzZwPwIPtNO8Eb12Sse2w2Mo8SjDamP0237uVhyysv8AZdxH6pBHReOOTqMnF7HKQK8c4DeVsHbDshkou6eyqZJHLURQXfGWGPvnFrXvIJBaNLkW37lc472Nuo6CaqkqRK+FrX90xhY0tD295eQkn1M1rAahR+WTed8GtqaOSaRsULHSSPNmNY0ucT0AV7tBgM+HTCGqYGSOjZILODhZ995HEEOB6g7xYreo2epaGswmagg7uOV8sUpGZzpGz0xe0yvdcmxZcXOmtlOYdgb3YtiEtRCH08sVIyAvDXscGMd3jcp5P11HFddCxgjdjzk5cNQ1ZNsnsTVYhUint+j/AEYmc6Zrmkxl+TPGw2L9bjgOq3RhOCQs2klMFNFHDDQMa7JC1je9lqc4cABbNkaRffpZSVJhc7toZqt0ZZBHRMponki0pdKJSW2N/ROYG/RFBISskya2T2agw6mbT07fRHpPcdXyOIF3vPE6DwAAUyiLsjCIiAIiIAiIgCIiAIiIAiIgCIiAIiIAiIgMY7TadsmEVgeL5YHyN6OjGdjgRxDmg+Sm5aKOen7qVueOSPJI1xJzBzbEE3v5714iAuoIWsa1jQA1oDWgbgALADyVaIgCIiAIiIAiIgCIiAIiIAiIgCIiA//Z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sp>
        <p:nvSpPr>
          <p:cNvPr id="4" name="AutoShape 4" descr="data:image/jpeg;base64,/9j/4AAQSkZJRgABAQAAAQABAAD/2wCEAAkGBxISEBUTEhIUFRMUFhUVEhcUEhUUFRUbFREWFhcXExQYHCggGBolHRYUITQiJSorLi4vGB8zODMsNzQtLysBCgoKDg0OGxAQGywmICIsLC0sLC8tLCwsLCwtLCwsLCwsNCwsLCwsLCwsLCwsLCwsLCwsLCwsLCwsLCwsLCwsLP/AABEIAQMAwwMBIgACEQEDEQH/xAAcAAEAAQUBAQAAAAAAAAAAAAAABQIEBgcIAQP/xABHEAABAwIDBQQGBgcFCQEAAAABAAIDBBEFEiEGMUFRYQcTcYEiMkKRobEjM1JygsEUYpKTwtHwCHOis+EXJTRTVGN0stIV/8QAGgEBAAMBAQEAAAAAAAAAAAAAAAMEBQIBBv/EAC8RAAICAQMCBQIEBwAAAAAAAAABAgMRBCExEkEFEzJRYSJxFCNCoTNSkbHB0fD/2gAMAwEAAhEDEQA/AN4oiIAiIgCIsD7X9r3YfRBsLrVNQSyE8WAAd5J4gEAdXA8EBa9oHatBQPdBTtFRVDRwvaKI8pHDUu/VHmQtO4z2g4rVE56x8bTuZT/QtHS7fSI8SVjIHmTqSdSSd5JXqgdj7FmNSXJVUTySG8kskh/Xkc75lfOIZTdpc0jcWuII8wVUvCVz1Mk6YrsZjsn2k19FI3NM+ogv6cUzi82/7cjvSYeWtui6RwfE46qCOeF2aOVoew8bHgRwI3EcwVx8t+/2fa4vw2WIn6moeGdGva19v2i/3qWuTezILYJbo2giIpCEIiIAiIgCIiAIiIAiIgCIiAIiIAiIgC5r7a8VM+MSMv6FMxkTeVy3vHnxu+34QulFyLtXUGTEax5N81VPbwErg0eQAC4nwSVLMiMVLnWCqVzhkAc8uO5lreJ4+Q+artpLLLsYuUlFdyiLDZHi5IZyFiT58l8O6yktIsRv4+YPJZEsflkzPeTvzEeQ0HyUdVkp5zwTaiiFSWOTxbR7DdqKWjbWNqpmxBzoXR5g45vRkDrBoO6zfetWkqUweEhmY73m/lw/rqpHZ5a6iGFPnSUTo3/aVhX/AFbf3cv/AML7w9oGFu3VsI+8Sz/2AXPKEBR/jH7Fh+GQ92dO0ON0s31NTBJ/dzMf8ir9cnugad7R7lJYdjVXT/UVU8dtzRI5zP3brt+C7jrI90RS8Ml+mR08i0fhPazXRWE8cVQ3mPoZPeLtP7IWe4B2mYfUkNdIYJD7E4yAnpJqw+FweisRthLhlOzS218ozNF4DfcvVIVwiwjbDtQoaB5iJdPOPWjhAOT+8eTlaempHJY5g3bpSySBlTTSU7SbCQPEzR1eA0OA8AUye4ZtpF86edkjGvY5r2PAcxzSHNcCLgtI0IIX0Q8CIiAIiIAiIgC43rZM08zvtTSn3yErsgrjJzSHvDt4e8HxzG64s4JafUFJ4MPoz1e78goxSeDfVn77vyVO70M0tL/FX2ZfKPq8MzOzNdlJ3i1weqkEVSE3F5Ro2VRsWJIj4cLF7vdm6AWHnzUgqZJQ3ebK1kxBo3D36Lt9dhwvKpWFsXiKOGJE7g333VQxA/ZCeTM8/E1+5forRteOII8NV9452u3H8iuHCS5RJG2EuGfRePYDvF16i5JCZ2c2sraAjuJS6Ib4Zbvj/CL3Z+EjzWQ7Z9sD5qMQ0rH09TJcTuuD3bABcwvHF17XsCLHcbFYKobE22lvzaLeRN/y96uUXSbwzN1unhjqS3yWrW2/Pr4r0i69VObWym3ZT2RuD+z/ALUuD34dK67bGWlvwsfpIx43zgdHrd648wbFH0lVBVM9aGRr7D2m3s5vgWlzfNdd4fWMmiZLG7NHI1r2EcQ4XB+KsReUVJx6WXCIi6OAiIgCIvHOAFybAaknggI7aLG4qKnfUTGzWDQD1nuPqsYOLif6suU8djklqZZ2xgCaR8hY03DC9xcWi+/fv+AWb9oG1ZxCqOQn9GhJbAODzudKR14chbmVjSo3alqWEa+n0KcMz5f7EDHSTO9nL1cbf6qZpIAxgaNbbzzJ1K+qKtZc5rBdp00annlhWlVV20bv4nkqq2fKLDefgFGrqqvO7OL7mvpieucSbnUqki6+1JTSSvEcUb5JDuZGwvcethw6quvoJoH93PFJE+18sjC0kc233jqFZwUHJZwR8kFtW6FfdpNtd69Ret5PFFJ7BEReHR9oapzeo5FSEFQH7t/EKElhzHUm3JUthLSCx1iFxKqMl8klepnB8ZRkS+FZTCRttxGrTyP8lXTy5m396+iqJuLNJqNkcPhkEaWUG2QnqCLe+6pmpXR2Lrely4HgL+HyU+vhXQ543Dja48RqFYjqG2k0U56NKLabz2IQhbY7Ddt+6eMNqHeg8k0bj7LiSXRE8nHUdbjiLama+9uouhvoQSHAgtINiCNQQeBVuMulmbOPUtjs9Fg2xnaBBPQQSVEjWzlmWUG3rMcWF1uGbLm80U5UM5REQBa57Z9pDBSiljNpam4dbe2IaO/aNm+GZbGXNG2mMGsxKea92NcY4uWSMlrbeJzO/Eorp9MclvR1eZZv2IljbCy9RFkH0IRF6gIiqfd593uXxc6wJ5aqp+8+J+a+NT6jvBaEVwjHnJ7s3xsrDS4HhTKmq9GWcMdKQ3NI5zxmZCwcmt4XtcOKq7RBT4lgbquE5u6HfwPIs5uR+WVh4jQPBHMDkvO17ZioxClpzRtEhjeXZM7WZmyMADmlxA0sOO4lWG0NH/8AlbM/or3NM0o7rTcXzSl8gbzDWZ9f1VEsPEs75/YpbmmkRFKXAiKl7rC6A9JsvVvXYjs8pKSnZLXRxSVMgBf34a5kRduija70bjcTvJvwWKdsOxsNJ3dVTMEccj+6mjYLMa4tLmPY3c2+VwIGm7quVOLeERK3c19QSWdbgfmpJQrXWN+WqmgVBet8mppZZi17BePdYEncASV6rTFnWid1sD4FwBUUFmSRPZLpg5eyISBun9aL6orrBsJmrKiOmp25pJDa/Bg9p7jwaBqf5rR9TMNtRRdYXsrWVEQlhY4xvLspHR5afiCi6n2ewaOjpYqaL1IWBoJAu473OPVxJJ6lFYwU8kkiIvTwidra809BUzDRzIZCz72Q5fjZcx0jLNXQvau+2D1NuIjHvnjB+a5+jGg8FS1j4RseGR2bKkRFQNQIiICKrI7PPXUL4qYmiDhYq3FA3mfgrMbljco2aaXV9JnOx3as6lpm09RA6YRDLC9j2tdlHqskDt9hoHDgBpfU43tbtBU4nMJJWiONgIhiBJawH1iSRdzzYXNhuCsAxrATYAAXJ8OqbLYScTrG07qhlOxwcQX8Q23otbcZ5DfdcaAngu6/reYrHyVbaq6MOe79i17mJvrPF/vAL6Mgid6pB8HXW16zsRoIoi59dNHlFy+QwCMWG9wLRp+JaQq4Gtke1rmyNa9zWvaCA8NcQHtB1AIAPmpJUNfqZwtbH+REnNQkeqb9OKudlKcSYhSMd6rqmHNfjaQGx8bWUTTV72byXN5HePA/zUk6UtMdRCRmjcyRpt7THBzSR0IF1wuqLxL+pI+i2DdfPsZv/aDdO6rpYrOMJiJiABOeUyFrgAN7svdW+91U32oF8OAUkE5vOXUrH3NzmjhLnknjbLa/VZNhnaThssAlkqGQvAu+KT6xjrahrbXfxsW3utP9om1pxKqD2gtghBbA1ws45iM8jhwLrN04ADjdI9TwmsYKUY5kYupmH1R4D5KIiZmIHNTKivfCNfSLlhUyxhzS0i4OhVSKunguNZWGR9HgBkmiiEuVssscd8ty3vHht7XF7XvwXS2xGw9LhcZbAC6R/wBZK+xkfxtoLNb0Hnc6rQeEf8XS/wDkwf5zV1EtTTTco5Zha6qNckohERWCiEREBjHabBnwirHKPP8Au3Nf/CuehuW5+0vbqCGOWijaJppGOjlF/o4g9pae8I1LrH1R5kaX0pE7Sx3j49VQ1bTax2Nrw6MoweVzwfRERUjSCIiAIiIC2xP6l/h+YuoIi6yVzQRY7joVB1GHSMPojM3hbeOhCt6eax0sy/EKZSamlkt3uJtck23XJNvC+5eKkusbEEHkRZVAqy8mUFI4M/V7DusHD5H8lHK/wVt3OdwAy+ZN/wAvio7fQyzo8+dHBXVUxabj1fl4r4AX3KbXgaBuAHkqyv23NWWlTezPhSU+UXO8/DorhEUMpNvLLMYqKwgiIvDovtn2Zq+jbzqoPhM1dPLnHs+p+8xekbb1XukPTJG5wPvaF0ctPSr6DE8Sf5iXwERFZM4LCu1Lax1DShkJtU1BLYj9hotnk8RcAdSDrYrNVoXthqu8xYtvpDDG0DgC7M8/B7fcFHbPpg2WdJWrLUmYY0cySSbuJNySdSSTvK9RWtXXtjNrEm1za2g81kpSm9j6CU4wWXsi5I62VNyN4v4b/cqmPBAI3EXHmjHg6ggjobpx2Pdn3DXg7l6qXxg+PNUNkINneR5p054Gccn1REXJ0ERWU9fkkyvFmkAtd87rqMXLg4nZGCzIu5ImuFnAEdRdWMuERncXN8DcfFX7Hgi4IIO4her2M5R4ZzOquz1JMjWYM32nuPTcpCKMNFmiwHAKpElZKXLFdFdfpQREXBKEREARFTK+wv7l6ll4DeDYHYjh5kr5p7ejDFkH3pXC3wY/3rdy1t2G1NKaFzIpQ6o7xz6lh0c3c1lgd7MobqNLkrZK16o9MUj5vVWddrYREUhXC5t26n7zFqx3KXJ+7Y1n8K6SXL+NuvW1budVUH3zvKrat/QaPhq/Mb+CzWPOkzFzvtEkeG4fCyl8UlyxO5n0R+LT5XUOAq+njhNlrWTzJR9j6mrvEyNv2RnP8IVzgvrP5ej79VYgL70NYI84IJJsWjnpa3RSTjmLUV/2SvVPFkZTfH+ibXjmgixUJRSETNJOryQ7rcE/kpxVLIdD5NOm5WpvBTGCNDw3FVIi4byTIKmWJrhZwBHUXVSLxPB40nszxjABYAADcBuXqIh6tgiIgCIiAIiIDxzrb1YV73W3WHyUgqJ2XaVJXJRZHbFyi0mReE4nNSzMnp3lksZu0jjza4e007iCun9gdrY8TpBM0ZZGnJPHfWN4HDm07weXUFcrvbYkLLeyraQ0OJx3NoakiCccPSNo3/hcRryLlpVy7GBdDudPoiKYrBcu4uLVdUOVTUf5zl1EuY9s2iDEK0O3Cokf+8eXgD9oKtqk3DY0fDpJTefYxnF5bvaz7IzHxOg/rqrRUhxcS473G/8AIKpcqPSkhOfXJy9wvF6i9OSul+tZ97+EqeUJQi8zOmY/4bfmptVdRyvsaGi9L+/+EERFXLoREQBERAEREAREQBERAEREBCVbbO/rwVrOPRPPeFe149L3/NWcu4rSg+DEvW8kde7L4gaihppzvlgikd4ujBd8SV4ozsxP+56K/wDyGfLRFaM4vZ9pYWYgyheHNklhMsT3ACOSziHRtdfV4AzWtuXPnbLJG7GZ2xm4Hd97yziJoI62Ab5krdGIHDMbpy3vD3lO5zgWkw1dM9h1Ia4ZmG7eIsbdNOZBO6Rz5HuLnyOL3ucbucXHMS48SSSVxPgkqznBWiIoC2EReFAXeEtvKT9ltv2j/opdWGDR2YXH2zfyGg/NX6p3vM/samkjipfO4REUJZCIiAIiIAiIgCIiAIiIAiLx7rC6LcERXn0vf81ZTGzSrioddx9yk9jMBdiFfDTNBLC4PnI9mNhBeb8NPRHVwWnCPBh6iay2dN7D0hiwyjjcLObTQhw5Humlw9914psC2gRWTPMbx7ZbC6yfLUwQPqMue18sxaDlDjlIc5t9LnRcu4phr6WpmppLh8Ujma8bHRw6FtiOhXU+0+x9NXFj5O8jni+qqIHmKePfo144anQg7ysC237H3TxmaCrnmrG2F6p7CJGtGjMzWDK4cHG/I8xzJZR1CXS8mj0X0xCklp5DFUxPhkbvbI0tO+1xzGm8aFW5lbzUHSy2pxfc+iQwmR2QbvaPIfzX0go5JOBY3md58Apimp2sblaPHmepUVlqhxyWadPKx5e0f7n0Y0AADcNAvURUTWCIiAIiIAiIgCIiAIiIAiIgCusPwWWrE3dujjZTxmWaWZxbGwa2BcATc2NhbgVRhtBLUzNp6duaV505NHFzzwaOJ/0W7MN7LaFkcTJQ+bu7OkaZHiGWS988kINnW3AG+gAN1b01OX1Moa3UquPSuWaXoOzeqfJQNmmjibiAe6IgOe9gbB3v0kZDdSLbidd62XsDs7BRYy+no+8e2npC2tleT6c00sb42W9UWY0kWGmoNzdZ7U7PRyV0NY5zi6nifHDH6PdsMh9OQaXzFtm77WG5TAaBewGu/r4rQSwYbbfJ6iIvTwIiID4VlFFM3LLGyRvJ7GvHuIWgu0LYU4dKZoWZqSR3okC5hJPqPPL7LuO466noRfKpp2SMcyRrXseC1zXAFrgd4IO8LicFJYZNRc6pZRyu119QvVne3PZjLTF09CHSwb3Rauki+7xkb/iHXetfxTgrMsplBm/TfC1ZR9URFCThERAEREAREQBERAERfMzC4Au4k2AGtydwHM+C9UW+DxtLk+ivMDwiorZu5pWZne246MjH2nu4Df1PAFZXsn2XVVVaSrvTw78lh3zx90/V+LtenFbmwXBoKSIRU8bY2DlvcftPcdXO6lXKtL3kZ2o18Y7Q3ZFbE7Hw4dDlZ6cz7d9KRZzzyA9lg4D33KyREV5LBjyk5PLCIi9OQiIgCIiAIiIAtadsGztCyinrXRZJ2gZXREMMj3vDWiRu5wudTa9gdVstal/tF1RFFTRDdJUZndRHG7Q+bgfJeNJrc6hKUXmLNMwV2g3jodQrtlWD18CodFSlXF9jWhqZx5JwVDVWJW8woISEcSqhUO5/BRuhEy1nuiczDmPevbjmoL9LdfhY7tFV+knkF5+H+TpayJNZxzHvVJlbzCh/0k9F4ah3P4L3yF7h6xEs6paFf4XhFZVEfo9NLID7QYcnnI6zB71L9h8jXYsWSta8Op5Mge1rsrmvY4ObcaGwcNOa6LAU8NLHllSzxGSeIo0rgnY9UyWdWTtib9iL6STwLj6LT4ZlszZzY2iodYIRn3GR/pynn6Z9UdG2HRT6KxGEY8FCzUWWcsIiLshCIiAIiIAiIgCIiAIiIAtd9ueBmpwt0rBd9K8TWHFli2T3NOb8C2IqZIw5pa4AtcCHA6ggixBHJAcZNdcXVSndvNmXYZXyQEHuXHPTOPFjjoL8S31T4X4qCVaSwy7CXUgiIvDope24SN1wql8ojq7xXq4OXs0fVEReHRmHY5IRjtNb2mzg/uHn8l06uduwTC3S4o6ot9HTxOGbhnl9Frf2e8PkuiVYjwU5vMmERF0cBERAEREAREQBERAEREAREQBERAYr2ibGx4pSGM2bMy7qeQ+y6253HI7QHyO8BcwYlQzUsz4Khjo5IzZwPwIPtNO8Eb12Sse2w2Mo8SjDamP0237uVhyysv8AZdxH6pBHReOOTqMnF7HKQK8c4DeVsHbDshkou6eyqZJHLURQXfGWGPvnFrXvIJBaNLkW37lc472Nuo6CaqkqRK+FrX90xhY0tD295eQkn1M1rAahR+WTed8GtqaOSaRsULHSSPNmNY0ucT0AV7tBgM+HTCGqYGSOjZILODhZ995HEEOB6g7xYreo2epaGswmagg7uOV8sUpGZzpGz0xe0yvdcmxZcXOmtlOYdgb3YtiEtRCH08sVIyAvDXscGMd3jcp5P11HFddCxgjdjzk5cNQ1ZNsnsTVYhUint+j/AEYmc6Zrmkxl+TPGw2L9bjgOq3RhOCQs2klMFNFHDDQMa7JC1je9lqc4cABbNkaRffpZSVJhc7toZqt0ZZBHRMponki0pdKJSW2N/ROYG/RFBISskya2T2agw6mbT07fRHpPcdXyOIF3vPE6DwAAUyiLsjCIiAIiIAiIgCIiAIiIAiIgCIiAIiIAiIgMY7TadsmEVgeL5YHyN6OjGdjgRxDmg+Sm5aKOen7qVueOSPJI1xJzBzbEE3v5714iAuoIWsa1jQA1oDWgbgALADyVaIgCIiAIiIAiIgCIiAIiIAiIgCIiA//Z"/>
          <p:cNvSpPr>
            <a:spLocks noChangeAspect="1" noChangeArrowheads="1"/>
          </p:cNvSpPr>
          <p:nvPr/>
        </p:nvSpPr>
        <p:spPr bwMode="auto">
          <a:xfrm>
            <a:off x="1373981" y="8632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sp>
        <p:nvSpPr>
          <p:cNvPr id="5" name="AutoShape 6" descr="data:image/jpeg;base64,/9j/4AAQSkZJRgABAQAAAQABAAD/2wCEAAkGBxISEBUTEhIUFRMUFhUVEhcUEhUUFRUbFREWFhcXExQYHCggGBolHRYUITQiJSorLi4vGB8zODMsNzQtLysBCgoKDg0OGxAQGywmICIsLC0sLC8tLCwsLCwtLCwsLCwsNCwsLCwsLCwsLCwsLCwsLCwsLCwsLCwsLCwsLCwsLP/AABEIAQMAwwMBIgACEQEDEQH/xAAcAAEAAQUBAQAAAAAAAAAAAAAABQIEBgcIAQP/xABHEAABAwIDBQQGBgcFCQEAAAABAAIDBBEFEiEGMUFRYQcTcYEiMkKRobEjM1JygsEUYpKTwtHwCHOis+EXJTRTVGN0stIV/8QAGgEBAAMBAQEAAAAAAAAAAAAAAAMEBQIBBv/EAC8RAAICAQMCBQIEBwAAAAAAAAABAgMRBCExEkEFEzJRYSJxFCNCoTNSkbHB0fD/2gAMAwEAAhEDEQA/AN4oiIAiIgCIsD7X9r3YfRBsLrVNQSyE8WAAd5J4gEAdXA8EBa9oHatBQPdBTtFRVDRwvaKI8pHDUu/VHmQtO4z2g4rVE56x8bTuZT/QtHS7fSI8SVjIHmTqSdSSd5JXqgdj7FmNSXJVUTySG8kskh/Xkc75lfOIZTdpc0jcWuII8wVUvCVz1Mk6YrsZjsn2k19FI3NM+ogv6cUzi82/7cjvSYeWtui6RwfE46qCOeF2aOVoew8bHgRwI3EcwVx8t+/2fa4vw2WIn6moeGdGva19v2i/3qWuTezILYJbo2giIpCEIiIAiIgCIiAIiIAiIgCIiAIiIAiIgC5r7a8VM+MSMv6FMxkTeVy3vHnxu+34QulFyLtXUGTEax5N81VPbwErg0eQAC4nwSVLMiMVLnWCqVzhkAc8uO5lreJ4+Q+artpLLLsYuUlFdyiLDZHi5IZyFiT58l8O6yktIsRv4+YPJZEsflkzPeTvzEeQ0HyUdVkp5zwTaiiFSWOTxbR7DdqKWjbWNqpmxBzoXR5g45vRkDrBoO6zfetWkqUweEhmY73m/lw/rqpHZ5a6iGFPnSUTo3/aVhX/AFbf3cv/AML7w9oGFu3VsI+8Sz/2AXPKEBR/jH7Fh+GQ92dO0ON0s31NTBJ/dzMf8ir9cnugad7R7lJYdjVXT/UVU8dtzRI5zP3brt+C7jrI90RS8Ml+mR08i0fhPazXRWE8cVQ3mPoZPeLtP7IWe4B2mYfUkNdIYJD7E4yAnpJqw+FweisRthLhlOzS218ozNF4DfcvVIVwiwjbDtQoaB5iJdPOPWjhAOT+8eTlaempHJY5g3bpSySBlTTSU7SbCQPEzR1eA0OA8AUye4ZtpF86edkjGvY5r2PAcxzSHNcCLgtI0IIX0Q8CIiAIiIAiIgC43rZM08zvtTSn3yErsgrjJzSHvDt4e8HxzG64s4JafUFJ4MPoz1e78goxSeDfVn77vyVO70M0tL/FX2ZfKPq8MzOzNdlJ3i1weqkEVSE3F5Ro2VRsWJIj4cLF7vdm6AWHnzUgqZJQ3ebK1kxBo3D36Lt9dhwvKpWFsXiKOGJE7g333VQxA/ZCeTM8/E1+5forRteOII8NV9452u3H8iuHCS5RJG2EuGfRePYDvF16i5JCZ2c2sraAjuJS6Ib4Zbvj/CL3Z+EjzWQ7Z9sD5qMQ0rH09TJcTuuD3bABcwvHF17XsCLHcbFYKobE22lvzaLeRN/y96uUXSbwzN1unhjqS3yWrW2/Pr4r0i69VObWym3ZT2RuD+z/ALUuD34dK67bGWlvwsfpIx43zgdHrd648wbFH0lVBVM9aGRr7D2m3s5vgWlzfNdd4fWMmiZLG7NHI1r2EcQ4XB+KsReUVJx6WXCIi6OAiIgCIvHOAFybAaknggI7aLG4qKnfUTGzWDQD1nuPqsYOLif6suU8djklqZZ2xgCaR8hY03DC9xcWi+/fv+AWb9oG1ZxCqOQn9GhJbAODzudKR14chbmVjSo3alqWEa+n0KcMz5f7EDHSTO9nL1cbf6qZpIAxgaNbbzzJ1K+qKtZc5rBdp00annlhWlVV20bv4nkqq2fKLDefgFGrqqvO7OL7mvpieucSbnUqki6+1JTSSvEcUb5JDuZGwvcethw6quvoJoH93PFJE+18sjC0kc233jqFZwUHJZwR8kFtW6FfdpNtd69Ret5PFFJ7BEReHR9oapzeo5FSEFQH7t/EKElhzHUm3JUthLSCx1iFxKqMl8klepnB8ZRkS+FZTCRttxGrTyP8lXTy5m396+iqJuLNJqNkcPhkEaWUG2QnqCLe+6pmpXR2Lrely4HgL+HyU+vhXQ543Dja48RqFYjqG2k0U56NKLabz2IQhbY7Ddt+6eMNqHeg8k0bj7LiSXRE8nHUdbjiLama+9uouhvoQSHAgtINiCNQQeBVuMulmbOPUtjs9Fg2xnaBBPQQSVEjWzlmWUG3rMcWF1uGbLm80U5UM5REQBa57Z9pDBSiljNpam4dbe2IaO/aNm+GZbGXNG2mMGsxKea92NcY4uWSMlrbeJzO/Eorp9MclvR1eZZv2IljbCy9RFkH0IRF6gIiqfd593uXxc6wJ5aqp+8+J+a+NT6jvBaEVwjHnJ7s3xsrDS4HhTKmq9GWcMdKQ3NI5zxmZCwcmt4XtcOKq7RBT4lgbquE5u6HfwPIs5uR+WVh4jQPBHMDkvO17ZioxClpzRtEhjeXZM7WZmyMADmlxA0sOO4lWG0NH/8AlbM/or3NM0o7rTcXzSl8gbzDWZ9f1VEsPEs75/YpbmmkRFKXAiKl7rC6A9JsvVvXYjs8pKSnZLXRxSVMgBf34a5kRduija70bjcTvJvwWKdsOxsNJ3dVTMEccj+6mjYLMa4tLmPY3c2+VwIGm7quVOLeERK3c19QSWdbgfmpJQrXWN+WqmgVBet8mppZZi17BePdYEncASV6rTFnWid1sD4FwBUUFmSRPZLpg5eyISBun9aL6orrBsJmrKiOmp25pJDa/Bg9p7jwaBqf5rR9TMNtRRdYXsrWVEQlhY4xvLspHR5afiCi6n2ewaOjpYqaL1IWBoJAu473OPVxJJ6lFYwU8kkiIvTwidra809BUzDRzIZCz72Q5fjZcx0jLNXQvau+2D1NuIjHvnjB+a5+jGg8FS1j4RseGR2bKkRFQNQIiICKrI7PPXUL4qYmiDhYq3FA3mfgrMbljco2aaXV9JnOx3as6lpm09RA6YRDLC9j2tdlHqskDt9hoHDgBpfU43tbtBU4nMJJWiONgIhiBJawH1iSRdzzYXNhuCsAxrATYAAXJ8OqbLYScTrG07qhlOxwcQX8Q23otbcZ5DfdcaAngu6/reYrHyVbaq6MOe79i17mJvrPF/vAL6Mgid6pB8HXW16zsRoIoi59dNHlFy+QwCMWG9wLRp+JaQq4Gtke1rmyNa9zWvaCA8NcQHtB1AIAPmpJUNfqZwtbH+REnNQkeqb9OKudlKcSYhSMd6rqmHNfjaQGx8bWUTTV72byXN5HePA/zUk6UtMdRCRmjcyRpt7THBzSR0IF1wuqLxL+pI+i2DdfPsZv/aDdO6rpYrOMJiJiABOeUyFrgAN7svdW+91U32oF8OAUkE5vOXUrH3NzmjhLnknjbLa/VZNhnaThssAlkqGQvAu+KT6xjrahrbXfxsW3utP9om1pxKqD2gtghBbA1ws45iM8jhwLrN04ADjdI9TwmsYKUY5kYupmH1R4D5KIiZmIHNTKivfCNfSLlhUyxhzS0i4OhVSKunguNZWGR9HgBkmiiEuVssscd8ty3vHht7XF7XvwXS2xGw9LhcZbAC6R/wBZK+xkfxtoLNb0Hnc6rQeEf8XS/wDkwf5zV1EtTTTco5Zha6qNckohERWCiEREBjHabBnwirHKPP8Au3Nf/CuehuW5+0vbqCGOWijaJppGOjlF/o4g9pae8I1LrH1R5kaX0pE7Sx3j49VQ1bTax2Nrw6MoweVzwfRERUjSCIiAIiIC2xP6l/h+YuoIi6yVzQRY7joVB1GHSMPojM3hbeOhCt6eax0sy/EKZSamlkt3uJtck23XJNvC+5eKkusbEEHkRZVAqy8mUFI4M/V7DusHD5H8lHK/wVt3OdwAy+ZN/wAvio7fQyzo8+dHBXVUxabj1fl4r4AX3KbXgaBuAHkqyv23NWWlTezPhSU+UXO8/DorhEUMpNvLLMYqKwgiIvDovtn2Zq+jbzqoPhM1dPLnHs+p+8xekbb1XukPTJG5wPvaF0ctPSr6DE8Sf5iXwERFZM4LCu1Lax1DShkJtU1BLYj9hotnk8RcAdSDrYrNVoXthqu8xYtvpDDG0DgC7M8/B7fcFHbPpg2WdJWrLUmYY0cySSbuJNySdSSTvK9RWtXXtjNrEm1za2g81kpSm9j6CU4wWXsi5I62VNyN4v4b/cqmPBAI3EXHmjHg6ggjobpx2Pdn3DXg7l6qXxg+PNUNkINneR5p054Gccn1REXJ0ERWU9fkkyvFmkAtd87rqMXLg4nZGCzIu5ImuFnAEdRdWMuERncXN8DcfFX7Hgi4IIO4her2M5R4ZzOquz1JMjWYM32nuPTcpCKMNFmiwHAKpElZKXLFdFdfpQREXBKEREARFTK+wv7l6ll4DeDYHYjh5kr5p7ejDFkH3pXC3wY/3rdy1t2G1NKaFzIpQ6o7xz6lh0c3c1lgd7MobqNLkrZK16o9MUj5vVWddrYREUhXC5t26n7zFqx3KXJ+7Y1n8K6SXL+NuvW1budVUH3zvKrat/QaPhq/Mb+CzWPOkzFzvtEkeG4fCyl8UlyxO5n0R+LT5XUOAq+njhNlrWTzJR9j6mrvEyNv2RnP8IVzgvrP5ej79VYgL70NYI84IJJsWjnpa3RSTjmLUV/2SvVPFkZTfH+ibXjmgixUJRSETNJOryQ7rcE/kpxVLIdD5NOm5WpvBTGCNDw3FVIi4byTIKmWJrhZwBHUXVSLxPB40nszxjABYAADcBuXqIh6tgiIgCIiAIiIDxzrb1YV73W3WHyUgqJ2XaVJXJRZHbFyi0mReE4nNSzMnp3lksZu0jjza4e007iCun9gdrY8TpBM0ZZGnJPHfWN4HDm07weXUFcrvbYkLLeyraQ0OJx3NoakiCccPSNo3/hcRryLlpVy7GBdDudPoiKYrBcu4uLVdUOVTUf5zl1EuY9s2iDEK0O3Cokf+8eXgD9oKtqk3DY0fDpJTefYxnF5bvaz7IzHxOg/rqrRUhxcS473G/8AIKpcqPSkhOfXJy9wvF6i9OSul+tZ97+EqeUJQi8zOmY/4bfmptVdRyvsaGi9L+/+EERFXLoREQBERAEREAREQBERAEREBCVbbO/rwVrOPRPPeFe149L3/NWcu4rSg+DEvW8kde7L4gaihppzvlgikd4ujBd8SV4ozsxP+56K/wDyGfLRFaM4vZ9pYWYgyheHNklhMsT3ACOSziHRtdfV4AzWtuXPnbLJG7GZ2xm4Hd97yziJoI62Ab5krdGIHDMbpy3vD3lO5zgWkw1dM9h1Ia4ZmG7eIsbdNOZBO6Rz5HuLnyOL3ucbucXHMS48SSSVxPgkqznBWiIoC2EReFAXeEtvKT9ltv2j/opdWGDR2YXH2zfyGg/NX6p3vM/samkjipfO4REUJZCIiAIiIAiIgCIiAIiIAiLx7rC6LcERXn0vf81ZTGzSrioddx9yk9jMBdiFfDTNBLC4PnI9mNhBeb8NPRHVwWnCPBh6iay2dN7D0hiwyjjcLObTQhw5Humlw9914psC2gRWTPMbx7ZbC6yfLUwQPqMue18sxaDlDjlIc5t9LnRcu4phr6WpmppLh8Ujma8bHRw6FtiOhXU+0+x9NXFj5O8jni+qqIHmKePfo144anQg7ysC237H3TxmaCrnmrG2F6p7CJGtGjMzWDK4cHG/I8xzJZR1CXS8mj0X0xCklp5DFUxPhkbvbI0tO+1xzGm8aFW5lbzUHSy2pxfc+iQwmR2QbvaPIfzX0go5JOBY3md58Apimp2sblaPHmepUVlqhxyWadPKx5e0f7n0Y0AADcNAvURUTWCIiAIiIAiIgCIiAIiIAiIgCusPwWWrE3dujjZTxmWaWZxbGwa2BcATc2NhbgVRhtBLUzNp6duaV505NHFzzwaOJ/0W7MN7LaFkcTJQ+bu7OkaZHiGWS988kINnW3AG+gAN1b01OX1Moa3UquPSuWaXoOzeqfJQNmmjibiAe6IgOe9gbB3v0kZDdSLbidd62XsDs7BRYy+no+8e2npC2tleT6c00sb42W9UWY0kWGmoNzdZ7U7PRyV0NY5zi6nifHDH6PdsMh9OQaXzFtm77WG5TAaBewGu/r4rQSwYbbfJ6iIvTwIiID4VlFFM3LLGyRvJ7GvHuIWgu0LYU4dKZoWZqSR3okC5hJPqPPL7LuO466noRfKpp2SMcyRrXseC1zXAFrgd4IO8LicFJYZNRc6pZRyu119QvVne3PZjLTF09CHSwb3Rauki+7xkb/iHXetfxTgrMsplBm/TfC1ZR9URFCThERAEREAREQBERAERfMzC4Au4k2AGtydwHM+C9UW+DxtLk+ivMDwiorZu5pWZne246MjH2nu4Df1PAFZXsn2XVVVaSrvTw78lh3zx90/V+LtenFbmwXBoKSIRU8bY2DlvcftPcdXO6lXKtL3kZ2o18Y7Q3ZFbE7Hw4dDlZ6cz7d9KRZzzyA9lg4D33KyREV5LBjyk5PLCIi9OQiIgCIiAIiIAtadsGztCyinrXRZJ2gZXREMMj3vDWiRu5wudTa9gdVstal/tF1RFFTRDdJUZndRHG7Q+bgfJeNJrc6hKUXmLNMwV2g3jodQrtlWD18CodFSlXF9jWhqZx5JwVDVWJW8woISEcSqhUO5/BRuhEy1nuiczDmPevbjmoL9LdfhY7tFV+knkF5+H+TpayJNZxzHvVJlbzCh/0k9F4ah3P4L3yF7h6xEs6paFf4XhFZVEfo9NLID7QYcnnI6zB71L9h8jXYsWSta8Op5Mge1rsrmvY4ObcaGwcNOa6LAU8NLHllSzxGSeIo0rgnY9UyWdWTtib9iL6STwLj6LT4ZlszZzY2iodYIRn3GR/pynn6Z9UdG2HRT6KxGEY8FCzUWWcsIiLshCIiAIiIAiIgCIiAIiIAtd9ueBmpwt0rBd9K8TWHFli2T3NOb8C2IqZIw5pa4AtcCHA6ggixBHJAcZNdcXVSndvNmXYZXyQEHuXHPTOPFjjoL8S31T4X4qCVaSwy7CXUgiIvDope24SN1wql8ojq7xXq4OXs0fVEReHRmHY5IRjtNb2mzg/uHn8l06uduwTC3S4o6ot9HTxOGbhnl9Frf2e8PkuiVYjwU5vMmERF0cBERAEREAREQBERAEREAREQBERAYr2ibGx4pSGM2bMy7qeQ+y6253HI7QHyO8BcwYlQzUsz4Khjo5IzZwPwIPtNO8Eb12Sse2w2Mo8SjDamP0237uVhyysv8AZdxH6pBHReOOTqMnF7HKQK8c4DeVsHbDshkou6eyqZJHLURQXfGWGPvnFrXvIJBaNLkW37lc472Nuo6CaqkqRK+FrX90xhY0tD295eQkn1M1rAahR+WTed8GtqaOSaRsULHSSPNmNY0ucT0AV7tBgM+HTCGqYGSOjZILODhZ995HEEOB6g7xYreo2epaGswmagg7uOV8sUpGZzpGz0xe0yvdcmxZcXOmtlOYdgb3YtiEtRCH08sVIyAvDXscGMd3jcp5P11HFddCxgjdjzk5cNQ1ZNsnsTVYhUint+j/AEYmc6Zrmkxl+TPGw2L9bjgOq3RhOCQs2klMFNFHDDQMa7JC1je9lqc4cABbNkaRffpZSVJhc7toZqt0ZZBHRMponki0pdKJSW2N/ROYG/RFBISskya2T2agw6mbT07fRHpPcdXyOIF3vPE6DwAAUyiLsjCIiAIiIAiIgCIiAIiIAiIgCIiAIiIAiIgMY7TadsmEVgeL5YHyN6OjGdjgRxDmg+Sm5aKOen7qVueOSPJI1xJzBzbEE3v5714iAuoIWsa1jQA1oDWgbgALADyVaIgCIiAIiIAiIgCIiAIiIAiIgCIiA//Z"/>
          <p:cNvSpPr>
            <a:spLocks noChangeAspect="1" noChangeArrowheads="1"/>
          </p:cNvSpPr>
          <p:nvPr/>
        </p:nvSpPr>
        <p:spPr bwMode="auto">
          <a:xfrm>
            <a:off x="1488281" y="9775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364" t="10951" r="1940" b="22615"/>
          <a:stretch/>
        </p:blipFill>
        <p:spPr bwMode="auto">
          <a:xfrm>
            <a:off x="245012" y="1047889"/>
            <a:ext cx="8551538" cy="403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35800" y="5771705"/>
            <a:ext cx="2769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Раскраска – </a:t>
            </a:r>
            <a:r>
              <a:rPr lang="en-US" sz="2400" dirty="0" err="1"/>
              <a:t>ClustalX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726749" y="63740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74044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8005" y="164575"/>
            <a:ext cx="6172200" cy="475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Иногда так … </a:t>
            </a:r>
            <a:endParaRPr lang="ru-RU" dirty="0"/>
          </a:p>
        </p:txBody>
      </p:sp>
      <p:sp>
        <p:nvSpPr>
          <p:cNvPr id="3" name="AutoShape 2" descr="data:image/jpeg;base64,/9j/4AAQSkZJRgABAQAAAQABAAD/2wCEAAkGBxISEBUTEhIUFRMUFhUVEhcUEhUUFRUbFREWFhcXExQYHCggGBolHRYUITQiJSorLi4vGB8zODMsNzQtLysBCgoKDg0OGxAQGywmICIsLC0sLC8tLCwsLCwtLCwsLCwsNCwsLCwsLCwsLCwsLCwsLCwsLCwsLCwsLCwsLCwsLP/AABEIAQMAwwMBIgACEQEDEQH/xAAcAAEAAQUBAQAAAAAAAAAAAAAABQIEBgcIAQP/xABHEAABAwIDBQQGBgcFCQEAAAABAAIDBBEFEiEGMUFRYQcTcYEiMkKRobEjM1JygsEUYpKTwtHwCHOis+EXJTRTVGN0stIV/8QAGgEBAAMBAQEAAAAAAAAAAAAAAAMEBQIBBv/EAC8RAAICAQMCBQIEBwAAAAAAAAABAgMRBCExEkEFEzJRYSJxFCNCoTNSkbHB0fD/2gAMAwEAAhEDEQA/AN4oiIAiIgCIsD7X9r3YfRBsLrVNQSyE8WAAd5J4gEAdXA8EBa9oHatBQPdBTtFRVDRwvaKI8pHDUu/VHmQtO4z2g4rVE56x8bTuZT/QtHS7fSI8SVjIHmTqSdSSd5JXqgdj7FmNSXJVUTySG8kskh/Xkc75lfOIZTdpc0jcWuII8wVUvCVz1Mk6YrsZjsn2k19FI3NM+ogv6cUzi82/7cjvSYeWtui6RwfE46qCOeF2aOVoew8bHgRwI3EcwVx8t+/2fa4vw2WIn6moeGdGva19v2i/3qWuTezILYJbo2giIpCEIiIAiIgCIiAIiIAiIgCIiAIiIAiIgC5r7a8VM+MSMv6FMxkTeVy3vHnxu+34QulFyLtXUGTEax5N81VPbwErg0eQAC4nwSVLMiMVLnWCqVzhkAc8uO5lreJ4+Q+artpLLLsYuUlFdyiLDZHi5IZyFiT58l8O6yktIsRv4+YPJZEsflkzPeTvzEeQ0HyUdVkp5zwTaiiFSWOTxbR7DdqKWjbWNqpmxBzoXR5g45vRkDrBoO6zfetWkqUweEhmY73m/lw/rqpHZ5a6iGFPnSUTo3/aVhX/AFbf3cv/AML7w9oGFu3VsI+8Sz/2AXPKEBR/jH7Fh+GQ92dO0ON0s31NTBJ/dzMf8ir9cnugad7R7lJYdjVXT/UVU8dtzRI5zP3brt+C7jrI90RS8Ml+mR08i0fhPazXRWE8cVQ3mPoZPeLtP7IWe4B2mYfUkNdIYJD7E4yAnpJqw+FweisRthLhlOzS218ozNF4DfcvVIVwiwjbDtQoaB5iJdPOPWjhAOT+8eTlaempHJY5g3bpSySBlTTSU7SbCQPEzR1eA0OA8AUye4ZtpF86edkjGvY5r2PAcxzSHNcCLgtI0IIX0Q8CIiAIiIAiIgC43rZM08zvtTSn3yErsgrjJzSHvDt4e8HxzG64s4JafUFJ4MPoz1e78goxSeDfVn77vyVO70M0tL/FX2ZfKPq8MzOzNdlJ3i1weqkEVSE3F5Ro2VRsWJIj4cLF7vdm6AWHnzUgqZJQ3ebK1kxBo3D36Lt9dhwvKpWFsXiKOGJE7g333VQxA/ZCeTM8/E1+5forRteOII8NV9452u3H8iuHCS5RJG2EuGfRePYDvF16i5JCZ2c2sraAjuJS6Ib4Zbvj/CL3Z+EjzWQ7Z9sD5qMQ0rH09TJcTuuD3bABcwvHF17XsCLHcbFYKobE22lvzaLeRN/y96uUXSbwzN1unhjqS3yWrW2/Pr4r0i69VObWym3ZT2RuD+z/ALUuD34dK67bGWlvwsfpIx43zgdHrd648wbFH0lVBVM9aGRr7D2m3s5vgWlzfNdd4fWMmiZLG7NHI1r2EcQ4XB+KsReUVJx6WXCIi6OAiIgCIvHOAFybAaknggI7aLG4qKnfUTGzWDQD1nuPqsYOLif6suU8djklqZZ2xgCaR8hY03DC9xcWi+/fv+AWb9oG1ZxCqOQn9GhJbAODzudKR14chbmVjSo3alqWEa+n0KcMz5f7EDHSTO9nL1cbf6qZpIAxgaNbbzzJ1K+qKtZc5rBdp00annlhWlVV20bv4nkqq2fKLDefgFGrqqvO7OL7mvpieucSbnUqki6+1JTSSvEcUb5JDuZGwvcethw6quvoJoH93PFJE+18sjC0kc233jqFZwUHJZwR8kFtW6FfdpNtd69Ret5PFFJ7BEReHR9oapzeo5FSEFQH7t/EKElhzHUm3JUthLSCx1iFxKqMl8klepnB8ZRkS+FZTCRttxGrTyP8lXTy5m396+iqJuLNJqNkcPhkEaWUG2QnqCLe+6pmpXR2Lrely4HgL+HyU+vhXQ543Dja48RqFYjqG2k0U56NKLabz2IQhbY7Ddt+6eMNqHeg8k0bj7LiSXRE8nHUdbjiLama+9uouhvoQSHAgtINiCNQQeBVuMulmbOPUtjs9Fg2xnaBBPQQSVEjWzlmWUG3rMcWF1uGbLm80U5UM5REQBa57Z9pDBSiljNpam4dbe2IaO/aNm+GZbGXNG2mMGsxKea92NcY4uWSMlrbeJzO/Eorp9MclvR1eZZv2IljbCy9RFkH0IRF6gIiqfd593uXxc6wJ5aqp+8+J+a+NT6jvBaEVwjHnJ7s3xsrDS4HhTKmq9GWcMdKQ3NI5zxmZCwcmt4XtcOKq7RBT4lgbquE5u6HfwPIs5uR+WVh4jQPBHMDkvO17ZioxClpzRtEhjeXZM7WZmyMADmlxA0sOO4lWG0NH/8AlbM/or3NM0o7rTcXzSl8gbzDWZ9f1VEsPEs75/YpbmmkRFKXAiKl7rC6A9JsvVvXYjs8pKSnZLXRxSVMgBf34a5kRduija70bjcTvJvwWKdsOxsNJ3dVTMEccj+6mjYLMa4tLmPY3c2+VwIGm7quVOLeERK3c19QSWdbgfmpJQrXWN+WqmgVBet8mppZZi17BePdYEncASV6rTFnWid1sD4FwBUUFmSRPZLpg5eyISBun9aL6orrBsJmrKiOmp25pJDa/Bg9p7jwaBqf5rR9TMNtRRdYXsrWVEQlhY4xvLspHR5afiCi6n2ewaOjpYqaL1IWBoJAu473OPVxJJ6lFYwU8kkiIvTwidra809BUzDRzIZCz72Q5fjZcx0jLNXQvau+2D1NuIjHvnjB+a5+jGg8FS1j4RseGR2bKkRFQNQIiICKrI7PPXUL4qYmiDhYq3FA3mfgrMbljco2aaXV9JnOx3as6lpm09RA6YRDLC9j2tdlHqskDt9hoHDgBpfU43tbtBU4nMJJWiONgIhiBJawH1iSRdzzYXNhuCsAxrATYAAXJ8OqbLYScTrG07qhlOxwcQX8Q23otbcZ5DfdcaAngu6/reYrHyVbaq6MOe79i17mJvrPF/vAL6Mgid6pB8HXW16zsRoIoi59dNHlFy+QwCMWG9wLRp+JaQq4Gtke1rmyNa9zWvaCA8NcQHtB1AIAPmpJUNfqZwtbH+REnNQkeqb9OKudlKcSYhSMd6rqmHNfjaQGx8bWUTTV72byXN5HePA/zUk6UtMdRCRmjcyRpt7THBzSR0IF1wuqLxL+pI+i2DdfPsZv/aDdO6rpYrOMJiJiABOeUyFrgAN7svdW+91U32oF8OAUkE5vOXUrH3NzmjhLnknjbLa/VZNhnaThssAlkqGQvAu+KT6xjrahrbXfxsW3utP9om1pxKqD2gtghBbA1ws45iM8jhwLrN04ADjdI9TwmsYKUY5kYupmH1R4D5KIiZmIHNTKivfCNfSLlhUyxhzS0i4OhVSKunguNZWGR9HgBkmiiEuVssscd8ty3vHht7XF7XvwXS2xGw9LhcZbAC6R/wBZK+xkfxtoLNb0Hnc6rQeEf8XS/wDkwf5zV1EtTTTco5Zha6qNckohERWCiEREBjHabBnwirHKPP8Au3Nf/CuehuW5+0vbqCGOWijaJppGOjlF/o4g9pae8I1LrH1R5kaX0pE7Sx3j49VQ1bTax2Nrw6MoweVzwfRERUjSCIiAIiIC2xP6l/h+YuoIi6yVzQRY7joVB1GHSMPojM3hbeOhCt6eax0sy/EKZSamlkt3uJtck23XJNvC+5eKkusbEEHkRZVAqy8mUFI4M/V7DusHD5H8lHK/wVt3OdwAy+ZN/wAvio7fQyzo8+dHBXVUxabj1fl4r4AX3KbXgaBuAHkqyv23NWWlTezPhSU+UXO8/DorhEUMpNvLLMYqKwgiIvDovtn2Zq+jbzqoPhM1dPLnHs+p+8xekbb1XukPTJG5wPvaF0ctPSr6DE8Sf5iXwERFZM4LCu1Lax1DShkJtU1BLYj9hotnk8RcAdSDrYrNVoXthqu8xYtvpDDG0DgC7M8/B7fcFHbPpg2WdJWrLUmYY0cySSbuJNySdSSTvK9RWtXXtjNrEm1za2g81kpSm9j6CU4wWXsi5I62VNyN4v4b/cqmPBAI3EXHmjHg6ggjobpx2Pdn3DXg7l6qXxg+PNUNkINneR5p054Gccn1REXJ0ERWU9fkkyvFmkAtd87rqMXLg4nZGCzIu5ImuFnAEdRdWMuERncXN8DcfFX7Hgi4IIO4her2M5R4ZzOquz1JMjWYM32nuPTcpCKMNFmiwHAKpElZKXLFdFdfpQREXBKEREARFTK+wv7l6ll4DeDYHYjh5kr5p7ejDFkH3pXC3wY/3rdy1t2G1NKaFzIpQ6o7xz6lh0c3c1lgd7MobqNLkrZK16o9MUj5vVWddrYREUhXC5t26n7zFqx3KXJ+7Y1n8K6SXL+NuvW1budVUH3zvKrat/QaPhq/Mb+CzWPOkzFzvtEkeG4fCyl8UlyxO5n0R+LT5XUOAq+njhNlrWTzJR9j6mrvEyNv2RnP8IVzgvrP5ej79VYgL70NYI84IJJsWjnpa3RSTjmLUV/2SvVPFkZTfH+ibXjmgixUJRSETNJOryQ7rcE/kpxVLIdD5NOm5WpvBTGCNDw3FVIi4byTIKmWJrhZwBHUXVSLxPB40nszxjABYAADcBuXqIh6tgiIgCIiAIiIDxzrb1YV73W3WHyUgqJ2XaVJXJRZHbFyi0mReE4nNSzMnp3lksZu0jjza4e007iCun9gdrY8TpBM0ZZGnJPHfWN4HDm07weXUFcrvbYkLLeyraQ0OJx3NoakiCccPSNo3/hcRryLlpVy7GBdDudPoiKYrBcu4uLVdUOVTUf5zl1EuY9s2iDEK0O3Cokf+8eXgD9oKtqk3DY0fDpJTefYxnF5bvaz7IzHxOg/rqrRUhxcS473G/8AIKpcqPSkhOfXJy9wvF6i9OSul+tZ97+EqeUJQi8zOmY/4bfmptVdRyvsaGi9L+/+EERFXLoREQBERAEREAREQBERAEREBCVbbO/rwVrOPRPPeFe149L3/NWcu4rSg+DEvW8kde7L4gaihppzvlgikd4ujBd8SV4ozsxP+56K/wDyGfLRFaM4vZ9pYWYgyheHNklhMsT3ACOSziHRtdfV4AzWtuXPnbLJG7GZ2xm4Hd97yziJoI62Ab5krdGIHDMbpy3vD3lO5zgWkw1dM9h1Ia4ZmG7eIsbdNOZBO6Rz5HuLnyOL3ucbucXHMS48SSSVxPgkqznBWiIoC2EReFAXeEtvKT9ltv2j/opdWGDR2YXH2zfyGg/NX6p3vM/samkjipfO4REUJZCIiAIiIAiIgCIiAIiIAiLx7rC6LcERXn0vf81ZTGzSrioddx9yk9jMBdiFfDTNBLC4PnI9mNhBeb8NPRHVwWnCPBh6iay2dN7D0hiwyjjcLObTQhw5Humlw9914psC2gRWTPMbx7ZbC6yfLUwQPqMue18sxaDlDjlIc5t9LnRcu4phr6WpmppLh8Ujma8bHRw6FtiOhXU+0+x9NXFj5O8jni+qqIHmKePfo144anQg7ysC237H3TxmaCrnmrG2F6p7CJGtGjMzWDK4cHG/I8xzJZR1CXS8mj0X0xCklp5DFUxPhkbvbI0tO+1xzGm8aFW5lbzUHSy2pxfc+iQwmR2QbvaPIfzX0go5JOBY3md58Apimp2sblaPHmepUVlqhxyWadPKx5e0f7n0Y0AADcNAvURUTWCIiAIiIAiIgCIiAIiIAiIgCusPwWWrE3dujjZTxmWaWZxbGwa2BcATc2NhbgVRhtBLUzNp6duaV505NHFzzwaOJ/0W7MN7LaFkcTJQ+bu7OkaZHiGWS988kINnW3AG+gAN1b01OX1Moa3UquPSuWaXoOzeqfJQNmmjibiAe6IgOe9gbB3v0kZDdSLbidd62XsDs7BRYy+no+8e2npC2tleT6c00sb42W9UWY0kWGmoNzdZ7U7PRyV0NY5zi6nifHDH6PdsMh9OQaXzFtm77WG5TAaBewGu/r4rQSwYbbfJ6iIvTwIiID4VlFFM3LLGyRvJ7GvHuIWgu0LYU4dKZoWZqSR3okC5hJPqPPL7LuO466noRfKpp2SMcyRrXseC1zXAFrgd4IO8LicFJYZNRc6pZRyu119QvVne3PZjLTF09CHSwb3Rauki+7xkb/iHXetfxTgrMsplBm/TfC1ZR9URFCThERAEREAREQBERAERfMzC4Au4k2AGtydwHM+C9UW+DxtLk+ivMDwiorZu5pWZne246MjH2nu4Df1PAFZXsn2XVVVaSrvTw78lh3zx90/V+LtenFbmwXBoKSIRU8bY2DlvcftPcdXO6lXKtL3kZ2o18Y7Q3ZFbE7Hw4dDlZ6cz7d9KRZzzyA9lg4D33KyREV5LBjyk5PLCIi9OQiIgCIiAIiIAtadsGztCyinrXRZJ2gZXREMMj3vDWiRu5wudTa9gdVstal/tF1RFFTRDdJUZndRHG7Q+bgfJeNJrc6hKUXmLNMwV2g3jodQrtlWD18CodFSlXF9jWhqZx5JwVDVWJW8woISEcSqhUO5/BRuhEy1nuiczDmPevbjmoL9LdfhY7tFV+knkF5+H+TpayJNZxzHvVJlbzCh/0k9F4ah3P4L3yF7h6xEs6paFf4XhFZVEfo9NLID7QYcnnI6zB71L9h8jXYsWSta8Op5Mge1rsrmvY4ObcaGwcNOa6LAU8NLHllSzxGSeIo0rgnY9UyWdWTtib9iL6STwLj6LT4ZlszZzY2iodYIRn3GR/pynn6Z9UdG2HRT6KxGEY8FCzUWWcsIiLshCIiAIiIAiIgCIiAIiIAtd9ueBmpwt0rBd9K8TWHFli2T3NOb8C2IqZIw5pa4AtcCHA6ggixBHJAcZNdcXVSndvNmXYZXyQEHuXHPTOPFjjoL8S31T4X4qCVaSwy7CXUgiIvDope24SN1wql8ojq7xXq4OXs0fVEReHRmHY5IRjtNb2mzg/uHn8l06uduwTC3S4o6ot9HTxOGbhnl9Frf2e8PkuiVYjwU5vMmERF0cBERAEREAREQBERAEREAREQBERAYr2ibGx4pSGM2bMy7qeQ+y6253HI7QHyO8BcwYlQzUsz4Khjo5IzZwPwIPtNO8Eb12Sse2w2Mo8SjDamP0237uVhyysv8AZdxH6pBHReOOTqMnF7HKQK8c4DeVsHbDshkou6eyqZJHLURQXfGWGPvnFrXvIJBaNLkW37lc472Nuo6CaqkqRK+FrX90xhY0tD295eQkn1M1rAahR+WTed8GtqaOSaRsULHSSPNmNY0ucT0AV7tBgM+HTCGqYGSOjZILODhZ995HEEOB6g7xYreo2epaGswmagg7uOV8sUpGZzpGz0xe0yvdcmxZcXOmtlOYdgb3YtiEtRCH08sVIyAvDXscGMd3jcp5P11HFddCxgjdjzk5cNQ1ZNsnsTVYhUint+j/AEYmc6Zrmkxl+TPGw2L9bjgOq3RhOCQs2klMFNFHDDQMa7JC1je9lqc4cABbNkaRffpZSVJhc7toZqt0ZZBHRMponki0pdKJSW2N/ROYG/RFBISskya2T2agw6mbT07fRHpPcdXyOIF3vPE6DwAAUyiLsjCIiAIiIAiIgCIiAIiIAiIgCIiAIiIAiIgMY7TadsmEVgeL5YHyN6OjGdjgRxDmg+Sm5aKOen7qVueOSPJI1xJzBzbEE3v5714iAuoIWsa1jQA1oDWgbgALADyVaIgCIiAIiIAiIgCIiAIiIAiIgCIiA//Z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sp>
        <p:nvSpPr>
          <p:cNvPr id="4" name="AutoShape 4" descr="data:image/jpeg;base64,/9j/4AAQSkZJRgABAQAAAQABAAD/2wCEAAkGBxISEBUTEhIUFRMUFhUVEhcUEhUUFRUbFREWFhcXExQYHCggGBolHRYUITQiJSorLi4vGB8zODMsNzQtLysBCgoKDg0OGxAQGywmICIsLC0sLC8tLCwsLCwtLCwsLCwsNCwsLCwsLCwsLCwsLCwsLCwsLCwsLCwsLCwsLCwsLP/AABEIAQMAwwMBIgACEQEDEQH/xAAcAAEAAQUBAQAAAAAAAAAAAAAABQIEBgcIAQP/xABHEAABAwIDBQQGBgcFCQEAAAABAAIDBBEFEiEGMUFRYQcTcYEiMkKRobEjM1JygsEUYpKTwtHwCHOis+EXJTRTVGN0stIV/8QAGgEBAAMBAQEAAAAAAAAAAAAAAAMEBQIBBv/EAC8RAAICAQMCBQIEBwAAAAAAAAABAgMRBCExEkEFEzJRYSJxFCNCoTNSkbHB0fD/2gAMAwEAAhEDEQA/AN4oiIAiIgCIsD7X9r3YfRBsLrVNQSyE8WAAd5J4gEAdXA8EBa9oHatBQPdBTtFRVDRwvaKI8pHDUu/VHmQtO4z2g4rVE56x8bTuZT/QtHS7fSI8SVjIHmTqSdSSd5JXqgdj7FmNSXJVUTySG8kskh/Xkc75lfOIZTdpc0jcWuII8wVUvCVz1Mk6YrsZjsn2k19FI3NM+ogv6cUzi82/7cjvSYeWtui6RwfE46qCOeF2aOVoew8bHgRwI3EcwVx8t+/2fa4vw2WIn6moeGdGva19v2i/3qWuTezILYJbo2giIpCEIiIAiIgCIiAIiIAiIgCIiAIiIAiIgC5r7a8VM+MSMv6FMxkTeVy3vHnxu+34QulFyLtXUGTEax5N81VPbwErg0eQAC4nwSVLMiMVLnWCqVzhkAc8uO5lreJ4+Q+artpLLLsYuUlFdyiLDZHi5IZyFiT58l8O6yktIsRv4+YPJZEsflkzPeTvzEeQ0HyUdVkp5zwTaiiFSWOTxbR7DdqKWjbWNqpmxBzoXR5g45vRkDrBoO6zfetWkqUweEhmY73m/lw/rqpHZ5a6iGFPnSUTo3/aVhX/AFbf3cv/AML7w9oGFu3VsI+8Sz/2AXPKEBR/jH7Fh+GQ92dO0ON0s31NTBJ/dzMf8ir9cnugad7R7lJYdjVXT/UVU8dtzRI5zP3brt+C7jrI90RS8Ml+mR08i0fhPazXRWE8cVQ3mPoZPeLtP7IWe4B2mYfUkNdIYJD7E4yAnpJqw+FweisRthLhlOzS218ozNF4DfcvVIVwiwjbDtQoaB5iJdPOPWjhAOT+8eTlaempHJY5g3bpSySBlTTSU7SbCQPEzR1eA0OA8AUye4ZtpF86edkjGvY5r2PAcxzSHNcCLgtI0IIX0Q8CIiAIiIAiIgC43rZM08zvtTSn3yErsgrjJzSHvDt4e8HxzG64s4JafUFJ4MPoz1e78goxSeDfVn77vyVO70M0tL/FX2ZfKPq8MzOzNdlJ3i1weqkEVSE3F5Ro2VRsWJIj4cLF7vdm6AWHnzUgqZJQ3ebK1kxBo3D36Lt9dhwvKpWFsXiKOGJE7g333VQxA/ZCeTM8/E1+5forRteOII8NV9452u3H8iuHCS5RJG2EuGfRePYDvF16i5JCZ2c2sraAjuJS6Ib4Zbvj/CL3Z+EjzWQ7Z9sD5qMQ0rH09TJcTuuD3bABcwvHF17XsCLHcbFYKobE22lvzaLeRN/y96uUXSbwzN1unhjqS3yWrW2/Pr4r0i69VObWym3ZT2RuD+z/ALUuD34dK67bGWlvwsfpIx43zgdHrd648wbFH0lVBVM9aGRr7D2m3s5vgWlzfNdd4fWMmiZLG7NHI1r2EcQ4XB+KsReUVJx6WXCIi6OAiIgCIvHOAFybAaknggI7aLG4qKnfUTGzWDQD1nuPqsYOLif6suU8djklqZZ2xgCaR8hY03DC9xcWi+/fv+AWb9oG1ZxCqOQn9GhJbAODzudKR14chbmVjSo3alqWEa+n0KcMz5f7EDHSTO9nL1cbf6qZpIAxgaNbbzzJ1K+qKtZc5rBdp00annlhWlVV20bv4nkqq2fKLDefgFGrqqvO7OL7mvpieucSbnUqki6+1JTSSvEcUb5JDuZGwvcethw6quvoJoH93PFJE+18sjC0kc233jqFZwUHJZwR8kFtW6FfdpNtd69Ret5PFFJ7BEReHR9oapzeo5FSEFQH7t/EKElhzHUm3JUthLSCx1iFxKqMl8klepnB8ZRkS+FZTCRttxGrTyP8lXTy5m396+iqJuLNJqNkcPhkEaWUG2QnqCLe+6pmpXR2Lrely4HgL+HyU+vhXQ543Dja48RqFYjqG2k0U56NKLabz2IQhbY7Ddt+6eMNqHeg8k0bj7LiSXRE8nHUdbjiLama+9uouhvoQSHAgtINiCNQQeBVuMulmbOPUtjs9Fg2xnaBBPQQSVEjWzlmWUG3rMcWF1uGbLm80U5UM5REQBa57Z9pDBSiljNpam4dbe2IaO/aNm+GZbGXNG2mMGsxKea92NcY4uWSMlrbeJzO/Eorp9MclvR1eZZv2IljbCy9RFkH0IRF6gIiqfd593uXxc6wJ5aqp+8+J+a+NT6jvBaEVwjHnJ7s3xsrDS4HhTKmq9GWcMdKQ3NI5zxmZCwcmt4XtcOKq7RBT4lgbquE5u6HfwPIs5uR+WVh4jQPBHMDkvO17ZioxClpzRtEhjeXZM7WZmyMADmlxA0sOO4lWG0NH/8AlbM/or3NM0o7rTcXzSl8gbzDWZ9f1VEsPEs75/YpbmmkRFKXAiKl7rC6A9JsvVvXYjs8pKSnZLXRxSVMgBf34a5kRduija70bjcTvJvwWKdsOxsNJ3dVTMEccj+6mjYLMa4tLmPY3c2+VwIGm7quVOLeERK3c19QSWdbgfmpJQrXWN+WqmgVBet8mppZZi17BePdYEncASV6rTFnWid1sD4FwBUUFmSRPZLpg5eyISBun9aL6orrBsJmrKiOmp25pJDa/Bg9p7jwaBqf5rR9TMNtRRdYXsrWVEQlhY4xvLspHR5afiCi6n2ewaOjpYqaL1IWBoJAu473OPVxJJ6lFYwU8kkiIvTwidra809BUzDRzIZCz72Q5fjZcx0jLNXQvau+2D1NuIjHvnjB+a5+jGg8FS1j4RseGR2bKkRFQNQIiICKrI7PPXUL4qYmiDhYq3FA3mfgrMbljco2aaXV9JnOx3as6lpm09RA6YRDLC9j2tdlHqskDt9hoHDgBpfU43tbtBU4nMJJWiONgIhiBJawH1iSRdzzYXNhuCsAxrATYAAXJ8OqbLYScTrG07qhlOxwcQX8Q23otbcZ5DfdcaAngu6/reYrHyVbaq6MOe79i17mJvrPF/vAL6Mgid6pB8HXW16zsRoIoi59dNHlFy+QwCMWG9wLRp+JaQq4Gtke1rmyNa9zWvaCA8NcQHtB1AIAPmpJUNfqZwtbH+REnNQkeqb9OKudlKcSYhSMd6rqmHNfjaQGx8bWUTTV72byXN5HePA/zUk6UtMdRCRmjcyRpt7THBzSR0IF1wuqLxL+pI+i2DdfPsZv/aDdO6rpYrOMJiJiABOeUyFrgAN7svdW+91U32oF8OAUkE5vOXUrH3NzmjhLnknjbLa/VZNhnaThssAlkqGQvAu+KT6xjrahrbXfxsW3utP9om1pxKqD2gtghBbA1ws45iM8jhwLrN04ADjdI9TwmsYKUY5kYupmH1R4D5KIiZmIHNTKivfCNfSLlhUyxhzS0i4OhVSKunguNZWGR9HgBkmiiEuVssscd8ty3vHht7XF7XvwXS2xGw9LhcZbAC6R/wBZK+xkfxtoLNb0Hnc6rQeEf8XS/wDkwf5zV1EtTTTco5Zha6qNckohERWCiEREBjHabBnwirHKPP8Au3Nf/CuehuW5+0vbqCGOWijaJppGOjlF/o4g9pae8I1LrH1R5kaX0pE7Sx3j49VQ1bTax2Nrw6MoweVzwfRERUjSCIiAIiIC2xP6l/h+YuoIi6yVzQRY7joVB1GHSMPojM3hbeOhCt6eax0sy/EKZSamlkt3uJtck23XJNvC+5eKkusbEEHkRZVAqy8mUFI4M/V7DusHD5H8lHK/wVt3OdwAy+ZN/wAvio7fQyzo8+dHBXVUxabj1fl4r4AX3KbXgaBuAHkqyv23NWWlTezPhSU+UXO8/DorhEUMpNvLLMYqKwgiIvDovtn2Zq+jbzqoPhM1dPLnHs+p+8xekbb1XukPTJG5wPvaF0ctPSr6DE8Sf5iXwERFZM4LCu1Lax1DShkJtU1BLYj9hotnk8RcAdSDrYrNVoXthqu8xYtvpDDG0DgC7M8/B7fcFHbPpg2WdJWrLUmYY0cySSbuJNySdSSTvK9RWtXXtjNrEm1za2g81kpSm9j6CU4wWXsi5I62VNyN4v4b/cqmPBAI3EXHmjHg6ggjobpx2Pdn3DXg7l6qXxg+PNUNkINneR5p054Gccn1REXJ0ERWU9fkkyvFmkAtd87rqMXLg4nZGCzIu5ImuFnAEdRdWMuERncXN8DcfFX7Hgi4IIO4her2M5R4ZzOquz1JMjWYM32nuPTcpCKMNFmiwHAKpElZKXLFdFdfpQREXBKEREARFTK+wv7l6ll4DeDYHYjh5kr5p7ejDFkH3pXC3wY/3rdy1t2G1NKaFzIpQ6o7xz6lh0c3c1lgd7MobqNLkrZK16o9MUj5vVWddrYREUhXC5t26n7zFqx3KXJ+7Y1n8K6SXL+NuvW1budVUH3zvKrat/QaPhq/Mb+CzWPOkzFzvtEkeG4fCyl8UlyxO5n0R+LT5XUOAq+njhNlrWTzJR9j6mrvEyNv2RnP8IVzgvrP5ej79VYgL70NYI84IJJsWjnpa3RSTjmLUV/2SvVPFkZTfH+ibXjmgixUJRSETNJOryQ7rcE/kpxVLIdD5NOm5WpvBTGCNDw3FVIi4byTIKmWJrhZwBHUXVSLxPB40nszxjABYAADcBuXqIh6tgiIgCIiAIiIDxzrb1YV73W3WHyUgqJ2XaVJXJRZHbFyi0mReE4nNSzMnp3lksZu0jjza4e007iCun9gdrY8TpBM0ZZGnJPHfWN4HDm07weXUFcrvbYkLLeyraQ0OJx3NoakiCccPSNo3/hcRryLlpVy7GBdDudPoiKYrBcu4uLVdUOVTUf5zl1EuY9s2iDEK0O3Cokf+8eXgD9oKtqk3DY0fDpJTefYxnF5bvaz7IzHxOg/rqrRUhxcS473G/8AIKpcqPSkhOfXJy9wvF6i9OSul+tZ97+EqeUJQi8zOmY/4bfmptVdRyvsaGi9L+/+EERFXLoREQBERAEREAREQBERAEREBCVbbO/rwVrOPRPPeFe149L3/NWcu4rSg+DEvW8kde7L4gaihppzvlgikd4ujBd8SV4ozsxP+56K/wDyGfLRFaM4vZ9pYWYgyheHNklhMsT3ACOSziHRtdfV4AzWtuXPnbLJG7GZ2xm4Hd97yziJoI62Ab5krdGIHDMbpy3vD3lO5zgWkw1dM9h1Ia4ZmG7eIsbdNOZBO6Rz5HuLnyOL3ucbucXHMS48SSSVxPgkqznBWiIoC2EReFAXeEtvKT9ltv2j/opdWGDR2YXH2zfyGg/NX6p3vM/samkjipfO4REUJZCIiAIiIAiIgCIiAIiIAiLx7rC6LcERXn0vf81ZTGzSrioddx9yk9jMBdiFfDTNBLC4PnI9mNhBeb8NPRHVwWnCPBh6iay2dN7D0hiwyjjcLObTQhw5Humlw9914psC2gRWTPMbx7ZbC6yfLUwQPqMue18sxaDlDjlIc5t9LnRcu4phr6WpmppLh8Ujma8bHRw6FtiOhXU+0+x9NXFj5O8jni+qqIHmKePfo144anQg7ysC237H3TxmaCrnmrG2F6p7CJGtGjMzWDK4cHG/I8xzJZR1CXS8mj0X0xCklp5DFUxPhkbvbI0tO+1xzGm8aFW5lbzUHSy2pxfc+iQwmR2QbvaPIfzX0go5JOBY3md58Apimp2sblaPHmepUVlqhxyWadPKx5e0f7n0Y0AADcNAvURUTWCIiAIiIAiIgCIiAIiIAiIgCusPwWWrE3dujjZTxmWaWZxbGwa2BcATc2NhbgVRhtBLUzNp6duaV505NHFzzwaOJ/0W7MN7LaFkcTJQ+bu7OkaZHiGWS988kINnW3AG+gAN1b01OX1Moa3UquPSuWaXoOzeqfJQNmmjibiAe6IgOe9gbB3v0kZDdSLbidd62XsDs7BRYy+no+8e2npC2tleT6c00sb42W9UWY0kWGmoNzdZ7U7PRyV0NY5zi6nifHDH6PdsMh9OQaXzFtm77WG5TAaBewGu/r4rQSwYbbfJ6iIvTwIiID4VlFFM3LLGyRvJ7GvHuIWgu0LYU4dKZoWZqSR3okC5hJPqPPL7LuO466noRfKpp2SMcyRrXseC1zXAFrgd4IO8LicFJYZNRc6pZRyu119QvVne3PZjLTF09CHSwb3Rauki+7xkb/iHXetfxTgrMsplBm/TfC1ZR9URFCThERAEREAREQBERAERfMzC4Au4k2AGtydwHM+C9UW+DxtLk+ivMDwiorZu5pWZne246MjH2nu4Df1PAFZXsn2XVVVaSrvTw78lh3zx90/V+LtenFbmwXBoKSIRU8bY2DlvcftPcdXO6lXKtL3kZ2o18Y7Q3ZFbE7Hw4dDlZ6cz7d9KRZzzyA9lg4D33KyREV5LBjyk5PLCIi9OQiIgCIiAIiIAtadsGztCyinrXRZJ2gZXREMMj3vDWiRu5wudTa9gdVstal/tF1RFFTRDdJUZndRHG7Q+bgfJeNJrc6hKUXmLNMwV2g3jodQrtlWD18CodFSlXF9jWhqZx5JwVDVWJW8woISEcSqhUO5/BRuhEy1nuiczDmPevbjmoL9LdfhY7tFV+knkF5+H+TpayJNZxzHvVJlbzCh/0k9F4ah3P4L3yF7h6xEs6paFf4XhFZVEfo9NLID7QYcnnI6zB71L9h8jXYsWSta8Op5Mge1rsrmvY4ObcaGwcNOa6LAU8NLHllSzxGSeIo0rgnY9UyWdWTtib9iL6STwLj6LT4ZlszZzY2iodYIRn3GR/pynn6Z9UdG2HRT6KxGEY8FCzUWWcsIiLshCIiAIiIAiIgCIiAIiIAtd9ueBmpwt0rBd9K8TWHFli2T3NOb8C2IqZIw5pa4AtcCHA6ggixBHJAcZNdcXVSndvNmXYZXyQEHuXHPTOPFjjoL8S31T4X4qCVaSwy7CXUgiIvDope24SN1wql8ojq7xXq4OXs0fVEReHRmHY5IRjtNb2mzg/uHn8l06uduwTC3S4o6ot9HTxOGbhnl9Frf2e8PkuiVYjwU5vMmERF0cBERAEREAREQBERAEREAREQBERAYr2ibGx4pSGM2bMy7qeQ+y6253HI7QHyO8BcwYlQzUsz4Khjo5IzZwPwIPtNO8Eb12Sse2w2Mo8SjDamP0237uVhyysv8AZdxH6pBHReOOTqMnF7HKQK8c4DeVsHbDshkou6eyqZJHLURQXfGWGPvnFrXvIJBaNLkW37lc472Nuo6CaqkqRK+FrX90xhY0tD295eQkn1M1rAahR+WTed8GtqaOSaRsULHSSPNmNY0ucT0AV7tBgM+HTCGqYGSOjZILODhZ995HEEOB6g7xYreo2epaGswmagg7uOV8sUpGZzpGz0xe0yvdcmxZcXOmtlOYdgb3YtiEtRCH08sVIyAvDXscGMd3jcp5P11HFddCxgjdjzk5cNQ1ZNsnsTVYhUint+j/AEYmc6Zrmkxl+TPGw2L9bjgOq3RhOCQs2klMFNFHDDQMa7JC1je9lqc4cABbNkaRffpZSVJhc7toZqt0ZZBHRMponki0pdKJSW2N/ROYG/RFBISskya2T2agw6mbT07fRHpPcdXyOIF3vPE6DwAAUyiLsjCIiAIiIAiIgCIiAIiIAiIgCIiAIiIAiIgMY7TadsmEVgeL5YHyN6OjGdjgRxDmg+Sm5aKOen7qVueOSPJI1xJzBzbEE3v5714iAuoIWsa1jQA1oDWgbgALADyVaIgCIiAIiIAiIgCIiAIiIAiIgCIiA//Z"/>
          <p:cNvSpPr>
            <a:spLocks noChangeAspect="1" noChangeArrowheads="1"/>
          </p:cNvSpPr>
          <p:nvPr/>
        </p:nvSpPr>
        <p:spPr bwMode="auto">
          <a:xfrm>
            <a:off x="1373981" y="8632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sp>
        <p:nvSpPr>
          <p:cNvPr id="5" name="AutoShape 6" descr="data:image/jpeg;base64,/9j/4AAQSkZJRgABAQAAAQABAAD/2wCEAAkGBxISEBUTEhIUFRMUFhUVEhcUEhUUFRUbFREWFhcXExQYHCggGBolHRYUITQiJSorLi4vGB8zODMsNzQtLysBCgoKDg0OGxAQGywmICIsLC0sLC8tLCwsLCwtLCwsLCwsNCwsLCwsLCwsLCwsLCwsLCwsLCwsLCwsLCwsLCwsLP/AABEIAQMAwwMBIgACEQEDEQH/xAAcAAEAAQUBAQAAAAAAAAAAAAAABQIEBgcIAQP/xABHEAABAwIDBQQGBgcFCQEAAAABAAIDBBEFEiEGMUFRYQcTcYEiMkKRobEjM1JygsEUYpKTwtHwCHOis+EXJTRTVGN0stIV/8QAGgEBAAMBAQEAAAAAAAAAAAAAAAMEBQIBBv/EAC8RAAICAQMCBQIEBwAAAAAAAAABAgMRBCExEkEFEzJRYSJxFCNCoTNSkbHB0fD/2gAMAwEAAhEDEQA/AN4oiIAiIgCIsD7X9r3YfRBsLrVNQSyE8WAAd5J4gEAdXA8EBa9oHatBQPdBTtFRVDRwvaKI8pHDUu/VHmQtO4z2g4rVE56x8bTuZT/QtHS7fSI8SVjIHmTqSdSSd5JXqgdj7FmNSXJVUTySG8kskh/Xkc75lfOIZTdpc0jcWuII8wVUvCVz1Mk6YrsZjsn2k19FI3NM+ogv6cUzi82/7cjvSYeWtui6RwfE46qCOeF2aOVoew8bHgRwI3EcwVx8t+/2fa4vw2WIn6moeGdGva19v2i/3qWuTezILYJbo2giIpCEIiIAiIgCIiAIiIAiIgCIiAIiIAiIgC5r7a8VM+MSMv6FMxkTeVy3vHnxu+34QulFyLtXUGTEax5N81VPbwErg0eQAC4nwSVLMiMVLnWCqVzhkAc8uO5lreJ4+Q+artpLLLsYuUlFdyiLDZHi5IZyFiT58l8O6yktIsRv4+YPJZEsflkzPeTvzEeQ0HyUdVkp5zwTaiiFSWOTxbR7DdqKWjbWNqpmxBzoXR5g45vRkDrBoO6zfetWkqUweEhmY73m/lw/rqpHZ5a6iGFPnSUTo3/aVhX/AFbf3cv/AML7w9oGFu3VsI+8Sz/2AXPKEBR/jH7Fh+GQ92dO0ON0s31NTBJ/dzMf8ir9cnugad7R7lJYdjVXT/UVU8dtzRI5zP3brt+C7jrI90RS8Ml+mR08i0fhPazXRWE8cVQ3mPoZPeLtP7IWe4B2mYfUkNdIYJD7E4yAnpJqw+FweisRthLhlOzS218ozNF4DfcvVIVwiwjbDtQoaB5iJdPOPWjhAOT+8eTlaempHJY5g3bpSySBlTTSU7SbCQPEzR1eA0OA8AUye4ZtpF86edkjGvY5r2PAcxzSHNcCLgtI0IIX0Q8CIiAIiIAiIgC43rZM08zvtTSn3yErsgrjJzSHvDt4e8HxzG64s4JafUFJ4MPoz1e78goxSeDfVn77vyVO70M0tL/FX2ZfKPq8MzOzNdlJ3i1weqkEVSE3F5Ro2VRsWJIj4cLF7vdm6AWHnzUgqZJQ3ebK1kxBo3D36Lt9dhwvKpWFsXiKOGJE7g333VQxA/ZCeTM8/E1+5forRteOII8NV9452u3H8iuHCS5RJG2EuGfRePYDvF16i5JCZ2c2sraAjuJS6Ib4Zbvj/CL3Z+EjzWQ7Z9sD5qMQ0rH09TJcTuuD3bABcwvHF17XsCLHcbFYKobE22lvzaLeRN/y96uUXSbwzN1unhjqS3yWrW2/Pr4r0i69VObWym3ZT2RuD+z/ALUuD34dK67bGWlvwsfpIx43zgdHrd648wbFH0lVBVM9aGRr7D2m3s5vgWlzfNdd4fWMmiZLG7NHI1r2EcQ4XB+KsReUVJx6WXCIi6OAiIgCIvHOAFybAaknggI7aLG4qKnfUTGzWDQD1nuPqsYOLif6suU8djklqZZ2xgCaR8hY03DC9xcWi+/fv+AWb9oG1ZxCqOQn9GhJbAODzudKR14chbmVjSo3alqWEa+n0KcMz5f7EDHSTO9nL1cbf6qZpIAxgaNbbzzJ1K+qKtZc5rBdp00annlhWlVV20bv4nkqq2fKLDefgFGrqqvO7OL7mvpieucSbnUqki6+1JTSSvEcUb5JDuZGwvcethw6quvoJoH93PFJE+18sjC0kc233jqFZwUHJZwR8kFtW6FfdpNtd69Ret5PFFJ7BEReHR9oapzeo5FSEFQH7t/EKElhzHUm3JUthLSCx1iFxKqMl8klepnB8ZRkS+FZTCRttxGrTyP8lXTy5m396+iqJuLNJqNkcPhkEaWUG2QnqCLe+6pmpXR2Lrely4HgL+HyU+vhXQ543Dja48RqFYjqG2k0U56NKLabz2IQhbY7Ddt+6eMNqHeg8k0bj7LiSXRE8nHUdbjiLama+9uouhvoQSHAgtINiCNQQeBVuMulmbOPUtjs9Fg2xnaBBPQQSVEjWzlmWUG3rMcWF1uGbLm80U5UM5REQBa57Z9pDBSiljNpam4dbe2IaO/aNm+GZbGXNG2mMGsxKea92NcY4uWSMlrbeJzO/Eorp9MclvR1eZZv2IljbCy9RFkH0IRF6gIiqfd593uXxc6wJ5aqp+8+J+a+NT6jvBaEVwjHnJ7s3xsrDS4HhTKmq9GWcMdKQ3NI5zxmZCwcmt4XtcOKq7RBT4lgbquE5u6HfwPIs5uR+WVh4jQPBHMDkvO17ZioxClpzRtEhjeXZM7WZmyMADmlxA0sOO4lWG0NH/8AlbM/or3NM0o7rTcXzSl8gbzDWZ9f1VEsPEs75/YpbmmkRFKXAiKl7rC6A9JsvVvXYjs8pKSnZLXRxSVMgBf34a5kRduija70bjcTvJvwWKdsOxsNJ3dVTMEccj+6mjYLMa4tLmPY3c2+VwIGm7quVOLeERK3c19QSWdbgfmpJQrXWN+WqmgVBet8mppZZi17BePdYEncASV6rTFnWid1sD4FwBUUFmSRPZLpg5eyISBun9aL6orrBsJmrKiOmp25pJDa/Bg9p7jwaBqf5rR9TMNtRRdYXsrWVEQlhY4xvLspHR5afiCi6n2ewaOjpYqaL1IWBoJAu473OPVxJJ6lFYwU8kkiIvTwidra809BUzDRzIZCz72Q5fjZcx0jLNXQvau+2D1NuIjHvnjB+a5+jGg8FS1j4RseGR2bKkRFQNQIiICKrI7PPXUL4qYmiDhYq3FA3mfgrMbljco2aaXV9JnOx3as6lpm09RA6YRDLC9j2tdlHqskDt9hoHDgBpfU43tbtBU4nMJJWiONgIhiBJawH1iSRdzzYXNhuCsAxrATYAAXJ8OqbLYScTrG07qhlOxwcQX8Q23otbcZ5DfdcaAngu6/reYrHyVbaq6MOe79i17mJvrPF/vAL6Mgid6pB8HXW16zsRoIoi59dNHlFy+QwCMWG9wLRp+JaQq4Gtke1rmyNa9zWvaCA8NcQHtB1AIAPmpJUNfqZwtbH+REnNQkeqb9OKudlKcSYhSMd6rqmHNfjaQGx8bWUTTV72byXN5HePA/zUk6UtMdRCRmjcyRpt7THBzSR0IF1wuqLxL+pI+i2DdfPsZv/aDdO6rpYrOMJiJiABOeUyFrgAN7svdW+91U32oF8OAUkE5vOXUrH3NzmjhLnknjbLa/VZNhnaThssAlkqGQvAu+KT6xjrahrbXfxsW3utP9om1pxKqD2gtghBbA1ws45iM8jhwLrN04ADjdI9TwmsYKUY5kYupmH1R4D5KIiZmIHNTKivfCNfSLlhUyxhzS0i4OhVSKunguNZWGR9HgBkmiiEuVssscd8ty3vHht7XF7XvwXS2xGw9LhcZbAC6R/wBZK+xkfxtoLNb0Hnc6rQeEf8XS/wDkwf5zV1EtTTTco5Zha6qNckohERWCiEREBjHabBnwirHKPP8Au3Nf/CuehuW5+0vbqCGOWijaJppGOjlF/o4g9pae8I1LrH1R5kaX0pE7Sx3j49VQ1bTax2Nrw6MoweVzwfRERUjSCIiAIiIC2xP6l/h+YuoIi6yVzQRY7joVB1GHSMPojM3hbeOhCt6eax0sy/EKZSamlkt3uJtck23XJNvC+5eKkusbEEHkRZVAqy8mUFI4M/V7DusHD5H8lHK/wVt3OdwAy+ZN/wAvio7fQyzo8+dHBXVUxabj1fl4r4AX3KbXgaBuAHkqyv23NWWlTezPhSU+UXO8/DorhEUMpNvLLMYqKwgiIvDovtn2Zq+jbzqoPhM1dPLnHs+p+8xekbb1XukPTJG5wPvaF0ctPSr6DE8Sf5iXwERFZM4LCu1Lax1DShkJtU1BLYj9hotnk8RcAdSDrYrNVoXthqu8xYtvpDDG0DgC7M8/B7fcFHbPpg2WdJWrLUmYY0cySSbuJNySdSSTvK9RWtXXtjNrEm1za2g81kpSm9j6CU4wWXsi5I62VNyN4v4b/cqmPBAI3EXHmjHg6ggjobpx2Pdn3DXg7l6qXxg+PNUNkINneR5p054Gccn1REXJ0ERWU9fkkyvFmkAtd87rqMXLg4nZGCzIu5ImuFnAEdRdWMuERncXN8DcfFX7Hgi4IIO4her2M5R4ZzOquz1JMjWYM32nuPTcpCKMNFmiwHAKpElZKXLFdFdfpQREXBKEREARFTK+wv7l6ll4DeDYHYjh5kr5p7ejDFkH3pXC3wY/3rdy1t2G1NKaFzIpQ6o7xz6lh0c3c1lgd7MobqNLkrZK16o9MUj5vVWddrYREUhXC5t26n7zFqx3KXJ+7Y1n8K6SXL+NuvW1budVUH3zvKrat/QaPhq/Mb+CzWPOkzFzvtEkeG4fCyl8UlyxO5n0R+LT5XUOAq+njhNlrWTzJR9j6mrvEyNv2RnP8IVzgvrP5ej79VYgL70NYI84IJJsWjnpa3RSTjmLUV/2SvVPFkZTfH+ibXjmgixUJRSETNJOryQ7rcE/kpxVLIdD5NOm5WpvBTGCNDw3FVIi4byTIKmWJrhZwBHUXVSLxPB40nszxjABYAADcBuXqIh6tgiIgCIiAIiIDxzrb1YV73W3WHyUgqJ2XaVJXJRZHbFyi0mReE4nNSzMnp3lksZu0jjza4e007iCun9gdrY8TpBM0ZZGnJPHfWN4HDm07weXUFcrvbYkLLeyraQ0OJx3NoakiCccPSNo3/hcRryLlpVy7GBdDudPoiKYrBcu4uLVdUOVTUf5zl1EuY9s2iDEK0O3Cokf+8eXgD9oKtqk3DY0fDpJTefYxnF5bvaz7IzHxOg/rqrRUhxcS473G/8AIKpcqPSkhOfXJy9wvF6i9OSul+tZ97+EqeUJQi8zOmY/4bfmptVdRyvsaGi9L+/+EERFXLoREQBERAEREAREQBERAEREBCVbbO/rwVrOPRPPeFe149L3/NWcu4rSg+DEvW8kde7L4gaihppzvlgikd4ujBd8SV4ozsxP+56K/wDyGfLRFaM4vZ9pYWYgyheHNklhMsT3ACOSziHRtdfV4AzWtuXPnbLJG7GZ2xm4Hd97yziJoI62Ab5krdGIHDMbpy3vD3lO5zgWkw1dM9h1Ia4ZmG7eIsbdNOZBO6Rz5HuLnyOL3ucbucXHMS48SSSVxPgkqznBWiIoC2EReFAXeEtvKT9ltv2j/opdWGDR2YXH2zfyGg/NX6p3vM/samkjipfO4REUJZCIiAIiIAiIgCIiAIiIAiLx7rC6LcERXn0vf81ZTGzSrioddx9yk9jMBdiFfDTNBLC4PnI9mNhBeb8NPRHVwWnCPBh6iay2dN7D0hiwyjjcLObTQhw5Humlw9914psC2gRWTPMbx7ZbC6yfLUwQPqMue18sxaDlDjlIc5t9LnRcu4phr6WpmppLh8Ujma8bHRw6FtiOhXU+0+x9NXFj5O8jni+qqIHmKePfo144anQg7ysC237H3TxmaCrnmrG2F6p7CJGtGjMzWDK4cHG/I8xzJZR1CXS8mj0X0xCklp5DFUxPhkbvbI0tO+1xzGm8aFW5lbzUHSy2pxfc+iQwmR2QbvaPIfzX0go5JOBY3md58Apimp2sblaPHmepUVlqhxyWadPKx5e0f7n0Y0AADcNAvURUTWCIiAIiIAiIgCIiAIiIAiIgCusPwWWrE3dujjZTxmWaWZxbGwa2BcATc2NhbgVRhtBLUzNp6duaV505NHFzzwaOJ/0W7MN7LaFkcTJQ+bu7OkaZHiGWS988kINnW3AG+gAN1b01OX1Moa3UquPSuWaXoOzeqfJQNmmjibiAe6IgOe9gbB3v0kZDdSLbidd62XsDs7BRYy+no+8e2npC2tleT6c00sb42W9UWY0kWGmoNzdZ7U7PRyV0NY5zi6nifHDH6PdsMh9OQaXzFtm77WG5TAaBewGu/r4rQSwYbbfJ6iIvTwIiID4VlFFM3LLGyRvJ7GvHuIWgu0LYU4dKZoWZqSR3okC5hJPqPPL7LuO466noRfKpp2SMcyRrXseC1zXAFrgd4IO8LicFJYZNRc6pZRyu119QvVne3PZjLTF09CHSwb3Rauki+7xkb/iHXetfxTgrMsplBm/TfC1ZR9URFCThERAEREAREQBERAERfMzC4Au4k2AGtydwHM+C9UW+DxtLk+ivMDwiorZu5pWZne246MjH2nu4Df1PAFZXsn2XVVVaSrvTw78lh3zx90/V+LtenFbmwXBoKSIRU8bY2DlvcftPcdXO6lXKtL3kZ2o18Y7Q3ZFbE7Hw4dDlZ6cz7d9KRZzzyA9lg4D33KyREV5LBjyk5PLCIi9OQiIgCIiAIiIAtadsGztCyinrXRZJ2gZXREMMj3vDWiRu5wudTa9gdVstal/tF1RFFTRDdJUZndRHG7Q+bgfJeNJrc6hKUXmLNMwV2g3jodQrtlWD18CodFSlXF9jWhqZx5JwVDVWJW8woISEcSqhUO5/BRuhEy1nuiczDmPevbjmoL9LdfhY7tFV+knkF5+H+TpayJNZxzHvVJlbzCh/0k9F4ah3P4L3yF7h6xEs6paFf4XhFZVEfo9NLID7QYcnnI6zB71L9h8jXYsWSta8Op5Mge1rsrmvY4ObcaGwcNOa6LAU8NLHllSzxGSeIo0rgnY9UyWdWTtib9iL6STwLj6LT4ZlszZzY2iodYIRn3GR/pynn6Z9UdG2HRT6KxGEY8FCzUWWcsIiLshCIiAIiIAiIgCIiAIiIAtd9ueBmpwt0rBd9K8TWHFli2T3NOb8C2IqZIw5pa4AtcCHA6ggixBHJAcZNdcXVSndvNmXYZXyQEHuXHPTOPFjjoL8S31T4X4qCVaSwy7CXUgiIvDope24SN1wql8ojq7xXq4OXs0fVEReHRmHY5IRjtNb2mzg/uHn8l06uduwTC3S4o6ot9HTxOGbhnl9Frf2e8PkuiVYjwU5vMmERF0cBERAEREAREQBERAEREAREQBERAYr2ibGx4pSGM2bMy7qeQ+y6253HI7QHyO8BcwYlQzUsz4Khjo5IzZwPwIPtNO8Eb12Sse2w2Mo8SjDamP0237uVhyysv8AZdxH6pBHReOOTqMnF7HKQK8c4DeVsHbDshkou6eyqZJHLURQXfGWGPvnFrXvIJBaNLkW37lc472Nuo6CaqkqRK+FrX90xhY0tD295eQkn1M1rAahR+WTed8GtqaOSaRsULHSSPNmNY0ucT0AV7tBgM+HTCGqYGSOjZILODhZ995HEEOB6g7xYreo2epaGswmagg7uOV8sUpGZzpGz0xe0yvdcmxZcXOmtlOYdgb3YtiEtRCH08sVIyAvDXscGMd3jcp5P11HFddCxgjdjzk5cNQ1ZNsnsTVYhUint+j/AEYmc6Zrmkxl+TPGw2L9bjgOq3RhOCQs2klMFNFHDDQMa7JC1je9lqc4cABbNkaRffpZSVJhc7toZqt0ZZBHRMponki0pdKJSW2N/ROYG/RFBISskya2T2agw6mbT07fRHpPcdXyOIF3vPE6DwAAUyiLsjCIiAIiIAiIgCIiAIiIAiIgCIiAIiIAiIgMY7TadsmEVgeL5YHyN6OjGdjgRxDmg+Sm5aKOen7qVueOSPJI1xJzBzbEE3v5714iAuoIWsa1jQA1oDWgbgALADyVaIgCIiAIiIAiIgCIiAIiIAiIgCIiA//Z"/>
          <p:cNvSpPr>
            <a:spLocks noChangeAspect="1" noChangeArrowheads="1"/>
          </p:cNvSpPr>
          <p:nvPr/>
        </p:nvSpPr>
        <p:spPr bwMode="auto">
          <a:xfrm>
            <a:off x="1488281" y="9775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502" t="10185" r="4073" b="16619"/>
          <a:stretch/>
        </p:blipFill>
        <p:spPr bwMode="auto">
          <a:xfrm>
            <a:off x="923525" y="1392373"/>
            <a:ext cx="7302023" cy="399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53220" y="5541275"/>
            <a:ext cx="5717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~</a:t>
            </a:r>
            <a:r>
              <a:rPr lang="ru-RU" dirty="0"/>
              <a:t>1400 последовательностей, - почти в каждой позиции найдется какая-нибудь вставка хотя бы в одной последовательности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26749" y="63740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</a:t>
            </a:r>
            <a:endParaRPr lang="ru-RU" b="1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461195" y="702245"/>
            <a:ext cx="6172200" cy="47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Но это выравнивание не может быть правильным …..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251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3062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Дано 4 последовательности</a:t>
            </a:r>
            <a:br>
              <a:rPr lang="ru-RU" dirty="0" smtClean="0"/>
            </a:br>
            <a:r>
              <a:rPr lang="ru-RU" sz="3600" dirty="0" smtClean="0"/>
              <a:t>Найти общие мотивы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90950" y="1268760"/>
            <a:ext cx="720080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3051" y="1196752"/>
            <a:ext cx="8964488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VLSGG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IA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DRMQKEITAL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-----------AP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KI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KIIA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PP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RK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YSVWIGGSILA</a:t>
            </a:r>
          </a:p>
          <a:p>
            <a:pPr marL="0" indent="0"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VLSGG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IV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DRMNKELTAL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AP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KI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KIIA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PP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RK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YSVWIGGSILA</a:t>
            </a:r>
          </a:p>
          <a:p>
            <a:pPr marL="0" indent="0"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VLSGG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IA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DRMSKEISAL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AP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SM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KI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KVVA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PP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RK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YSVWIGGSILA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VLSGG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LP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SRLERELKQL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YLERVLKGDVDKL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KF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KI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RIED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PP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RK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HMVFLGGAVLA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94259" y="1268760"/>
            <a:ext cx="288032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321321" y="1268760"/>
            <a:ext cx="288032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004048" y="1268760"/>
            <a:ext cx="144016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436096" y="1268760"/>
            <a:ext cx="288032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228184" y="1268760"/>
            <a:ext cx="288032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660232" y="1268760"/>
            <a:ext cx="288032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8726749" y="63740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7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426869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3062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Дано 4 последовательности</a:t>
            </a:r>
            <a:br>
              <a:rPr lang="ru-RU" dirty="0" smtClean="0"/>
            </a:br>
            <a:r>
              <a:rPr lang="ru-RU" sz="3600" dirty="0" smtClean="0"/>
              <a:t>Найти общие мотивы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90950" y="1268760"/>
            <a:ext cx="720080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3051" y="1196752"/>
            <a:ext cx="8964488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VLSGG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IA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DRMQKEITAL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-----------AP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KI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KIIA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PP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RK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YSVWIGGSILA</a:t>
            </a:r>
          </a:p>
          <a:p>
            <a:pPr marL="0" indent="0"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VLSGG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IV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DRMNKELTAL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AP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KI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KIIA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PP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RK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YSVWIGGSILA</a:t>
            </a:r>
          </a:p>
          <a:p>
            <a:pPr marL="0" indent="0"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VLSGG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IA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DRMSKEISAL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AP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SM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KI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KVVA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PP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RK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YSVWIGGSILA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VLSGG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LP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SRLERELKQL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YLERVLKGDVDKL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KF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KI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RIED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PP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RK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HMVFLGGAVLA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94259" y="1268760"/>
            <a:ext cx="288032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321321" y="1268760"/>
            <a:ext cx="288032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004048" y="1268760"/>
            <a:ext cx="144016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436096" y="1268760"/>
            <a:ext cx="288032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228184" y="1268760"/>
            <a:ext cx="288032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660232" y="1268760"/>
            <a:ext cx="288032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726749" y="63740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7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141639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>
            <a:off x="1211213" y="1808820"/>
            <a:ext cx="540060" cy="918102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1" name="Объект 2"/>
          <p:cNvSpPr txBox="1">
            <a:spLocks/>
          </p:cNvSpPr>
          <p:nvPr/>
        </p:nvSpPr>
        <p:spPr>
          <a:xfrm>
            <a:off x="1145288" y="1754814"/>
            <a:ext cx="6723366" cy="102611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350" b="1" dirty="0">
                <a:latin typeface="Courier New" panose="02070309020205020404" pitchFamily="49" charset="0"/>
                <a:cs typeface="Courier New" panose="02070309020205020404" pitchFamily="49" charset="0"/>
              </a:rPr>
              <a:t>VLSGG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350" b="1" dirty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1350" b="1" dirty="0">
                <a:latin typeface="Courier New" panose="02070309020205020404" pitchFamily="49" charset="0"/>
                <a:cs typeface="Courier New" panose="02070309020205020404" pitchFamily="49" charset="0"/>
              </a:rPr>
              <a:t>PG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IA</a:t>
            </a:r>
            <a:r>
              <a:rPr lang="en-US" sz="1350" u="sng" dirty="0">
                <a:latin typeface="Courier New" panose="02070309020205020404" pitchFamily="49" charset="0"/>
                <a:cs typeface="Courier New" panose="02070309020205020404" pitchFamily="49" charset="0"/>
              </a:rPr>
              <a:t>DRMQKEITAL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-----------AP</a:t>
            </a:r>
            <a:r>
              <a:rPr lang="en-US" sz="135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350" u="sng" dirty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35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KI</a:t>
            </a:r>
            <a:r>
              <a:rPr lang="en-US" sz="1350" u="sng" dirty="0">
                <a:latin typeface="Courier New" panose="02070309020205020404" pitchFamily="49" charset="0"/>
                <a:cs typeface="Courier New" panose="02070309020205020404" pitchFamily="49" charset="0"/>
              </a:rPr>
              <a:t>KIIA</a:t>
            </a:r>
            <a:r>
              <a:rPr lang="en-US" sz="135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PP</a:t>
            </a:r>
            <a:r>
              <a:rPr lang="en-US" sz="1350" u="sng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35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RK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YSVWIGGSILA</a:t>
            </a:r>
          </a:p>
          <a:p>
            <a:pPr marL="0" indent="0">
              <a:buNone/>
            </a:pPr>
            <a:r>
              <a:rPr lang="en-US" sz="1350" b="1" dirty="0">
                <a:latin typeface="Courier New" panose="02070309020205020404" pitchFamily="49" charset="0"/>
                <a:cs typeface="Courier New" panose="02070309020205020404" pitchFamily="49" charset="0"/>
              </a:rPr>
              <a:t>VLSGG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350" b="1" dirty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350" b="1" dirty="0">
                <a:latin typeface="Courier New" panose="02070309020205020404" pitchFamily="49" charset="0"/>
                <a:cs typeface="Courier New" panose="02070309020205020404" pitchFamily="49" charset="0"/>
              </a:rPr>
              <a:t>PG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IV</a:t>
            </a:r>
            <a:r>
              <a:rPr lang="en-US" sz="1350" u="sng" dirty="0">
                <a:latin typeface="Courier New" panose="02070309020205020404" pitchFamily="49" charset="0"/>
                <a:cs typeface="Courier New" panose="02070309020205020404" pitchFamily="49" charset="0"/>
              </a:rPr>
              <a:t>DRMNKELTAL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-----------AP</a:t>
            </a:r>
            <a:r>
              <a:rPr lang="en-US" sz="135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350" u="sng" dirty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35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KI</a:t>
            </a:r>
            <a:r>
              <a:rPr lang="en-US" sz="1350" u="sng" dirty="0">
                <a:latin typeface="Courier New" panose="02070309020205020404" pitchFamily="49" charset="0"/>
                <a:cs typeface="Courier New" panose="02070309020205020404" pitchFamily="49" charset="0"/>
              </a:rPr>
              <a:t>KIIA</a:t>
            </a:r>
            <a:r>
              <a:rPr lang="en-US" sz="135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PP</a:t>
            </a:r>
            <a:r>
              <a:rPr lang="en-US" sz="1350" u="sng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35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RK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YSVWIGGSILA</a:t>
            </a:r>
          </a:p>
          <a:p>
            <a:pPr marL="0" indent="0">
              <a:buNone/>
            </a:pPr>
            <a:r>
              <a:rPr lang="en-US" sz="1350" b="1" dirty="0">
                <a:latin typeface="Courier New" panose="02070309020205020404" pitchFamily="49" charset="0"/>
                <a:cs typeface="Courier New" panose="02070309020205020404" pitchFamily="49" charset="0"/>
              </a:rPr>
              <a:t>VLSGG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350" b="1" dirty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350" b="1" dirty="0">
                <a:latin typeface="Courier New" panose="02070309020205020404" pitchFamily="49" charset="0"/>
                <a:cs typeface="Courier New" panose="02070309020205020404" pitchFamily="49" charset="0"/>
              </a:rPr>
              <a:t>PG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IA</a:t>
            </a:r>
            <a:r>
              <a:rPr lang="en-US" sz="1350" u="sng" dirty="0">
                <a:latin typeface="Courier New" panose="02070309020205020404" pitchFamily="49" charset="0"/>
                <a:cs typeface="Courier New" panose="02070309020205020404" pitchFamily="49" charset="0"/>
              </a:rPr>
              <a:t>DRMSKEISAL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-----------AP</a:t>
            </a:r>
            <a:r>
              <a:rPr lang="en-US" sz="135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350" u="sng" dirty="0">
                <a:latin typeface="Courier New" panose="02070309020205020404" pitchFamily="49" charset="0"/>
                <a:cs typeface="Courier New" panose="02070309020205020404" pitchFamily="49" charset="0"/>
              </a:rPr>
              <a:t>SM</a:t>
            </a:r>
            <a:r>
              <a:rPr lang="en-US" sz="135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KI</a:t>
            </a:r>
            <a:r>
              <a:rPr lang="en-US" sz="1350" u="sng" dirty="0">
                <a:latin typeface="Courier New" panose="02070309020205020404" pitchFamily="49" charset="0"/>
                <a:cs typeface="Courier New" panose="02070309020205020404" pitchFamily="49" charset="0"/>
              </a:rPr>
              <a:t>KVVA</a:t>
            </a:r>
            <a:r>
              <a:rPr lang="en-US" sz="135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PP</a:t>
            </a:r>
            <a:r>
              <a:rPr lang="en-US" sz="1350" u="sng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35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RK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YSVWIGGSILA</a:t>
            </a:r>
          </a:p>
          <a:p>
            <a:pPr marL="0" indent="0">
              <a:buNone/>
            </a:pPr>
            <a:r>
              <a:rPr lang="en-US" sz="1350" b="1" dirty="0">
                <a:latin typeface="Courier New" panose="02070309020205020404" pitchFamily="49" charset="0"/>
                <a:cs typeface="Courier New" panose="02070309020205020404" pitchFamily="49" charset="0"/>
              </a:rPr>
              <a:t>VLSGG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350" b="1" dirty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1350" b="1" dirty="0">
                <a:latin typeface="Courier New" panose="02070309020205020404" pitchFamily="49" charset="0"/>
                <a:cs typeface="Courier New" panose="02070309020205020404" pitchFamily="49" charset="0"/>
              </a:rPr>
              <a:t>PG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LP</a:t>
            </a:r>
            <a:r>
              <a:rPr lang="en-US" sz="1350" u="sng" dirty="0">
                <a:latin typeface="Courier New" panose="02070309020205020404" pitchFamily="49" charset="0"/>
                <a:cs typeface="Courier New" panose="02070309020205020404" pitchFamily="49" charset="0"/>
              </a:rPr>
              <a:t>SRLERELKQL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YLERVLKGDVDKL</a:t>
            </a:r>
            <a:r>
              <a:rPr lang="en-US" sz="135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350" u="sng" dirty="0">
                <a:latin typeface="Courier New" panose="02070309020205020404" pitchFamily="49" charset="0"/>
                <a:cs typeface="Courier New" panose="02070309020205020404" pitchFamily="49" charset="0"/>
              </a:rPr>
              <a:t>KF</a:t>
            </a:r>
            <a:r>
              <a:rPr lang="en-US" sz="135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KI</a:t>
            </a:r>
            <a:r>
              <a:rPr lang="en-US" sz="1350" u="sng" dirty="0">
                <a:latin typeface="Courier New" panose="02070309020205020404" pitchFamily="49" charset="0"/>
                <a:cs typeface="Courier New" panose="02070309020205020404" pitchFamily="49" charset="0"/>
              </a:rPr>
              <a:t>RIED</a:t>
            </a:r>
            <a:r>
              <a:rPr lang="en-US" sz="135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PP</a:t>
            </a:r>
            <a:r>
              <a:rPr lang="en-US" sz="1350" u="sng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35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RK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HMVFLGGAVLA</a:t>
            </a:r>
          </a:p>
          <a:p>
            <a:pPr marL="0" indent="0">
              <a:buNone/>
            </a:pPr>
            <a:endParaRPr lang="en-US" sz="135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813694" y="1808820"/>
            <a:ext cx="216024" cy="918102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3" name="Прямоугольник 52"/>
          <p:cNvSpPr/>
          <p:nvPr/>
        </p:nvSpPr>
        <p:spPr>
          <a:xfrm>
            <a:off x="2133991" y="1808820"/>
            <a:ext cx="216024" cy="918102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3" name="Прямоугольник 22"/>
          <p:cNvSpPr/>
          <p:nvPr/>
        </p:nvSpPr>
        <p:spPr>
          <a:xfrm>
            <a:off x="4896036" y="1808820"/>
            <a:ext cx="108012" cy="918102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4" name="Прямоугольник 23"/>
          <p:cNvSpPr/>
          <p:nvPr/>
        </p:nvSpPr>
        <p:spPr>
          <a:xfrm>
            <a:off x="5220072" y="1808820"/>
            <a:ext cx="216024" cy="918102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5" name="Прямоугольник 24"/>
          <p:cNvSpPr/>
          <p:nvPr/>
        </p:nvSpPr>
        <p:spPr>
          <a:xfrm>
            <a:off x="5814138" y="1808820"/>
            <a:ext cx="216024" cy="918102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6" name="Прямоугольник 25"/>
          <p:cNvSpPr/>
          <p:nvPr/>
        </p:nvSpPr>
        <p:spPr>
          <a:xfrm>
            <a:off x="6138174" y="1808820"/>
            <a:ext cx="216024" cy="918102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8" name="TextBox 17"/>
          <p:cNvSpPr txBox="1"/>
          <p:nvPr/>
        </p:nvSpPr>
        <p:spPr>
          <a:xfrm>
            <a:off x="1213483" y="4312913"/>
            <a:ext cx="677185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00" dirty="0"/>
              <a:t>Может ли такое сходство быть результатом случайности?</a:t>
            </a:r>
          </a:p>
          <a:p>
            <a:endParaRPr lang="ru-RU" sz="21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92862" y="3013200"/>
            <a:ext cx="513986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LNAMVLVATLRYKKLRQPLNYILVNVSFGGFLLCIFSVFPVFVASCN </a:t>
            </a: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1792862" y="3013200"/>
            <a:ext cx="513986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LNAM</a:t>
            </a:r>
            <a:r>
              <a:rPr lang="ru-RU" altLang="ru-RU" sz="1350" u="sng" dirty="0">
                <a:latin typeface="Courier New" panose="02070309020205020404" pitchFamily="49" charset="0"/>
                <a:cs typeface="Courier New" panose="02070309020205020404" pitchFamily="49" charset="0"/>
              </a:rPr>
              <a:t>VL</a:t>
            </a:r>
            <a:r>
              <a:rPr lang="ru-RU" altLang="ru-RU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VATLRYKKLRQPLNYILVNVSFGGFLLCIFSVFPVFVASCN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13201" y="4313251"/>
            <a:ext cx="677185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00" dirty="0"/>
              <a:t>Может ли такое сходство быть результатом случайности?</a:t>
            </a:r>
          </a:p>
          <a:p>
            <a:endParaRPr lang="ru-RU" sz="2100" dirty="0"/>
          </a:p>
          <a:p>
            <a:r>
              <a:rPr lang="ru-RU" sz="2100" dirty="0"/>
              <a:t>Возьмем из банка первую</a:t>
            </a:r>
            <a:br>
              <a:rPr lang="ru-RU" sz="2100" dirty="0"/>
            </a:br>
            <a:r>
              <a:rPr lang="ru-RU" sz="2100" dirty="0"/>
              <a:t>попавшуюся последовательность ...</a:t>
            </a: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340140" y="548325"/>
            <a:ext cx="7036296" cy="475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Любые ли последовательности можно хорошо выровнять?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8726749" y="63740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8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414171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-0.11753 -0.0425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85" y="-213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2" grpId="0"/>
      <p:bldP spid="22" grpId="1"/>
      <p:bldP spid="1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>
            <a:off x="1211213" y="1808820"/>
            <a:ext cx="540060" cy="918102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1" name="Объект 2"/>
          <p:cNvSpPr txBox="1">
            <a:spLocks/>
          </p:cNvSpPr>
          <p:nvPr/>
        </p:nvSpPr>
        <p:spPr>
          <a:xfrm>
            <a:off x="1145288" y="1754814"/>
            <a:ext cx="6723366" cy="102611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350" b="1" dirty="0">
                <a:latin typeface="Courier New" panose="02070309020205020404" pitchFamily="49" charset="0"/>
                <a:cs typeface="Courier New" panose="02070309020205020404" pitchFamily="49" charset="0"/>
              </a:rPr>
              <a:t>VLSGG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350" b="1" dirty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1350" b="1" dirty="0">
                <a:latin typeface="Courier New" panose="02070309020205020404" pitchFamily="49" charset="0"/>
                <a:cs typeface="Courier New" panose="02070309020205020404" pitchFamily="49" charset="0"/>
              </a:rPr>
              <a:t>PG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IA</a:t>
            </a:r>
            <a:r>
              <a:rPr lang="en-US" sz="1350" u="sng" dirty="0">
                <a:latin typeface="Courier New" panose="02070309020205020404" pitchFamily="49" charset="0"/>
                <a:cs typeface="Courier New" panose="02070309020205020404" pitchFamily="49" charset="0"/>
              </a:rPr>
              <a:t>DRMQKEITAL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-----------AP</a:t>
            </a:r>
            <a:r>
              <a:rPr lang="en-US" sz="135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350" u="sng" dirty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35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KI</a:t>
            </a:r>
            <a:r>
              <a:rPr lang="en-US" sz="1350" u="sng" dirty="0">
                <a:latin typeface="Courier New" panose="02070309020205020404" pitchFamily="49" charset="0"/>
                <a:cs typeface="Courier New" panose="02070309020205020404" pitchFamily="49" charset="0"/>
              </a:rPr>
              <a:t>KIIA</a:t>
            </a:r>
            <a:r>
              <a:rPr lang="en-US" sz="135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PP</a:t>
            </a:r>
            <a:r>
              <a:rPr lang="en-US" sz="1350" u="sng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35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RK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YSVWIGGSILA</a:t>
            </a:r>
          </a:p>
          <a:p>
            <a:pPr marL="0" indent="0">
              <a:buNone/>
            </a:pPr>
            <a:r>
              <a:rPr lang="en-US" sz="1350" b="1" dirty="0">
                <a:latin typeface="Courier New" panose="02070309020205020404" pitchFamily="49" charset="0"/>
                <a:cs typeface="Courier New" panose="02070309020205020404" pitchFamily="49" charset="0"/>
              </a:rPr>
              <a:t>VLSGG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350" b="1" dirty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350" b="1" dirty="0">
                <a:latin typeface="Courier New" panose="02070309020205020404" pitchFamily="49" charset="0"/>
                <a:cs typeface="Courier New" panose="02070309020205020404" pitchFamily="49" charset="0"/>
              </a:rPr>
              <a:t>PG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IV</a:t>
            </a:r>
            <a:r>
              <a:rPr lang="en-US" sz="1350" u="sng" dirty="0">
                <a:latin typeface="Courier New" panose="02070309020205020404" pitchFamily="49" charset="0"/>
                <a:cs typeface="Courier New" panose="02070309020205020404" pitchFamily="49" charset="0"/>
              </a:rPr>
              <a:t>DRMNKELTAL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-----------AP</a:t>
            </a:r>
            <a:r>
              <a:rPr lang="en-US" sz="135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350" u="sng" dirty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35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KI</a:t>
            </a:r>
            <a:r>
              <a:rPr lang="en-US" sz="1350" u="sng" dirty="0">
                <a:latin typeface="Courier New" panose="02070309020205020404" pitchFamily="49" charset="0"/>
                <a:cs typeface="Courier New" panose="02070309020205020404" pitchFamily="49" charset="0"/>
              </a:rPr>
              <a:t>KIIA</a:t>
            </a:r>
            <a:r>
              <a:rPr lang="en-US" sz="135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PP</a:t>
            </a:r>
            <a:r>
              <a:rPr lang="en-US" sz="1350" u="sng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35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RK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YSVWIGGSILA</a:t>
            </a:r>
          </a:p>
          <a:p>
            <a:pPr marL="0" indent="0">
              <a:buNone/>
            </a:pPr>
            <a:r>
              <a:rPr lang="en-US" sz="1350" b="1" dirty="0">
                <a:latin typeface="Courier New" panose="02070309020205020404" pitchFamily="49" charset="0"/>
                <a:cs typeface="Courier New" panose="02070309020205020404" pitchFamily="49" charset="0"/>
              </a:rPr>
              <a:t>VLSGG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350" b="1" dirty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350" b="1" dirty="0">
                <a:latin typeface="Courier New" panose="02070309020205020404" pitchFamily="49" charset="0"/>
                <a:cs typeface="Courier New" panose="02070309020205020404" pitchFamily="49" charset="0"/>
              </a:rPr>
              <a:t>PG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IA</a:t>
            </a:r>
            <a:r>
              <a:rPr lang="en-US" sz="1350" u="sng" dirty="0">
                <a:latin typeface="Courier New" panose="02070309020205020404" pitchFamily="49" charset="0"/>
                <a:cs typeface="Courier New" panose="02070309020205020404" pitchFamily="49" charset="0"/>
              </a:rPr>
              <a:t>DRMSKEISAL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-----------AP</a:t>
            </a:r>
            <a:r>
              <a:rPr lang="en-US" sz="135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350" u="sng" dirty="0">
                <a:latin typeface="Courier New" panose="02070309020205020404" pitchFamily="49" charset="0"/>
                <a:cs typeface="Courier New" panose="02070309020205020404" pitchFamily="49" charset="0"/>
              </a:rPr>
              <a:t>SM</a:t>
            </a:r>
            <a:r>
              <a:rPr lang="en-US" sz="135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KI</a:t>
            </a:r>
            <a:r>
              <a:rPr lang="en-US" sz="1350" u="sng" dirty="0">
                <a:latin typeface="Courier New" panose="02070309020205020404" pitchFamily="49" charset="0"/>
                <a:cs typeface="Courier New" panose="02070309020205020404" pitchFamily="49" charset="0"/>
              </a:rPr>
              <a:t>KVVA</a:t>
            </a:r>
            <a:r>
              <a:rPr lang="en-US" sz="135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PP</a:t>
            </a:r>
            <a:r>
              <a:rPr lang="en-US" sz="1350" u="sng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35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RK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YSVWIGGSILA</a:t>
            </a:r>
          </a:p>
          <a:p>
            <a:pPr marL="0" indent="0">
              <a:buNone/>
            </a:pPr>
            <a:r>
              <a:rPr lang="en-US" sz="1350" b="1" dirty="0">
                <a:latin typeface="Courier New" panose="02070309020205020404" pitchFamily="49" charset="0"/>
                <a:cs typeface="Courier New" panose="02070309020205020404" pitchFamily="49" charset="0"/>
              </a:rPr>
              <a:t>VLSGG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350" b="1" dirty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1350" b="1" dirty="0">
                <a:latin typeface="Courier New" panose="02070309020205020404" pitchFamily="49" charset="0"/>
                <a:cs typeface="Courier New" panose="02070309020205020404" pitchFamily="49" charset="0"/>
              </a:rPr>
              <a:t>PG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LP</a:t>
            </a:r>
            <a:r>
              <a:rPr lang="en-US" sz="1350" u="sng" dirty="0">
                <a:latin typeface="Courier New" panose="02070309020205020404" pitchFamily="49" charset="0"/>
                <a:cs typeface="Courier New" panose="02070309020205020404" pitchFamily="49" charset="0"/>
              </a:rPr>
              <a:t>SRLERELKQL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YLERVLKGDVDKL</a:t>
            </a:r>
            <a:r>
              <a:rPr lang="en-US" sz="135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350" u="sng" dirty="0">
                <a:latin typeface="Courier New" panose="02070309020205020404" pitchFamily="49" charset="0"/>
                <a:cs typeface="Courier New" panose="02070309020205020404" pitchFamily="49" charset="0"/>
              </a:rPr>
              <a:t>KF</a:t>
            </a:r>
            <a:r>
              <a:rPr lang="en-US" sz="135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KI</a:t>
            </a:r>
            <a:r>
              <a:rPr lang="en-US" sz="1350" u="sng" dirty="0">
                <a:latin typeface="Courier New" panose="02070309020205020404" pitchFamily="49" charset="0"/>
                <a:cs typeface="Courier New" panose="02070309020205020404" pitchFamily="49" charset="0"/>
              </a:rPr>
              <a:t>RIED</a:t>
            </a:r>
            <a:r>
              <a:rPr lang="en-US" sz="135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PP</a:t>
            </a:r>
            <a:r>
              <a:rPr lang="en-US" sz="1350" u="sng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35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RK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HMVFLGGAVLA</a:t>
            </a:r>
          </a:p>
          <a:p>
            <a:pPr marL="0" indent="0">
              <a:buNone/>
            </a:pPr>
            <a:endParaRPr lang="en-US" sz="135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813694" y="1808820"/>
            <a:ext cx="216024" cy="918102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3" name="Прямоугольник 52"/>
          <p:cNvSpPr/>
          <p:nvPr/>
        </p:nvSpPr>
        <p:spPr>
          <a:xfrm>
            <a:off x="2133991" y="1808820"/>
            <a:ext cx="216024" cy="918102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3" name="Прямоугольник 22"/>
          <p:cNvSpPr/>
          <p:nvPr/>
        </p:nvSpPr>
        <p:spPr>
          <a:xfrm>
            <a:off x="4896036" y="1808820"/>
            <a:ext cx="108012" cy="918102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4" name="Прямоугольник 23"/>
          <p:cNvSpPr/>
          <p:nvPr/>
        </p:nvSpPr>
        <p:spPr>
          <a:xfrm>
            <a:off x="5220072" y="1808820"/>
            <a:ext cx="216024" cy="918102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5" name="Прямоугольник 24"/>
          <p:cNvSpPr/>
          <p:nvPr/>
        </p:nvSpPr>
        <p:spPr>
          <a:xfrm>
            <a:off x="5814138" y="1808820"/>
            <a:ext cx="216024" cy="918102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6" name="Прямоугольник 25"/>
          <p:cNvSpPr/>
          <p:nvPr/>
        </p:nvSpPr>
        <p:spPr>
          <a:xfrm>
            <a:off x="6138174" y="1808820"/>
            <a:ext cx="216024" cy="918102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8" name="TextBox 17"/>
          <p:cNvSpPr txBox="1"/>
          <p:nvPr/>
        </p:nvSpPr>
        <p:spPr>
          <a:xfrm>
            <a:off x="1213483" y="4312913"/>
            <a:ext cx="677185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00" dirty="0"/>
              <a:t>Может ли такое сходство быть результатом случайности?</a:t>
            </a:r>
          </a:p>
          <a:p>
            <a:endParaRPr lang="ru-RU" sz="2100" dirty="0"/>
          </a:p>
          <a:p>
            <a:r>
              <a:rPr lang="ru-RU" sz="2100" dirty="0"/>
              <a:t>Возьмем из банка вторую</a:t>
            </a:r>
            <a:br>
              <a:rPr lang="ru-RU" sz="2100" dirty="0"/>
            </a:br>
            <a:r>
              <a:rPr lang="ru-RU" sz="2100" dirty="0"/>
              <a:t>попавшуюся последовательность ...</a:t>
            </a: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792144" y="3015291"/>
            <a:ext cx="43063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CIIVVLQSKNSDIYMTVKEQSDIVHGIMSQCVLMKNVSRP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792861" y="3015291"/>
            <a:ext cx="43063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CIIV</a:t>
            </a:r>
            <a:r>
              <a:rPr lang="ru-RU" altLang="ru-RU" sz="1350" u="sng" dirty="0">
                <a:latin typeface="Courier New" panose="02070309020205020404" pitchFamily="49" charset="0"/>
                <a:cs typeface="Courier New" panose="02070309020205020404" pitchFamily="49" charset="0"/>
              </a:rPr>
              <a:t>VL</a:t>
            </a:r>
            <a:r>
              <a:rPr lang="ru-RU" altLang="ru-RU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QSKNSDIYMTVKEQSDIVHGIMSQCVLMKNVSRP</a:t>
            </a: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427149" y="513260"/>
            <a:ext cx="7036296" cy="475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Любые ли последовательности можно хорошо выровнять?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8726749" y="63740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8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171056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-0.11753 -0.0423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85" y="-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1. Эволюция состоит в изменении </a:t>
            </a:r>
            <a:r>
              <a:rPr lang="ru-RU" u="sng" dirty="0" smtClean="0"/>
              <a:t>последовательности</a:t>
            </a:r>
            <a:r>
              <a:rPr lang="ru-RU" dirty="0" smtClean="0"/>
              <a:t> ДНК (генома)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от предка к потомкам и закрепления изменений в популяции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7847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5. Консервативное*</a:t>
            </a:r>
            <a:r>
              <a:rPr lang="ru-RU" baseline="30000" dirty="0" smtClean="0"/>
              <a:t>)</a:t>
            </a:r>
            <a:r>
              <a:rPr lang="ru-RU" dirty="0" smtClean="0"/>
              <a:t> – значит важное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На этом основаны алгоритмы решения </a:t>
            </a:r>
            <a:r>
              <a:rPr lang="en-US" dirty="0" smtClean="0"/>
              <a:t>“</a:t>
            </a:r>
            <a:r>
              <a:rPr lang="ru-RU" dirty="0" smtClean="0"/>
              <a:t>обратной задачи</a:t>
            </a:r>
            <a:r>
              <a:rPr lang="en-US" dirty="0" smtClean="0"/>
              <a:t>”</a:t>
            </a:r>
            <a:r>
              <a:rPr lang="ru-RU" dirty="0" smtClean="0"/>
              <a:t> – построения выравнивания, зная только последовательности белков – потомков общего предка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379975" y="6117350"/>
            <a:ext cx="43836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*</a:t>
            </a:r>
            <a:r>
              <a:rPr lang="ru-RU" sz="2000" baseline="30000" dirty="0" smtClean="0"/>
              <a:t>)  Консервативное – значит случайно такого не увидишь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575"/>
            <a:ext cx="8229600" cy="1426137"/>
          </a:xfrm>
        </p:spPr>
        <p:txBody>
          <a:bodyPr>
            <a:noAutofit/>
          </a:bodyPr>
          <a:lstStyle/>
          <a:p>
            <a:r>
              <a:rPr lang="ru-RU" sz="3600" dirty="0" smtClean="0"/>
              <a:t>Как определить </a:t>
            </a:r>
            <a:r>
              <a:rPr lang="ru-RU" sz="3600" dirty="0" err="1" smtClean="0"/>
              <a:t>гомологичность</a:t>
            </a:r>
            <a:r>
              <a:rPr lang="ru-RU" sz="3600" dirty="0" smtClean="0"/>
              <a:t> последовательностей и аминокислотных остатков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1892800"/>
            <a:ext cx="8229600" cy="426295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Гомологичные белки имеют похожие участки –</a:t>
            </a:r>
            <a:r>
              <a:rPr lang="en-US" sz="2400" dirty="0" smtClean="0"/>
              <a:t>”</a:t>
            </a:r>
            <a:r>
              <a:rPr lang="ru-RU" sz="2400" dirty="0" smtClean="0"/>
              <a:t>мотивы</a:t>
            </a:r>
            <a:r>
              <a:rPr lang="en-US" sz="2400" dirty="0" smtClean="0"/>
              <a:t>”, </a:t>
            </a:r>
            <a:r>
              <a:rPr lang="ru-RU" sz="2400" dirty="0" smtClean="0"/>
              <a:t>соответствующие наиболее консервативным</a:t>
            </a:r>
            <a:r>
              <a:rPr lang="en-US" sz="2400" dirty="0" smtClean="0"/>
              <a:t> </a:t>
            </a:r>
            <a:r>
              <a:rPr lang="ru-RU" sz="2400" dirty="0" smtClean="0"/>
              <a:t>участкам последовательности</a:t>
            </a:r>
          </a:p>
          <a:p>
            <a:r>
              <a:rPr lang="ru-RU" sz="2400" dirty="0" smtClean="0"/>
              <a:t>Степень сходства различается на разных частях последовательностей.  </a:t>
            </a:r>
          </a:p>
          <a:p>
            <a:r>
              <a:rPr lang="ru-RU" sz="2400" dirty="0" smtClean="0"/>
              <a:t>Степень сходства определяется тем, можно ли получить такое же сходство между двумя случайными (негомологичными) последовательностями</a:t>
            </a:r>
          </a:p>
          <a:p>
            <a:r>
              <a:rPr lang="ru-RU" sz="2400" dirty="0" smtClean="0"/>
              <a:t>Контроль</a:t>
            </a:r>
            <a:r>
              <a:rPr lang="en-US" sz="2400" dirty="0" smtClean="0"/>
              <a:t>: </a:t>
            </a:r>
            <a:r>
              <a:rPr lang="ru-RU" sz="2400" dirty="0" smtClean="0"/>
              <a:t>сравнить полученное сходство со сходством случайных последовательностей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42014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576"/>
            <a:ext cx="8229600" cy="537670"/>
          </a:xfrm>
        </p:spPr>
        <p:txBody>
          <a:bodyPr>
            <a:noAutofit/>
          </a:bodyPr>
          <a:lstStyle/>
          <a:p>
            <a:r>
              <a:rPr lang="ru-RU" sz="3600" dirty="0" smtClean="0"/>
              <a:t>Порядок действий такой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235" y="779056"/>
            <a:ext cx="8717935" cy="5376700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/>
              <a:t>Даны последовательности предположительно гомологичных белков (выравнивать негомологичные белки биологически бессмысленно) </a:t>
            </a:r>
          </a:p>
          <a:p>
            <a:r>
              <a:rPr lang="ru-RU" sz="2400" dirty="0" smtClean="0"/>
              <a:t>Найдем в них похожие участки и составим из них блоки. В блоках должно быть достаточно консервативных   позиций и крайние позиции должны быть консервативными</a:t>
            </a:r>
          </a:p>
          <a:p>
            <a:r>
              <a:rPr lang="ru-RU" sz="2400" dirty="0" smtClean="0"/>
              <a:t>Проконтролируем, что блоки достоверно отличны от случайных</a:t>
            </a:r>
          </a:p>
          <a:p>
            <a:r>
              <a:rPr lang="ru-RU" sz="2400" dirty="0" smtClean="0"/>
              <a:t>Если нашлось несколько блоков, идущих в одном порядке (между ними может быть много </a:t>
            </a:r>
            <a:r>
              <a:rPr lang="ru-RU" sz="2400" dirty="0" err="1" smtClean="0"/>
              <a:t>а.к.о</a:t>
            </a:r>
            <a:r>
              <a:rPr lang="ru-RU" sz="2400" dirty="0" smtClean="0"/>
              <a:t>.) то, предположительно, последовательности </a:t>
            </a:r>
            <a:r>
              <a:rPr lang="ru-RU" sz="2400" dirty="0" err="1" smtClean="0"/>
              <a:t>гомологичны</a:t>
            </a:r>
            <a:endParaRPr lang="ru-RU" sz="2400" dirty="0" smtClean="0"/>
          </a:p>
          <a:p>
            <a:r>
              <a:rPr lang="ru-RU" sz="2400" dirty="0" smtClean="0"/>
              <a:t>Аминокислотные остатки в позициях  блоков считаем гомологичными</a:t>
            </a:r>
          </a:p>
          <a:p>
            <a:r>
              <a:rPr lang="ru-RU" sz="2400" dirty="0" smtClean="0"/>
              <a:t>Если между двумя блоками во всех последовательностях одно и то же число </a:t>
            </a:r>
            <a:r>
              <a:rPr lang="ru-RU" sz="2400" dirty="0" err="1" smtClean="0"/>
              <a:t>а.к.о</a:t>
            </a:r>
            <a:r>
              <a:rPr lang="ru-RU" sz="2400" dirty="0" smtClean="0"/>
              <a:t>. то правдоподобно что и между блоками остатки </a:t>
            </a:r>
            <a:r>
              <a:rPr lang="ru-RU" sz="2400" dirty="0" err="1" smtClean="0"/>
              <a:t>гомологичны</a:t>
            </a:r>
            <a:r>
              <a:rPr lang="ru-RU" sz="2400" dirty="0" smtClean="0"/>
              <a:t>,  даже если они не сходны по свойствам</a:t>
            </a:r>
          </a:p>
          <a:p>
            <a:r>
              <a:rPr lang="ru-RU" sz="2400" dirty="0" smtClean="0"/>
              <a:t>Объединение блоков можно считать областью гомологии последовательностей. Она может не совпадать с полными последовательностями. Домены.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42014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Термин </a:t>
            </a:r>
            <a:r>
              <a:rPr lang="en-US" dirty="0" smtClean="0"/>
              <a:t>“</a:t>
            </a:r>
            <a:r>
              <a:rPr lang="ru-RU" dirty="0" smtClean="0"/>
              <a:t>блоки</a:t>
            </a:r>
            <a:r>
              <a:rPr lang="en-US" dirty="0" smtClean="0"/>
              <a:t>” </a:t>
            </a:r>
            <a:r>
              <a:rPr lang="ru-RU" dirty="0" smtClean="0"/>
              <a:t>восходит к старой БД </a:t>
            </a:r>
            <a:r>
              <a:rPr lang="en-US" dirty="0" smtClean="0"/>
              <a:t>Blocks+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78756" y="1393535"/>
            <a:ext cx="3112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http://blocks.fhcrc.org/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3220" y="2046420"/>
            <a:ext cx="6183205" cy="47016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0880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l="7486" t="11157" r="1851" b="7957"/>
          <a:stretch/>
        </p:blipFill>
        <p:spPr>
          <a:xfrm>
            <a:off x="173925" y="1780665"/>
            <a:ext cx="8796150" cy="468052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842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Блоки: </a:t>
            </a:r>
            <a:r>
              <a:rPr lang="ru-RU" sz="3600" dirty="0" smtClean="0"/>
              <a:t>участки выравнивания,</a:t>
            </a:r>
            <a:r>
              <a:rPr lang="en-US" sz="3600" dirty="0" smtClean="0"/>
              <a:t> </a:t>
            </a:r>
            <a:r>
              <a:rPr lang="ru-RU" sz="3600" dirty="0" smtClean="0"/>
              <a:t>для которых можно утверждать гомологию </a:t>
            </a:r>
            <a:r>
              <a:rPr lang="ru-RU" sz="3600" dirty="0" err="1" smtClean="0"/>
              <a:t>а.</a:t>
            </a:r>
            <a:r>
              <a:rPr lang="ru-RU" sz="3600" dirty="0" err="1"/>
              <a:t>о</a:t>
            </a:r>
            <a:r>
              <a:rPr lang="ru-RU" sz="3600" dirty="0" smtClean="0"/>
              <a:t>.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ru-RU" sz="3600" b="1" dirty="0" smtClean="0"/>
              <a:t>Задача:</a:t>
            </a:r>
            <a:r>
              <a:rPr lang="ru-RU" sz="3600" dirty="0" smtClean="0"/>
              <a:t> найти здесь блоки (можно </a:t>
            </a:r>
            <a:r>
              <a:rPr lang="ru-RU" sz="3600" dirty="0" err="1" smtClean="0"/>
              <a:t>програмно</a:t>
            </a:r>
            <a:r>
              <a:rPr lang="ru-RU" sz="3600" dirty="0" smtClean="0"/>
              <a:t>).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8726749" y="637409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12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396578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475" y="202630"/>
            <a:ext cx="8229600" cy="9988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Задача: придумать</a:t>
            </a:r>
            <a:br>
              <a:rPr lang="ru-RU" dirty="0" smtClean="0"/>
            </a:br>
            <a:r>
              <a:rPr lang="ru-RU" dirty="0" smtClean="0"/>
              <a:t>техническое определение блока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7993" t="11168" r="2084" b="9539"/>
          <a:stretch/>
        </p:blipFill>
        <p:spPr>
          <a:xfrm>
            <a:off x="107504" y="1628800"/>
            <a:ext cx="8940114" cy="47018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26749" y="637409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14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383100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0263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Задача: придумать</a:t>
            </a:r>
            <a:br>
              <a:rPr lang="ru-RU" dirty="0" smtClean="0"/>
            </a:br>
            <a:r>
              <a:rPr lang="ru-RU" dirty="0" smtClean="0"/>
              <a:t>техническое определение блока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7303" t="10885" r="1806" b="8838"/>
          <a:stretch/>
        </p:blipFill>
        <p:spPr>
          <a:xfrm>
            <a:off x="179511" y="1484784"/>
            <a:ext cx="8885055" cy="4680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26749" y="637409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14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1694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Алгоритмы выравнивания отличаются от моего плана </a:t>
            </a:r>
            <a:endParaRPr lang="ru-RU" sz="36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Однако этот план практически применяется для поиска гомологичных доменов и гомологичных остатков в выравниваниях белков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2014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575"/>
            <a:ext cx="8229600" cy="54282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JalView</a:t>
            </a:r>
            <a:r>
              <a:rPr lang="en-US" dirty="0" smtClean="0"/>
              <a:t> – </a:t>
            </a:r>
            <a:r>
              <a:rPr lang="ru-RU" dirty="0" smtClean="0"/>
              <a:t>редактор выравниваний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1652" y="707398"/>
            <a:ext cx="8229600" cy="615060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Открыть </a:t>
            </a:r>
            <a:r>
              <a:rPr lang="en-US" sz="2400" dirty="0" err="1" smtClean="0"/>
              <a:t>fasta</a:t>
            </a:r>
            <a:r>
              <a:rPr lang="en-US" sz="2400" dirty="0" smtClean="0"/>
              <a:t>-</a:t>
            </a:r>
            <a:r>
              <a:rPr lang="ru-RU" sz="2400" dirty="0" smtClean="0"/>
              <a:t>файл с последовательностями, даже если их 1000 длиной 500 </a:t>
            </a:r>
            <a:r>
              <a:rPr lang="ru-RU" sz="2400" dirty="0" err="1" smtClean="0"/>
              <a:t>а.к.о</a:t>
            </a:r>
            <a:r>
              <a:rPr lang="ru-RU" sz="2400" dirty="0" smtClean="0"/>
              <a:t>. и работать с ними без задержек</a:t>
            </a:r>
          </a:p>
          <a:p>
            <a:r>
              <a:rPr lang="ru-RU" sz="2400" dirty="0" smtClean="0"/>
              <a:t>Получить последовательности или выравнивания из баз данных (</a:t>
            </a:r>
            <a:r>
              <a:rPr lang="en-US" sz="2400" dirty="0" err="1" smtClean="0"/>
              <a:t>Uniprot</a:t>
            </a:r>
            <a:r>
              <a:rPr lang="en-US" sz="2400" dirty="0" smtClean="0"/>
              <a:t>, </a:t>
            </a:r>
            <a:r>
              <a:rPr lang="en-US" sz="2400" dirty="0" err="1" smtClean="0"/>
              <a:t>Pfam</a:t>
            </a:r>
            <a:r>
              <a:rPr lang="en-US" sz="2400" dirty="0" smtClean="0"/>
              <a:t>, …)</a:t>
            </a:r>
          </a:p>
          <a:p>
            <a:r>
              <a:rPr lang="ru-RU" sz="2400" dirty="0" smtClean="0"/>
              <a:t>Выровнять последовательности</a:t>
            </a:r>
          </a:p>
          <a:p>
            <a:pPr lvl="1"/>
            <a:r>
              <a:rPr lang="ru-RU" sz="2400" dirty="0" smtClean="0"/>
              <a:t>Программами выравнивания</a:t>
            </a:r>
          </a:p>
          <a:p>
            <a:pPr lvl="1"/>
            <a:r>
              <a:rPr lang="ru-RU" sz="2400" dirty="0" smtClean="0"/>
              <a:t>Исправить ошибки программ</a:t>
            </a:r>
          </a:p>
          <a:p>
            <a:r>
              <a:rPr lang="ru-RU" sz="2400" dirty="0" smtClean="0"/>
              <a:t>Изобразить графически с разными раскрасками</a:t>
            </a:r>
          </a:p>
          <a:p>
            <a:r>
              <a:rPr lang="ru-RU" sz="2400" dirty="0" smtClean="0"/>
              <a:t>Разметить участки разных типов</a:t>
            </a:r>
          </a:p>
          <a:p>
            <a:r>
              <a:rPr lang="ru-RU" sz="2400" dirty="0" smtClean="0"/>
              <a:t>Привязать последовательность к </a:t>
            </a:r>
            <a:r>
              <a:rPr lang="en-US" sz="2400" dirty="0" err="1" smtClean="0"/>
              <a:t>pdb</a:t>
            </a:r>
            <a:r>
              <a:rPr lang="ru-RU" sz="2400" dirty="0" smtClean="0"/>
              <a:t>-файлу и открыть </a:t>
            </a:r>
            <a:r>
              <a:rPr lang="en-US" sz="2400" dirty="0" err="1" smtClean="0"/>
              <a:t>pdb</a:t>
            </a:r>
            <a:r>
              <a:rPr lang="en-US" sz="2400" dirty="0" smtClean="0"/>
              <a:t> </a:t>
            </a:r>
            <a:r>
              <a:rPr lang="ru-RU" sz="2400" dirty="0" smtClean="0"/>
              <a:t>файл в окошке </a:t>
            </a:r>
            <a:r>
              <a:rPr lang="en-US" sz="2400" dirty="0" err="1" smtClean="0"/>
              <a:t>Jmol</a:t>
            </a:r>
            <a:endParaRPr lang="en-US" sz="2400" dirty="0" smtClean="0"/>
          </a:p>
          <a:p>
            <a:r>
              <a:rPr lang="ru-RU" sz="2400" dirty="0" smtClean="0"/>
              <a:t>Выделить группы последовательностей и работать с группами по отдельности</a:t>
            </a:r>
          </a:p>
          <a:p>
            <a:r>
              <a:rPr lang="ru-RU" sz="2400" dirty="0" smtClean="0"/>
              <a:t>………………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21252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Проверка выравнивания по структурам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31500" y="3198570"/>
            <a:ext cx="707757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QFENPSAYK-DQVIATGLPASPGAAVGQVVFTAEDAEAWHSQGKAAILVR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  ||.| | ..||...|||||||| |.| |||..| | | .|   ||||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PTFNPAALKAGEVIGSALPASPGAAAGKVYFTADEAKAAHEKGERVILVR</a:t>
            </a:r>
          </a:p>
          <a:p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AETSPEDVGGMHAAVGILTERGGMTSHAAVVARGWGKCCVSGCSGIRVND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||||||. ||||| |||| |||||||||||||| | ||||||. |..|.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LETSPEDIEGMHAAEGILTVRGGMTSHAAVVARGMGTCCVSGCGEIKINE</a:t>
            </a:r>
          </a:p>
          <a:p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AEKLVTIGGHVLREGEWLSLNGSTGEVILGK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 |   .||| . ||. .||.|||| .  | 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EAKTFELGGHTFAEGDYISLDGSTGKIYKGD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047" t="5298" r="21927" b="3452"/>
          <a:stretch/>
        </p:blipFill>
        <p:spPr bwMode="auto">
          <a:xfrm>
            <a:off x="1502739" y="1452739"/>
            <a:ext cx="5757611" cy="497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0158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575"/>
            <a:ext cx="8229600" cy="7732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Вот последовательность (фрагмент)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5046955"/>
            <a:ext cx="85259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Человек читает текст.</a:t>
            </a:r>
          </a:p>
          <a:p>
            <a:r>
              <a:rPr lang="ru-RU" sz="3200" dirty="0" smtClean="0"/>
              <a:t>В клетке </a:t>
            </a:r>
            <a:r>
              <a:rPr lang="en-US" sz="3200" dirty="0" smtClean="0"/>
              <a:t>“</a:t>
            </a:r>
            <a:r>
              <a:rPr lang="ru-RU" sz="3200" dirty="0" smtClean="0"/>
              <a:t>читают</a:t>
            </a:r>
            <a:r>
              <a:rPr lang="en-US" sz="3200" dirty="0" smtClean="0"/>
              <a:t>”</a:t>
            </a:r>
            <a:r>
              <a:rPr lang="ru-RU" sz="3200" dirty="0" smtClean="0"/>
              <a:t> и исполняют </a:t>
            </a:r>
            <a:r>
              <a:rPr lang="en-US" sz="3200" dirty="0" smtClean="0"/>
              <a:t>“</a:t>
            </a:r>
            <a:r>
              <a:rPr lang="ru-RU" sz="3200" dirty="0" smtClean="0"/>
              <a:t>прочитанное</a:t>
            </a:r>
            <a:r>
              <a:rPr lang="en-US" sz="3200" dirty="0" smtClean="0"/>
              <a:t>”</a:t>
            </a:r>
            <a:r>
              <a:rPr lang="ru-RU" sz="3200" dirty="0" smtClean="0"/>
              <a:t> белки</a:t>
            </a:r>
            <a:endParaRPr lang="ru-RU" sz="32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2235" y="979359"/>
            <a:ext cx="8756340" cy="406265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&gt;CT009680.1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</a:rPr>
              <a:t>Human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</a:rPr>
              <a:t>chromosome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 X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</a:rPr>
              <a:t>complete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</a:rPr>
              <a:t>sequence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endParaRPr kumimoji="0" lang="en-US" altLang="ru-RU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CTAACCCTAACCCTAACCCTAACCCTAACCCTAACCCTCTGAAAGTGGACCTATCAGCAGGATGTGGGTG GGAGCAGATTAGAGAATAAAAGCAGACTGCCTGAGCCAGCAGTGGCAACCCAATGGGGTCCCTTTCCATA CTGTGGAAGCTTCGTTCTTTCACTCTTTGCAATAAATCTTGCTATTGCTCACTCTTTGGGTCCACACTGC CTTTATGAGCTGTGACACTCACCGCAAAGGTCTGCAGCTTCACTCCTGAGCCAGTGAGACCACAACCCCA CCAGAAAGAAGAAACTCAGAACACATCTGAACATCAGAAGAAACAAACTCCGGACGCGCCACCTTTAAGA ACTGTAACACTCACCGCGAGGTTCCGCGTCTTCATTCTTGAAGTCAGTGAGACCAAGAACCCACCAATTC CAGACACACTAGGACCCTGAGACAACCCCTAGAAGAGCACCTGGTTGATAACCCAGTTCCCATCTGGGAT TTAGGGGACCTGGACAGCCCGGAAAATGAGCTCCTCATCTCTAACCCAGTTCCCCTGTGGGGATTTAGGG GACCAGGGACAGCCCGTTGCATGAGCCCCTGGACTCTAACCCAGTTCCCTTCTGGAATTTAGGGGCCCTG GGACAGCCCTGTACATGAGCTCCTGGTCTGTAACACAGTTCCCCTGTGGGGATTTAGGGACTTGGGCCTT CTGTCTTTGGGATCTACTCTCTATGGGCCACACAGATATGTCTTCCAACTTCCCTACACAGGGGGGACTT CAAAGAGTGCCTTGAGCTGATCTGGTGATTGCTTTTTTGTACTGTTATTTATCTTATTCTTTTCATTGTG AGGTACTGATGCAAACACTTTGTACGAAAAGGTCTTTCTCATCTCGGGAGTCCCCGTCTATTTGTCCCGG TCCCTGTTAACCCAGTCCCCGACAGGAGCCCCTTCTGCACCTTGAGCTCTCACCACTCACCGTCCATCCA GCCCCAGCTCTGCCTGCAACCCACCCATCCCTGGGACTCGGGCCTCCCCTCTCTAGTGGTCTGGTCATCA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450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 messages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Эволюционирует нуклеотидная последовательность генома</a:t>
            </a:r>
          </a:p>
          <a:p>
            <a:r>
              <a:rPr lang="ru-RU" dirty="0" smtClean="0"/>
              <a:t>Мутации происходят постоянно и случайно</a:t>
            </a:r>
          </a:p>
          <a:p>
            <a:r>
              <a:rPr lang="ru-RU" dirty="0" smtClean="0"/>
              <a:t>Только мутации в половых клетках наследуются</a:t>
            </a:r>
          </a:p>
          <a:p>
            <a:r>
              <a:rPr lang="ru-RU" dirty="0" smtClean="0"/>
              <a:t>В гомологичных последовательностях живущих сегодня организмов мы видим почти исключительно мутации, прошедшие отбор</a:t>
            </a:r>
          </a:p>
          <a:p>
            <a:r>
              <a:rPr lang="ru-RU" dirty="0" smtClean="0"/>
              <a:t>Локальные мутации накапливаются со временем: больше времени – больше мутаций – больше различий между потомками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0592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 messages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47155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Последовательность белка обычно под стабилизирующем отбором, т.е. отбор действует против мутаций </a:t>
            </a:r>
            <a:r>
              <a:rPr lang="ru-RU" dirty="0" err="1" smtClean="0"/>
              <a:t>а.к.о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Гомологичность</a:t>
            </a:r>
            <a:r>
              <a:rPr lang="ru-RU" dirty="0" smtClean="0"/>
              <a:t> последовательностей белков и их </a:t>
            </a:r>
            <a:r>
              <a:rPr lang="ru-RU" dirty="0" err="1" smtClean="0"/>
              <a:t>а.к.о</a:t>
            </a:r>
            <a:r>
              <a:rPr lang="ru-RU" dirty="0" smtClean="0"/>
              <a:t>. можно предсказать по высокому сходству фрагментов в блоках выравнивания</a:t>
            </a:r>
          </a:p>
          <a:p>
            <a:r>
              <a:rPr lang="ru-RU" dirty="0" smtClean="0"/>
              <a:t>Критерием гомологии </a:t>
            </a:r>
            <a:r>
              <a:rPr lang="ru-RU" dirty="0" err="1" smtClean="0"/>
              <a:t>а.к.о</a:t>
            </a:r>
            <a:r>
              <a:rPr lang="ru-RU" dirty="0" smtClean="0"/>
              <a:t>. в блоках служит  невозможность получить такое же или большее сходство случайно </a:t>
            </a:r>
          </a:p>
          <a:p>
            <a:r>
              <a:rPr lang="ru-RU" dirty="0" smtClean="0"/>
              <a:t>Универсальных границ сходства, свидетельствующего о гомологии, не существует</a:t>
            </a:r>
          </a:p>
          <a:p>
            <a:r>
              <a:rPr lang="ru-RU" dirty="0" smtClean="0"/>
              <a:t>Для белков есть проверка: сходство структур</a:t>
            </a:r>
          </a:p>
        </p:txBody>
      </p:sp>
    </p:spTree>
    <p:extLst>
      <p:ext uri="{BB962C8B-B14F-4D97-AF65-F5344CB8AC3E}">
        <p14:creationId xmlns="" xmlns:p14="http://schemas.microsoft.com/office/powerpoint/2010/main" val="41900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256" y="202980"/>
            <a:ext cx="8794744" cy="998530"/>
          </a:xfrm>
        </p:spPr>
        <p:txBody>
          <a:bodyPr>
            <a:noAutofit/>
          </a:bodyPr>
          <a:lstStyle/>
          <a:p>
            <a:r>
              <a:rPr lang="ru-RU" sz="4000" dirty="0" smtClean="0"/>
              <a:t>Экспериментально показано, что последовательность это все!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855" y="2008015"/>
            <a:ext cx="8602719" cy="395571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На компьютере написали последовательность по образцу генома бактерии вида </a:t>
            </a:r>
            <a:r>
              <a:rPr lang="en-US" sz="2800" dirty="0" smtClean="0"/>
              <a:t>A</a:t>
            </a:r>
            <a:endParaRPr lang="ru-RU" sz="2800" dirty="0" smtClean="0"/>
          </a:p>
          <a:p>
            <a:r>
              <a:rPr lang="ru-RU" sz="2800" dirty="0" smtClean="0"/>
              <a:t>Химически синтезировали ДНК </a:t>
            </a:r>
          </a:p>
          <a:p>
            <a:r>
              <a:rPr lang="ru-RU" sz="2800" dirty="0" err="1" smtClean="0"/>
              <a:t>Трансфецировали</a:t>
            </a:r>
            <a:r>
              <a:rPr lang="ru-RU" sz="2800" dirty="0" smtClean="0"/>
              <a:t> эту ДНК в бактерии вида  </a:t>
            </a:r>
            <a:r>
              <a:rPr lang="en-US" sz="2800" dirty="0" smtClean="0"/>
              <a:t>B</a:t>
            </a:r>
          </a:p>
          <a:p>
            <a:r>
              <a:rPr lang="ru-RU" sz="2800" dirty="0" smtClean="0"/>
              <a:t>После деления убили все бактерии с геномом </a:t>
            </a:r>
            <a:r>
              <a:rPr lang="en-US" sz="2800" dirty="0" smtClean="0"/>
              <a:t>B</a:t>
            </a:r>
          </a:p>
          <a:p>
            <a:r>
              <a:rPr lang="ru-RU" sz="2800" dirty="0" smtClean="0"/>
              <a:t>Проверили, что у оставшихся геном </a:t>
            </a:r>
            <a:r>
              <a:rPr lang="en-US" sz="2800" dirty="0" smtClean="0"/>
              <a:t>A</a:t>
            </a:r>
          </a:p>
          <a:p>
            <a:r>
              <a:rPr lang="ru-RU" sz="2800" dirty="0" smtClean="0"/>
              <a:t>По свойствам </a:t>
            </a:r>
            <a:r>
              <a:rPr lang="en-US" sz="2800" dirty="0" smtClean="0"/>
              <a:t>“</a:t>
            </a:r>
            <a:r>
              <a:rPr lang="ru-RU" sz="2800" dirty="0" smtClean="0"/>
              <a:t>синтетические</a:t>
            </a:r>
            <a:r>
              <a:rPr lang="en-US" sz="2800" dirty="0" smtClean="0"/>
              <a:t>”</a:t>
            </a:r>
            <a:r>
              <a:rPr lang="ru-RU" sz="2800" dirty="0" smtClean="0"/>
              <a:t> бактерии оказались бактериями </a:t>
            </a:r>
            <a:r>
              <a:rPr lang="en-US" sz="2800" dirty="0" smtClean="0"/>
              <a:t>A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230765" y="5793514"/>
            <a:ext cx="1920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A: </a:t>
            </a:r>
            <a:r>
              <a:rPr lang="en-US" sz="2000" i="1" dirty="0"/>
              <a:t>Mycoplasma </a:t>
            </a:r>
            <a:r>
              <a:rPr lang="en-US" sz="2000" i="1" dirty="0" err="1"/>
              <a:t>mycoides</a:t>
            </a:r>
            <a:r>
              <a:rPr lang="ru-RU" sz="2000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70217" y="5793513"/>
            <a:ext cx="1920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</a:t>
            </a:r>
            <a:r>
              <a:rPr lang="en-US" sz="2000" dirty="0" smtClean="0"/>
              <a:t>: </a:t>
            </a:r>
            <a:r>
              <a:rPr lang="en-US" sz="2000" i="1" dirty="0"/>
              <a:t>Mycoplasma </a:t>
            </a:r>
            <a:r>
              <a:rPr lang="en-US" sz="2000" i="1" dirty="0" err="1"/>
              <a:t>capricolum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118965" y="5793512"/>
            <a:ext cx="3255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синтетическая</a:t>
            </a:r>
            <a:r>
              <a:rPr lang="en-US" sz="2000" dirty="0" smtClean="0"/>
              <a:t>: </a:t>
            </a:r>
            <a:r>
              <a:rPr lang="en-US" sz="2000" i="1" dirty="0"/>
              <a:t>Mycoplasma </a:t>
            </a:r>
            <a:r>
              <a:rPr lang="ru-RU" sz="2000" i="1" dirty="0"/>
              <a:t> </a:t>
            </a:r>
            <a:r>
              <a:rPr lang="en-US" sz="2000" i="1" dirty="0" err="1" smtClean="0"/>
              <a:t>micoides</a:t>
            </a:r>
            <a:r>
              <a:rPr lang="en-US" sz="2000" i="1" dirty="0" smtClean="0"/>
              <a:t> JCVI-syn.1.0</a:t>
            </a:r>
            <a:endParaRPr lang="ru-RU" sz="20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1393535"/>
            <a:ext cx="8794744" cy="5376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Синтетическая бактерия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C.Venter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’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308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310" y="0"/>
            <a:ext cx="8229600" cy="1143000"/>
          </a:xfrm>
        </p:spPr>
        <p:txBody>
          <a:bodyPr/>
          <a:lstStyle/>
          <a:p>
            <a:r>
              <a:rPr lang="ru-RU" dirty="0" smtClean="0"/>
              <a:t>То же в картинках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4690" y="1173380"/>
            <a:ext cx="1457208" cy="12863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28560" y="1047890"/>
            <a:ext cx="2807435" cy="158830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161972" y="1277324"/>
            <a:ext cx="2298248" cy="124186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Сшили по пересечениям </a:t>
            </a:r>
            <a:r>
              <a:rPr lang="en-US" dirty="0" smtClean="0"/>
              <a:t>80 </a:t>
            </a:r>
            <a:r>
              <a:rPr lang="ru-RU" dirty="0" smtClean="0"/>
              <a:t>п.н. в дрожжах</a:t>
            </a:r>
            <a:endParaRPr lang="ru-RU" dirty="0"/>
          </a:p>
        </p:txBody>
      </p:sp>
      <p:pic>
        <p:nvPicPr>
          <p:cNvPr id="10" name="Picture 4" descr="Picture 2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2235" y="3505810"/>
            <a:ext cx="8746145" cy="303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54690" y="2687083"/>
            <a:ext cx="1585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AATCTTGCCA…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498130" y="2475429"/>
            <a:ext cx="3558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ym typeface="Symbol" panose="05050102010706020507" pitchFamily="18" charset="2"/>
              </a:rPr>
              <a:t>Синтезировали </a:t>
            </a:r>
            <a:r>
              <a:rPr lang="en-US" dirty="0" smtClean="0">
                <a:sym typeface="Symbol" panose="05050102010706020507" pitchFamily="18" charset="2"/>
              </a:rPr>
              <a:t></a:t>
            </a:r>
            <a:r>
              <a:rPr lang="en-US" dirty="0" smtClean="0"/>
              <a:t>1000 </a:t>
            </a:r>
            <a:r>
              <a:rPr lang="ru-RU" dirty="0" smtClean="0"/>
              <a:t>фрагментов</a:t>
            </a:r>
          </a:p>
          <a:p>
            <a:r>
              <a:rPr lang="ru-RU" dirty="0" smtClean="0"/>
              <a:t>ДНК длиной </a:t>
            </a:r>
            <a:r>
              <a:rPr lang="ru-RU" dirty="0"/>
              <a:t>1080 </a:t>
            </a:r>
            <a:r>
              <a:rPr lang="ru-RU" dirty="0" err="1"/>
              <a:t>п.н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920585" y="1691498"/>
            <a:ext cx="37061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</a:t>
            </a:r>
            <a:endParaRPr lang="ru-RU" sz="2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936049" y="1726434"/>
            <a:ext cx="34817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</a:t>
            </a:r>
            <a:endParaRPr lang="ru-RU" sz="2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30494" y="1708889"/>
            <a:ext cx="3802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</a:t>
            </a:r>
            <a:endParaRPr lang="ru-RU" sz="2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63393" y="1717228"/>
            <a:ext cx="33695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</a:t>
            </a:r>
            <a:endParaRPr lang="ru-RU" sz="2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30655" y="4264729"/>
            <a:ext cx="1317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synthetic</a:t>
            </a:r>
            <a:endParaRPr lang="ru-RU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1760520" y="5859175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</a:t>
            </a:r>
            <a:endParaRPr lang="ru-RU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7605995" y="5656490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</a:t>
            </a:r>
            <a:endParaRPr lang="ru-RU" sz="2400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2152485" y="2392065"/>
            <a:ext cx="576075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416910" y="2430470"/>
            <a:ext cx="69129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1038740" y="2879866"/>
            <a:ext cx="5299890" cy="100999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Умножение 34"/>
          <p:cNvSpPr/>
          <p:nvPr/>
        </p:nvSpPr>
        <p:spPr>
          <a:xfrm>
            <a:off x="6722680" y="5426060"/>
            <a:ext cx="914400" cy="914400"/>
          </a:xfrm>
          <a:prstGeom prst="mathMultiply">
            <a:avLst>
              <a:gd name="adj1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2" descr="https://bio.libretexts.org/@api/deki/files/8458/OSC_Microbio_03_03_Nucleoid.jpg?size=bestfit&amp;width=634&amp;height=276&amp;revision=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630" y="2588935"/>
            <a:ext cx="2227490" cy="9349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0521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241385"/>
            <a:ext cx="8448950" cy="6305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вал 4"/>
          <p:cNvSpPr/>
          <p:nvPr/>
        </p:nvSpPr>
        <p:spPr>
          <a:xfrm>
            <a:off x="2229295" y="4120290"/>
            <a:ext cx="1536200" cy="3840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https://encrypted-tbn1.gstatic.com/images?q=tbn:ANd9GcTzoHls75vzL_V5njLduqP1GRyFgO4CoKiJw8GjNGl9ZUiUibg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225" y="0"/>
            <a:ext cx="2593990" cy="1508750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425884" y="6390182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Science. 2010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254934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6131</TotalTime>
  <Words>2065</Words>
  <Application>Microsoft Office PowerPoint</Application>
  <PresentationFormat>On-screen Show (4:3)</PresentationFormat>
  <Paragraphs>374</Paragraphs>
  <Slides>61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Тема Office</vt:lpstr>
      <vt:lpstr>Эволюция и выравнивание</vt:lpstr>
      <vt:lpstr>ЭВОЛЮЦИЯ</vt:lpstr>
      <vt:lpstr>ВЫРАВНИВАНИЕ</vt:lpstr>
      <vt:lpstr>План</vt:lpstr>
      <vt:lpstr>1. Эволюция состоит в изменении последовательности ДНК (генома)</vt:lpstr>
      <vt:lpstr>Вот последовательность (фрагмент)</vt:lpstr>
      <vt:lpstr>Экспериментально показано, что последовательность это все!</vt:lpstr>
      <vt:lpstr>То же в картинках</vt:lpstr>
      <vt:lpstr>Slide 9</vt:lpstr>
      <vt:lpstr>Из интервью C. Venter’а CNN </vt:lpstr>
      <vt:lpstr>Кто раньше? )</vt:lpstr>
      <vt:lpstr>Slide 12</vt:lpstr>
      <vt:lpstr>Мутации происходят случайно и постоянно</vt:lpstr>
      <vt:lpstr>Мутации бывают локальные и крупные перестройки</vt:lpstr>
      <vt:lpstr>Большинство локальных мутаций происходит из-за ошибок полимераз при репликации  (~10-9 на нукл. на клетку) генома и его репарации</vt:lpstr>
      <vt:lpstr>Исландские тройки  (parent-offspring trios)</vt:lpstr>
      <vt:lpstr>Для эволюции важен отбор; мутации только поставляют материал для отбора</vt:lpstr>
      <vt:lpstr>В клетках есть несколько разных систем, постоянно исправляющих ошибки в последовательности генома.</vt:lpstr>
      <vt:lpstr>В секвенированной последовательности мы видим, в основном, мутации, прошедшие отбор</vt:lpstr>
      <vt:lpstr>Локальные  мутации накапливаются со временем</vt:lpstr>
      <vt:lpstr>2. Локальную эволюцию последовательности можно описать выравниванием </vt:lpstr>
      <vt:lpstr>При репликации большинство нуклеотидов потомка “знают” своего предка в геноме родителя</vt:lpstr>
      <vt:lpstr>Локальная эволюция определяет выравнивание последовательностей потомков относительно предка</vt:lpstr>
      <vt:lpstr>Slide 24</vt:lpstr>
      <vt:lpstr>3. Эволюция последовательности белка – следствие эволюции кодирующей последовательности </vt:lpstr>
      <vt:lpstr>Локальная эволюция белка</vt:lpstr>
      <vt:lpstr>Выравнивание, отражающее  эволюцию белка</vt:lpstr>
      <vt:lpstr>Названия мутаций в белках</vt:lpstr>
      <vt:lpstr>Slide 29</vt:lpstr>
      <vt:lpstr>4. Обратная задача: построить эволюционное выравнивание, зная последовательности потомков </vt:lpstr>
      <vt:lpstr>Гомология последовательностей</vt:lpstr>
      <vt:lpstr>Гомология аминокислот</vt:lpstr>
      <vt:lpstr>Гомология аминокислот</vt:lpstr>
      <vt:lpstr>Гомология аминокислот</vt:lpstr>
      <vt:lpstr>Гомология аминокислот</vt:lpstr>
      <vt:lpstr>Slide 36</vt:lpstr>
      <vt:lpstr>Примеры выравниваний белков</vt:lpstr>
      <vt:lpstr>Терминология</vt:lpstr>
      <vt:lpstr>Студенты предлагают (на доске)</vt:lpstr>
      <vt:lpstr>Блоки выравнивания</vt:lpstr>
      <vt:lpstr>Slide 41</vt:lpstr>
      <vt:lpstr>Пример хорошего выравнивания не очень близких последовательностей</vt:lpstr>
      <vt:lpstr>Часто выравнивание выглядит так</vt:lpstr>
      <vt:lpstr>Или так … </vt:lpstr>
      <vt:lpstr>Иногда так … </vt:lpstr>
      <vt:lpstr>Дано 4 последовательности Найти общие мотивы</vt:lpstr>
      <vt:lpstr>Дано 4 последовательности Найти общие мотивы</vt:lpstr>
      <vt:lpstr>Любые ли последовательности можно хорошо выровнять?</vt:lpstr>
      <vt:lpstr>Любые ли последовательности можно хорошо выровнять?</vt:lpstr>
      <vt:lpstr>5. Консервативное*) – значит важное</vt:lpstr>
      <vt:lpstr>Как определить гомологичность последовательностей и аминокислотных остатков</vt:lpstr>
      <vt:lpstr>Порядок действий такой</vt:lpstr>
      <vt:lpstr>Термин “блоки” восходит к старой БД Blocks+</vt:lpstr>
      <vt:lpstr>Блоки: участки выравнивания, для которых можно утверждать гомологию а.о. Задача: найти здесь блоки (можно програмно).</vt:lpstr>
      <vt:lpstr>Задача: придумать техническое определение блока</vt:lpstr>
      <vt:lpstr>Задача: придумать техническое определение блока</vt:lpstr>
      <vt:lpstr>Алгоритмы выравнивания отличаются от моего плана </vt:lpstr>
      <vt:lpstr>JalView – редактор выравниваний</vt:lpstr>
      <vt:lpstr>Проверка выравнивания по структурам</vt:lpstr>
      <vt:lpstr>Take home messages</vt:lpstr>
      <vt:lpstr>Take home messages</vt:lpstr>
    </vt:vector>
  </TitlesOfParts>
  <Company>msu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</dc:title>
  <dc:creator>aba</dc:creator>
  <cp:lastModifiedBy>aba</cp:lastModifiedBy>
  <cp:revision>113</cp:revision>
  <dcterms:created xsi:type="dcterms:W3CDTF">2017-03-31T07:49:29Z</dcterms:created>
  <dcterms:modified xsi:type="dcterms:W3CDTF">2017-04-11T14:19:40Z</dcterms:modified>
</cp:coreProperties>
</file>