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37" autoAdjust="0"/>
  </p:normalViewPr>
  <p:slideViewPr>
    <p:cSldViewPr>
      <p:cViewPr varScale="1">
        <p:scale>
          <a:sx n="104" d="100"/>
          <a:sy n="104" d="100"/>
        </p:scale>
        <p:origin x="-882" y="-84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label 1</c:f>
              <c:strCache>
                <c:ptCount val="1"/>
                <c:pt idx="0">
                  <c:v>1-Specificity (FDR, FPR)</c:v>
                </c:pt>
              </c:strCache>
            </c:strRef>
          </c:tx>
          <c:spPr>
            <a:ln w="28800">
              <a:solidFill>
                <a:srgbClr val="004586"/>
              </a:solidFill>
              <a:round/>
            </a:ln>
          </c:spPr>
          <c:marker>
            <c:symbol val="square"/>
            <c:size val="8"/>
            <c:spPr>
              <a:solidFill>
                <a:srgbClr val="004586"/>
              </a:solidFill>
            </c:spPr>
          </c:marker>
          <c:xVal>
            <c:numRef>
              <c:f>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0.5</c:v>
                </c:pt>
                <c:pt idx="4">
                  <c:v>0.5</c:v>
                </c:pt>
                <c:pt idx="5">
                  <c:v>1</c:v>
                </c:pt>
              </c:numCache>
            </c:numRef>
          </c:xVal>
          <c:yVal>
            <c:numRef>
              <c:f>1</c:f>
              <c:numCache>
                <c:formatCode>General</c:formatCode>
                <c:ptCount val="6"/>
                <c:pt idx="0">
                  <c:v>0</c:v>
                </c:pt>
                <c:pt idx="1">
                  <c:v>0.33000000000000024</c:v>
                </c:pt>
                <c:pt idx="2">
                  <c:v>0.66000000000000036</c:v>
                </c:pt>
                <c:pt idx="3">
                  <c:v>0.66000000000000036</c:v>
                </c:pt>
                <c:pt idx="4">
                  <c:v>1</c:v>
                </c:pt>
                <c:pt idx="5">
                  <c:v>1</c:v>
                </c:pt>
              </c:numCache>
            </c:numRef>
          </c:yVal>
        </c:ser>
        <c:axId val="74527872"/>
        <c:axId val="74548352"/>
      </c:scatterChart>
      <c:valAx>
        <c:axId val="74527872"/>
        <c:scaling>
          <c:orientation val="minMax"/>
          <c:max val="1"/>
        </c:scaling>
        <c:axPos val="b"/>
        <c:title>
          <c:tx>
            <c:rich>
              <a:bodyPr rot="0"/>
              <a:lstStyle/>
              <a:p>
                <a:pPr>
                  <a:defRPr sz="1800" b="0" strike="noStrike" spc="-1">
                    <a:latin typeface="Arial"/>
                  </a:defRPr>
                </a:pPr>
                <a:r>
                  <a:rPr lang="en-US" sz="1800" b="0" strike="noStrike" spc="-1" dirty="0" smtClean="0">
                    <a:latin typeface="Arial"/>
                  </a:rPr>
                  <a:t>1</a:t>
                </a:r>
                <a:r>
                  <a:rPr lang="en-US" sz="1800" b="0" strike="noStrike" spc="-1" baseline="0" dirty="0" smtClean="0">
                    <a:latin typeface="Arial"/>
                  </a:rPr>
                  <a:t> – </a:t>
                </a:r>
                <a:r>
                  <a:rPr lang="en-US" sz="1800" b="0" strike="noStrike" spc="-1" dirty="0" smtClean="0">
                    <a:latin typeface="Arial"/>
                  </a:rPr>
                  <a:t>Specificity = FDR = FPR</a:t>
                </a:r>
                <a:endParaRPr lang="en-US" sz="1800" b="0" strike="noStrike" spc="-1" dirty="0">
                  <a:latin typeface="Arial"/>
                </a:endParaRPr>
              </a:p>
            </c:rich>
          </c:tx>
          <c:layout/>
        </c:title>
        <c:numFmt formatCode="General" sourceLinked="0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ru-RU"/>
          </a:p>
        </c:txPr>
        <c:crossAx val="74548352"/>
        <c:crosses val="autoZero"/>
        <c:crossBetween val="midCat"/>
      </c:valAx>
      <c:valAx>
        <c:axId val="74548352"/>
        <c:scaling>
          <c:orientation val="minMax"/>
          <c:max val="1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sz="1800" b="0" strike="noStrike" spc="-1">
                    <a:latin typeface="Arial"/>
                  </a:defRPr>
                </a:pPr>
                <a:r>
                  <a:rPr lang="en-US" sz="1800" b="0" strike="noStrike" spc="-1" dirty="0" smtClean="0">
                    <a:latin typeface="Arial"/>
                  </a:rPr>
                  <a:t>Sensitivity</a:t>
                </a:r>
                <a:endParaRPr lang="en-US" sz="1800" b="0" strike="noStrike" spc="-1" dirty="0">
                  <a:latin typeface="Arial"/>
                </a:endParaRPr>
              </a:p>
            </c:rich>
          </c:tx>
          <c:layout/>
        </c:title>
        <c:numFmt formatCode="General" sourceLinked="0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ru-RU"/>
          </a:p>
        </c:txPr>
        <c:crossAx val="74527872"/>
        <c:crosses val="autoZero"/>
        <c:crossBetween val="midCat"/>
      </c:valAx>
      <c:spPr>
        <a:noFill/>
        <a:ln>
          <a:solidFill>
            <a:srgbClr val="B3B3B3"/>
          </a:solidFill>
        </a:ln>
      </c:spPr>
    </c:plotArea>
    <c:plotVisOnly val="1"/>
    <c:dispBlanksAs val="span"/>
  </c:chart>
  <c:spPr>
    <a:solidFill>
      <a:srgbClr val="FFFFFF"/>
    </a:solidFill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lineMarker"/>
        <c:ser>
          <c:idx val="0"/>
          <c:order val="0"/>
          <c:tx>
            <c:strRef>
              <c:f>label 1</c:f>
              <c:strCache>
                <c:ptCount val="1"/>
                <c:pt idx="0">
                  <c:v>1-Specificity (FDR, FPR)</c:v>
                </c:pt>
              </c:strCache>
            </c:strRef>
          </c:tx>
          <c:spPr>
            <a:ln w="28800">
              <a:solidFill>
                <a:srgbClr val="004586"/>
              </a:solidFill>
              <a:round/>
            </a:ln>
          </c:spPr>
          <c:marker>
            <c:symbol val="square"/>
            <c:size val="8"/>
            <c:spPr>
              <a:solidFill>
                <a:srgbClr val="004586"/>
              </a:solidFill>
            </c:spPr>
          </c:marker>
          <c:xVal>
            <c:numRef>
              <c:f>0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0.5</c:v>
                </c:pt>
                <c:pt idx="4">
                  <c:v>0.5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</c:numCache>
            </c:numRef>
          </c:xVal>
          <c:yVal>
            <c:numRef>
              <c:f>1</c:f>
              <c:numCache>
                <c:formatCode>General</c:formatCode>
                <c:ptCount val="11"/>
                <c:pt idx="0">
                  <c:v>0</c:v>
                </c:pt>
                <c:pt idx="1">
                  <c:v>0.33000000000000024</c:v>
                </c:pt>
                <c:pt idx="2">
                  <c:v>0.66000000000000036</c:v>
                </c:pt>
                <c:pt idx="3">
                  <c:v>0.66000000000000036</c:v>
                </c:pt>
                <c:pt idx="4">
                  <c:v>1</c:v>
                </c:pt>
                <c:pt idx="5">
                  <c:v>1</c:v>
                </c:pt>
              </c:numCache>
            </c:numRef>
          </c:yVal>
        </c:ser>
        <c:ser>
          <c:idx val="1"/>
          <c:order val="1"/>
          <c:tx>
            <c:strRef>
              <c:f>label 3</c:f>
              <c:strCache>
                <c:ptCount val="1"/>
                <c:pt idx="0">
                  <c:v>Столбец B</c:v>
                </c:pt>
              </c:strCache>
            </c:strRef>
          </c:tx>
          <c:spPr>
            <a:ln w="28800">
              <a:solidFill>
                <a:srgbClr val="FF420E"/>
              </a:solidFill>
              <a:round/>
            </a:ln>
          </c:spPr>
          <c:marker>
            <c:symbol val="diamond"/>
            <c:size val="8"/>
            <c:spPr>
              <a:solidFill>
                <a:srgbClr val="FF420E"/>
              </a:solidFill>
            </c:spPr>
          </c:marker>
          <c:xVal>
            <c:numRef>
              <c:f>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0.1</c:v>
                </c:pt>
                <c:pt idx="10">
                  <c:v>1</c:v>
                </c:pt>
              </c:numCache>
            </c:numRef>
          </c:xVal>
          <c:yVal>
            <c:numRef>
              <c:f>3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0.30000000000000016</c:v>
                </c:pt>
                <c:pt idx="4">
                  <c:v>0.4</c:v>
                </c:pt>
                <c:pt idx="5">
                  <c:v>0.5</c:v>
                </c:pt>
                <c:pt idx="6">
                  <c:v>0.60000000000000031</c:v>
                </c:pt>
                <c:pt idx="7">
                  <c:v>0.70000000000000029</c:v>
                </c:pt>
                <c:pt idx="8">
                  <c:v>0.8</c:v>
                </c:pt>
                <c:pt idx="9">
                  <c:v>0.9</c:v>
                </c:pt>
                <c:pt idx="10">
                  <c:v>0.99</c:v>
                </c:pt>
              </c:numCache>
            </c:numRef>
          </c:yVal>
        </c:ser>
        <c:ser>
          <c:idx val="2"/>
          <c:order val="2"/>
          <c:tx>
            <c:strRef>
              <c:f>label 5</c:f>
              <c:strCache>
                <c:ptCount val="1"/>
                <c:pt idx="0">
                  <c:v>Столбец B</c:v>
                </c:pt>
              </c:strCache>
            </c:strRef>
          </c:tx>
          <c:spPr>
            <a:ln w="28800">
              <a:solidFill>
                <a:srgbClr val="009900"/>
              </a:solidFill>
              <a:round/>
            </a:ln>
          </c:spPr>
          <c:marker>
            <c:symbol val="triangle"/>
            <c:size val="8"/>
            <c:spPr>
              <a:solidFill>
                <a:srgbClr val="009900"/>
              </a:solidFill>
            </c:spPr>
          </c:marker>
          <c:xVal>
            <c:numRef>
              <c:f>4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0.30000000000000016</c:v>
                </c:pt>
                <c:pt idx="4">
                  <c:v>0.4</c:v>
                </c:pt>
                <c:pt idx="5">
                  <c:v>0.5</c:v>
                </c:pt>
                <c:pt idx="6">
                  <c:v>0.60000000000000031</c:v>
                </c:pt>
                <c:pt idx="7">
                  <c:v>0.70000000000000029</c:v>
                </c:pt>
                <c:pt idx="8">
                  <c:v>0.8</c:v>
                </c:pt>
                <c:pt idx="9">
                  <c:v>0.9</c:v>
                </c:pt>
                <c:pt idx="10">
                  <c:v>0.99</c:v>
                </c:pt>
              </c:numCache>
            </c:numRef>
          </c:xVal>
          <c:yVal>
            <c:numRef>
              <c:f>5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0.30000000000000016</c:v>
                </c:pt>
                <c:pt idx="4">
                  <c:v>0.4</c:v>
                </c:pt>
                <c:pt idx="5">
                  <c:v>0.5</c:v>
                </c:pt>
                <c:pt idx="6">
                  <c:v>0.60000000000000031</c:v>
                </c:pt>
                <c:pt idx="7">
                  <c:v>0.70000000000000029</c:v>
                </c:pt>
                <c:pt idx="8">
                  <c:v>0.8</c:v>
                </c:pt>
                <c:pt idx="9">
                  <c:v>0.9</c:v>
                </c:pt>
                <c:pt idx="10">
                  <c:v>0.99</c:v>
                </c:pt>
              </c:numCache>
            </c:numRef>
          </c:yVal>
        </c:ser>
        <c:axId val="93216768"/>
        <c:axId val="93219072"/>
      </c:scatterChart>
      <c:valAx>
        <c:axId val="93216768"/>
        <c:scaling>
          <c:orientation val="minMax"/>
          <c:max val="1"/>
        </c:scaling>
        <c:axPos val="b"/>
        <c:title>
          <c:tx>
            <c:rich>
              <a:bodyPr rot="0"/>
              <a:lstStyle/>
              <a:p>
                <a:pPr>
                  <a:defRPr sz="1800" b="0" strike="noStrike" spc="-1">
                    <a:latin typeface="Arial"/>
                  </a:defRPr>
                </a:pPr>
                <a:r>
                  <a:rPr lang="en-US" sz="1800" b="0" strike="noStrike" spc="-1" dirty="0" smtClean="0">
                    <a:latin typeface="Arial"/>
                  </a:rPr>
                  <a:t>1</a:t>
                </a:r>
                <a:r>
                  <a:rPr lang="ru-RU" sz="1800" b="0" strike="noStrike" spc="-1" baseline="0" dirty="0" smtClean="0">
                    <a:latin typeface="Arial"/>
                  </a:rPr>
                  <a:t> – </a:t>
                </a:r>
                <a:r>
                  <a:rPr lang="en-US" sz="1800" b="0" strike="noStrike" spc="-1" dirty="0" smtClean="0">
                    <a:latin typeface="Arial"/>
                  </a:rPr>
                  <a:t>Specificity</a:t>
                </a:r>
                <a:endParaRPr lang="en-US" sz="1800" b="0" strike="noStrike" spc="-1" dirty="0">
                  <a:latin typeface="Arial"/>
                </a:endParaRPr>
              </a:p>
            </c:rich>
          </c:tx>
          <c:layout/>
        </c:title>
        <c:numFmt formatCode="General" sourceLinked="0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ru-RU"/>
          </a:p>
        </c:txPr>
        <c:crossAx val="93219072"/>
        <c:crosses val="autoZero"/>
        <c:crossBetween val="midCat"/>
      </c:valAx>
      <c:valAx>
        <c:axId val="93219072"/>
        <c:scaling>
          <c:orientation val="minMax"/>
          <c:max val="1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sz="1800" b="0" strike="noStrike" spc="-1">
                    <a:latin typeface="Arial"/>
                  </a:defRPr>
                </a:pPr>
                <a:r>
                  <a:rPr lang="en-US" sz="1800" b="0" strike="noStrike" spc="-1" dirty="0" smtClean="0">
                    <a:latin typeface="Arial"/>
                  </a:rPr>
                  <a:t>Sensitivity</a:t>
                </a:r>
                <a:endParaRPr lang="en-US" sz="1800" b="0" strike="noStrike" spc="-1" dirty="0">
                  <a:latin typeface="Arial"/>
                </a:endParaRPr>
              </a:p>
            </c:rich>
          </c:tx>
          <c:layout/>
        </c:title>
        <c:numFmt formatCode="General" sourceLinked="0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ru-RU"/>
          </a:p>
        </c:txPr>
        <c:crossAx val="93216768"/>
        <c:crosses val="autoZero"/>
        <c:crossBetween val="midCat"/>
      </c:valAx>
      <c:spPr>
        <a:noFill/>
        <a:ln>
          <a:solidFill>
            <a:srgbClr val="B3B3B3"/>
          </a:solidFill>
        </a:ln>
      </c:spPr>
    </c:plotArea>
    <c:plotVisOnly val="1"/>
    <c:dispBlanksAs val="span"/>
  </c:chart>
  <c:spPr>
    <a:solidFill>
      <a:srgbClr val="FFFFFF"/>
    </a:solidFill>
    <a:ln>
      <a:noFill/>
    </a:ln>
  </c:spPr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6E1EB-CA56-4AD3-BB83-5E102FE66BE8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4BF8F-3D65-4F1A-8EED-73A647094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См . </a:t>
            </a:r>
            <a:r>
              <a:rPr lang="en-US" smtClean="0"/>
              <a:t>https://en.wikipedia.org/wiki/Confusion_matrix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4BF8F-3D65-4F1A-8EED-73A6470949F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</a:t>
            </a:r>
            <a:r>
              <a:rPr lang="ru-RU" baseline="0" dirty="0" smtClean="0"/>
              <a:t> такой ситуации лучше предсказывать наоборот!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4BF8F-3D65-4F1A-8EED-73A6470949F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Две кривые — распределение величины </a:t>
            </a:r>
            <a:r>
              <a:rPr lang="en-US" dirty="0" smtClean="0"/>
              <a:t>Score</a:t>
            </a:r>
            <a:r>
              <a:rPr lang="en-US" baseline="0" dirty="0" smtClean="0"/>
              <a:t> </a:t>
            </a:r>
            <a:r>
              <a:rPr lang="ru-RU" baseline="0" dirty="0" smtClean="0"/>
              <a:t>для объектов из класса и не из класса. Чем адекватнее </a:t>
            </a:r>
            <a:r>
              <a:rPr lang="en-US" baseline="0" dirty="0" smtClean="0"/>
              <a:t>Score, </a:t>
            </a:r>
            <a:r>
              <a:rPr lang="ru-RU" baseline="0" dirty="0" smtClean="0"/>
              <a:t>тем больше различаются распределения. Если два распределения сильно перекрываются, встаёт задача выбора порога.</a:t>
            </a:r>
          </a:p>
          <a:p>
            <a:r>
              <a:rPr lang="ru-RU" baseline="0" dirty="0" smtClean="0"/>
              <a:t>Если более опасна ошибка первого рода (предсказать эффект там, где его нет), порог следует сместить вправо.</a:t>
            </a:r>
          </a:p>
          <a:p>
            <a:r>
              <a:rPr lang="ru-RU" baseline="0" dirty="0" smtClean="0"/>
              <a:t>Если более опасна ошибка второго рода (принять больного за здорового), то влево.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4BF8F-3D65-4F1A-8EED-73A6470949F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FDR = False Discovery Rate</a:t>
            </a:r>
          </a:p>
          <a:p>
            <a:r>
              <a:rPr lang="en-US" dirty="0" smtClean="0"/>
              <a:t>FPR = False Positive Rate</a:t>
            </a:r>
          </a:p>
          <a:p>
            <a:r>
              <a:rPr lang="ru-RU" dirty="0" smtClean="0"/>
              <a:t>Это</a:t>
            </a:r>
            <a:r>
              <a:rPr lang="ru-RU" baseline="0" dirty="0" smtClean="0"/>
              <a:t> одно и то же: доля предсказанных среди реально отрицательных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4BF8F-3D65-4F1A-8EED-73A6470949F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Имеется</a:t>
            </a:r>
            <a:r>
              <a:rPr lang="ru-RU" baseline="0" dirty="0" smtClean="0"/>
              <a:t> в виду сравнение алгоритмов для вычисления </a:t>
            </a:r>
            <a:r>
              <a:rPr lang="en-US" baseline="0" dirty="0" smtClean="0"/>
              <a:t>Score. </a:t>
            </a:r>
            <a:endParaRPr lang="ru-RU" baseline="0" dirty="0" smtClean="0"/>
          </a:p>
          <a:p>
            <a:r>
              <a:rPr lang="en-US" baseline="0" dirty="0" smtClean="0"/>
              <a:t>ROC </a:t>
            </a:r>
            <a:r>
              <a:rPr lang="ru-RU" baseline="0" dirty="0" smtClean="0"/>
              <a:t>показывает, как ведёт себя предсказание в зависимости от порога, а площадь под </a:t>
            </a:r>
            <a:r>
              <a:rPr lang="en-US" baseline="0" dirty="0" smtClean="0"/>
              <a:t>ROC, </a:t>
            </a:r>
            <a:r>
              <a:rPr lang="ru-RU" baseline="0" dirty="0" smtClean="0"/>
              <a:t>то есть </a:t>
            </a:r>
            <a:r>
              <a:rPr lang="en-US" baseline="0" dirty="0" smtClean="0"/>
              <a:t>AUC —</a:t>
            </a:r>
            <a:r>
              <a:rPr lang="ru-RU" baseline="0" dirty="0" smtClean="0"/>
              <a:t> насколько адекватен сам </a:t>
            </a:r>
            <a:r>
              <a:rPr lang="en-US" baseline="0" dirty="0" smtClean="0"/>
              <a:t>Score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4BF8F-3D65-4F1A-8EED-73A6470949F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 </a:t>
            </a:r>
            <a:r>
              <a:rPr lang="ru-RU" dirty="0" smtClean="0"/>
              <a:t>а</a:t>
            </a:r>
            <a:r>
              <a:rPr lang="ru-RU" baseline="0" dirty="0" smtClean="0"/>
              <a:t> это как раз случай предсказания гомологии </a:t>
            </a:r>
            <a:r>
              <a:rPr lang="en-US" baseline="0" dirty="0" smtClean="0"/>
              <a:t>(BLAST</a:t>
            </a:r>
            <a:r>
              <a:rPr lang="ru-RU" baseline="0" dirty="0" smtClean="0"/>
              <a:t>, </a:t>
            </a:r>
            <a:r>
              <a:rPr lang="en-US" baseline="0" dirty="0" smtClean="0"/>
              <a:t>PSSM, </a:t>
            </a:r>
            <a:r>
              <a:rPr lang="ru-RU" baseline="0" dirty="0" smtClean="0"/>
              <a:t>профили</a:t>
            </a:r>
            <a:r>
              <a:rPr lang="en-US" baseline="0" dirty="0" smtClean="0"/>
              <a:t>) </a:t>
            </a:r>
            <a:r>
              <a:rPr lang="ru-RU" baseline="0" dirty="0" smtClean="0"/>
              <a:t>или поиска сигнала в геноме (</a:t>
            </a:r>
            <a:r>
              <a:rPr lang="en-US" baseline="0" dirty="0" smtClean="0"/>
              <a:t>PWM). </a:t>
            </a:r>
            <a:r>
              <a:rPr lang="ru-RU" baseline="0" dirty="0" smtClean="0"/>
              <a:t>Последовательностей без сигнала по смыслу гораздо больше, чем последовательностей, содержащих сигнал.</a:t>
            </a:r>
          </a:p>
          <a:p>
            <a:r>
              <a:rPr lang="ru-RU" baseline="0" dirty="0" smtClean="0"/>
              <a:t>К сожалению, точность (</a:t>
            </a:r>
            <a:r>
              <a:rPr lang="en-US" baseline="0" dirty="0" smtClean="0"/>
              <a:t>Precision</a:t>
            </a:r>
            <a:r>
              <a:rPr lang="ru-RU" baseline="0" dirty="0" smtClean="0"/>
              <a:t>) правила</a:t>
            </a:r>
            <a:r>
              <a:rPr lang="en-US" baseline="0" dirty="0" smtClean="0"/>
              <a:t> </a:t>
            </a:r>
            <a:r>
              <a:rPr lang="ru-RU" baseline="0" dirty="0" smtClean="0"/>
              <a:t>очень зависит от общего количества проверяемых объектов. Так, при одном и том же пороге на </a:t>
            </a:r>
            <a:r>
              <a:rPr lang="en-US" baseline="0" dirty="0" smtClean="0"/>
              <a:t>Score </a:t>
            </a:r>
            <a:r>
              <a:rPr lang="ru-RU" baseline="0" dirty="0" smtClean="0"/>
              <a:t>программа </a:t>
            </a:r>
            <a:r>
              <a:rPr lang="en-US" baseline="0" dirty="0" smtClean="0"/>
              <a:t>BLAST </a:t>
            </a:r>
            <a:r>
              <a:rPr lang="ru-RU" baseline="0" dirty="0" smtClean="0"/>
              <a:t>выдаст гораздо больше ложных находок на </a:t>
            </a:r>
            <a:r>
              <a:rPr lang="en-US" baseline="0" dirty="0" err="1" smtClean="0"/>
              <a:t>Uniprot</a:t>
            </a:r>
            <a:r>
              <a:rPr lang="en-US" baseline="0" dirty="0" smtClean="0"/>
              <a:t>, </a:t>
            </a:r>
            <a:r>
              <a:rPr lang="ru-RU" baseline="0" dirty="0" smtClean="0"/>
              <a:t>чем на </a:t>
            </a:r>
            <a:r>
              <a:rPr lang="en-US" baseline="0" dirty="0" smtClean="0"/>
              <a:t>Swiss-Prot, </a:t>
            </a:r>
            <a:r>
              <a:rPr lang="ru-RU" baseline="0" dirty="0" smtClean="0"/>
              <a:t>а значит точность в первом случае будет меньше. Пересчёт </a:t>
            </a:r>
            <a:r>
              <a:rPr lang="en-US" baseline="0" dirty="0" smtClean="0"/>
              <a:t>Score </a:t>
            </a:r>
            <a:r>
              <a:rPr lang="ru-RU" baseline="0" dirty="0" smtClean="0"/>
              <a:t>в </a:t>
            </a:r>
            <a:r>
              <a:rPr lang="en-US" baseline="0" dirty="0" smtClean="0"/>
              <a:t>E-value </a:t>
            </a:r>
            <a:r>
              <a:rPr lang="ru-RU" baseline="0" dirty="0" smtClean="0"/>
              <a:t>(зависящий от объёма выборки) и взятие порога по </a:t>
            </a:r>
            <a:r>
              <a:rPr lang="en-US" baseline="0" dirty="0" smtClean="0"/>
              <a:t>E-value </a:t>
            </a:r>
            <a:r>
              <a:rPr lang="ru-RU" baseline="0" dirty="0" smtClean="0"/>
              <a:t>частично решает эту проблему. </a:t>
            </a:r>
          </a:p>
          <a:p>
            <a:r>
              <a:rPr lang="ru-RU" baseline="0" dirty="0" smtClean="0"/>
              <a:t>Надо, однако, понимать, что при взятии порога по </a:t>
            </a:r>
            <a:r>
              <a:rPr lang="en-US" baseline="0" dirty="0" smtClean="0"/>
              <a:t>E-value </a:t>
            </a:r>
            <a:r>
              <a:rPr lang="ru-RU" baseline="0" dirty="0" smtClean="0"/>
              <a:t>от объёма банка начинает зависеть уже чувствительность </a:t>
            </a:r>
            <a:r>
              <a:rPr lang="en-US" baseline="0" dirty="0" smtClean="0"/>
              <a:t>(Sensitivity), </a:t>
            </a:r>
            <a:r>
              <a:rPr lang="ru-RU" baseline="0" dirty="0" smtClean="0"/>
              <a:t>так что там, где важнее чувствительность (например, в медицине), пересчитывать пороги в </a:t>
            </a:r>
            <a:r>
              <a:rPr lang="en-US" baseline="0" dirty="0" smtClean="0"/>
              <a:t>E-value </a:t>
            </a:r>
            <a:r>
              <a:rPr lang="ru-RU" baseline="0" dirty="0" smtClean="0"/>
              <a:t>не стоит.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4BF8F-3D65-4F1A-8EED-73A6470949F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AUC</a:t>
            </a:r>
            <a:r>
              <a:rPr lang="en-US" baseline="0" dirty="0" smtClean="0"/>
              <a:t> </a:t>
            </a:r>
            <a:r>
              <a:rPr lang="ru-RU" baseline="0" dirty="0" smtClean="0"/>
              <a:t>хороша, когда два класса примерно равны по объёму.</a:t>
            </a:r>
          </a:p>
          <a:p>
            <a:r>
              <a:rPr lang="ru-RU" baseline="0" dirty="0" smtClean="0"/>
              <a:t>При сильном перекосе в пользу «отрицательного» класса (обычная ситуация для поиска сигналов</a:t>
            </a:r>
            <a:r>
              <a:rPr lang="en-US" baseline="0" dirty="0" smtClean="0"/>
              <a:t> </a:t>
            </a:r>
            <a:r>
              <a:rPr lang="ru-RU" baseline="0" dirty="0" smtClean="0"/>
              <a:t>в геноме, гомологов или членов семейства в банке, а также для диагностики болезней и т.п.) информативнее </a:t>
            </a:r>
            <a:r>
              <a:rPr lang="en-US" baseline="0" dirty="0" smtClean="0"/>
              <a:t>PR-AUC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4BF8F-3D65-4F1A-8EED-73A6470949F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чувствительность</a:t>
            </a:r>
            <a:r>
              <a:rPr lang="en-US" baseline="0" dirty="0" smtClean="0"/>
              <a:t> </a:t>
            </a:r>
            <a:r>
              <a:rPr lang="ru-RU" baseline="0" dirty="0" smtClean="0"/>
              <a:t>противопоставляется специфичности, то она обычно именуется </a:t>
            </a:r>
            <a:r>
              <a:rPr lang="en-US" baseline="0" dirty="0" smtClean="0"/>
              <a:t>Sensitivity, </a:t>
            </a:r>
            <a:r>
              <a:rPr lang="ru-RU" baseline="0" dirty="0" smtClean="0"/>
              <a:t>а если точности, то </a:t>
            </a:r>
            <a:r>
              <a:rPr lang="en-US" baseline="0" dirty="0" smtClean="0"/>
              <a:t>Recall.</a:t>
            </a:r>
            <a:r>
              <a:rPr lang="ru-RU" baseline="0" dirty="0" smtClean="0"/>
              <a:t> Аббревиатура </a:t>
            </a:r>
            <a:r>
              <a:rPr lang="en-US" baseline="0" dirty="0" smtClean="0"/>
              <a:t>TPR </a:t>
            </a:r>
            <a:r>
              <a:rPr lang="ru-RU" baseline="0" smtClean="0"/>
              <a:t>обычно </a:t>
            </a:r>
            <a:r>
              <a:rPr lang="ru-RU" baseline="0" dirty="0" smtClean="0"/>
              <a:t>употребляется в паре с </a:t>
            </a:r>
            <a:r>
              <a:rPr lang="en-US" baseline="0" dirty="0" smtClean="0"/>
              <a:t>FPR.</a:t>
            </a:r>
          </a:p>
          <a:p>
            <a:r>
              <a:rPr lang="ru-RU" baseline="0" dirty="0" smtClean="0"/>
              <a:t>В зависимости от задачи (и традиций данного научного сообщества) семейство предсказывающих правил оценивают парой </a:t>
            </a:r>
            <a:r>
              <a:rPr lang="en-US" baseline="0" dirty="0" smtClean="0"/>
              <a:t>Precision/Recall</a:t>
            </a:r>
            <a:r>
              <a:rPr lang="en-US" baseline="0" dirty="0" smtClean="0"/>
              <a:t> </a:t>
            </a:r>
            <a:r>
              <a:rPr lang="ru-RU" baseline="0" dirty="0" smtClean="0"/>
              <a:t>или парой </a:t>
            </a:r>
            <a:r>
              <a:rPr lang="en-US" baseline="0" dirty="0" smtClean="0"/>
              <a:t>Sensitivity/Specificity</a:t>
            </a:r>
            <a:r>
              <a:rPr lang="en-US" baseline="0" dirty="0" smtClean="0"/>
              <a:t> </a:t>
            </a:r>
            <a:r>
              <a:rPr lang="ru-RU" baseline="0" dirty="0" smtClean="0"/>
              <a:t>или парой </a:t>
            </a:r>
            <a:r>
              <a:rPr lang="en-US" baseline="0" dirty="0" smtClean="0"/>
              <a:t>TPR/FPR. </a:t>
            </a:r>
            <a:r>
              <a:rPr lang="ru-RU" baseline="0" dirty="0" smtClean="0"/>
              <a:t>Последние два варианта по смыслу совпадают, а вот первый отличается.</a:t>
            </a:r>
            <a:endParaRPr lang="en-US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4BF8F-3D65-4F1A-8EED-73A6470949F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98640"/>
            <a:ext cx="9071640" cy="166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587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587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27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73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75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67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7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7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7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0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092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092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78380702-B350-4F2F-91D5-A206EAD65EF4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3443760" y="6954120"/>
            <a:ext cx="3191040" cy="506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504000" y="141480"/>
            <a:ext cx="9065880" cy="15757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504000" y="176832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52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09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93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4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2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3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3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3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31800" y="2555701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5870" b="0" strike="noStrike" spc="-1" dirty="0" smtClean="0">
                <a:latin typeface="Arial"/>
              </a:rPr>
              <a:t>ROC</a:t>
            </a:r>
            <a:r>
              <a:rPr lang="en-US" sz="5870" b="0" strike="noStrike" spc="-1" dirty="0" smtClean="0">
                <a:latin typeface="Arial"/>
              </a:rPr>
              <a:t>, </a:t>
            </a:r>
            <a:r>
              <a:rPr lang="ru-RU" sz="5870" b="0" strike="noStrike" spc="-1" dirty="0" smtClean="0">
                <a:latin typeface="Arial"/>
              </a:rPr>
              <a:t>AUC</a:t>
            </a:r>
            <a:r>
              <a:rPr lang="ru-RU" sz="5870" b="0" strike="noStrike" spc="-1" dirty="0">
                <a:latin typeface="Arial"/>
              </a:rPr>
              <a:t>, </a:t>
            </a:r>
            <a:r>
              <a:rPr lang="en-US" sz="5870" b="0" strike="noStrike" spc="-1" dirty="0" smtClean="0">
                <a:latin typeface="Arial"/>
              </a:rPr>
              <a:t>PR-</a:t>
            </a:r>
            <a:r>
              <a:rPr lang="ru-RU" sz="5870" b="0" strike="noStrike" spc="-1" dirty="0" smtClean="0">
                <a:latin typeface="Arial"/>
              </a:rPr>
              <a:t>AUC</a:t>
            </a:r>
            <a:endParaRPr lang="ru-RU" sz="5870" b="0" strike="noStrike" spc="-1" dirty="0"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504000" y="176868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3888" y="1043533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Показатели качества предсказания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168104" y="4787949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А.С. Ершова, 13 апреля 2018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96096" y="5940077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Примечания к слайдам </a:t>
            </a:r>
            <a:r>
              <a:rPr lang="ru-RU" sz="1400" dirty="0" err="1" smtClean="0">
                <a:solidFill>
                  <a:schemeClr val="bg1">
                    <a:lumMod val="50000"/>
                  </a:schemeClr>
                </a:solidFill>
              </a:rPr>
              <a:t>С.А.Спирина</a:t>
            </a:r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5870" b="0" strike="noStrike" spc="-1">
                <a:latin typeface="Arial"/>
              </a:rPr>
              <a:t>ROC - кривая</a:t>
            </a:r>
          </a:p>
        </p:txBody>
      </p:sp>
      <p:graphicFrame>
        <p:nvGraphicFramePr>
          <p:cNvPr id="115" name="Table 2"/>
          <p:cNvGraphicFramePr/>
          <p:nvPr/>
        </p:nvGraphicFramePr>
        <p:xfrm>
          <a:off x="691201" y="1834560"/>
          <a:ext cx="4147620" cy="3448133"/>
        </p:xfrm>
        <a:graphic>
          <a:graphicData uri="http://schemas.openxmlformats.org/drawingml/2006/table">
            <a:tbl>
              <a:tblPr/>
              <a:tblGrid>
                <a:gridCol w="1344139"/>
                <a:gridCol w="1148439"/>
                <a:gridCol w="1655042"/>
              </a:tblGrid>
              <a:tr h="649133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strike="noStrike" spc="-1" smtClean="0">
                          <a:latin typeface="Arial"/>
                        </a:rPr>
                        <a:t>Sensitivity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strike="noStrike" spc="-1" dirty="0" smtClean="0">
                          <a:latin typeface="Arial"/>
                        </a:rPr>
                        <a:t>1 – </a:t>
                      </a:r>
                      <a:r>
                        <a:rPr lang="en-US" sz="1600" b="0" strike="noStrike" spc="-1" noProof="0" dirty="0" smtClean="0">
                          <a:latin typeface="Arial"/>
                        </a:rPr>
                        <a:t>Specificity </a:t>
                      </a:r>
                      <a:r>
                        <a:rPr lang="en-US" sz="1600" b="0" strike="noStrike" spc="-1" dirty="0" smtClean="0">
                          <a:latin typeface="Arial"/>
                        </a:rPr>
                        <a:t>(FDR, FPR)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466200">
                <a:tc>
                  <a:txBody>
                    <a:bodyPr/>
                    <a:lstStyle/>
                    <a:p>
                      <a:r>
                        <a:rPr lang="ru-RU" sz="1600" b="0" strike="noStrike" spc="-1" dirty="0" err="1">
                          <a:latin typeface="Arial"/>
                        </a:rPr>
                        <a:t>cutoff</a:t>
                      </a:r>
                      <a:r>
                        <a:rPr lang="ru-RU" sz="1600" b="0" strike="noStrike" spc="-1" dirty="0">
                          <a:latin typeface="Arial"/>
                        </a:rPr>
                        <a:t> &gt;0,9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66200">
                <a:tc>
                  <a:txBody>
                    <a:bodyPr/>
                    <a:lstStyle/>
                    <a:p>
                      <a:r>
                        <a:rPr lang="ru-RU" sz="1600" b="0" strike="noStrike" spc="-1">
                          <a:latin typeface="Arial"/>
                        </a:rPr>
                        <a:t>cutoff &gt;0,8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strike="noStrike" spc="-1" dirty="0">
                          <a:latin typeface="Arial"/>
                        </a:rPr>
                        <a:t>0,33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66200">
                <a:tc>
                  <a:txBody>
                    <a:bodyPr/>
                    <a:lstStyle/>
                    <a:p>
                      <a:r>
                        <a:rPr lang="ru-RU" sz="1600" b="0" strike="noStrike" spc="-1">
                          <a:latin typeface="Arial"/>
                        </a:rPr>
                        <a:t>cutoff &gt;0,7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strike="noStrike" spc="-1" dirty="0">
                          <a:latin typeface="Arial"/>
                        </a:rPr>
                        <a:t>0,66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66200">
                <a:tc>
                  <a:txBody>
                    <a:bodyPr/>
                    <a:lstStyle/>
                    <a:p>
                      <a:r>
                        <a:rPr lang="ru-RU" sz="1600" b="0" strike="noStrike" spc="-1">
                          <a:latin typeface="Arial"/>
                        </a:rPr>
                        <a:t>cutoff &gt;0,5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strike="noStrike" spc="-1" dirty="0">
                          <a:latin typeface="Arial"/>
                        </a:rPr>
                        <a:t>0,66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strike="noStrike" spc="-1" dirty="0">
                          <a:latin typeface="Arial"/>
                        </a:rPr>
                        <a:t>0,5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66200">
                <a:tc>
                  <a:txBody>
                    <a:bodyPr/>
                    <a:lstStyle/>
                    <a:p>
                      <a:r>
                        <a:rPr lang="ru-RU" sz="1600" b="0" strike="noStrike" spc="-1">
                          <a:latin typeface="Arial"/>
                        </a:rPr>
                        <a:t>cutoff &gt;0,3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strike="noStrike" spc="-1" dirty="0">
                          <a:latin typeface="Arial"/>
                        </a:rPr>
                        <a:t>0,5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ru-RU" sz="1600" b="0" strike="noStrike" spc="-1">
                          <a:latin typeface="Arial"/>
                        </a:rPr>
                        <a:t>cutoff &gt;0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strike="noStrike" spc="-1" dirty="0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" name="Диаграмма 115"/>
          <p:cNvGraphicFramePr/>
          <p:nvPr/>
        </p:nvGraphicFramePr>
        <p:xfrm>
          <a:off x="5253480" y="1834560"/>
          <a:ext cx="4466160" cy="334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5870" b="0" strike="noStrike" spc="-1">
                <a:latin typeface="Arial"/>
              </a:rPr>
              <a:t>Сравнение алгоритмов</a:t>
            </a:r>
          </a:p>
        </p:txBody>
      </p:sp>
      <p:graphicFrame>
        <p:nvGraphicFramePr>
          <p:cNvPr id="118" name="Диаграмма 117"/>
          <p:cNvGraphicFramePr/>
          <p:nvPr/>
        </p:nvGraphicFramePr>
        <p:xfrm>
          <a:off x="215776" y="1547589"/>
          <a:ext cx="6911640" cy="5183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9" name="TextShape 2"/>
          <p:cNvSpPr txBox="1"/>
          <p:nvPr/>
        </p:nvSpPr>
        <p:spPr>
          <a:xfrm>
            <a:off x="7128545" y="2015999"/>
            <a:ext cx="2952080" cy="428411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b="0" strike="noStrike" spc="-1" dirty="0">
                <a:latin typeface="Arial"/>
              </a:rPr>
              <a:t>AUC </a:t>
            </a:r>
            <a:r>
              <a:rPr lang="en-US" b="0" strike="noStrike" spc="-1" dirty="0" smtClean="0">
                <a:latin typeface="Arial"/>
              </a:rPr>
              <a:t>= Area </a:t>
            </a:r>
            <a:r>
              <a:rPr lang="en-US" spc="-1" dirty="0" smtClean="0">
                <a:latin typeface="Arial"/>
              </a:rPr>
              <a:t>U</a:t>
            </a:r>
            <a:r>
              <a:rPr lang="en-US" b="0" strike="noStrike" spc="-1" dirty="0" smtClean="0">
                <a:latin typeface="Arial"/>
              </a:rPr>
              <a:t>nder Curve</a:t>
            </a:r>
            <a:r>
              <a:rPr lang="en-US" spc="-1" dirty="0" smtClean="0">
                <a:latin typeface="Arial"/>
              </a:rPr>
              <a:t>.</a:t>
            </a:r>
            <a:endParaRPr lang="en-US" b="0" strike="noStrike" spc="-1" dirty="0" smtClean="0">
              <a:latin typeface="Arial"/>
            </a:endParaRPr>
          </a:p>
          <a:p>
            <a:endParaRPr lang="ru-RU" b="0" strike="noStrike" spc="-1" dirty="0" smtClean="0">
              <a:latin typeface="Arial"/>
            </a:endParaRPr>
          </a:p>
          <a:p>
            <a:r>
              <a:rPr lang="ru-RU" b="0" strike="noStrike" spc="-1" dirty="0" smtClean="0">
                <a:latin typeface="Arial"/>
              </a:rPr>
              <a:t>Чем </a:t>
            </a:r>
            <a:r>
              <a:rPr lang="ru-RU" b="0" strike="noStrike" spc="-1" dirty="0">
                <a:latin typeface="Arial"/>
              </a:rPr>
              <a:t>больше AUC, тем лучше </a:t>
            </a:r>
            <a:r>
              <a:rPr lang="ru-RU" b="0" strike="noStrike" spc="-1" dirty="0" smtClean="0">
                <a:latin typeface="Arial"/>
              </a:rPr>
              <a:t>алгоритм</a:t>
            </a:r>
            <a:r>
              <a:rPr lang="en-US" spc="-1" dirty="0" smtClean="0">
                <a:latin typeface="Arial"/>
              </a:rPr>
              <a:t>.</a:t>
            </a:r>
            <a:endParaRPr lang="ru-RU" b="0" strike="noStrike" spc="-1" dirty="0">
              <a:latin typeface="Arial"/>
            </a:endParaRPr>
          </a:p>
          <a:p>
            <a:endParaRPr lang="ru-RU" b="0" strike="noStrike" spc="-1" dirty="0" smtClean="0">
              <a:latin typeface="Arial"/>
            </a:endParaRPr>
          </a:p>
          <a:p>
            <a:r>
              <a:rPr lang="ru-RU" b="0" strike="noStrike" spc="-1" dirty="0" smtClean="0">
                <a:latin typeface="Arial"/>
              </a:rPr>
              <a:t>AUC </a:t>
            </a:r>
            <a:r>
              <a:rPr lang="ru-RU" b="0" strike="noStrike" spc="-1" dirty="0">
                <a:latin typeface="Arial"/>
              </a:rPr>
              <a:t>= 0,5 </a:t>
            </a:r>
            <a:r>
              <a:rPr lang="ru-RU" spc="-1" dirty="0" smtClean="0">
                <a:latin typeface="Arial"/>
              </a:rPr>
              <a:t>означает </a:t>
            </a:r>
            <a:r>
              <a:rPr lang="ru-RU" b="0" strike="noStrike" spc="-1" dirty="0" smtClean="0">
                <a:latin typeface="Arial"/>
              </a:rPr>
              <a:t>случайное гадание</a:t>
            </a:r>
            <a:r>
              <a:rPr lang="en-US" spc="-1" dirty="0" smtClean="0">
                <a:latin typeface="Arial"/>
              </a:rPr>
              <a:t>.</a:t>
            </a:r>
          </a:p>
          <a:p>
            <a:endParaRPr lang="en-US" b="0" strike="noStrike" spc="-1" dirty="0" smtClean="0">
              <a:latin typeface="Arial"/>
            </a:endParaRPr>
          </a:p>
          <a:p>
            <a:r>
              <a:rPr lang="en-US" spc="-1" dirty="0" smtClean="0">
                <a:latin typeface="Arial"/>
              </a:rPr>
              <a:t>AUC = 1 </a:t>
            </a:r>
            <a:r>
              <a:rPr lang="ru-RU" spc="-1" dirty="0" smtClean="0">
                <a:latin typeface="Arial"/>
              </a:rPr>
              <a:t>означает «идеальный» алгоритм: по </a:t>
            </a:r>
            <a:r>
              <a:rPr lang="en-US" spc="-1" dirty="0" smtClean="0">
                <a:latin typeface="Arial"/>
              </a:rPr>
              <a:t>Score </a:t>
            </a:r>
            <a:r>
              <a:rPr lang="ru-RU" spc="-1" dirty="0" smtClean="0">
                <a:latin typeface="Arial"/>
              </a:rPr>
              <a:t>можно точно предсказать класс.</a:t>
            </a:r>
            <a:endParaRPr lang="ru-RU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04000" y="308520"/>
            <a:ext cx="9071640" cy="1823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200" b="0" strike="noStrike" spc="-1">
                <a:latin typeface="Arial"/>
              </a:rPr>
              <a:t>Все хорошо, но…</a:t>
            </a:r>
            <a:r>
              <a:t/>
            </a:r>
            <a:br/>
            <a:r>
              <a:rPr lang="ru-RU" sz="3200" b="0" strike="noStrike" spc="-1">
                <a:latin typeface="Arial"/>
              </a:rPr>
              <a:t>Что случится, если классы сильно различаются по размерам?</a:t>
            </a:r>
          </a:p>
        </p:txBody>
      </p:sp>
      <p:graphicFrame>
        <p:nvGraphicFramePr>
          <p:cNvPr id="121" name="Table 2"/>
          <p:cNvGraphicFramePr/>
          <p:nvPr/>
        </p:nvGraphicFramePr>
        <p:xfrm>
          <a:off x="1637280" y="2544840"/>
          <a:ext cx="4051080" cy="4271040"/>
        </p:xfrm>
        <a:graphic>
          <a:graphicData uri="http://schemas.openxmlformats.org/drawingml/2006/table">
            <a:tbl>
              <a:tblPr/>
              <a:tblGrid>
                <a:gridCol w="798120"/>
                <a:gridCol w="704160"/>
                <a:gridCol w="1284480"/>
                <a:gridCol w="1264320"/>
              </a:tblGrid>
              <a:tr h="10670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Истинные классы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067040">
                <a:tc rowSpan="3">
                  <a:txBody>
                    <a:bodyPr/>
                    <a:lstStyle/>
                    <a:p>
                      <a:endParaRPr lang="ru-RU" sz="2400" b="0" strike="noStrike" spc="-1">
                        <a:latin typeface="Arial"/>
                      </a:endParaRPr>
                    </a:p>
                    <a:p>
                      <a:endParaRPr lang="ru-RU" sz="2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1067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10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10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1069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100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22" name="TextShape 3"/>
          <p:cNvSpPr txBox="1"/>
          <p:nvPr/>
        </p:nvSpPr>
        <p:spPr>
          <a:xfrm rot="16200000">
            <a:off x="205920" y="4031280"/>
            <a:ext cx="3455640" cy="770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0" strike="noStrike" spc="-1">
                <a:latin typeface="Arial"/>
              </a:rPr>
              <a:t>Предсказанные классы</a:t>
            </a:r>
          </a:p>
        </p:txBody>
      </p:sp>
      <p:sp>
        <p:nvSpPr>
          <p:cNvPr id="123" name="TextShape 4"/>
          <p:cNvSpPr txBox="1"/>
          <p:nvPr/>
        </p:nvSpPr>
        <p:spPr>
          <a:xfrm>
            <a:off x="6192000" y="3463560"/>
            <a:ext cx="2520000" cy="2386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0" strike="noStrike" spc="-1">
                <a:latin typeface="Arial"/>
              </a:rPr>
              <a:t>Sencitivity = 1</a:t>
            </a:r>
          </a:p>
          <a:p>
            <a:r>
              <a:rPr lang="ru-RU" sz="2400" b="0" strike="noStrike" spc="-1">
                <a:latin typeface="Arial"/>
              </a:rPr>
              <a:t>Specificity = 0,91</a:t>
            </a:r>
          </a:p>
          <a:p>
            <a:endParaRPr lang="ru-RU" sz="2400" b="0" strike="noStrike" spc="-1">
              <a:latin typeface="Arial"/>
            </a:endParaRPr>
          </a:p>
          <a:p>
            <a:r>
              <a:rPr lang="ru-RU" sz="2400" b="0" strike="noStrike" spc="-1">
                <a:latin typeface="Arial"/>
              </a:rPr>
              <a:t>Все хорошо?</a:t>
            </a:r>
          </a:p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5870" b="0" strike="noStrike" spc="-1">
                <a:latin typeface="Arial"/>
              </a:rPr>
              <a:t>Precision &amp; Recall</a:t>
            </a:r>
          </a:p>
        </p:txBody>
      </p:sp>
      <p:pic>
        <p:nvPicPr>
          <p:cNvPr id="125" name="Рисунок 124"/>
          <p:cNvPicPr/>
          <p:nvPr/>
        </p:nvPicPr>
        <p:blipFill>
          <a:blip r:embed="rId2" cstate="print"/>
          <a:stretch/>
        </p:blipFill>
        <p:spPr>
          <a:xfrm>
            <a:off x="1728000" y="1467000"/>
            <a:ext cx="5976000" cy="5750640"/>
          </a:xfrm>
          <a:prstGeom prst="rect">
            <a:avLst/>
          </a:prstGeom>
          <a:ln>
            <a:noFill/>
          </a:ln>
        </p:spPr>
      </p:pic>
      <p:sp>
        <p:nvSpPr>
          <p:cNvPr id="126" name="TextShape 2"/>
          <p:cNvSpPr txBox="1"/>
          <p:nvPr/>
        </p:nvSpPr>
        <p:spPr>
          <a:xfrm>
            <a:off x="6912000" y="2399760"/>
            <a:ext cx="2232000" cy="220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200" b="0" strike="noStrike" spc="-1">
                <a:latin typeface="Arial"/>
              </a:rPr>
              <a:t> Precision (Positive predictive value, PPV)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648000" y="6143760"/>
            <a:ext cx="1584000" cy="672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200" b="0" strike="noStrike" spc="-1">
                <a:latin typeface="Arial"/>
              </a:rPr>
              <a:t> Recall</a:t>
            </a:r>
          </a:p>
        </p:txBody>
      </p:sp>
      <p:sp>
        <p:nvSpPr>
          <p:cNvPr id="128" name="CustomShape 4"/>
          <p:cNvSpPr/>
          <p:nvPr/>
        </p:nvSpPr>
        <p:spPr>
          <a:xfrm>
            <a:off x="2592000" y="5375880"/>
            <a:ext cx="1296000" cy="1535760"/>
          </a:xfrm>
          <a:prstGeom prst="rect">
            <a:avLst/>
          </a:prstGeom>
          <a:noFill/>
          <a:ln w="38160">
            <a:solidFill>
              <a:srgbClr val="FF333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5"/>
          <p:cNvSpPr/>
          <p:nvPr/>
        </p:nvSpPr>
        <p:spPr>
          <a:xfrm>
            <a:off x="5256000" y="2207880"/>
            <a:ext cx="1368000" cy="1631880"/>
          </a:xfrm>
          <a:prstGeom prst="rect">
            <a:avLst/>
          </a:prstGeom>
          <a:noFill/>
          <a:ln w="38160">
            <a:solidFill>
              <a:srgbClr val="FF333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504000" y="138960"/>
            <a:ext cx="9071640" cy="158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2800" b="0" strike="noStrike" spc="-1" dirty="0" smtClean="0">
                <a:latin typeface="Arial"/>
              </a:rPr>
              <a:t>Пара </a:t>
            </a:r>
            <a:r>
              <a:rPr lang="ru-RU" sz="2800" b="0" strike="noStrike" spc="-1" dirty="0" err="1" smtClean="0">
                <a:latin typeface="Arial"/>
              </a:rPr>
              <a:t>Precision-Recall</a:t>
            </a:r>
            <a:r>
              <a:rPr lang="ru-RU" sz="2800" b="0" strike="noStrike" spc="-1" dirty="0" smtClean="0">
                <a:latin typeface="Arial"/>
              </a:rPr>
              <a:t> </a:t>
            </a:r>
            <a:r>
              <a:rPr lang="ru-RU" sz="2800" b="0" strike="noStrike" spc="-1" dirty="0">
                <a:latin typeface="Arial"/>
              </a:rPr>
              <a:t>лучше </a:t>
            </a:r>
            <a:r>
              <a:rPr lang="ru-RU" sz="2800" b="0" strike="noStrike" spc="-1" dirty="0" smtClean="0">
                <a:latin typeface="Arial"/>
              </a:rPr>
              <a:t>подходит </a:t>
            </a:r>
            <a:r>
              <a:rPr lang="ru-RU" sz="2800" b="0" strike="noStrike" spc="-1" dirty="0">
                <a:latin typeface="Arial"/>
              </a:rPr>
              <a:t>для оценки классификации в случае, когда объектов одного класса значительно больше другого</a:t>
            </a:r>
          </a:p>
        </p:txBody>
      </p:sp>
      <p:graphicFrame>
        <p:nvGraphicFramePr>
          <p:cNvPr id="131" name="Table 2"/>
          <p:cNvGraphicFramePr/>
          <p:nvPr/>
        </p:nvGraphicFramePr>
        <p:xfrm>
          <a:off x="1637280" y="2353320"/>
          <a:ext cx="4051080" cy="4271040"/>
        </p:xfrm>
        <a:graphic>
          <a:graphicData uri="http://schemas.openxmlformats.org/drawingml/2006/table">
            <a:tbl>
              <a:tblPr/>
              <a:tblGrid>
                <a:gridCol w="798120"/>
                <a:gridCol w="704160"/>
                <a:gridCol w="1284480"/>
                <a:gridCol w="1264320"/>
              </a:tblGrid>
              <a:tr h="10670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Истинные классы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067040">
                <a:tc rowSpan="3">
                  <a:txBody>
                    <a:bodyPr/>
                    <a:lstStyle/>
                    <a:p>
                      <a:endParaRPr lang="ru-RU" sz="2400" b="0" strike="noStrike" spc="-1">
                        <a:latin typeface="Arial"/>
                      </a:endParaRPr>
                    </a:p>
                    <a:p>
                      <a:endParaRPr lang="ru-RU" sz="2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1067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10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10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1069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100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32" name="TextShape 3"/>
          <p:cNvSpPr txBox="1"/>
          <p:nvPr/>
        </p:nvSpPr>
        <p:spPr>
          <a:xfrm rot="16200000">
            <a:off x="205920" y="3839760"/>
            <a:ext cx="3455640" cy="770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0" strike="noStrike" spc="-1">
                <a:latin typeface="Arial"/>
              </a:rPr>
              <a:t>Предсказанные классы</a:t>
            </a:r>
          </a:p>
        </p:txBody>
      </p:sp>
      <p:sp>
        <p:nvSpPr>
          <p:cNvPr id="133" name="TextShape 4"/>
          <p:cNvSpPr txBox="1"/>
          <p:nvPr/>
        </p:nvSpPr>
        <p:spPr>
          <a:xfrm>
            <a:off x="6192000" y="3272040"/>
            <a:ext cx="2520000" cy="3745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0" strike="noStrike" spc="-1">
                <a:latin typeface="Arial"/>
              </a:rPr>
              <a:t>Sensitivity = 1</a:t>
            </a:r>
          </a:p>
          <a:p>
            <a:r>
              <a:rPr lang="ru-RU" sz="2400" b="0" strike="noStrike" spc="-1">
                <a:latin typeface="Arial"/>
              </a:rPr>
              <a:t>Specificity = 0,91</a:t>
            </a:r>
          </a:p>
          <a:p>
            <a:endParaRPr lang="ru-RU" sz="2400" b="0" strike="noStrike" spc="-1">
              <a:latin typeface="Arial"/>
            </a:endParaRPr>
          </a:p>
          <a:p>
            <a:r>
              <a:rPr lang="ru-RU" sz="2400" b="0" strike="noStrike" spc="-1">
                <a:latin typeface="Arial"/>
              </a:rPr>
              <a:t>Все хорошо?</a:t>
            </a:r>
          </a:p>
          <a:p>
            <a:endParaRPr lang="ru-RU" sz="2400" b="0" strike="noStrike" spc="-1">
              <a:latin typeface="Arial"/>
            </a:endParaRPr>
          </a:p>
          <a:p>
            <a:r>
              <a:rPr lang="ru-RU" sz="2400" b="0" strike="noStrike" spc="-1">
                <a:latin typeface="Arial"/>
              </a:rPr>
              <a:t>Precision = 0,5</a:t>
            </a:r>
          </a:p>
          <a:p>
            <a:r>
              <a:rPr lang="ru-RU" sz="2400" b="0" strike="noStrike" spc="-1">
                <a:latin typeface="Arial"/>
              </a:rPr>
              <a:t>Recall = 1</a:t>
            </a:r>
          </a:p>
          <a:p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5870" b="0" strike="noStrike" spc="-1">
                <a:latin typeface="Arial"/>
              </a:rPr>
              <a:t>ROC-AUC и AUC-PRC</a:t>
            </a:r>
          </a:p>
        </p:txBody>
      </p:sp>
      <p:pic>
        <p:nvPicPr>
          <p:cNvPr id="135" name="Рисунок 134"/>
          <p:cNvPicPr/>
          <p:nvPr/>
        </p:nvPicPr>
        <p:blipFill>
          <a:blip r:embed="rId3" cstate="print"/>
          <a:stretch/>
        </p:blipFill>
        <p:spPr>
          <a:xfrm>
            <a:off x="288000" y="1358640"/>
            <a:ext cx="9502560" cy="6095520"/>
          </a:xfrm>
          <a:prstGeom prst="rect">
            <a:avLst/>
          </a:prstGeom>
          <a:ln>
            <a:noFill/>
          </a:ln>
        </p:spPr>
      </p:pic>
      <p:sp>
        <p:nvSpPr>
          <p:cNvPr id="136" name="CustomShape 2"/>
          <p:cNvSpPr/>
          <p:nvPr/>
        </p:nvSpPr>
        <p:spPr>
          <a:xfrm>
            <a:off x="4427280" y="7007760"/>
            <a:ext cx="543672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J. Davis, M. Goadrich, Proceedings of the 23 rd International Conference on Machine Learning, Pittsburgh, PA, 2006.</a:t>
            </a:r>
            <a:endParaRPr lang="ru-RU" sz="1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Словарик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47824" y="1763613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en-US" dirty="0" smtClean="0"/>
              <a:t>TP = True Positives, </a:t>
            </a:r>
            <a:r>
              <a:rPr lang="ru-RU" dirty="0" smtClean="0"/>
              <a:t>верно предсказанные носители свойства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en-US" dirty="0" smtClean="0"/>
              <a:t>TN = True Negatives, </a:t>
            </a:r>
            <a:r>
              <a:rPr lang="ru-RU" dirty="0" smtClean="0"/>
              <a:t>объекты, не обладающие свойством, для которых предсказывающее правило сработало верно: не предсказало свойство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en-US" dirty="0" smtClean="0"/>
              <a:t>FP = False Positives, </a:t>
            </a:r>
            <a:r>
              <a:rPr lang="ru-RU" dirty="0" smtClean="0"/>
              <a:t>ложные предсказания</a:t>
            </a:r>
            <a:r>
              <a:rPr lang="en-US" dirty="0" smtClean="0"/>
              <a:t> </a:t>
            </a:r>
            <a:r>
              <a:rPr lang="ru-RU" dirty="0" smtClean="0"/>
              <a:t>наличия свойства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en-US" dirty="0" smtClean="0"/>
              <a:t>FN = False Negatives, </a:t>
            </a:r>
            <a:r>
              <a:rPr lang="ru-RU" dirty="0" smtClean="0"/>
              <a:t>не предсказанные носители свойства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en-US" dirty="0" smtClean="0"/>
              <a:t>TPR = Recall = Sensitivity = TP/(TP + FN)</a:t>
            </a:r>
            <a:r>
              <a:rPr lang="ru-RU" dirty="0" smtClean="0"/>
              <a:t>, </a:t>
            </a:r>
            <a:r>
              <a:rPr lang="ru-RU" b="1" dirty="0" smtClean="0"/>
              <a:t>чувствительность</a:t>
            </a:r>
            <a:r>
              <a:rPr lang="ru-RU" dirty="0" smtClean="0"/>
              <a:t> распознающего правила, доля правильно предсказанных носителей свойства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en-US" dirty="0" smtClean="0"/>
              <a:t>Specificity</a:t>
            </a:r>
            <a:r>
              <a:rPr lang="ru-RU" dirty="0" smtClean="0"/>
              <a:t> = </a:t>
            </a:r>
            <a:r>
              <a:rPr lang="en-US" dirty="0" smtClean="0"/>
              <a:t>TN/</a:t>
            </a:r>
            <a:r>
              <a:rPr lang="ru-RU" dirty="0" smtClean="0"/>
              <a:t>(</a:t>
            </a:r>
            <a:r>
              <a:rPr lang="en-US" dirty="0" smtClean="0"/>
              <a:t>TN + FP), </a:t>
            </a:r>
            <a:r>
              <a:rPr lang="ru-RU" b="1" dirty="0" smtClean="0"/>
              <a:t>специфичность</a:t>
            </a:r>
            <a:r>
              <a:rPr lang="ru-RU" dirty="0" smtClean="0"/>
              <a:t>, доля объектов, не обладающих свойством, для которых наше правило его справедливо не предсказало.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FPR = FDR = 1 – Specificity, </a:t>
            </a:r>
            <a:r>
              <a:rPr lang="ru-RU" dirty="0" smtClean="0"/>
              <a:t>доля объектов, не обладающих свойством, для которых оно было ошибочно предсказано.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en-US" dirty="0" smtClean="0"/>
              <a:t>PPV= Positive Predictive Value = Precision = TP/</a:t>
            </a:r>
            <a:r>
              <a:rPr lang="ru-RU" dirty="0" smtClean="0"/>
              <a:t>(</a:t>
            </a:r>
            <a:r>
              <a:rPr lang="en-US" dirty="0" smtClean="0"/>
              <a:t>TP + FP), </a:t>
            </a:r>
            <a:r>
              <a:rPr lang="ru-RU" b="1" dirty="0" smtClean="0"/>
              <a:t>точность</a:t>
            </a:r>
            <a:r>
              <a:rPr lang="ru-RU" dirty="0" smtClean="0"/>
              <a:t>, доля верных предсказаний наличия свойства.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en-US" dirty="0" smtClean="0"/>
              <a:t>Accuracy</a:t>
            </a:r>
            <a:r>
              <a:rPr lang="ru-RU" dirty="0" smtClean="0"/>
              <a:t> = </a:t>
            </a:r>
            <a:r>
              <a:rPr lang="en-US" dirty="0" smtClean="0"/>
              <a:t>(TP + TN)/</a:t>
            </a:r>
            <a:r>
              <a:rPr lang="ru-RU" dirty="0" smtClean="0"/>
              <a:t>(</a:t>
            </a:r>
            <a:r>
              <a:rPr lang="en-US" dirty="0" smtClean="0"/>
              <a:t>TP + FP + FN + TN), </a:t>
            </a:r>
            <a:r>
              <a:rPr lang="ru-RU" b="1" dirty="0" smtClean="0"/>
              <a:t>аккуратность</a:t>
            </a:r>
            <a:r>
              <a:rPr lang="ru-RU" dirty="0" smtClean="0"/>
              <a:t>, доля верных предсказаний (наличия или отсутствия свойства). По-русски иногда называется «точность», что приводит к путанице с </a:t>
            </a:r>
            <a:r>
              <a:rPr lang="en-US" dirty="0" smtClean="0"/>
              <a:t>PPV.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360000" y="360000"/>
            <a:ext cx="9071640" cy="3335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5870" b="0" strike="noStrike" spc="-1" dirty="0">
                <a:latin typeface="Arial"/>
              </a:rPr>
              <a:t>Задача: </a:t>
            </a:r>
            <a:r>
              <a:rPr lang="ru-RU" sz="5400" b="0" strike="noStrike" spc="-1" dirty="0">
                <a:latin typeface="Arial"/>
              </a:rPr>
              <a:t>классифицировать объекты на два класса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504000" y="3484800"/>
            <a:ext cx="9071640" cy="342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270" b="0" strike="noStrike" spc="-1" dirty="0">
                <a:latin typeface="Arial"/>
              </a:rPr>
              <a:t>Принадлежит данному семейству белков или нет;</a:t>
            </a: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270" b="0" strike="noStrike" spc="-1" dirty="0">
                <a:latin typeface="Arial"/>
              </a:rPr>
              <a:t>Болен или здоров;</a:t>
            </a: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270" b="0" strike="noStrike" spc="-1" dirty="0">
                <a:latin typeface="Arial"/>
              </a:rPr>
              <a:t>Вернет кредит банку или </a:t>
            </a:r>
            <a:r>
              <a:rPr lang="ru-RU" sz="4270" b="0" strike="noStrike" spc="-1" dirty="0" smtClean="0">
                <a:latin typeface="Arial"/>
              </a:rPr>
              <a:t>нет</a:t>
            </a:r>
            <a:r>
              <a:rPr lang="en-US" sz="4270" b="0" strike="noStrike" spc="-1" dirty="0" smtClean="0">
                <a:latin typeface="Arial"/>
              </a:rPr>
              <a:t>;</a:t>
            </a: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4270" spc="-1" dirty="0" smtClean="0">
                <a:latin typeface="Arial"/>
              </a:rPr>
              <a:t>…</a:t>
            </a:r>
            <a:endParaRPr lang="ru-RU" sz="427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288000"/>
            <a:ext cx="9071640" cy="231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 dirty="0">
                <a:latin typeface="Arial"/>
              </a:rPr>
              <a:t>Мы придумали какой-то способ, но как оценить его качество?</a:t>
            </a:r>
          </a:p>
        </p:txBody>
      </p:sp>
      <p:graphicFrame>
        <p:nvGraphicFramePr>
          <p:cNvPr id="85" name="Table 2"/>
          <p:cNvGraphicFramePr/>
          <p:nvPr/>
        </p:nvGraphicFramePr>
        <p:xfrm>
          <a:off x="1295896" y="2555701"/>
          <a:ext cx="7344760" cy="4214451"/>
        </p:xfrm>
        <a:graphic>
          <a:graphicData uri="http://schemas.openxmlformats.org/drawingml/2006/table">
            <a:tbl>
              <a:tblPr/>
              <a:tblGrid>
                <a:gridCol w="1447249"/>
                <a:gridCol w="1276831"/>
                <a:gridCol w="2417235"/>
                <a:gridCol w="2203445"/>
              </a:tblGrid>
              <a:tr h="9182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Истинные классы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098000">
                <a:tc rowSpan="3">
                  <a:txBody>
                    <a:bodyPr/>
                    <a:lstStyle/>
                    <a:p>
                      <a:endParaRPr lang="ru-RU" sz="2400" b="0" strike="noStrike" spc="-1">
                        <a:latin typeface="Arial"/>
                      </a:endParaRPr>
                    </a:p>
                    <a:p>
                      <a:endParaRPr lang="ru-RU" sz="2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1098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 dirty="0" err="1">
                          <a:latin typeface="Arial"/>
                        </a:rPr>
                        <a:t>True</a:t>
                      </a:r>
                      <a:r>
                        <a:rPr lang="ru-RU" sz="2400" b="0" strike="noStrike" spc="-1" dirty="0">
                          <a:latin typeface="Arial"/>
                        </a:rPr>
                        <a:t> </a:t>
                      </a:r>
                      <a:r>
                        <a:rPr lang="ru-RU" sz="2400" b="0" strike="noStrike" spc="-1" dirty="0" err="1" smtClean="0">
                          <a:latin typeface="Arial"/>
                        </a:rPr>
                        <a:t>positive</a:t>
                      </a:r>
                      <a:r>
                        <a:rPr lang="en-US" sz="2400" b="0" strike="noStrike" spc="-1" dirty="0" smtClean="0">
                          <a:latin typeface="Arial"/>
                        </a:rPr>
                        <a:t>s</a:t>
                      </a:r>
                      <a:r>
                        <a:rPr lang="ru-RU" sz="2400" b="0" strike="noStrike" spc="-1" dirty="0" smtClean="0">
                          <a:latin typeface="Arial"/>
                        </a:rPr>
                        <a:t> </a:t>
                      </a:r>
                      <a:r>
                        <a:rPr lang="ru-RU" sz="2400" b="0" strike="noStrike" spc="-1" dirty="0">
                          <a:latin typeface="Arial"/>
                        </a:rPr>
                        <a:t>TP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 dirty="0" err="1">
                          <a:latin typeface="Arial"/>
                        </a:rPr>
                        <a:t>False</a:t>
                      </a:r>
                      <a:r>
                        <a:rPr lang="ru-RU" sz="2400" b="0" strike="noStrike" spc="-1" dirty="0">
                          <a:latin typeface="Arial"/>
                        </a:rPr>
                        <a:t> </a:t>
                      </a:r>
                      <a:r>
                        <a:rPr lang="ru-RU" sz="2400" b="0" strike="noStrike" spc="-1" dirty="0" err="1" smtClean="0">
                          <a:latin typeface="Arial"/>
                        </a:rPr>
                        <a:t>positive</a:t>
                      </a:r>
                      <a:r>
                        <a:rPr lang="en-US" sz="2400" b="0" strike="noStrike" spc="-1" dirty="0" smtClean="0">
                          <a:latin typeface="Arial"/>
                        </a:rPr>
                        <a:t>s</a:t>
                      </a:r>
                      <a:endParaRPr lang="ru-RU" sz="2400" b="0" strike="noStrike" spc="-1" dirty="0">
                        <a:latin typeface="Arial"/>
                      </a:endParaRPr>
                    </a:p>
                    <a:p>
                      <a:pPr algn="ctr"/>
                      <a:r>
                        <a:rPr lang="ru-RU" sz="2400" b="0" strike="noStrike" spc="-1" dirty="0">
                          <a:latin typeface="Arial"/>
                        </a:rPr>
                        <a:t>FP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1100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 dirty="0" err="1">
                          <a:latin typeface="Arial"/>
                        </a:rPr>
                        <a:t>False</a:t>
                      </a:r>
                      <a:r>
                        <a:rPr lang="ru-RU" sz="2400" b="0" strike="noStrike" spc="-1" dirty="0">
                          <a:latin typeface="Arial"/>
                        </a:rPr>
                        <a:t> </a:t>
                      </a:r>
                      <a:r>
                        <a:rPr lang="ru-RU" sz="2400" b="0" strike="noStrike" spc="-1" dirty="0" err="1" smtClean="0">
                          <a:latin typeface="Arial"/>
                        </a:rPr>
                        <a:t>negative</a:t>
                      </a:r>
                      <a:r>
                        <a:rPr lang="en-US" sz="2400" b="0" strike="noStrike" spc="-1" dirty="0" smtClean="0">
                          <a:latin typeface="Arial"/>
                        </a:rPr>
                        <a:t>s</a:t>
                      </a:r>
                      <a:endParaRPr lang="ru-RU" sz="2400" b="0" strike="noStrike" spc="-1" dirty="0">
                        <a:latin typeface="Arial"/>
                      </a:endParaRPr>
                    </a:p>
                    <a:p>
                      <a:pPr algn="ctr"/>
                      <a:r>
                        <a:rPr lang="ru-RU" sz="2400" b="0" strike="noStrike" spc="-1" dirty="0">
                          <a:latin typeface="Arial"/>
                        </a:rPr>
                        <a:t>FN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 dirty="0" err="1">
                          <a:latin typeface="Arial"/>
                        </a:rPr>
                        <a:t>True</a:t>
                      </a:r>
                      <a:r>
                        <a:rPr lang="ru-RU" sz="2400" b="0" strike="noStrike" spc="-1" dirty="0">
                          <a:latin typeface="Arial"/>
                        </a:rPr>
                        <a:t> </a:t>
                      </a:r>
                      <a:r>
                        <a:rPr lang="ru-RU" sz="2400" b="0" strike="noStrike" spc="-1" dirty="0" err="1" smtClean="0">
                          <a:latin typeface="Arial"/>
                        </a:rPr>
                        <a:t>negative</a:t>
                      </a:r>
                      <a:r>
                        <a:rPr lang="en-US" sz="2400" b="0" strike="noStrike" spc="-1" dirty="0" smtClean="0">
                          <a:latin typeface="Arial"/>
                        </a:rPr>
                        <a:t>s</a:t>
                      </a:r>
                      <a:endParaRPr lang="ru-RU" sz="2400" b="0" strike="noStrike" spc="-1" dirty="0">
                        <a:latin typeface="Arial"/>
                      </a:endParaRPr>
                    </a:p>
                    <a:p>
                      <a:pPr algn="ctr"/>
                      <a:r>
                        <a:rPr lang="ru-RU" sz="2400" b="0" strike="noStrike" spc="-1" dirty="0">
                          <a:latin typeface="Arial"/>
                        </a:rPr>
                        <a:t>TN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86" name="TextShape 3"/>
          <p:cNvSpPr txBox="1"/>
          <p:nvPr/>
        </p:nvSpPr>
        <p:spPr>
          <a:xfrm rot="16200000">
            <a:off x="493200" y="4270680"/>
            <a:ext cx="3455640" cy="770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0" strike="noStrike" spc="-1">
                <a:latin typeface="Arial"/>
              </a:rPr>
              <a:t>Предсказанные классы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Рисунок 86"/>
          <p:cNvPicPr/>
          <p:nvPr/>
        </p:nvPicPr>
        <p:blipFill>
          <a:blip r:embed="rId3" cstate="print"/>
          <a:stretch/>
        </p:blipFill>
        <p:spPr>
          <a:xfrm>
            <a:off x="1872000" y="1044720"/>
            <a:ext cx="6696000" cy="6443280"/>
          </a:xfrm>
          <a:prstGeom prst="rect">
            <a:avLst/>
          </a:prstGeom>
          <a:ln>
            <a:noFill/>
          </a:ln>
        </p:spPr>
      </p:pic>
      <p:sp>
        <p:nvSpPr>
          <p:cNvPr id="88" name="TextShape 1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5870" b="0" strike="noStrike" spc="-1" dirty="0" smtClean="0">
                <a:latin typeface="Arial"/>
              </a:rPr>
              <a:t>Мер</a:t>
            </a:r>
            <a:r>
              <a:rPr lang="ru-RU" sz="5870" spc="-1" dirty="0" smtClean="0">
                <a:latin typeface="Arial"/>
              </a:rPr>
              <a:t>ы</a:t>
            </a:r>
            <a:r>
              <a:rPr lang="ru-RU" sz="5870" b="0" strike="noStrike" spc="-1" dirty="0" smtClean="0">
                <a:latin typeface="Arial"/>
              </a:rPr>
              <a:t> </a:t>
            </a:r>
            <a:r>
              <a:rPr lang="ru-RU" sz="5870" b="0" strike="noStrike" spc="-1" dirty="0">
                <a:latin typeface="Arial"/>
              </a:rPr>
              <a:t>качества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-179280"/>
            <a:ext cx="9071640" cy="2223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5870" b="0" strike="noStrike" spc="-1">
                <a:latin typeface="Arial"/>
              </a:rPr>
              <a:t>Пример 1. Идеальное распознавание</a:t>
            </a:r>
          </a:p>
        </p:txBody>
      </p:sp>
      <p:graphicFrame>
        <p:nvGraphicFramePr>
          <p:cNvPr id="90" name="Table 2"/>
          <p:cNvGraphicFramePr/>
          <p:nvPr/>
        </p:nvGraphicFramePr>
        <p:xfrm>
          <a:off x="1492920" y="1873080"/>
          <a:ext cx="4123080" cy="4078800"/>
        </p:xfrm>
        <a:graphic>
          <a:graphicData uri="http://schemas.openxmlformats.org/drawingml/2006/table">
            <a:tbl>
              <a:tblPr/>
              <a:tblGrid>
                <a:gridCol w="812520"/>
                <a:gridCol w="716760"/>
                <a:gridCol w="1307160"/>
                <a:gridCol w="1286640"/>
              </a:tblGrid>
              <a:tr h="10188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Истинные классы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018800">
                <a:tc rowSpan="3">
                  <a:txBody>
                    <a:bodyPr/>
                    <a:lstStyle/>
                    <a:p>
                      <a:endParaRPr lang="ru-RU" sz="2400" b="0" strike="noStrike" spc="-1">
                        <a:latin typeface="Arial"/>
                      </a:endParaRPr>
                    </a:p>
                    <a:p>
                      <a:endParaRPr lang="ru-RU" sz="2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1018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10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1022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10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91" name="TextShape 3"/>
          <p:cNvSpPr txBox="1"/>
          <p:nvPr/>
        </p:nvSpPr>
        <p:spPr>
          <a:xfrm rot="16200000">
            <a:off x="169560" y="3743280"/>
            <a:ext cx="3455640" cy="770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0" strike="noStrike" spc="-1">
                <a:latin typeface="Arial"/>
              </a:rPr>
              <a:t>Предсказанные классы</a:t>
            </a:r>
          </a:p>
        </p:txBody>
      </p:sp>
      <p:sp>
        <p:nvSpPr>
          <p:cNvPr id="92" name="TextShape 4"/>
          <p:cNvSpPr txBox="1"/>
          <p:nvPr/>
        </p:nvSpPr>
        <p:spPr>
          <a:xfrm>
            <a:off x="6048000" y="2321640"/>
            <a:ext cx="2520000" cy="1144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0" strike="noStrike" spc="-1">
                <a:latin typeface="Arial"/>
              </a:rPr>
              <a:t>Sensitivity = 1</a:t>
            </a:r>
          </a:p>
          <a:p>
            <a:r>
              <a:rPr lang="ru-RU" sz="2400" b="0" strike="noStrike" spc="-1">
                <a:latin typeface="Arial"/>
              </a:rPr>
              <a:t>Specificity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5870" b="0" strike="noStrike" spc="-1">
                <a:latin typeface="Arial"/>
              </a:rPr>
              <a:t>Пример 2. Все наоборот</a:t>
            </a:r>
          </a:p>
        </p:txBody>
      </p:sp>
      <p:graphicFrame>
        <p:nvGraphicFramePr>
          <p:cNvPr id="94" name="Table 2"/>
          <p:cNvGraphicFramePr/>
          <p:nvPr/>
        </p:nvGraphicFramePr>
        <p:xfrm>
          <a:off x="1492920" y="1873080"/>
          <a:ext cx="4627080" cy="4559040"/>
        </p:xfrm>
        <a:graphic>
          <a:graphicData uri="http://schemas.openxmlformats.org/drawingml/2006/table">
            <a:tbl>
              <a:tblPr/>
              <a:tblGrid>
                <a:gridCol w="911520"/>
                <a:gridCol w="804240"/>
                <a:gridCol w="1466640"/>
                <a:gridCol w="1444680"/>
              </a:tblGrid>
              <a:tr h="11383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Истинные классы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138320">
                <a:tc rowSpan="3">
                  <a:txBody>
                    <a:bodyPr/>
                    <a:lstStyle/>
                    <a:p>
                      <a:endParaRPr lang="ru-RU" sz="2400" b="0" strike="noStrike" spc="-1">
                        <a:latin typeface="Arial"/>
                      </a:endParaRPr>
                    </a:p>
                    <a:p>
                      <a:endParaRPr lang="ru-RU" sz="2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1138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10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1144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10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95" name="TextShape 3"/>
          <p:cNvSpPr txBox="1"/>
          <p:nvPr/>
        </p:nvSpPr>
        <p:spPr>
          <a:xfrm rot="16200000">
            <a:off x="277560" y="4271040"/>
            <a:ext cx="3455640" cy="770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0" strike="noStrike" spc="-1">
                <a:latin typeface="Arial"/>
              </a:rPr>
              <a:t>Предсказанные классы</a:t>
            </a:r>
          </a:p>
        </p:txBody>
      </p:sp>
      <p:sp>
        <p:nvSpPr>
          <p:cNvPr id="96" name="TextShape 4"/>
          <p:cNvSpPr txBox="1"/>
          <p:nvPr/>
        </p:nvSpPr>
        <p:spPr>
          <a:xfrm>
            <a:off x="6408000" y="2321640"/>
            <a:ext cx="2520000" cy="1144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0" strike="noStrike" spc="-1">
                <a:latin typeface="Arial"/>
              </a:rPr>
              <a:t>Sensitivity = 0</a:t>
            </a:r>
          </a:p>
          <a:p>
            <a:r>
              <a:rPr lang="ru-RU" sz="2400" b="0" strike="noStrike" spc="-1">
                <a:latin typeface="Arial"/>
              </a:rPr>
              <a:t>Specificity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04000" y="-179280"/>
            <a:ext cx="9071640" cy="2223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5870" b="0" strike="noStrike" spc="-1">
                <a:latin typeface="Arial"/>
              </a:rPr>
              <a:t>Пример 3. Случайное гадание</a:t>
            </a:r>
          </a:p>
        </p:txBody>
      </p:sp>
      <p:graphicFrame>
        <p:nvGraphicFramePr>
          <p:cNvPr id="98" name="Table 2"/>
          <p:cNvGraphicFramePr/>
          <p:nvPr/>
        </p:nvGraphicFramePr>
        <p:xfrm>
          <a:off x="1492920" y="1873080"/>
          <a:ext cx="4051080" cy="4271040"/>
        </p:xfrm>
        <a:graphic>
          <a:graphicData uri="http://schemas.openxmlformats.org/drawingml/2006/table">
            <a:tbl>
              <a:tblPr/>
              <a:tblGrid>
                <a:gridCol w="798120"/>
                <a:gridCol w="704160"/>
                <a:gridCol w="1284480"/>
                <a:gridCol w="1264320"/>
              </a:tblGrid>
              <a:tr h="10670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Истинные классы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067040">
                <a:tc rowSpan="3">
                  <a:txBody>
                    <a:bodyPr/>
                    <a:lstStyle/>
                    <a:p>
                      <a:endParaRPr lang="ru-RU" sz="2400" b="0" strike="noStrike" spc="-1">
                        <a:latin typeface="Arial"/>
                      </a:endParaRPr>
                    </a:p>
                    <a:p>
                      <a:endParaRPr lang="ru-RU" sz="2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1067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1069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trike="noStrike" spc="-1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99" name="TextShape 3"/>
          <p:cNvSpPr txBox="1"/>
          <p:nvPr/>
        </p:nvSpPr>
        <p:spPr>
          <a:xfrm rot="16200000">
            <a:off x="205560" y="4031280"/>
            <a:ext cx="3455640" cy="770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0" strike="noStrike" spc="-1">
                <a:latin typeface="Arial"/>
              </a:rPr>
              <a:t>Предсказанные классы</a:t>
            </a:r>
          </a:p>
        </p:txBody>
      </p:sp>
      <p:sp>
        <p:nvSpPr>
          <p:cNvPr id="100" name="TextShape 4"/>
          <p:cNvSpPr txBox="1"/>
          <p:nvPr/>
        </p:nvSpPr>
        <p:spPr>
          <a:xfrm>
            <a:off x="6048000" y="2321640"/>
            <a:ext cx="2520000" cy="1144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0" strike="noStrike" spc="-1">
                <a:latin typeface="Arial"/>
              </a:rPr>
              <a:t>Sensitivity = 0,5</a:t>
            </a:r>
          </a:p>
          <a:p>
            <a:r>
              <a:rPr lang="ru-RU" sz="2400" b="0" strike="noStrike" spc="-1">
                <a:latin typeface="Arial"/>
              </a:rPr>
              <a:t>Specificity = 0,5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5870" b="0" strike="noStrike" spc="-1">
                <a:latin typeface="Arial"/>
              </a:rPr>
              <a:t>Выбор порога</a:t>
            </a:r>
          </a:p>
        </p:txBody>
      </p:sp>
      <p:pic>
        <p:nvPicPr>
          <p:cNvPr id="102" name="Рисунок 101"/>
          <p:cNvPicPr/>
          <p:nvPr/>
        </p:nvPicPr>
        <p:blipFill>
          <a:blip r:embed="rId3" cstate="print"/>
          <a:stretch/>
        </p:blipFill>
        <p:spPr>
          <a:xfrm>
            <a:off x="431800" y="1475581"/>
            <a:ext cx="6120000" cy="5765760"/>
          </a:xfrm>
          <a:prstGeom prst="rect">
            <a:avLst/>
          </a:prstGeom>
          <a:ln>
            <a:noFill/>
          </a:ln>
        </p:spPr>
      </p:pic>
      <p:sp>
        <p:nvSpPr>
          <p:cNvPr id="103" name="TextShape 2"/>
          <p:cNvSpPr txBox="1"/>
          <p:nvPr/>
        </p:nvSpPr>
        <p:spPr>
          <a:xfrm>
            <a:off x="5904408" y="2304000"/>
            <a:ext cx="3815592" cy="212390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200" b="0" strike="noStrike" spc="-1" dirty="0">
                <a:latin typeface="Arial"/>
              </a:rPr>
              <a:t>Необходим баланс между чувствительностью и специфичностью.</a:t>
            </a:r>
          </a:p>
          <a:p>
            <a:r>
              <a:rPr lang="ru-RU" sz="2200" b="0" strike="noStrike" spc="-1" dirty="0">
                <a:latin typeface="Arial"/>
                <a:ea typeface="Noto Sans CJK SC Regular"/>
              </a:rPr>
              <a:t>Баланс определяется ценой </a:t>
            </a:r>
            <a:r>
              <a:rPr lang="ru-RU" sz="2200" b="0" strike="noStrike" spc="-1" dirty="0">
                <a:latin typeface="Arial"/>
              </a:rPr>
              <a:t>ошибки.</a:t>
            </a:r>
          </a:p>
        </p:txBody>
      </p:sp>
      <p:sp>
        <p:nvSpPr>
          <p:cNvPr id="104" name="CustomShape 3"/>
          <p:cNvSpPr/>
          <p:nvPr/>
        </p:nvSpPr>
        <p:spPr>
          <a:xfrm>
            <a:off x="2304008" y="6372157"/>
            <a:ext cx="2880000" cy="288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TextShape 4"/>
          <p:cNvSpPr txBox="1"/>
          <p:nvPr/>
        </p:nvSpPr>
        <p:spPr>
          <a:xfrm>
            <a:off x="3168104" y="6372125"/>
            <a:ext cx="1153080" cy="537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200" b="0" strike="noStrike" spc="-1" dirty="0" err="1">
                <a:latin typeface="Arial"/>
              </a:rPr>
              <a:t>Score</a:t>
            </a:r>
            <a:endParaRPr lang="ru-RU" sz="2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504000" y="-179280"/>
            <a:ext cx="9071640" cy="2223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 dirty="0">
                <a:latin typeface="Arial"/>
              </a:rPr>
              <a:t>Строим таблицу 2х2 для каждого значения порога</a:t>
            </a:r>
          </a:p>
        </p:txBody>
      </p:sp>
      <p:graphicFrame>
        <p:nvGraphicFramePr>
          <p:cNvPr id="107" name="Table 2"/>
          <p:cNvGraphicFramePr/>
          <p:nvPr/>
        </p:nvGraphicFramePr>
        <p:xfrm>
          <a:off x="312120" y="1635480"/>
          <a:ext cx="9216000" cy="5917440"/>
        </p:xfrm>
        <a:graphic>
          <a:graphicData uri="http://schemas.openxmlformats.org/drawingml/2006/table">
            <a:tbl>
              <a:tblPr/>
              <a:tblGrid>
                <a:gridCol w="4781880"/>
                <a:gridCol w="879840"/>
                <a:gridCol w="767880"/>
                <a:gridCol w="879840"/>
                <a:gridCol w="928080"/>
                <a:gridCol w="978480"/>
              </a:tblGrid>
              <a:tr h="433800">
                <a:tc>
                  <a:txBody>
                    <a:bodyPr/>
                    <a:lstStyle/>
                    <a:p>
                      <a:r>
                        <a:rPr lang="ru-RU" sz="2400" b="0" strike="noStrike" spc="-1" dirty="0">
                          <a:latin typeface="Arial"/>
                        </a:rPr>
                        <a:t>Объект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strike="noStrike" spc="-1">
                          <a:latin typeface="Arial"/>
                        </a:rPr>
                        <a:t>P1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strike="noStrike" spc="-1">
                          <a:latin typeface="Arial"/>
                        </a:rPr>
                        <a:t>P2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strike="noStrike" spc="-1">
                          <a:latin typeface="Arial"/>
                        </a:rPr>
                        <a:t>P3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strike="noStrike" spc="-1">
                          <a:latin typeface="Arial"/>
                        </a:rPr>
                        <a:t>P4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strike="noStrike" spc="-1">
                          <a:latin typeface="Arial"/>
                        </a:rPr>
                        <a:t>P5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433800">
                <a:tc>
                  <a:txBody>
                    <a:bodyPr/>
                    <a:lstStyle/>
                    <a:p>
                      <a:r>
                        <a:rPr lang="ru-RU" sz="2400" b="0" strike="noStrike" spc="-1">
                          <a:latin typeface="Arial"/>
                        </a:rPr>
                        <a:t>Score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strike="noStrike" spc="-1">
                          <a:latin typeface="Arial"/>
                        </a:rPr>
                        <a:t>0,1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strike="noStrike" spc="-1">
                          <a:latin typeface="Arial"/>
                        </a:rPr>
                        <a:t>0,4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strike="noStrike" spc="-1">
                          <a:latin typeface="Arial"/>
                        </a:rPr>
                        <a:t>0,6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strike="noStrike" spc="-1">
                          <a:latin typeface="Arial"/>
                        </a:rPr>
                        <a:t>0,8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strike="noStrike" spc="-1">
                          <a:latin typeface="Arial"/>
                        </a:rPr>
                        <a:t>0,9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33800">
                <a:tc>
                  <a:txBody>
                    <a:bodyPr/>
                    <a:lstStyle/>
                    <a:p>
                      <a:r>
                        <a:rPr lang="ru-RU" sz="2000" b="0" strike="noStrike" spc="-1" dirty="0">
                          <a:latin typeface="Arial"/>
                        </a:rPr>
                        <a:t>Истинный класс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73640">
                <a:tc>
                  <a:txBody>
                    <a:bodyPr/>
                    <a:lstStyle/>
                    <a:p>
                      <a:r>
                        <a:rPr lang="ru-RU" sz="2000" b="0" strike="noStrike" spc="-1" dirty="0">
                          <a:latin typeface="Arial"/>
                        </a:rPr>
                        <a:t>Предсказанный </a:t>
                      </a:r>
                      <a:r>
                        <a:rPr lang="ru-RU" sz="2000" b="0" strike="noStrike" spc="-1" dirty="0" smtClean="0">
                          <a:latin typeface="Arial"/>
                        </a:rPr>
                        <a:t>класс </a:t>
                      </a:r>
                      <a:br>
                        <a:rPr lang="ru-RU" sz="2000" b="0" strike="noStrike" spc="-1" dirty="0" smtClean="0">
                          <a:latin typeface="Arial"/>
                        </a:rPr>
                      </a:br>
                      <a:r>
                        <a:rPr lang="ru-RU" sz="2000" b="0" strike="noStrike" spc="-1" dirty="0" smtClean="0">
                          <a:latin typeface="Arial"/>
                        </a:rPr>
                        <a:t>для порога </a:t>
                      </a:r>
                      <a:r>
                        <a:rPr lang="ru-RU" sz="2000" b="0" strike="noStrike" spc="-1" dirty="0">
                          <a:latin typeface="Arial"/>
                        </a:rPr>
                        <a:t>&gt;0,9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73640">
                <a:tc>
                  <a:txBody>
                    <a:bodyPr/>
                    <a:lstStyle/>
                    <a:p>
                      <a:r>
                        <a:rPr lang="ru-RU" sz="2000" b="0" strike="noStrike" spc="-1" dirty="0" smtClean="0">
                          <a:latin typeface="+mn-lt"/>
                        </a:rPr>
                        <a:t>Предсказанный класс </a:t>
                      </a:r>
                      <a:br>
                        <a:rPr lang="ru-RU" sz="2000" b="0" strike="noStrike" spc="-1" dirty="0" smtClean="0">
                          <a:latin typeface="+mn-lt"/>
                        </a:rPr>
                      </a:br>
                      <a:r>
                        <a:rPr lang="ru-RU" sz="2000" b="0" strike="noStrike" spc="-1" dirty="0" smtClean="0">
                          <a:latin typeface="+mn-lt"/>
                        </a:rPr>
                        <a:t>для порога </a:t>
                      </a:r>
                      <a:r>
                        <a:rPr lang="ru-RU" sz="2000" b="0" strike="noStrike" spc="-1" dirty="0">
                          <a:latin typeface="Arial"/>
                        </a:rPr>
                        <a:t>&gt;0,8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73640">
                <a:tc>
                  <a:txBody>
                    <a:bodyPr/>
                    <a:lstStyle/>
                    <a:p>
                      <a:r>
                        <a:rPr lang="ru-RU" sz="2000" b="0" strike="noStrike" spc="-1" dirty="0" smtClean="0">
                          <a:latin typeface="+mn-lt"/>
                        </a:rPr>
                        <a:t>Предсказанный класс </a:t>
                      </a:r>
                      <a:br>
                        <a:rPr lang="ru-RU" sz="2000" b="0" strike="noStrike" spc="-1" dirty="0" smtClean="0">
                          <a:latin typeface="+mn-lt"/>
                        </a:rPr>
                      </a:br>
                      <a:r>
                        <a:rPr lang="ru-RU" sz="2000" b="0" strike="noStrike" spc="-1" dirty="0" smtClean="0">
                          <a:latin typeface="+mn-lt"/>
                        </a:rPr>
                        <a:t>для порога </a:t>
                      </a:r>
                      <a:r>
                        <a:rPr lang="ru-RU" sz="2000" b="0" strike="noStrike" spc="-1" dirty="0">
                          <a:latin typeface="Arial"/>
                        </a:rPr>
                        <a:t>&gt;0,7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73640">
                <a:tc>
                  <a:txBody>
                    <a:bodyPr/>
                    <a:lstStyle/>
                    <a:p>
                      <a:r>
                        <a:rPr lang="ru-RU" sz="2000" b="0" strike="noStrike" spc="-1" dirty="0" smtClean="0">
                          <a:latin typeface="+mn-lt"/>
                        </a:rPr>
                        <a:t>Предсказанный класс </a:t>
                      </a:r>
                      <a:br>
                        <a:rPr lang="ru-RU" sz="2000" b="0" strike="noStrike" spc="-1" dirty="0" smtClean="0">
                          <a:latin typeface="+mn-lt"/>
                        </a:rPr>
                      </a:br>
                      <a:r>
                        <a:rPr lang="ru-RU" sz="2000" b="0" strike="noStrike" spc="-1" dirty="0" smtClean="0">
                          <a:latin typeface="+mn-lt"/>
                        </a:rPr>
                        <a:t>для порога </a:t>
                      </a:r>
                      <a:r>
                        <a:rPr lang="ru-RU" sz="2000" b="0" strike="noStrike" spc="-1" dirty="0">
                          <a:latin typeface="Arial"/>
                        </a:rPr>
                        <a:t>&gt;0,5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73640">
                <a:tc>
                  <a:txBody>
                    <a:bodyPr/>
                    <a:lstStyle/>
                    <a:p>
                      <a:r>
                        <a:rPr lang="ru-RU" sz="2000" b="0" strike="noStrike" spc="-1" dirty="0" smtClean="0">
                          <a:latin typeface="+mn-lt"/>
                        </a:rPr>
                        <a:t>Предсказанный класс </a:t>
                      </a:r>
                      <a:br>
                        <a:rPr lang="ru-RU" sz="2000" b="0" strike="noStrike" spc="-1" dirty="0" smtClean="0">
                          <a:latin typeface="+mn-lt"/>
                        </a:rPr>
                      </a:br>
                      <a:r>
                        <a:rPr lang="ru-RU" sz="2000" b="0" strike="noStrike" spc="-1" dirty="0" smtClean="0">
                          <a:latin typeface="+mn-lt"/>
                        </a:rPr>
                        <a:t>для порога </a:t>
                      </a:r>
                      <a:r>
                        <a:rPr lang="ru-RU" sz="2000" b="0" strike="noStrike" spc="-1" dirty="0">
                          <a:latin typeface="Arial"/>
                        </a:rPr>
                        <a:t>&gt;0,3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33800">
                <a:tc>
                  <a:txBody>
                    <a:bodyPr/>
                    <a:lstStyle/>
                    <a:p>
                      <a:r>
                        <a:rPr lang="ru-RU" sz="2000" b="0" strike="noStrike" spc="-1" dirty="0" smtClean="0">
                          <a:latin typeface="+mn-lt"/>
                        </a:rPr>
                        <a:t>Предсказанный класс </a:t>
                      </a:r>
                      <a:br>
                        <a:rPr lang="ru-RU" sz="2000" b="0" strike="noStrike" spc="-1" dirty="0" smtClean="0">
                          <a:latin typeface="+mn-lt"/>
                        </a:rPr>
                      </a:br>
                      <a:r>
                        <a:rPr lang="ru-RU" sz="2000" b="0" strike="noStrike" spc="-1" dirty="0" smtClean="0">
                          <a:latin typeface="+mn-lt"/>
                        </a:rPr>
                        <a:t>для порога </a:t>
                      </a:r>
                      <a:r>
                        <a:rPr lang="ru-RU" sz="2000" b="0" strike="noStrike" spc="-1" dirty="0">
                          <a:latin typeface="Arial"/>
                        </a:rPr>
                        <a:t>&gt;0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 dirty="0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 dirty="0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 dirty="0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 dirty="0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strike="noStrike" spc="-1" dirty="0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08" name="Line 3"/>
          <p:cNvSpPr/>
          <p:nvPr/>
        </p:nvSpPr>
        <p:spPr>
          <a:xfrm flipV="1">
            <a:off x="9503280" y="2939760"/>
            <a:ext cx="720" cy="768240"/>
          </a:xfrm>
          <a:prstGeom prst="line">
            <a:avLst/>
          </a:prstGeom>
          <a:ln w="76320">
            <a:solidFill>
              <a:srgbClr val="FF333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Line 4"/>
          <p:cNvSpPr/>
          <p:nvPr/>
        </p:nvSpPr>
        <p:spPr>
          <a:xfrm flipV="1">
            <a:off x="8568704" y="3707829"/>
            <a:ext cx="0" cy="864096"/>
          </a:xfrm>
          <a:prstGeom prst="line">
            <a:avLst/>
          </a:prstGeom>
          <a:ln w="76320">
            <a:solidFill>
              <a:srgbClr val="FF333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Line 5"/>
          <p:cNvSpPr/>
          <p:nvPr/>
        </p:nvSpPr>
        <p:spPr>
          <a:xfrm flipV="1">
            <a:off x="7632600" y="4499917"/>
            <a:ext cx="0" cy="792088"/>
          </a:xfrm>
          <a:prstGeom prst="line">
            <a:avLst/>
          </a:prstGeom>
          <a:ln w="76320">
            <a:solidFill>
              <a:srgbClr val="FF333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Line 6"/>
          <p:cNvSpPr/>
          <p:nvPr/>
        </p:nvSpPr>
        <p:spPr>
          <a:xfrm flipV="1">
            <a:off x="6768504" y="5364013"/>
            <a:ext cx="0" cy="720080"/>
          </a:xfrm>
          <a:prstGeom prst="line">
            <a:avLst/>
          </a:prstGeom>
          <a:ln w="76320">
            <a:solidFill>
              <a:srgbClr val="FF333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Line 7"/>
          <p:cNvSpPr/>
          <p:nvPr/>
        </p:nvSpPr>
        <p:spPr>
          <a:xfrm flipV="1">
            <a:off x="5976416" y="6084093"/>
            <a:ext cx="0" cy="720080"/>
          </a:xfrm>
          <a:prstGeom prst="line">
            <a:avLst/>
          </a:prstGeom>
          <a:ln w="76320">
            <a:solidFill>
              <a:srgbClr val="FF333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Line 8"/>
          <p:cNvSpPr/>
          <p:nvPr/>
        </p:nvSpPr>
        <p:spPr>
          <a:xfrm flipV="1">
            <a:off x="5112320" y="6876181"/>
            <a:ext cx="720" cy="683494"/>
          </a:xfrm>
          <a:prstGeom prst="line">
            <a:avLst/>
          </a:prstGeom>
          <a:ln w="76320">
            <a:solidFill>
              <a:srgbClr val="FF333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1034</Words>
  <Application>Microsoft Office PowerPoint</Application>
  <PresentationFormat>Произвольный</PresentationFormat>
  <Paragraphs>228</Paragraphs>
  <Slides>16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Словарик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Sergei Spirin</dc:creator>
  <cp:lastModifiedBy>Spirin</cp:lastModifiedBy>
  <cp:revision>74</cp:revision>
  <dcterms:created xsi:type="dcterms:W3CDTF">2018-04-12T21:11:41Z</dcterms:created>
  <dcterms:modified xsi:type="dcterms:W3CDTF">2018-04-13T09:59:17Z</dcterms:modified>
  <dc:language>ru-RU</dc:language>
</cp:coreProperties>
</file>