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63" r:id="rId2"/>
    <p:sldId id="283" r:id="rId3"/>
    <p:sldId id="341" r:id="rId4"/>
    <p:sldId id="332" r:id="rId5"/>
    <p:sldId id="334" r:id="rId6"/>
    <p:sldId id="335" r:id="rId7"/>
    <p:sldId id="333" r:id="rId8"/>
    <p:sldId id="340" r:id="rId9"/>
    <p:sldId id="336" r:id="rId10"/>
    <p:sldId id="282" r:id="rId11"/>
    <p:sldId id="337" r:id="rId12"/>
    <p:sldId id="290" r:id="rId13"/>
    <p:sldId id="338" r:id="rId14"/>
    <p:sldId id="288" r:id="rId15"/>
    <p:sldId id="291" r:id="rId16"/>
    <p:sldId id="308" r:id="rId17"/>
    <p:sldId id="339" r:id="rId18"/>
    <p:sldId id="314" r:id="rId19"/>
    <p:sldId id="34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7B00"/>
    <a:srgbClr val="808000"/>
    <a:srgbClr val="E1FFE1"/>
    <a:srgbClr val="FFFFCC"/>
    <a:srgbClr val="CC0000"/>
    <a:srgbClr val="339933"/>
    <a:srgbClr val="50C65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66" autoAdjust="0"/>
  </p:normalViewPr>
  <p:slideViewPr>
    <p:cSldViewPr>
      <p:cViewPr>
        <p:scale>
          <a:sx n="100" d="100"/>
          <a:sy n="100" d="100"/>
        </p:scale>
        <p:origin x="-1308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Образец текста</a:t>
            </a:r>
          </a:p>
          <a:p>
            <a:pPr lvl="1"/>
            <a:r>
              <a:rPr lang="en-US" noProof="0" smtClean="0"/>
              <a:t>Второй уровень</a:t>
            </a:r>
          </a:p>
          <a:p>
            <a:pPr lvl="2"/>
            <a:r>
              <a:rPr lang="en-US" noProof="0" smtClean="0"/>
              <a:t>Третий уровень</a:t>
            </a:r>
          </a:p>
          <a:p>
            <a:pPr lvl="3"/>
            <a:r>
              <a:rPr lang="en-US" noProof="0" smtClean="0"/>
              <a:t>Четвертый уровень</a:t>
            </a:r>
          </a:p>
          <a:p>
            <a:pPr lvl="4"/>
            <a:r>
              <a:rPr lang="en-US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0B41F22-08D0-448D-B68A-032B8C370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dirty="0" smtClean="0"/>
              <a:t>Предки человека и курицы разделились около 200 млн. лет назад.</a:t>
            </a:r>
          </a:p>
          <a:p>
            <a:r>
              <a:rPr lang="ru-RU" dirty="0" smtClean="0"/>
              <a:t>То, что многие остатки белка (</a:t>
            </a:r>
            <a:r>
              <a:rPr lang="ru-RU" dirty="0" err="1" smtClean="0"/>
              <a:t>цитохрома</a:t>
            </a:r>
            <a:r>
              <a:rPr lang="ru-RU" dirty="0" smtClean="0"/>
              <a:t> </a:t>
            </a:r>
            <a:r>
              <a:rPr lang="en-US" dirty="0" smtClean="0"/>
              <a:t>B5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за это время не изменились, означает, что их замена понижала жизнеспособность организма, поэтому такая мутация не имела шансов закрепиться.</a:t>
            </a: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196355-96CC-465B-9296-781326D611E7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Для удобства изображения программы часто рисуют неукоренённые деревья как укоренённые – слева направо. </a:t>
            </a:r>
          </a:p>
          <a:p>
            <a:r>
              <a:rPr lang="ru-RU" smtClean="0"/>
              <a:t>Но надо иметь в виду, что положение «корня» в этом случае чисто случайное и никакого биологического смысла не несёт!</a:t>
            </a:r>
          </a:p>
          <a:p>
            <a:r>
              <a:rPr lang="ru-RU" smtClean="0"/>
              <a:t>Неукоренённое дерево можно укоренить в любую ветвь, которых у </a:t>
            </a:r>
            <a:r>
              <a:rPr lang="en-US" smtClean="0"/>
              <a:t>(</a:t>
            </a:r>
            <a:r>
              <a:rPr lang="ru-RU" smtClean="0"/>
              <a:t>разрешённого) дерева с </a:t>
            </a:r>
            <a:r>
              <a:rPr lang="en-US" i="1" smtClean="0"/>
              <a:t>n</a:t>
            </a:r>
            <a:r>
              <a:rPr lang="ru-RU" smtClean="0"/>
              <a:t> листьями имеется 2</a:t>
            </a:r>
            <a:r>
              <a:rPr lang="en-US" i="1" smtClean="0"/>
              <a:t>n </a:t>
            </a:r>
            <a:r>
              <a:rPr lang="en-US" smtClean="0"/>
              <a:t>–3 .</a:t>
            </a: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7CE60F-AC94-4D64-901F-C79F41CC873A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9D2164-4D37-4375-9392-575C9A93AB1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dirty="0" smtClean="0"/>
              <a:t>Человек, мышь, нематода, садовый боб, рапс, маршанция, </a:t>
            </a:r>
            <a:r>
              <a:rPr lang="ru-RU" i="1" dirty="0" err="1" smtClean="0"/>
              <a:t>Prototheca</a:t>
            </a:r>
            <a:r>
              <a:rPr lang="ru-RU" i="1" dirty="0" smtClean="0"/>
              <a:t> </a:t>
            </a:r>
            <a:r>
              <a:rPr lang="ru-RU" i="1" dirty="0" err="1" smtClean="0"/>
              <a:t>wickerhamii</a:t>
            </a:r>
            <a:r>
              <a:rPr lang="ru-RU" i="1" dirty="0" smtClean="0"/>
              <a:t>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BEC637-C7D3-45AA-B03A-C45DBF080FA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dirty="0" smtClean="0"/>
              <a:t>Топология обоих деревьев одинакова.</a:t>
            </a:r>
          </a:p>
          <a:p>
            <a:pPr eaLnBrk="1" hangingPunct="1"/>
            <a:r>
              <a:rPr lang="ru-RU" dirty="0" smtClean="0"/>
              <a:t>Единственное существенное отличие: на левом дереве длины ветвей, видимо, имеют смысл числа замен.</a:t>
            </a:r>
          </a:p>
          <a:p>
            <a:pPr eaLnBrk="1" hangingPunct="1"/>
            <a:r>
              <a:rPr lang="ru-RU" dirty="0" smtClean="0"/>
              <a:t>Различия в порядке расположения листьев несущественны, этот порядок не несёт никакой информации.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8AE044-38B4-42E7-BFA9-69C66347E5BF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Набор нетривиальных разбиений несёт в точности ту же информацию, что и топология дерева. Можно считать, что топология дерева – это и есть набор разбиений.</a:t>
            </a:r>
          </a:p>
          <a:p>
            <a:pPr eaLnBrk="1" hangingPunct="1"/>
            <a:r>
              <a:rPr lang="ru-RU" smtClean="0"/>
              <a:t>Правда, для укоренённого дерева нужно ещё указать ветвь, в которой находится корень.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Каждая пара скобок, кроме внешней, отвечает узлу. Число после листа или закрывающей скобки означает длину ветви, идущей из данного листа или узла в вышестоящий узел или корень. </a:t>
            </a:r>
          </a:p>
          <a:p>
            <a:r>
              <a:rPr lang="ru-RU" smtClean="0"/>
              <a:t>Чтобы записать скобочной формулой неукоренённое дерево, выбирают какое-нибудь его укоренение.</a:t>
            </a:r>
          </a:p>
          <a:p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597DB6-3EA0-4CD4-8565-4FF58980F907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0CA9C5-D499-4CE9-82B0-5FFC783EFD93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Каждая точка на линии – некоторая предковая последовательность.</a:t>
            </a:r>
          </a:p>
          <a:p>
            <a:r>
              <a:rPr lang="ru-RU" smtClean="0"/>
              <a:t>Каждая предковая последовательность существовала в какой-то момент времени, поэтому можно изобразить линию так, чтобы последовательности, существовавшие одновременно, располагались на одной горизонтали.</a:t>
            </a:r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5B70E8-FA83-4E54-9FA6-64E805A45BC3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Если современных последовательностей больше двух, на изображающей их историю картинке появляются разветвления.</a:t>
            </a:r>
          </a:p>
          <a:p>
            <a:r>
              <a:rPr lang="ru-RU" smtClean="0"/>
              <a:t>Филогенетические деревья принято рисовать либо сверху вниз (наследие классической генетики), либо слева направо. </a:t>
            </a:r>
          </a:p>
          <a:p>
            <a:r>
              <a:rPr lang="ru-RU" smtClean="0"/>
              <a:t>Последний способ удобнее для компьютерных программ – меньше проблем с размещением названий.</a:t>
            </a:r>
          </a:p>
          <a:p>
            <a:r>
              <a:rPr lang="ru-RU" smtClean="0"/>
              <a:t>Тот и другой вариант, в принципе, совместим как с угловой, так и с прямоугольной формой; но всё же деревья в угловой форме чаще рисуют сверху вниз, а в прямоугольной форме – справа налево.</a:t>
            </a:r>
          </a:p>
          <a:p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E761C2-C8B5-4CCB-8739-38485ECFC6C0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A, B, C – </a:t>
            </a:r>
            <a:r>
              <a:rPr lang="ru-RU" smtClean="0"/>
              <a:t>виды, при этом </a:t>
            </a:r>
            <a:r>
              <a:rPr lang="en-US" smtClean="0"/>
              <a:t>B </a:t>
            </a:r>
            <a:r>
              <a:rPr lang="ru-RU" smtClean="0"/>
              <a:t>и </a:t>
            </a:r>
            <a:r>
              <a:rPr lang="en-US" smtClean="0"/>
              <a:t>C </a:t>
            </a:r>
            <a:r>
              <a:rPr lang="ru-RU" smtClean="0"/>
              <a:t>разделились позже, чем </a:t>
            </a:r>
            <a:r>
              <a:rPr lang="en-US" smtClean="0"/>
              <a:t>A </a:t>
            </a:r>
            <a:r>
              <a:rPr lang="ru-RU" smtClean="0"/>
              <a:t>и общий предок </a:t>
            </a:r>
            <a:r>
              <a:rPr lang="en-US" smtClean="0"/>
              <a:t>B </a:t>
            </a:r>
            <a:r>
              <a:rPr lang="ru-RU" smtClean="0"/>
              <a:t>и </a:t>
            </a:r>
            <a:r>
              <a:rPr lang="en-US" smtClean="0"/>
              <a:t>C.</a:t>
            </a:r>
          </a:p>
          <a:p>
            <a:r>
              <a:rPr lang="ru-RU" smtClean="0"/>
              <a:t>В каждом из трёх видов в настоящее время имеется по одному белку некоторого семейства.</a:t>
            </a:r>
          </a:p>
          <a:p>
            <a:r>
              <a:rPr lang="ru-RU" smtClean="0"/>
              <a:t>Белки из </a:t>
            </a:r>
            <a:r>
              <a:rPr lang="en-US" smtClean="0"/>
              <a:t>A </a:t>
            </a:r>
            <a:r>
              <a:rPr lang="ru-RU" smtClean="0"/>
              <a:t>и </a:t>
            </a:r>
            <a:r>
              <a:rPr lang="en-US" smtClean="0"/>
              <a:t>B – </a:t>
            </a:r>
            <a:r>
              <a:rPr lang="ru-RU" smtClean="0"/>
              <a:t>ближе друг к другу, чем каждый из них к белку из </a:t>
            </a:r>
            <a:r>
              <a:rPr lang="en-US" smtClean="0"/>
              <a:t>C. </a:t>
            </a:r>
            <a:r>
              <a:rPr lang="ru-RU" smtClean="0"/>
              <a:t>Это произошло потому, что когда-то, у общего предка всех трёх видов, предковый белок разделился на два </a:t>
            </a:r>
            <a:r>
              <a:rPr lang="ru-RU" b="1" smtClean="0"/>
              <a:t>паралога</a:t>
            </a:r>
            <a:r>
              <a:rPr lang="ru-RU" smtClean="0"/>
              <a:t>.</a:t>
            </a:r>
          </a:p>
          <a:p>
            <a:r>
              <a:rPr lang="ru-RU" smtClean="0"/>
              <a:t>Впоследствии у каждого вида один из паралогов был потерян.</a:t>
            </a:r>
          </a:p>
          <a:p>
            <a:r>
              <a:rPr lang="ru-RU" smtClean="0"/>
              <a:t>В результате попытка восстановить дерево видов по последовательностям белков этого семейства приводит к неверному результату.</a:t>
            </a:r>
          </a:p>
          <a:p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B36339-7561-4E3C-88D2-D4421106684A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Теперь одновременные последовательности уже не изображаются точками одной горизонтали.</a:t>
            </a:r>
          </a:p>
          <a:p>
            <a:r>
              <a:rPr lang="ru-RU" smtClean="0"/>
              <a:t>Зато длины отрезков получают смысл числа мутаций, произошедших на этом отрезке.</a:t>
            </a:r>
          </a:p>
          <a:p>
            <a:r>
              <a:rPr lang="ru-RU" smtClean="0"/>
              <a:t>В прямоугольной форме длины ветвей отображаются </a:t>
            </a:r>
            <a:r>
              <a:rPr lang="ru-RU" b="1" smtClean="0"/>
              <a:t>горизонтальными</a:t>
            </a:r>
            <a:r>
              <a:rPr lang="ru-RU" smtClean="0"/>
              <a:t> (если дерево «растить» слева направо) частями линий; вертикальные отрезки служат лишь для удобства расположения горизонтальных.</a:t>
            </a:r>
          </a:p>
          <a:p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EA76BC-797C-4BB4-B162-C49F329A4D72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D2A9F1-2358-4F5A-97B7-F4DD77D4A27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Человек, мышь, нематода, садовый боб, рапс, маршанция, Prototheca wickerhamii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Из одного узла выходят несколько ветвей. Маловероятно, чтобы последовательность разделилась сразу на три независимо эволюционирующие …</a:t>
            </a: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96D12D-C844-422A-9C5E-896EB5DDF72F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Небинарное дерево приходится рисовать, когда нам не хватает информации для однозначного определения порядка ветвления.</a:t>
            </a:r>
          </a:p>
          <a:p>
            <a:r>
              <a:rPr lang="ru-RU" smtClean="0"/>
              <a:t>Вместо «небинарное» часто говорят «неразрешённое».</a:t>
            </a:r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25E1D2-971D-425A-9794-83D94DAD3233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Из-за обратимого характера большинства мутаций часто невозможно понять, в каком направлении двигалась эволюция. Поэтому приходится рисовать неукоренённые деревья. </a:t>
            </a: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10379F-559B-45B9-9D0B-54E95E292E23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7189A-7F68-47E0-AD6E-E076291C5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D37E1-0370-4596-86BA-EAD09850B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118B8-8A5D-4BAB-AB27-80693D3C3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59C06-2B42-4F1D-B913-32D845300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1777F-6DD2-4F27-AD82-CFD0460FE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21035-5776-40F8-86A9-BA4069409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B78B0-4D4D-48D1-AAA5-3F87BD4F2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7FCB-2DF1-4D97-BDF9-42BA3C666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41BAE-B743-460F-BABE-50F57D2CF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159AC-E4C4-4820-82E1-D5BEC3D09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5765E-673F-42A4-99AC-004DE457B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0F3C8-4AD7-4A61-8708-B1F30CDC7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B6F33-83AE-49C0-BF0A-4EDB8B006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FF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7C6BA0A9-2C96-4935-AE0B-FCC284A66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volution.genetics.washington.edu/phylip/newicktree.html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List_of_phylogenetic_tree_visualization_software" TargetMode="External"/><Relationship Id="rId3" Type="http://schemas.openxmlformats.org/officeDocument/2006/relationships/hyperlink" Target="http://taxonomy.zoology.gla.ac.uk/rod/treeview.html" TargetMode="External"/><Relationship Id="rId7" Type="http://schemas.openxmlformats.org/officeDocument/2006/relationships/hyperlink" Target="http://evolution.genetics.washington.edu/phylip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ites.google.com/site/cmzmasek/home/software/archaeopteryx" TargetMode="External"/><Relationship Id="rId5" Type="http://schemas.openxmlformats.org/officeDocument/2006/relationships/hyperlink" Target="http://tree.bio.ed.ac.uk/software/figtree/" TargetMode="External"/><Relationship Id="rId4" Type="http://schemas.openxmlformats.org/officeDocument/2006/relationships/hyperlink" Target="http://www.megasoftware.ne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6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427038"/>
            <a:ext cx="4648200" cy="2530476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ru-RU" sz="4000" smtClean="0">
                <a:solidFill>
                  <a:srgbClr val="FFFF99"/>
                </a:solidFill>
              </a:rPr>
              <a:t/>
            </a:r>
            <a:br>
              <a:rPr lang="ru-RU" sz="4000" smtClean="0">
                <a:solidFill>
                  <a:srgbClr val="FFFF99"/>
                </a:solidFill>
              </a:rPr>
            </a:br>
            <a:r>
              <a:rPr lang="ru-RU" sz="4000" smtClean="0">
                <a:solidFill>
                  <a:srgbClr val="FFFF99"/>
                </a:solidFill>
              </a:rPr>
              <a:t>Филогенетические деревья</a:t>
            </a:r>
            <a:r>
              <a:rPr lang="en-US" sz="4000" smtClean="0">
                <a:solidFill>
                  <a:srgbClr val="FFFF00"/>
                </a:solidFill>
              </a:rPr>
              <a:t/>
            </a:r>
            <a:br>
              <a:rPr lang="en-US" sz="4000" smtClean="0">
                <a:solidFill>
                  <a:srgbClr val="FFFF00"/>
                </a:solidFill>
              </a:rPr>
            </a:br>
            <a:endParaRPr lang="en-US" sz="4000" smtClean="0">
              <a:solidFill>
                <a:srgbClr val="FFFF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00200"/>
            <a:ext cx="3810000" cy="38100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ru-RU" sz="2800" dirty="0" smtClean="0">
                <a:solidFill>
                  <a:srgbClr val="FFFFCC"/>
                </a:solidFill>
                <a:latin typeface="Times New Roman" pitchFamily="18" charset="0"/>
              </a:rPr>
              <a:t>«…великое Дерево Жизни заполняет земную кору своими мертвыми и сломанными ветвями и покрывает поверхность вечно ветвящимися и прекрасными побегами»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b="1" dirty="0" smtClean="0">
                <a:solidFill>
                  <a:srgbClr val="FFFFCC"/>
                </a:solidFill>
                <a:latin typeface="Times New Roman" pitchFamily="18" charset="0"/>
              </a:rPr>
              <a:t>            </a:t>
            </a:r>
            <a:r>
              <a:rPr lang="ru-RU" sz="3600" b="1" dirty="0" smtClean="0">
                <a:solidFill>
                  <a:srgbClr val="FFFFCC"/>
                </a:solidFill>
                <a:latin typeface="Times New Roman" pitchFamily="18" charset="0"/>
              </a:rPr>
              <a:t>Ч. Дарвин</a:t>
            </a:r>
          </a:p>
          <a:p>
            <a:pPr eaLnBrk="1" hangingPunct="1">
              <a:lnSpc>
                <a:spcPct val="80000"/>
              </a:lnSpc>
            </a:pPr>
            <a:endParaRPr lang="en-US" sz="3600" b="1" dirty="0" smtClean="0">
              <a:solidFill>
                <a:srgbClr val="FFFFCC"/>
              </a:solidFill>
              <a:latin typeface="Times New Roman" pitchFamily="18" charset="0"/>
            </a:endParaRPr>
          </a:p>
        </p:txBody>
      </p:sp>
      <p:pic>
        <p:nvPicPr>
          <p:cNvPr id="2052" name="Picture 5" descr="389px-Tree_of_life_by_Haeckel"/>
          <p:cNvPicPr>
            <a:picLocks noChangeAspect="1" noChangeArrowheads="1"/>
          </p:cNvPicPr>
          <p:nvPr/>
        </p:nvPicPr>
        <p:blipFill>
          <a:blip r:embed="rId2" cstate="print">
            <a:lum bright="-6000" contrast="6000"/>
          </a:blip>
          <a:srcRect/>
          <a:stretch>
            <a:fillRect/>
          </a:stretch>
        </p:blipFill>
        <p:spPr bwMode="auto">
          <a:xfrm>
            <a:off x="4687888" y="0"/>
            <a:ext cx="44561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Line 15"/>
          <p:cNvSpPr>
            <a:spLocks noChangeShapeType="1"/>
          </p:cNvSpPr>
          <p:nvPr/>
        </p:nvSpPr>
        <p:spPr bwMode="auto">
          <a:xfrm>
            <a:off x="457200" y="5791200"/>
            <a:ext cx="4038600" cy="0"/>
          </a:xfrm>
          <a:prstGeom prst="line">
            <a:avLst/>
          </a:prstGeom>
          <a:noFill/>
          <a:ln w="12700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4" name="Rectangle 16"/>
          <p:cNvSpPr>
            <a:spLocks noChangeArrowheads="1"/>
          </p:cNvSpPr>
          <p:nvPr/>
        </p:nvSpPr>
        <p:spPr bwMode="auto">
          <a:xfrm>
            <a:off x="228600" y="6019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>
                <a:solidFill>
                  <a:srgbClr val="716E00"/>
                </a:solidFill>
              </a:rPr>
              <a:t>ФББ, </a:t>
            </a:r>
            <a:r>
              <a:rPr lang="en-US" sz="2400" dirty="0">
                <a:solidFill>
                  <a:srgbClr val="716E00"/>
                </a:solidFill>
              </a:rPr>
              <a:t>IV </a:t>
            </a:r>
            <a:r>
              <a:rPr lang="ru-RU" sz="2400" dirty="0">
                <a:solidFill>
                  <a:srgbClr val="716E00"/>
                </a:solidFill>
              </a:rPr>
              <a:t>семестр, весна 20</a:t>
            </a:r>
            <a:r>
              <a:rPr lang="en-US" sz="2400" dirty="0" smtClean="0">
                <a:solidFill>
                  <a:srgbClr val="716E00"/>
                </a:solidFill>
              </a:rPr>
              <a:t>18</a:t>
            </a:r>
            <a:endParaRPr lang="ru-RU" sz="2400" dirty="0">
              <a:solidFill>
                <a:srgbClr val="716E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9" descr="rt14_phylogram"/>
          <p:cNvPicPr>
            <a:picLocks noChangeAspect="1" noChangeArrowheads="1"/>
          </p:cNvPicPr>
          <p:nvPr/>
        </p:nvPicPr>
        <p:blipFill>
          <a:blip r:embed="rId3" cstate="print"/>
          <a:srcRect t="6549" b="8339"/>
          <a:stretch>
            <a:fillRect/>
          </a:stretch>
        </p:blipFill>
        <p:spPr bwMode="auto">
          <a:xfrm>
            <a:off x="2743200" y="3352800"/>
            <a:ext cx="304323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003A1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>
                <a:solidFill>
                  <a:srgbClr val="FFFFCC"/>
                </a:solidFill>
                <a:latin typeface="Times New Roman" pitchFamily="18" charset="0"/>
              </a:rPr>
              <a:t>Описание структуры дерева (терминология)</a:t>
            </a:r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152400" y="685800"/>
            <a:ext cx="8991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b="1" u="sng">
                <a:solidFill>
                  <a:srgbClr val="003A1C"/>
                </a:solidFill>
                <a:latin typeface="Times New Roman" pitchFamily="18" charset="0"/>
              </a:rPr>
              <a:t> Узел (node)</a:t>
            </a:r>
            <a:r>
              <a:rPr lang="ru-RU">
                <a:solidFill>
                  <a:srgbClr val="003A1C"/>
                </a:solidFill>
                <a:latin typeface="Times New Roman" pitchFamily="18" charset="0"/>
              </a:rPr>
              <a:t>      —  точка разделения предковой последовательности (вида,</a:t>
            </a:r>
          </a:p>
          <a:p>
            <a:r>
              <a:rPr lang="ru-RU">
                <a:solidFill>
                  <a:srgbClr val="003A1C"/>
                </a:solidFill>
                <a:latin typeface="Times New Roman" pitchFamily="18" charset="0"/>
              </a:rPr>
              <a:t>                                   популяции) на  две независимо эволюционирующие. Соответствует </a:t>
            </a:r>
          </a:p>
          <a:p>
            <a:r>
              <a:rPr lang="ru-RU">
                <a:solidFill>
                  <a:srgbClr val="003A1C"/>
                </a:solidFill>
                <a:latin typeface="Times New Roman" pitchFamily="18" charset="0"/>
              </a:rPr>
              <a:t>                                   внутренней вершине графа, изображающего эволюцию.</a:t>
            </a:r>
            <a:endParaRPr lang="en-US">
              <a:solidFill>
                <a:srgbClr val="003A1C"/>
              </a:solidFill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en-US">
                <a:solidFill>
                  <a:srgbClr val="003A1C"/>
                </a:solidFill>
                <a:latin typeface="Times New Roman" pitchFamily="18" charset="0"/>
              </a:rPr>
              <a:t> </a:t>
            </a:r>
            <a:r>
              <a:rPr lang="ru-RU" b="1" u="sng">
                <a:solidFill>
                  <a:srgbClr val="003A1C"/>
                </a:solidFill>
                <a:latin typeface="Times New Roman" pitchFamily="18" charset="0"/>
              </a:rPr>
              <a:t>Лист (</a:t>
            </a:r>
            <a:r>
              <a:rPr lang="en-US" b="1" u="sng">
                <a:solidFill>
                  <a:srgbClr val="003A1C"/>
                </a:solidFill>
                <a:latin typeface="Times New Roman" pitchFamily="18" charset="0"/>
              </a:rPr>
              <a:t>leaf)</a:t>
            </a:r>
            <a:r>
              <a:rPr lang="ru-RU" b="1">
                <a:solidFill>
                  <a:srgbClr val="003A1C"/>
                </a:solidFill>
                <a:latin typeface="Times New Roman" pitchFamily="18" charset="0"/>
              </a:rPr>
              <a:t>        </a:t>
            </a:r>
            <a:r>
              <a:rPr lang="ru-RU">
                <a:solidFill>
                  <a:srgbClr val="003A1C"/>
                </a:solidFill>
                <a:latin typeface="Times New Roman" pitchFamily="18" charset="0"/>
              </a:rPr>
              <a:t>— реальный (современный) объект; внешняя вершина графа.</a:t>
            </a:r>
            <a:r>
              <a:rPr lang="en-US">
                <a:solidFill>
                  <a:srgbClr val="003A1C"/>
                </a:solidFill>
              </a:rPr>
              <a:t>  </a:t>
            </a:r>
            <a:r>
              <a:rPr lang="ru-RU">
                <a:solidFill>
                  <a:srgbClr val="003A1C"/>
                </a:solidFill>
              </a:rPr>
              <a:t>               </a:t>
            </a:r>
            <a:endParaRPr lang="ru-RU">
              <a:solidFill>
                <a:srgbClr val="003A1C"/>
              </a:solidFill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ru-RU">
                <a:solidFill>
                  <a:srgbClr val="003A1C"/>
                </a:solidFill>
                <a:latin typeface="Times New Roman" pitchFamily="18" charset="0"/>
              </a:rPr>
              <a:t> </a:t>
            </a:r>
            <a:r>
              <a:rPr lang="ru-RU" b="1" u="sng">
                <a:solidFill>
                  <a:srgbClr val="003A1C"/>
                </a:solidFill>
                <a:latin typeface="Times New Roman" pitchFamily="18" charset="0"/>
              </a:rPr>
              <a:t>Ветвь (branch)</a:t>
            </a:r>
            <a:r>
              <a:rPr lang="ru-RU">
                <a:solidFill>
                  <a:srgbClr val="003A1C"/>
                </a:solidFill>
                <a:latin typeface="Times New Roman" pitchFamily="18" charset="0"/>
              </a:rPr>
              <a:t> — связь между узлами или между узлом и листом; ребро графа.</a:t>
            </a:r>
          </a:p>
          <a:p>
            <a:pPr>
              <a:buFontTx/>
              <a:buChar char="•"/>
            </a:pPr>
            <a:r>
              <a:rPr lang="ru-RU">
                <a:solidFill>
                  <a:srgbClr val="003A1C"/>
                </a:solidFill>
                <a:latin typeface="Times New Roman" pitchFamily="18" charset="0"/>
              </a:rPr>
              <a:t> </a:t>
            </a:r>
            <a:r>
              <a:rPr lang="ru-RU" b="1" u="sng">
                <a:solidFill>
                  <a:srgbClr val="003A1C"/>
                </a:solidFill>
                <a:latin typeface="Times New Roman" pitchFamily="18" charset="0"/>
              </a:rPr>
              <a:t>Корень (</a:t>
            </a:r>
            <a:r>
              <a:rPr lang="en-US" b="1" u="sng">
                <a:solidFill>
                  <a:srgbClr val="003A1C"/>
                </a:solidFill>
                <a:latin typeface="Times New Roman" pitchFamily="18" charset="0"/>
              </a:rPr>
              <a:t>root)</a:t>
            </a:r>
            <a:r>
              <a:rPr lang="ru-RU">
                <a:solidFill>
                  <a:srgbClr val="003A1C"/>
                </a:solidFill>
                <a:latin typeface="Times New Roman" pitchFamily="18" charset="0"/>
              </a:rPr>
              <a:t>   — гипотетический общий предок.</a:t>
            </a:r>
            <a:endParaRPr lang="en-US">
              <a:solidFill>
                <a:srgbClr val="003A1C"/>
              </a:solidFill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en-US" b="1">
                <a:latin typeface="Times New Roman" pitchFamily="18" charset="0"/>
              </a:rPr>
              <a:t> </a:t>
            </a:r>
            <a:r>
              <a:rPr lang="ru-RU" b="1" u="sng">
                <a:solidFill>
                  <a:srgbClr val="003A1C"/>
                </a:solidFill>
                <a:latin typeface="Times New Roman" pitchFamily="18" charset="0"/>
              </a:rPr>
              <a:t>Кла́да</a:t>
            </a:r>
            <a:r>
              <a:rPr lang="en-US" b="1" u="sng">
                <a:solidFill>
                  <a:srgbClr val="003A1C"/>
                </a:solidFill>
                <a:latin typeface="Times New Roman" pitchFamily="18" charset="0"/>
              </a:rPr>
              <a:t> (clade)</a:t>
            </a:r>
            <a:r>
              <a:rPr lang="en-US" b="1">
                <a:solidFill>
                  <a:srgbClr val="003A1C"/>
                </a:solidFill>
                <a:latin typeface="Times New Roman" pitchFamily="18" charset="0"/>
              </a:rPr>
              <a:t> </a:t>
            </a:r>
            <a:r>
              <a:rPr lang="ru-RU" b="1">
                <a:solidFill>
                  <a:srgbClr val="003A1C"/>
                </a:solidFill>
                <a:latin typeface="Times New Roman" pitchFamily="18" charset="0"/>
              </a:rPr>
              <a:t>  </a:t>
            </a:r>
            <a:r>
              <a:rPr lang="ru-RU">
                <a:solidFill>
                  <a:srgbClr val="003A1C"/>
                </a:solidFill>
                <a:latin typeface="Times New Roman" pitchFamily="18" charset="0"/>
              </a:rPr>
              <a:t>— группа организмов, представляющая собой всех потомков некоторого </a:t>
            </a:r>
          </a:p>
          <a:p>
            <a:r>
              <a:rPr lang="ru-RU">
                <a:solidFill>
                  <a:srgbClr val="003A1C"/>
                </a:solidFill>
                <a:latin typeface="Times New Roman" pitchFamily="18" charset="0"/>
              </a:rPr>
              <a:t>                                  общего предка.</a:t>
            </a:r>
            <a:r>
              <a:rPr lang="ru-RU">
                <a:latin typeface="Times New Roman" pitchFamily="18" charset="0"/>
              </a:rPr>
              <a:t> </a:t>
            </a:r>
          </a:p>
        </p:txBody>
      </p:sp>
      <p:sp>
        <p:nvSpPr>
          <p:cNvPr id="11269" name="Oval 10"/>
          <p:cNvSpPr>
            <a:spLocks noChangeArrowheads="1"/>
          </p:cNvSpPr>
          <p:nvPr/>
        </p:nvSpPr>
        <p:spPr bwMode="auto">
          <a:xfrm>
            <a:off x="3886200" y="4419600"/>
            <a:ext cx="1524000" cy="990600"/>
          </a:xfrm>
          <a:prstGeom prst="ellipse">
            <a:avLst/>
          </a:prstGeom>
          <a:solidFill>
            <a:srgbClr val="FFFFE7">
              <a:alpha val="30196"/>
            </a:srgbClr>
          </a:solidFill>
          <a:ln w="1905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AutoShape 12"/>
          <p:cNvSpPr>
            <a:spLocks noChangeArrowheads="1"/>
          </p:cNvSpPr>
          <p:nvPr/>
        </p:nvSpPr>
        <p:spPr bwMode="auto">
          <a:xfrm>
            <a:off x="2286000" y="5867400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7" name="AutoShape 13"/>
          <p:cNvSpPr>
            <a:spLocks noChangeArrowheads="1"/>
          </p:cNvSpPr>
          <p:nvPr/>
        </p:nvSpPr>
        <p:spPr bwMode="auto">
          <a:xfrm>
            <a:off x="3505200" y="3962400"/>
            <a:ext cx="228600" cy="228600"/>
          </a:xfrm>
          <a:prstGeom prst="star5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272" name="AutoShape 14"/>
          <p:cNvSpPr>
            <a:spLocks noChangeArrowheads="1"/>
          </p:cNvSpPr>
          <p:nvPr/>
        </p:nvSpPr>
        <p:spPr bwMode="auto">
          <a:xfrm>
            <a:off x="4648200" y="59436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895600" y="3776663"/>
            <a:ext cx="7620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Node</a:t>
            </a:r>
            <a:endParaRPr lang="ru-RU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6400" y="5757863"/>
            <a:ext cx="7620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Root</a:t>
            </a:r>
            <a:endParaRPr lang="ru-RU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0" y="5867400"/>
            <a:ext cx="7620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Leaf</a:t>
            </a:r>
            <a:endParaRPr lang="ru-RU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4572000"/>
            <a:ext cx="7620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Clade</a:t>
            </a:r>
            <a:endParaRPr lang="ru-RU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43200" y="6215063"/>
            <a:ext cx="8382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Branch</a:t>
            </a:r>
            <a:endParaRPr lang="ru-RU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278" name="Номер слайда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AB951E-6477-4EDA-9C4F-761BA4AB278F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Небинарное дерево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-190500" y="2171700"/>
            <a:ext cx="2667000" cy="1066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1028700" y="2019300"/>
            <a:ext cx="2667000" cy="1371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76200" y="39624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Human</a:t>
            </a:r>
            <a:endParaRPr lang="ru-RU" sz="1600"/>
          </a:p>
        </p:txBody>
      </p:sp>
      <p:sp>
        <p:nvSpPr>
          <p:cNvPr id="12294" name="TextBox 7"/>
          <p:cNvSpPr txBox="1">
            <a:spLocks noChangeArrowheads="1"/>
          </p:cNvSpPr>
          <p:nvPr/>
        </p:nvSpPr>
        <p:spPr bwMode="auto">
          <a:xfrm>
            <a:off x="2895600" y="396240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Chicken</a:t>
            </a:r>
            <a:endParaRPr lang="ru-RU" sz="160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723900" y="3009900"/>
            <a:ext cx="152400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6" name="TextBox 10"/>
          <p:cNvSpPr txBox="1">
            <a:spLocks noChangeArrowheads="1"/>
          </p:cNvSpPr>
          <p:nvPr/>
        </p:nvSpPr>
        <p:spPr bwMode="auto">
          <a:xfrm>
            <a:off x="1524000" y="39624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Mouse</a:t>
            </a:r>
            <a:endParaRPr lang="ru-RU" sz="160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3771900" y="262890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800600" y="1600200"/>
            <a:ext cx="1981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800600" y="3657600"/>
            <a:ext cx="685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4838700" y="3619500"/>
            <a:ext cx="1295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486400" y="2971800"/>
            <a:ext cx="121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486400" y="4267200"/>
            <a:ext cx="121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3" name="TextBox 26"/>
          <p:cNvSpPr txBox="1">
            <a:spLocks noChangeArrowheads="1"/>
          </p:cNvSpPr>
          <p:nvPr/>
        </p:nvSpPr>
        <p:spPr bwMode="auto">
          <a:xfrm>
            <a:off x="6705600" y="40386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Human</a:t>
            </a:r>
            <a:endParaRPr lang="ru-RU" sz="1600"/>
          </a:p>
        </p:txBody>
      </p:sp>
      <p:sp>
        <p:nvSpPr>
          <p:cNvPr id="12304" name="TextBox 27"/>
          <p:cNvSpPr txBox="1">
            <a:spLocks noChangeArrowheads="1"/>
          </p:cNvSpPr>
          <p:nvPr/>
        </p:nvSpPr>
        <p:spPr bwMode="auto">
          <a:xfrm>
            <a:off x="6705600" y="27432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Mouse</a:t>
            </a:r>
            <a:endParaRPr lang="ru-RU" sz="1600"/>
          </a:p>
        </p:txBody>
      </p:sp>
      <p:sp>
        <p:nvSpPr>
          <p:cNvPr id="12305" name="TextBox 28"/>
          <p:cNvSpPr txBox="1">
            <a:spLocks noChangeArrowheads="1"/>
          </p:cNvSpPr>
          <p:nvPr/>
        </p:nvSpPr>
        <p:spPr bwMode="auto">
          <a:xfrm>
            <a:off x="6781800" y="137160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Chicken</a:t>
            </a:r>
            <a:endParaRPr lang="ru-RU" sz="160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>
            <a:off x="457200" y="327660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7" name="TextBox 35"/>
          <p:cNvSpPr txBox="1">
            <a:spLocks noChangeArrowheads="1"/>
          </p:cNvSpPr>
          <p:nvPr/>
        </p:nvSpPr>
        <p:spPr bwMode="auto">
          <a:xfrm>
            <a:off x="914400" y="39624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Dog</a:t>
            </a:r>
            <a:endParaRPr lang="ru-RU" sz="160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5486400" y="3581400"/>
            <a:ext cx="121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9" name="TextBox 37"/>
          <p:cNvSpPr txBox="1">
            <a:spLocks noChangeArrowheads="1"/>
          </p:cNvSpPr>
          <p:nvPr/>
        </p:nvSpPr>
        <p:spPr bwMode="auto">
          <a:xfrm>
            <a:off x="6781800" y="33528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Dog</a:t>
            </a:r>
            <a:endParaRPr lang="ru-RU" sz="1600"/>
          </a:p>
        </p:txBody>
      </p:sp>
      <p:sp>
        <p:nvSpPr>
          <p:cNvPr id="12310" name="Номер слайда 2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004B04-C7FE-474B-80FF-8F51D7CC3CCC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116"/>
          <p:cNvSpPr>
            <a:spLocks noChangeArrowheads="1"/>
          </p:cNvSpPr>
          <p:nvPr/>
        </p:nvSpPr>
        <p:spPr bwMode="auto">
          <a:xfrm>
            <a:off x="3962400" y="1219200"/>
            <a:ext cx="4953000" cy="5410200"/>
          </a:xfrm>
          <a:prstGeom prst="ellipse">
            <a:avLst/>
          </a:prstGeom>
          <a:solidFill>
            <a:srgbClr val="FFFFCC">
              <a:alpha val="3098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3A1C"/>
          </a:solidFill>
        </p:spPr>
        <p:txBody>
          <a:bodyPr tIns="0" bIns="0"/>
          <a:lstStyle/>
          <a:p>
            <a:pPr algn="l" eaLnBrk="1" hangingPunct="1"/>
            <a:r>
              <a:rPr lang="ru-RU" sz="3600" b="1" smtClean="0">
                <a:solidFill>
                  <a:srgbClr val="FFFFCC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FFFFCC"/>
                </a:solidFill>
                <a:latin typeface="Times New Roman" pitchFamily="18" charset="0"/>
              </a:rPr>
            </a:br>
            <a:r>
              <a:rPr lang="ru-RU" sz="3600" b="1" smtClean="0">
                <a:solidFill>
                  <a:srgbClr val="FFFFCC"/>
                </a:solidFill>
                <a:latin typeface="Times New Roman" pitchFamily="18" charset="0"/>
              </a:rPr>
              <a:t> </a:t>
            </a:r>
            <a:r>
              <a:rPr lang="ru-RU" sz="3200" b="1" smtClean="0">
                <a:solidFill>
                  <a:srgbClr val="FFFFCC"/>
                </a:solidFill>
                <a:latin typeface="Times New Roman" pitchFamily="18" charset="0"/>
              </a:rPr>
              <a:t>Небинарное дерево следует понимать как </a:t>
            </a:r>
            <a:br>
              <a:rPr lang="ru-RU" sz="3200" b="1" smtClean="0">
                <a:solidFill>
                  <a:srgbClr val="FFFFCC"/>
                </a:solidFill>
                <a:latin typeface="Times New Roman" pitchFamily="18" charset="0"/>
              </a:rPr>
            </a:br>
            <a:r>
              <a:rPr lang="ru-RU" sz="3200" b="1" smtClean="0">
                <a:solidFill>
                  <a:srgbClr val="FFFFCC"/>
                </a:solidFill>
                <a:latin typeface="Times New Roman" pitchFamily="18" charset="0"/>
              </a:rPr>
              <a:t> множество возможных «разрешений»</a:t>
            </a:r>
            <a:br>
              <a:rPr lang="ru-RU" sz="3200" b="1" smtClean="0">
                <a:solidFill>
                  <a:srgbClr val="FFFFCC"/>
                </a:solidFill>
                <a:latin typeface="Times New Roman" pitchFamily="18" charset="0"/>
              </a:rPr>
            </a:br>
            <a:endParaRPr lang="ru-RU" sz="3200" b="1" smtClean="0">
              <a:solidFill>
                <a:srgbClr val="FFFFCC"/>
              </a:solidFill>
              <a:latin typeface="Times New Roman" pitchFamily="18" charset="0"/>
            </a:endParaRP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228600" y="5105400"/>
            <a:ext cx="861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SzPct val="150000"/>
              <a:buFont typeface="Wingdings" pitchFamily="2" charset="2"/>
              <a:buChar char="ь"/>
            </a:pPr>
            <a:endParaRPr lang="ru-RU" sz="2400">
              <a:solidFill>
                <a:srgbClr val="004600"/>
              </a:solidFill>
              <a:latin typeface="Times New Roman" pitchFamily="18" charset="0"/>
            </a:endParaRPr>
          </a:p>
        </p:txBody>
      </p:sp>
      <p:sp>
        <p:nvSpPr>
          <p:cNvPr id="13317" name="Rectangle 90"/>
          <p:cNvSpPr>
            <a:spLocks noChangeArrowheads="1"/>
          </p:cNvSpPr>
          <p:nvPr/>
        </p:nvSpPr>
        <p:spPr bwMode="auto">
          <a:xfrm>
            <a:off x="3048000" y="35814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000">
                <a:solidFill>
                  <a:srgbClr val="003A1C"/>
                </a:solidFill>
              </a:rPr>
              <a:t>=</a:t>
            </a:r>
          </a:p>
        </p:txBody>
      </p:sp>
      <p:sp>
        <p:nvSpPr>
          <p:cNvPr id="13318" name="Rectangle 91"/>
          <p:cNvSpPr>
            <a:spLocks noChangeArrowheads="1"/>
          </p:cNvSpPr>
          <p:nvPr/>
        </p:nvSpPr>
        <p:spPr bwMode="auto">
          <a:xfrm>
            <a:off x="6019800" y="28956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000">
              <a:solidFill>
                <a:srgbClr val="003A1C"/>
              </a:solidFill>
            </a:endParaRPr>
          </a:p>
        </p:txBody>
      </p:sp>
      <p:sp>
        <p:nvSpPr>
          <p:cNvPr id="13319" name="Rectangle 92"/>
          <p:cNvSpPr>
            <a:spLocks noChangeArrowheads="1"/>
          </p:cNvSpPr>
          <p:nvPr/>
        </p:nvSpPr>
        <p:spPr bwMode="auto">
          <a:xfrm>
            <a:off x="5181600" y="5410200"/>
            <a:ext cx="251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003A1C"/>
                </a:solidFill>
              </a:rPr>
              <a:t>Есть еще варианты?</a:t>
            </a:r>
          </a:p>
        </p:txBody>
      </p:sp>
      <p:grpSp>
        <p:nvGrpSpPr>
          <p:cNvPr id="13320" name="Group 97"/>
          <p:cNvGrpSpPr>
            <a:grpSpLocks/>
          </p:cNvGrpSpPr>
          <p:nvPr/>
        </p:nvGrpSpPr>
        <p:grpSpPr bwMode="auto">
          <a:xfrm>
            <a:off x="304800" y="1752600"/>
            <a:ext cx="2759075" cy="3640138"/>
            <a:chOff x="336" y="938"/>
            <a:chExt cx="2250" cy="2207"/>
          </a:xfrm>
        </p:grpSpPr>
        <p:sp>
          <p:nvSpPr>
            <p:cNvPr id="13373" name="Line 98"/>
            <p:cNvSpPr>
              <a:spLocks noChangeShapeType="1"/>
            </p:cNvSpPr>
            <p:nvPr/>
          </p:nvSpPr>
          <p:spPr bwMode="auto">
            <a:xfrm>
              <a:off x="383" y="2485"/>
              <a:ext cx="57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74" name="Line 99"/>
            <p:cNvSpPr>
              <a:spLocks noChangeShapeType="1"/>
            </p:cNvSpPr>
            <p:nvPr/>
          </p:nvSpPr>
          <p:spPr bwMode="auto">
            <a:xfrm flipH="1" flipV="1">
              <a:off x="960" y="2016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75" name="Line 100"/>
            <p:cNvSpPr>
              <a:spLocks noChangeShapeType="1"/>
            </p:cNvSpPr>
            <p:nvPr/>
          </p:nvSpPr>
          <p:spPr bwMode="auto">
            <a:xfrm>
              <a:off x="956" y="2009"/>
              <a:ext cx="12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76" name="Line 101"/>
            <p:cNvSpPr>
              <a:spLocks noChangeShapeType="1"/>
            </p:cNvSpPr>
            <p:nvPr/>
          </p:nvSpPr>
          <p:spPr bwMode="auto">
            <a:xfrm flipV="1">
              <a:off x="960" y="2496"/>
              <a:ext cx="0" cy="27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77" name="Line 102"/>
            <p:cNvSpPr>
              <a:spLocks noChangeShapeType="1"/>
            </p:cNvSpPr>
            <p:nvPr/>
          </p:nvSpPr>
          <p:spPr bwMode="auto">
            <a:xfrm>
              <a:off x="960" y="2640"/>
              <a:ext cx="7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78" name="Line 103"/>
            <p:cNvSpPr>
              <a:spLocks noChangeShapeType="1"/>
            </p:cNvSpPr>
            <p:nvPr/>
          </p:nvSpPr>
          <p:spPr bwMode="auto">
            <a:xfrm>
              <a:off x="960" y="2774"/>
              <a:ext cx="0" cy="2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79" name="Line 104"/>
            <p:cNvSpPr>
              <a:spLocks noChangeShapeType="1"/>
            </p:cNvSpPr>
            <p:nvPr/>
          </p:nvSpPr>
          <p:spPr bwMode="auto">
            <a:xfrm>
              <a:off x="960" y="3012"/>
              <a:ext cx="7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80" name="Text Box 105"/>
            <p:cNvSpPr txBox="1">
              <a:spLocks noChangeArrowheads="1"/>
            </p:cNvSpPr>
            <p:nvPr/>
          </p:nvSpPr>
          <p:spPr bwMode="auto">
            <a:xfrm>
              <a:off x="2160" y="1824"/>
              <a:ext cx="316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3381" name="Text Box 106"/>
            <p:cNvSpPr txBox="1">
              <a:spLocks noChangeArrowheads="1"/>
            </p:cNvSpPr>
            <p:nvPr/>
          </p:nvSpPr>
          <p:spPr bwMode="auto">
            <a:xfrm>
              <a:off x="1711" y="2496"/>
              <a:ext cx="330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3382" name="Text Box 107"/>
            <p:cNvSpPr txBox="1">
              <a:spLocks noChangeArrowheads="1"/>
            </p:cNvSpPr>
            <p:nvPr/>
          </p:nvSpPr>
          <p:spPr bwMode="auto">
            <a:xfrm>
              <a:off x="1647" y="2868"/>
              <a:ext cx="302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13383" name="Line 108"/>
            <p:cNvSpPr>
              <a:spLocks noChangeShapeType="1"/>
            </p:cNvSpPr>
            <p:nvPr/>
          </p:nvSpPr>
          <p:spPr bwMode="auto">
            <a:xfrm>
              <a:off x="960" y="2304"/>
              <a:ext cx="7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84" name="Text Box 109"/>
            <p:cNvSpPr txBox="1">
              <a:spLocks noChangeArrowheads="1"/>
            </p:cNvSpPr>
            <p:nvPr/>
          </p:nvSpPr>
          <p:spPr bwMode="auto">
            <a:xfrm>
              <a:off x="1647" y="2160"/>
              <a:ext cx="289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Times New Roman" pitchFamily="18" charset="0"/>
                </a:rPr>
                <a:t>F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385" name="Line 110"/>
            <p:cNvSpPr>
              <a:spLocks noChangeShapeType="1"/>
            </p:cNvSpPr>
            <p:nvPr/>
          </p:nvSpPr>
          <p:spPr bwMode="auto">
            <a:xfrm flipV="1">
              <a:off x="384" y="1104"/>
              <a:ext cx="0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86" name="Line 111"/>
            <p:cNvSpPr>
              <a:spLocks noChangeShapeType="1"/>
            </p:cNvSpPr>
            <p:nvPr/>
          </p:nvSpPr>
          <p:spPr bwMode="auto">
            <a:xfrm>
              <a:off x="384" y="1104"/>
              <a:ext cx="18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87" name="Line 112"/>
            <p:cNvSpPr>
              <a:spLocks noChangeShapeType="1"/>
            </p:cNvSpPr>
            <p:nvPr/>
          </p:nvSpPr>
          <p:spPr bwMode="auto">
            <a:xfrm>
              <a:off x="384" y="1488"/>
              <a:ext cx="17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88" name="Text Box 113"/>
            <p:cNvSpPr txBox="1">
              <a:spLocks noChangeArrowheads="1"/>
            </p:cNvSpPr>
            <p:nvPr/>
          </p:nvSpPr>
          <p:spPr bwMode="auto">
            <a:xfrm>
              <a:off x="2256" y="938"/>
              <a:ext cx="330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3389" name="Text Box 114"/>
            <p:cNvSpPr txBox="1">
              <a:spLocks noChangeArrowheads="1"/>
            </p:cNvSpPr>
            <p:nvPr/>
          </p:nvSpPr>
          <p:spPr bwMode="auto">
            <a:xfrm>
              <a:off x="2160" y="1344"/>
              <a:ext cx="316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3390" name="Line 115"/>
            <p:cNvSpPr>
              <a:spLocks noChangeShapeType="1"/>
            </p:cNvSpPr>
            <p:nvPr/>
          </p:nvSpPr>
          <p:spPr bwMode="auto">
            <a:xfrm>
              <a:off x="336" y="1824"/>
              <a:ext cx="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321" name="Group 141"/>
          <p:cNvGrpSpPr>
            <a:grpSpLocks/>
          </p:cNvGrpSpPr>
          <p:nvPr/>
        </p:nvGrpSpPr>
        <p:grpSpPr bwMode="auto">
          <a:xfrm>
            <a:off x="4724400" y="1676400"/>
            <a:ext cx="1484313" cy="2474913"/>
            <a:chOff x="4272" y="672"/>
            <a:chExt cx="1351" cy="1715"/>
          </a:xfrm>
        </p:grpSpPr>
        <p:sp>
          <p:nvSpPr>
            <p:cNvPr id="13348" name="Text Box 142"/>
            <p:cNvSpPr txBox="1">
              <a:spLocks noChangeArrowheads="1"/>
            </p:cNvSpPr>
            <p:nvPr/>
          </p:nvSpPr>
          <p:spPr bwMode="auto">
            <a:xfrm>
              <a:off x="5288" y="672"/>
              <a:ext cx="335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A</a:t>
              </a: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3349" name="Group 143"/>
            <p:cNvGrpSpPr>
              <a:grpSpLocks/>
            </p:cNvGrpSpPr>
            <p:nvPr/>
          </p:nvGrpSpPr>
          <p:grpSpPr bwMode="auto">
            <a:xfrm>
              <a:off x="4272" y="816"/>
              <a:ext cx="1331" cy="1571"/>
              <a:chOff x="4272" y="816"/>
              <a:chExt cx="1331" cy="1571"/>
            </a:xfrm>
          </p:grpSpPr>
          <p:sp>
            <p:nvSpPr>
              <p:cNvPr id="13350" name="Line 144"/>
              <p:cNvSpPr>
                <a:spLocks noChangeShapeType="1"/>
              </p:cNvSpPr>
              <p:nvPr/>
            </p:nvSpPr>
            <p:spPr bwMode="auto">
              <a:xfrm>
                <a:off x="4320" y="1872"/>
                <a:ext cx="26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51" name="Line 145"/>
              <p:cNvSpPr>
                <a:spLocks noChangeShapeType="1"/>
              </p:cNvSpPr>
              <p:nvPr/>
            </p:nvSpPr>
            <p:spPr bwMode="auto">
              <a:xfrm flipV="1">
                <a:off x="4582" y="1636"/>
                <a:ext cx="0" cy="26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52" name="Line 146"/>
              <p:cNvSpPr>
                <a:spLocks noChangeShapeType="1"/>
              </p:cNvSpPr>
              <p:nvPr/>
            </p:nvSpPr>
            <p:spPr bwMode="auto">
              <a:xfrm>
                <a:off x="4582" y="1902"/>
                <a:ext cx="0" cy="22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53" name="Line 147"/>
              <p:cNvSpPr>
                <a:spLocks noChangeShapeType="1"/>
              </p:cNvSpPr>
              <p:nvPr/>
            </p:nvSpPr>
            <p:spPr bwMode="auto">
              <a:xfrm flipV="1">
                <a:off x="4657" y="1968"/>
                <a:ext cx="0" cy="15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54" name="Line 148"/>
              <p:cNvSpPr>
                <a:spLocks noChangeShapeType="1"/>
              </p:cNvSpPr>
              <p:nvPr/>
            </p:nvSpPr>
            <p:spPr bwMode="auto">
              <a:xfrm>
                <a:off x="4657" y="1968"/>
                <a:ext cx="49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55" name="Line 149"/>
              <p:cNvSpPr>
                <a:spLocks noChangeShapeType="1"/>
              </p:cNvSpPr>
              <p:nvPr/>
            </p:nvSpPr>
            <p:spPr bwMode="auto">
              <a:xfrm>
                <a:off x="4657" y="2123"/>
                <a:ext cx="0" cy="13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56" name="Line 150"/>
              <p:cNvSpPr>
                <a:spLocks noChangeShapeType="1"/>
              </p:cNvSpPr>
              <p:nvPr/>
            </p:nvSpPr>
            <p:spPr bwMode="auto">
              <a:xfrm>
                <a:off x="4657" y="2256"/>
                <a:ext cx="4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57" name="Text Box 151"/>
              <p:cNvSpPr txBox="1">
                <a:spLocks noChangeArrowheads="1"/>
              </p:cNvSpPr>
              <p:nvPr/>
            </p:nvSpPr>
            <p:spPr bwMode="auto">
              <a:xfrm>
                <a:off x="5115" y="2112"/>
                <a:ext cx="309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ru-RU" sz="2000">
                    <a:latin typeface="Times New Roman" pitchFamily="18" charset="0"/>
                  </a:rPr>
                  <a:t>E</a:t>
                </a: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358" name="Text Box 152"/>
              <p:cNvSpPr txBox="1">
                <a:spLocks noChangeArrowheads="1"/>
              </p:cNvSpPr>
              <p:nvPr/>
            </p:nvSpPr>
            <p:spPr bwMode="auto">
              <a:xfrm>
                <a:off x="5096" y="1824"/>
                <a:ext cx="335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ru-RU" sz="2000">
                    <a:latin typeface="Times New Roman" pitchFamily="18" charset="0"/>
                  </a:rPr>
                  <a:t>D</a:t>
                </a: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359" name="Line 153"/>
              <p:cNvSpPr>
                <a:spLocks noChangeShapeType="1"/>
              </p:cNvSpPr>
              <p:nvPr/>
            </p:nvSpPr>
            <p:spPr bwMode="auto">
              <a:xfrm flipV="1">
                <a:off x="4320" y="1008"/>
                <a:ext cx="0" cy="8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0" name="Line 154"/>
              <p:cNvSpPr>
                <a:spLocks noChangeShapeType="1"/>
              </p:cNvSpPr>
              <p:nvPr/>
            </p:nvSpPr>
            <p:spPr bwMode="auto">
              <a:xfrm>
                <a:off x="4320" y="1008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1" name="Line 155"/>
              <p:cNvSpPr>
                <a:spLocks noChangeShapeType="1"/>
              </p:cNvSpPr>
              <p:nvPr/>
            </p:nvSpPr>
            <p:spPr bwMode="auto">
              <a:xfrm>
                <a:off x="4416" y="816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2" name="Line 156"/>
              <p:cNvSpPr>
                <a:spLocks noChangeShapeType="1"/>
              </p:cNvSpPr>
              <p:nvPr/>
            </p:nvSpPr>
            <p:spPr bwMode="auto">
              <a:xfrm>
                <a:off x="4416" y="816"/>
                <a:ext cx="9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3" name="Line 157"/>
              <p:cNvSpPr>
                <a:spLocks noChangeShapeType="1"/>
              </p:cNvSpPr>
              <p:nvPr/>
            </p:nvSpPr>
            <p:spPr bwMode="auto">
              <a:xfrm>
                <a:off x="4416" y="1200"/>
                <a:ext cx="8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4" name="Text Box 158"/>
              <p:cNvSpPr txBox="1">
                <a:spLocks noChangeArrowheads="1"/>
              </p:cNvSpPr>
              <p:nvPr/>
            </p:nvSpPr>
            <p:spPr bwMode="auto">
              <a:xfrm>
                <a:off x="5280" y="1056"/>
                <a:ext cx="323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ru-RU" sz="2000">
                    <a:latin typeface="Times New Roman" pitchFamily="18" charset="0"/>
                  </a:rPr>
                  <a:t>B</a:t>
                </a: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365" name="Line 159"/>
              <p:cNvSpPr>
                <a:spLocks noChangeShapeType="1"/>
              </p:cNvSpPr>
              <p:nvPr/>
            </p:nvSpPr>
            <p:spPr bwMode="auto">
              <a:xfrm flipH="1">
                <a:off x="4272" y="1440"/>
                <a:ext cx="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6" name="Line 160"/>
              <p:cNvSpPr>
                <a:spLocks noChangeShapeType="1"/>
              </p:cNvSpPr>
              <p:nvPr/>
            </p:nvSpPr>
            <p:spPr bwMode="auto">
              <a:xfrm>
                <a:off x="4656" y="1440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7" name="Line 161"/>
              <p:cNvSpPr>
                <a:spLocks noChangeShapeType="1"/>
              </p:cNvSpPr>
              <p:nvPr/>
            </p:nvSpPr>
            <p:spPr bwMode="auto">
              <a:xfrm>
                <a:off x="4656" y="1440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8" name="Line 162"/>
              <p:cNvSpPr>
                <a:spLocks noChangeShapeType="1"/>
              </p:cNvSpPr>
              <p:nvPr/>
            </p:nvSpPr>
            <p:spPr bwMode="auto">
              <a:xfrm>
                <a:off x="4656" y="1824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9" name="Text Box 163"/>
              <p:cNvSpPr txBox="1">
                <a:spLocks noChangeArrowheads="1"/>
              </p:cNvSpPr>
              <p:nvPr/>
            </p:nvSpPr>
            <p:spPr bwMode="auto">
              <a:xfrm>
                <a:off x="5136" y="1296"/>
                <a:ext cx="322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ru-RU" sz="2000">
                    <a:latin typeface="Times New Roman" pitchFamily="18" charset="0"/>
                  </a:rPr>
                  <a:t>C</a:t>
                </a: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370" name="Text Box 164"/>
              <p:cNvSpPr txBox="1">
                <a:spLocks noChangeArrowheads="1"/>
              </p:cNvSpPr>
              <p:nvPr/>
            </p:nvSpPr>
            <p:spPr bwMode="auto">
              <a:xfrm>
                <a:off x="5028" y="1680"/>
                <a:ext cx="296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ru-RU" sz="2000">
                    <a:latin typeface="Times New Roman" pitchFamily="18" charset="0"/>
                  </a:rPr>
                  <a:t>F</a:t>
                </a: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371" name="Line 165"/>
              <p:cNvSpPr>
                <a:spLocks noChangeShapeType="1"/>
              </p:cNvSpPr>
              <p:nvPr/>
            </p:nvSpPr>
            <p:spPr bwMode="auto">
              <a:xfrm>
                <a:off x="4579" y="2112"/>
                <a:ext cx="7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72" name="Line 166"/>
              <p:cNvSpPr>
                <a:spLocks noChangeShapeType="1"/>
              </p:cNvSpPr>
              <p:nvPr/>
            </p:nvSpPr>
            <p:spPr bwMode="auto">
              <a:xfrm>
                <a:off x="4579" y="1632"/>
                <a:ext cx="7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3322" name="Group 167"/>
          <p:cNvGrpSpPr>
            <a:grpSpLocks/>
          </p:cNvGrpSpPr>
          <p:nvPr/>
        </p:nvGrpSpPr>
        <p:grpSpPr bwMode="auto">
          <a:xfrm>
            <a:off x="6477000" y="3048000"/>
            <a:ext cx="1979613" cy="2074863"/>
            <a:chOff x="3936" y="2592"/>
            <a:chExt cx="1578" cy="1709"/>
          </a:xfrm>
        </p:grpSpPr>
        <p:sp>
          <p:nvSpPr>
            <p:cNvPr id="13324" name="Line 168"/>
            <p:cNvSpPr>
              <a:spLocks noChangeShapeType="1"/>
            </p:cNvSpPr>
            <p:nvPr/>
          </p:nvSpPr>
          <p:spPr bwMode="auto">
            <a:xfrm>
              <a:off x="3984" y="2736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5" name="Line 169"/>
            <p:cNvSpPr>
              <a:spLocks noChangeShapeType="1"/>
            </p:cNvSpPr>
            <p:nvPr/>
          </p:nvSpPr>
          <p:spPr bwMode="auto">
            <a:xfrm>
              <a:off x="3984" y="2736"/>
              <a:ext cx="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6" name="Line 170"/>
            <p:cNvSpPr>
              <a:spLocks noChangeShapeType="1"/>
            </p:cNvSpPr>
            <p:nvPr/>
          </p:nvSpPr>
          <p:spPr bwMode="auto">
            <a:xfrm>
              <a:off x="3984" y="345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7" name="Line 171"/>
            <p:cNvSpPr>
              <a:spLocks noChangeShapeType="1"/>
            </p:cNvSpPr>
            <p:nvPr/>
          </p:nvSpPr>
          <p:spPr bwMode="auto">
            <a:xfrm>
              <a:off x="4080" y="3072"/>
              <a:ext cx="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8" name="Line 172"/>
            <p:cNvSpPr>
              <a:spLocks noChangeShapeType="1"/>
            </p:cNvSpPr>
            <p:nvPr/>
          </p:nvSpPr>
          <p:spPr bwMode="auto">
            <a:xfrm>
              <a:off x="4080" y="3072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9" name="Line 173"/>
            <p:cNvSpPr>
              <a:spLocks noChangeShapeType="1"/>
            </p:cNvSpPr>
            <p:nvPr/>
          </p:nvSpPr>
          <p:spPr bwMode="auto">
            <a:xfrm>
              <a:off x="4416" y="3888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0" name="Line 174"/>
            <p:cNvSpPr>
              <a:spLocks noChangeShapeType="1"/>
            </p:cNvSpPr>
            <p:nvPr/>
          </p:nvSpPr>
          <p:spPr bwMode="auto">
            <a:xfrm flipV="1">
              <a:off x="4608" y="3840"/>
              <a:ext cx="0" cy="1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1" name="Line 175"/>
            <p:cNvSpPr>
              <a:spLocks noChangeShapeType="1"/>
            </p:cNvSpPr>
            <p:nvPr/>
          </p:nvSpPr>
          <p:spPr bwMode="auto">
            <a:xfrm>
              <a:off x="4608" y="3840"/>
              <a:ext cx="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2" name="Line 176"/>
            <p:cNvSpPr>
              <a:spLocks noChangeShapeType="1"/>
            </p:cNvSpPr>
            <p:nvPr/>
          </p:nvSpPr>
          <p:spPr bwMode="auto">
            <a:xfrm>
              <a:off x="4608" y="3995"/>
              <a:ext cx="0" cy="1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3" name="Line 177"/>
            <p:cNvSpPr>
              <a:spLocks noChangeShapeType="1"/>
            </p:cNvSpPr>
            <p:nvPr/>
          </p:nvSpPr>
          <p:spPr bwMode="auto">
            <a:xfrm>
              <a:off x="4608" y="4128"/>
              <a:ext cx="6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4" name="Text Box 178"/>
            <p:cNvSpPr txBox="1">
              <a:spLocks noChangeArrowheads="1"/>
            </p:cNvSpPr>
            <p:nvPr/>
          </p:nvSpPr>
          <p:spPr bwMode="auto">
            <a:xfrm>
              <a:off x="5193" y="3974"/>
              <a:ext cx="25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F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335" name="Text Box 179"/>
            <p:cNvSpPr txBox="1">
              <a:spLocks noChangeArrowheads="1"/>
            </p:cNvSpPr>
            <p:nvPr/>
          </p:nvSpPr>
          <p:spPr bwMode="auto">
            <a:xfrm>
              <a:off x="5193" y="3687"/>
              <a:ext cx="293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D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336" name="Text Box 180"/>
            <p:cNvSpPr txBox="1">
              <a:spLocks noChangeArrowheads="1"/>
            </p:cNvSpPr>
            <p:nvPr/>
          </p:nvSpPr>
          <p:spPr bwMode="auto">
            <a:xfrm>
              <a:off x="4865" y="2928"/>
              <a:ext cx="28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B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337" name="Line 181"/>
            <p:cNvSpPr>
              <a:spLocks noChangeShapeType="1"/>
            </p:cNvSpPr>
            <p:nvPr/>
          </p:nvSpPr>
          <p:spPr bwMode="auto">
            <a:xfrm flipH="1">
              <a:off x="3936" y="3072"/>
              <a:ext cx="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8" name="Text Box 182"/>
            <p:cNvSpPr txBox="1">
              <a:spLocks noChangeArrowheads="1"/>
            </p:cNvSpPr>
            <p:nvPr/>
          </p:nvSpPr>
          <p:spPr bwMode="auto">
            <a:xfrm>
              <a:off x="4856" y="2592"/>
              <a:ext cx="29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A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339" name="Line 183"/>
            <p:cNvSpPr>
              <a:spLocks noChangeShapeType="1"/>
            </p:cNvSpPr>
            <p:nvPr/>
          </p:nvSpPr>
          <p:spPr bwMode="auto">
            <a:xfrm>
              <a:off x="4080" y="364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0" name="Line 184"/>
            <p:cNvSpPr>
              <a:spLocks noChangeShapeType="1"/>
            </p:cNvSpPr>
            <p:nvPr/>
          </p:nvSpPr>
          <p:spPr bwMode="auto">
            <a:xfrm>
              <a:off x="4416" y="3648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1" name="Line 185"/>
            <p:cNvSpPr>
              <a:spLocks noChangeShapeType="1"/>
            </p:cNvSpPr>
            <p:nvPr/>
          </p:nvSpPr>
          <p:spPr bwMode="auto">
            <a:xfrm flipV="1">
              <a:off x="4416" y="3312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2" name="Line 186"/>
            <p:cNvSpPr>
              <a:spLocks noChangeShapeType="1"/>
            </p:cNvSpPr>
            <p:nvPr/>
          </p:nvSpPr>
          <p:spPr bwMode="auto">
            <a:xfrm>
              <a:off x="4416" y="3312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3" name="Text Box 187"/>
            <p:cNvSpPr txBox="1">
              <a:spLocks noChangeArrowheads="1"/>
            </p:cNvSpPr>
            <p:nvPr/>
          </p:nvSpPr>
          <p:spPr bwMode="auto">
            <a:xfrm>
              <a:off x="5232" y="3167"/>
              <a:ext cx="28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C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344" name="Line 188"/>
            <p:cNvSpPr>
              <a:spLocks noChangeShapeType="1"/>
            </p:cNvSpPr>
            <p:nvPr/>
          </p:nvSpPr>
          <p:spPr bwMode="auto">
            <a:xfrm>
              <a:off x="4464" y="3552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5" name="Line 189"/>
            <p:cNvSpPr>
              <a:spLocks noChangeShapeType="1"/>
            </p:cNvSpPr>
            <p:nvPr/>
          </p:nvSpPr>
          <p:spPr bwMode="auto">
            <a:xfrm>
              <a:off x="4464" y="3552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6" name="Line 190"/>
            <p:cNvSpPr>
              <a:spLocks noChangeShapeType="1"/>
            </p:cNvSpPr>
            <p:nvPr/>
          </p:nvSpPr>
          <p:spPr bwMode="auto">
            <a:xfrm>
              <a:off x="4464" y="403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7" name="Text Box 191"/>
            <p:cNvSpPr txBox="1">
              <a:spLocks noChangeArrowheads="1"/>
            </p:cNvSpPr>
            <p:nvPr/>
          </p:nvSpPr>
          <p:spPr bwMode="auto">
            <a:xfrm>
              <a:off x="5136" y="3408"/>
              <a:ext cx="27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E</a:t>
              </a: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13323" name="Номер слайда 7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D8642D-6B77-4468-92A1-95B42797F6F4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Неукоренённое дерево</a:t>
            </a:r>
          </a:p>
        </p:txBody>
      </p:sp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1981200" y="1828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Human</a:t>
            </a:r>
            <a:endParaRPr lang="ru-RU" sz="160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4191000" y="2819400"/>
            <a:ext cx="137160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1" name="TextBox 10"/>
          <p:cNvSpPr txBox="1">
            <a:spLocks noChangeArrowheads="1"/>
          </p:cNvSpPr>
          <p:nvPr/>
        </p:nvSpPr>
        <p:spPr bwMode="auto">
          <a:xfrm>
            <a:off x="5867400" y="20574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Mouse</a:t>
            </a:r>
            <a:endParaRPr lang="ru-RU" sz="160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>
            <a:off x="3695700" y="3848100"/>
            <a:ext cx="990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3" name="TextBox 35"/>
          <p:cNvSpPr txBox="1">
            <a:spLocks noChangeArrowheads="1"/>
          </p:cNvSpPr>
          <p:nvPr/>
        </p:nvSpPr>
        <p:spPr bwMode="auto">
          <a:xfrm>
            <a:off x="3429000" y="51054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Dog</a:t>
            </a:r>
            <a:endParaRPr lang="ru-RU" sz="160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16200000" flipV="1">
            <a:off x="3238500" y="2400300"/>
            <a:ext cx="990600" cy="914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endCxn id="14343" idx="0"/>
          </p:cNvCxnSpPr>
          <p:nvPr/>
        </p:nvCxnSpPr>
        <p:spPr>
          <a:xfrm rot="5400000">
            <a:off x="3581400" y="4495800"/>
            <a:ext cx="7620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6200000" flipH="1">
            <a:off x="4000500" y="4533900"/>
            <a:ext cx="68580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7" name="TextBox 44"/>
          <p:cNvSpPr txBox="1">
            <a:spLocks noChangeArrowheads="1"/>
          </p:cNvSpPr>
          <p:nvPr/>
        </p:nvSpPr>
        <p:spPr bwMode="auto">
          <a:xfrm>
            <a:off x="4419600" y="50292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Cat</a:t>
            </a:r>
            <a:endParaRPr lang="ru-RU" sz="1600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5562600" y="2438400"/>
            <a:ext cx="38100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5562600" y="2819400"/>
            <a:ext cx="609600" cy="76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0" name="TextBox 53"/>
          <p:cNvSpPr txBox="1">
            <a:spLocks noChangeArrowheads="1"/>
          </p:cNvSpPr>
          <p:nvPr/>
        </p:nvSpPr>
        <p:spPr bwMode="auto">
          <a:xfrm>
            <a:off x="6172200" y="27432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Rat</a:t>
            </a:r>
            <a:endParaRPr lang="ru-RU" sz="1600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rot="10800000">
            <a:off x="2514600" y="2133600"/>
            <a:ext cx="76200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6200000" flipV="1">
            <a:off x="2895600" y="1981200"/>
            <a:ext cx="60960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3" name="TextBox 64"/>
          <p:cNvSpPr txBox="1">
            <a:spLocks noChangeArrowheads="1"/>
          </p:cNvSpPr>
          <p:nvPr/>
        </p:nvSpPr>
        <p:spPr bwMode="auto">
          <a:xfrm>
            <a:off x="2743200" y="1447800"/>
            <a:ext cx="91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Monkey</a:t>
            </a:r>
            <a:endParaRPr lang="ru-RU" sz="1600"/>
          </a:p>
        </p:txBody>
      </p:sp>
      <p:sp>
        <p:nvSpPr>
          <p:cNvPr id="14354" name="Номер слайда 1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8217AE-21A4-44BD-9F17-1182798FD5AC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161"/>
          <p:cNvSpPr>
            <a:spLocks noChangeArrowheads="1"/>
          </p:cNvSpPr>
          <p:nvPr/>
        </p:nvSpPr>
        <p:spPr bwMode="auto">
          <a:xfrm>
            <a:off x="3810000" y="1143000"/>
            <a:ext cx="5105400" cy="5562600"/>
          </a:xfrm>
          <a:prstGeom prst="ellipse">
            <a:avLst/>
          </a:prstGeom>
          <a:solidFill>
            <a:srgbClr val="FFFFCC">
              <a:alpha val="3098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3A1C"/>
          </a:solidFill>
        </p:spPr>
        <p:txBody>
          <a:bodyPr tIns="0" bIns="0"/>
          <a:lstStyle/>
          <a:p>
            <a:pPr algn="l" eaLnBrk="1" hangingPunct="1"/>
            <a:r>
              <a:rPr lang="ru-RU" sz="3200" b="1" smtClean="0">
                <a:solidFill>
                  <a:srgbClr val="FFFFCC"/>
                </a:solidFill>
                <a:latin typeface="Times New Roman" pitchFamily="18" charset="0"/>
              </a:rPr>
              <a:t/>
            </a:r>
            <a:br>
              <a:rPr lang="ru-RU" sz="3200" b="1" smtClean="0">
                <a:solidFill>
                  <a:srgbClr val="FFFFCC"/>
                </a:solidFill>
                <a:latin typeface="Times New Roman" pitchFamily="18" charset="0"/>
              </a:rPr>
            </a:br>
            <a:r>
              <a:rPr lang="ru-RU" sz="3200" b="1" smtClean="0">
                <a:solidFill>
                  <a:srgbClr val="FFFFCC"/>
                </a:solidFill>
                <a:latin typeface="Times New Roman" pitchFamily="18" charset="0"/>
              </a:rPr>
              <a:t> </a:t>
            </a:r>
            <a:r>
              <a:rPr lang="ru-RU" sz="2800" b="1" smtClean="0">
                <a:solidFill>
                  <a:srgbClr val="FFFFCC"/>
                </a:solidFill>
                <a:latin typeface="Times New Roman" pitchFamily="18" charset="0"/>
              </a:rPr>
              <a:t>Неукоренённое дерево следует понимать как  </a:t>
            </a:r>
            <a:br>
              <a:rPr lang="ru-RU" sz="2800" b="1" smtClean="0">
                <a:solidFill>
                  <a:srgbClr val="FFFFCC"/>
                </a:solidFill>
                <a:latin typeface="Times New Roman" pitchFamily="18" charset="0"/>
              </a:rPr>
            </a:br>
            <a:r>
              <a:rPr lang="ru-RU" sz="2800" b="1" smtClean="0">
                <a:solidFill>
                  <a:srgbClr val="FFFFCC"/>
                </a:solidFill>
                <a:latin typeface="Times New Roman" pitchFamily="18" charset="0"/>
              </a:rPr>
              <a:t> множество возможных укоренений</a:t>
            </a:r>
            <a:r>
              <a:rPr lang="ru-RU" sz="3200" smtClean="0">
                <a:solidFill>
                  <a:srgbClr val="FFFFCC"/>
                </a:solidFill>
                <a:latin typeface="Times New Roman" pitchFamily="18" charset="0"/>
              </a:rPr>
              <a:t/>
            </a:r>
            <a:br>
              <a:rPr lang="ru-RU" sz="3200" smtClean="0">
                <a:solidFill>
                  <a:srgbClr val="FFFFCC"/>
                </a:solidFill>
                <a:latin typeface="Times New Roman" pitchFamily="18" charset="0"/>
              </a:rPr>
            </a:br>
            <a:endParaRPr lang="ru-RU" sz="3200" smtClean="0">
              <a:solidFill>
                <a:srgbClr val="FFFFCC"/>
              </a:solidFill>
              <a:latin typeface="Times New Roman" pitchFamily="18" charset="0"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228600" y="5105400"/>
            <a:ext cx="861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SzPct val="150000"/>
              <a:buFont typeface="Wingdings" pitchFamily="2" charset="2"/>
              <a:buChar char="ь"/>
            </a:pPr>
            <a:endParaRPr lang="ru-RU" sz="2400">
              <a:solidFill>
                <a:srgbClr val="004600"/>
              </a:solidFill>
              <a:latin typeface="Times New Roman" pitchFamily="18" charset="0"/>
            </a:endParaRPr>
          </a:p>
        </p:txBody>
      </p:sp>
      <p:grpSp>
        <p:nvGrpSpPr>
          <p:cNvPr id="15365" name="Group 5"/>
          <p:cNvGrpSpPr>
            <a:grpSpLocks/>
          </p:cNvGrpSpPr>
          <p:nvPr/>
        </p:nvGrpSpPr>
        <p:grpSpPr bwMode="auto">
          <a:xfrm>
            <a:off x="381000" y="2133600"/>
            <a:ext cx="2622550" cy="3233738"/>
            <a:chOff x="288" y="1296"/>
            <a:chExt cx="2252" cy="2404"/>
          </a:xfrm>
        </p:grpSpPr>
        <p:grpSp>
          <p:nvGrpSpPr>
            <p:cNvPr id="15435" name="Group 6"/>
            <p:cNvGrpSpPr>
              <a:grpSpLocks/>
            </p:cNvGrpSpPr>
            <p:nvPr/>
          </p:nvGrpSpPr>
          <p:grpSpPr bwMode="auto">
            <a:xfrm>
              <a:off x="288" y="1440"/>
              <a:ext cx="1968" cy="2064"/>
              <a:chOff x="624" y="1440"/>
              <a:chExt cx="2640" cy="2496"/>
            </a:xfrm>
          </p:grpSpPr>
          <p:sp>
            <p:nvSpPr>
              <p:cNvPr id="15441" name="Line 7"/>
              <p:cNvSpPr>
                <a:spLocks noChangeShapeType="1"/>
              </p:cNvSpPr>
              <p:nvPr/>
            </p:nvSpPr>
            <p:spPr bwMode="auto">
              <a:xfrm>
                <a:off x="624" y="1440"/>
                <a:ext cx="0" cy="12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42" name="Line 8"/>
              <p:cNvSpPr>
                <a:spLocks noChangeShapeType="1"/>
              </p:cNvSpPr>
              <p:nvPr/>
            </p:nvSpPr>
            <p:spPr bwMode="auto">
              <a:xfrm>
                <a:off x="624" y="1440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43" name="Line 9"/>
              <p:cNvSpPr>
                <a:spLocks noChangeShapeType="1"/>
              </p:cNvSpPr>
              <p:nvPr/>
            </p:nvSpPr>
            <p:spPr bwMode="auto">
              <a:xfrm>
                <a:off x="624" y="2688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44" name="Line 10"/>
              <p:cNvSpPr>
                <a:spLocks noChangeShapeType="1"/>
              </p:cNvSpPr>
              <p:nvPr/>
            </p:nvSpPr>
            <p:spPr bwMode="auto">
              <a:xfrm flipV="1">
                <a:off x="816" y="2112"/>
                <a:ext cx="0" cy="5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45" name="Line 11"/>
              <p:cNvSpPr>
                <a:spLocks noChangeShapeType="1"/>
              </p:cNvSpPr>
              <p:nvPr/>
            </p:nvSpPr>
            <p:spPr bwMode="auto">
              <a:xfrm>
                <a:off x="816" y="2112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46" name="Line 12"/>
              <p:cNvSpPr>
                <a:spLocks noChangeShapeType="1"/>
              </p:cNvSpPr>
              <p:nvPr/>
            </p:nvSpPr>
            <p:spPr bwMode="auto">
              <a:xfrm>
                <a:off x="816" y="2688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47" name="Line 13"/>
              <p:cNvSpPr>
                <a:spLocks noChangeShapeType="1"/>
              </p:cNvSpPr>
              <p:nvPr/>
            </p:nvSpPr>
            <p:spPr bwMode="auto">
              <a:xfrm>
                <a:off x="816" y="316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48" name="Line 14"/>
              <p:cNvSpPr>
                <a:spLocks noChangeShapeType="1"/>
              </p:cNvSpPr>
              <p:nvPr/>
            </p:nvSpPr>
            <p:spPr bwMode="auto">
              <a:xfrm flipV="1">
                <a:off x="1584" y="2592"/>
                <a:ext cx="0" cy="5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49" name="Line 15"/>
              <p:cNvSpPr>
                <a:spLocks noChangeShapeType="1"/>
              </p:cNvSpPr>
              <p:nvPr/>
            </p:nvSpPr>
            <p:spPr bwMode="auto">
              <a:xfrm>
                <a:off x="1584" y="2592"/>
                <a:ext cx="16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50" name="Line 16"/>
              <p:cNvSpPr>
                <a:spLocks noChangeShapeType="1"/>
              </p:cNvSpPr>
              <p:nvPr/>
            </p:nvSpPr>
            <p:spPr bwMode="auto">
              <a:xfrm>
                <a:off x="1584" y="3168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51" name="Line 17"/>
              <p:cNvSpPr>
                <a:spLocks noChangeShapeType="1"/>
              </p:cNvSpPr>
              <p:nvPr/>
            </p:nvSpPr>
            <p:spPr bwMode="auto">
              <a:xfrm>
                <a:off x="1584" y="3648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52" name="Line 18"/>
              <p:cNvSpPr>
                <a:spLocks noChangeShapeType="1"/>
              </p:cNvSpPr>
              <p:nvPr/>
            </p:nvSpPr>
            <p:spPr bwMode="auto">
              <a:xfrm flipV="1">
                <a:off x="2064" y="3312"/>
                <a:ext cx="0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53" name="Line 19"/>
              <p:cNvSpPr>
                <a:spLocks noChangeShapeType="1"/>
              </p:cNvSpPr>
              <p:nvPr/>
            </p:nvSpPr>
            <p:spPr bwMode="auto">
              <a:xfrm>
                <a:off x="2064" y="3312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54" name="Line 20"/>
              <p:cNvSpPr>
                <a:spLocks noChangeShapeType="1"/>
              </p:cNvSpPr>
              <p:nvPr/>
            </p:nvSpPr>
            <p:spPr bwMode="auto">
              <a:xfrm>
                <a:off x="2064" y="3648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55" name="Line 21"/>
              <p:cNvSpPr>
                <a:spLocks noChangeShapeType="1"/>
              </p:cNvSpPr>
              <p:nvPr/>
            </p:nvSpPr>
            <p:spPr bwMode="auto">
              <a:xfrm>
                <a:off x="2064" y="3936"/>
                <a:ext cx="100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5436" name="Text Box 22"/>
            <p:cNvSpPr txBox="1">
              <a:spLocks noChangeArrowheads="1"/>
            </p:cNvSpPr>
            <p:nvPr/>
          </p:nvSpPr>
          <p:spPr bwMode="auto">
            <a:xfrm>
              <a:off x="432" y="1296"/>
              <a:ext cx="348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5437" name="Text Box 23"/>
            <p:cNvSpPr txBox="1">
              <a:spLocks noChangeArrowheads="1"/>
            </p:cNvSpPr>
            <p:nvPr/>
          </p:nvSpPr>
          <p:spPr bwMode="auto">
            <a:xfrm>
              <a:off x="576" y="1824"/>
              <a:ext cx="332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5438" name="Text Box 24"/>
            <p:cNvSpPr txBox="1">
              <a:spLocks noChangeArrowheads="1"/>
            </p:cNvSpPr>
            <p:nvPr/>
          </p:nvSpPr>
          <p:spPr bwMode="auto">
            <a:xfrm>
              <a:off x="2208" y="2208"/>
              <a:ext cx="332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5439" name="Text Box 25"/>
            <p:cNvSpPr txBox="1">
              <a:spLocks noChangeArrowheads="1"/>
            </p:cNvSpPr>
            <p:nvPr/>
          </p:nvSpPr>
          <p:spPr bwMode="auto">
            <a:xfrm>
              <a:off x="2114" y="2833"/>
              <a:ext cx="347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5440" name="Text Box 26"/>
            <p:cNvSpPr txBox="1">
              <a:spLocks noChangeArrowheads="1"/>
            </p:cNvSpPr>
            <p:nvPr/>
          </p:nvSpPr>
          <p:spPr bwMode="auto">
            <a:xfrm>
              <a:off x="2049" y="3360"/>
              <a:ext cx="318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E</a:t>
              </a:r>
            </a:p>
          </p:txBody>
        </p:sp>
      </p:grpSp>
      <p:sp>
        <p:nvSpPr>
          <p:cNvPr id="15366" name="Text Box 68"/>
          <p:cNvSpPr txBox="1">
            <a:spLocks noChangeArrowheads="1"/>
          </p:cNvSpPr>
          <p:nvPr/>
        </p:nvSpPr>
        <p:spPr bwMode="auto">
          <a:xfrm>
            <a:off x="5689600" y="3394075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>
                <a:latin typeface="Times New Roman" pitchFamily="18" charset="0"/>
              </a:rPr>
              <a:t>C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67" name="Line 70"/>
          <p:cNvSpPr>
            <a:spLocks noChangeShapeType="1"/>
          </p:cNvSpPr>
          <p:nvPr/>
        </p:nvSpPr>
        <p:spPr bwMode="auto">
          <a:xfrm>
            <a:off x="4321175" y="2809875"/>
            <a:ext cx="0" cy="876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Line 71"/>
          <p:cNvSpPr>
            <a:spLocks noChangeShapeType="1"/>
          </p:cNvSpPr>
          <p:nvPr/>
        </p:nvSpPr>
        <p:spPr bwMode="auto">
          <a:xfrm>
            <a:off x="4321175" y="2809875"/>
            <a:ext cx="155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Line 72"/>
          <p:cNvSpPr>
            <a:spLocks noChangeShapeType="1"/>
          </p:cNvSpPr>
          <p:nvPr/>
        </p:nvSpPr>
        <p:spPr bwMode="auto">
          <a:xfrm>
            <a:off x="4321175" y="3686175"/>
            <a:ext cx="104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0" name="Line 73"/>
          <p:cNvSpPr>
            <a:spLocks noChangeShapeType="1"/>
          </p:cNvSpPr>
          <p:nvPr/>
        </p:nvSpPr>
        <p:spPr bwMode="auto">
          <a:xfrm flipV="1">
            <a:off x="4425950" y="3281363"/>
            <a:ext cx="0" cy="404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1" name="Line 74"/>
          <p:cNvSpPr>
            <a:spLocks noChangeShapeType="1"/>
          </p:cNvSpPr>
          <p:nvPr/>
        </p:nvSpPr>
        <p:spPr bwMode="auto">
          <a:xfrm>
            <a:off x="4425950" y="3281363"/>
            <a:ext cx="128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2" name="Line 75"/>
          <p:cNvSpPr>
            <a:spLocks noChangeShapeType="1"/>
          </p:cNvSpPr>
          <p:nvPr/>
        </p:nvSpPr>
        <p:spPr bwMode="auto">
          <a:xfrm>
            <a:off x="4425950" y="3686175"/>
            <a:ext cx="0" cy="338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3" name="Line 76"/>
          <p:cNvSpPr>
            <a:spLocks noChangeShapeType="1"/>
          </p:cNvSpPr>
          <p:nvPr/>
        </p:nvSpPr>
        <p:spPr bwMode="auto">
          <a:xfrm>
            <a:off x="4425950" y="4024313"/>
            <a:ext cx="412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4" name="Line 77"/>
          <p:cNvSpPr>
            <a:spLocks noChangeShapeType="1"/>
          </p:cNvSpPr>
          <p:nvPr/>
        </p:nvSpPr>
        <p:spPr bwMode="auto">
          <a:xfrm flipV="1">
            <a:off x="4838700" y="3619500"/>
            <a:ext cx="0" cy="404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5" name="Line 78"/>
          <p:cNvSpPr>
            <a:spLocks noChangeShapeType="1"/>
          </p:cNvSpPr>
          <p:nvPr/>
        </p:nvSpPr>
        <p:spPr bwMode="auto">
          <a:xfrm>
            <a:off x="4838700" y="3619500"/>
            <a:ext cx="904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6" name="Line 79"/>
          <p:cNvSpPr>
            <a:spLocks noChangeShapeType="1"/>
          </p:cNvSpPr>
          <p:nvPr/>
        </p:nvSpPr>
        <p:spPr bwMode="auto">
          <a:xfrm>
            <a:off x="4838700" y="4024313"/>
            <a:ext cx="0" cy="336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7" name="Line 80"/>
          <p:cNvSpPr>
            <a:spLocks noChangeShapeType="1"/>
          </p:cNvSpPr>
          <p:nvPr/>
        </p:nvSpPr>
        <p:spPr bwMode="auto">
          <a:xfrm>
            <a:off x="4838700" y="4360863"/>
            <a:ext cx="2587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8" name="Line 81"/>
          <p:cNvSpPr>
            <a:spLocks noChangeShapeType="1"/>
          </p:cNvSpPr>
          <p:nvPr/>
        </p:nvSpPr>
        <p:spPr bwMode="auto">
          <a:xfrm flipV="1">
            <a:off x="5097463" y="4125913"/>
            <a:ext cx="0" cy="234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9" name="Line 82"/>
          <p:cNvSpPr>
            <a:spLocks noChangeShapeType="1"/>
          </p:cNvSpPr>
          <p:nvPr/>
        </p:nvSpPr>
        <p:spPr bwMode="auto">
          <a:xfrm>
            <a:off x="5097463" y="4125913"/>
            <a:ext cx="568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0" name="Line 83"/>
          <p:cNvSpPr>
            <a:spLocks noChangeShapeType="1"/>
          </p:cNvSpPr>
          <p:nvPr/>
        </p:nvSpPr>
        <p:spPr bwMode="auto">
          <a:xfrm>
            <a:off x="5097463" y="4360863"/>
            <a:ext cx="0" cy="20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1" name="Line 84"/>
          <p:cNvSpPr>
            <a:spLocks noChangeShapeType="1"/>
          </p:cNvSpPr>
          <p:nvPr/>
        </p:nvSpPr>
        <p:spPr bwMode="auto">
          <a:xfrm>
            <a:off x="5097463" y="4564063"/>
            <a:ext cx="542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2" name="Line 85"/>
          <p:cNvSpPr>
            <a:spLocks noChangeShapeType="1"/>
          </p:cNvSpPr>
          <p:nvPr/>
        </p:nvSpPr>
        <p:spPr bwMode="auto">
          <a:xfrm flipH="1">
            <a:off x="4267200" y="3248025"/>
            <a:ext cx="539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3" name="Text Box 87"/>
          <p:cNvSpPr txBox="1">
            <a:spLocks noChangeArrowheads="1"/>
          </p:cNvSpPr>
          <p:nvPr/>
        </p:nvSpPr>
        <p:spPr bwMode="auto">
          <a:xfrm>
            <a:off x="5632450" y="3906838"/>
            <a:ext cx="369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>
                <a:latin typeface="Times New Roman" pitchFamily="18" charset="0"/>
              </a:rPr>
              <a:t>D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84" name="Text Box 88"/>
          <p:cNvSpPr txBox="1">
            <a:spLocks noChangeArrowheads="1"/>
          </p:cNvSpPr>
          <p:nvPr/>
        </p:nvSpPr>
        <p:spPr bwMode="auto">
          <a:xfrm>
            <a:off x="4505325" y="3089275"/>
            <a:ext cx="354013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>
                <a:latin typeface="Times New Roman" pitchFamily="18" charset="0"/>
              </a:rPr>
              <a:t>B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85" name="Text Box 89"/>
          <p:cNvSpPr txBox="1">
            <a:spLocks noChangeArrowheads="1"/>
          </p:cNvSpPr>
          <p:nvPr/>
        </p:nvSpPr>
        <p:spPr bwMode="auto">
          <a:xfrm>
            <a:off x="4430713" y="2590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>
                <a:latin typeface="Times New Roman" pitchFamily="18" charset="0"/>
              </a:rPr>
              <a:t>A</a:t>
            </a:r>
            <a:endParaRPr lang="ru-RU" sz="2400">
              <a:latin typeface="Times New Roman" pitchFamily="18" charset="0"/>
            </a:endParaRPr>
          </a:p>
        </p:txBody>
      </p:sp>
      <p:grpSp>
        <p:nvGrpSpPr>
          <p:cNvPr id="15386" name="Group 90"/>
          <p:cNvGrpSpPr>
            <a:grpSpLocks/>
          </p:cNvGrpSpPr>
          <p:nvPr/>
        </p:nvGrpSpPr>
        <p:grpSpPr bwMode="auto">
          <a:xfrm>
            <a:off x="6705600" y="1828800"/>
            <a:ext cx="1660525" cy="1955800"/>
            <a:chOff x="4286" y="672"/>
            <a:chExt cx="1365" cy="1807"/>
          </a:xfrm>
        </p:grpSpPr>
        <p:sp>
          <p:nvSpPr>
            <p:cNvPr id="15414" name="Text Box 91"/>
            <p:cNvSpPr txBox="1">
              <a:spLocks noChangeArrowheads="1"/>
            </p:cNvSpPr>
            <p:nvPr/>
          </p:nvSpPr>
          <p:spPr bwMode="auto">
            <a:xfrm>
              <a:off x="5266" y="2113"/>
              <a:ext cx="27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E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5415" name="Text Box 92"/>
            <p:cNvSpPr txBox="1">
              <a:spLocks noChangeArrowheads="1"/>
            </p:cNvSpPr>
            <p:nvPr/>
          </p:nvSpPr>
          <p:spPr bwMode="auto">
            <a:xfrm>
              <a:off x="5288" y="672"/>
              <a:ext cx="303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A</a:t>
              </a: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5416" name="Group 93"/>
            <p:cNvGrpSpPr>
              <a:grpSpLocks/>
            </p:cNvGrpSpPr>
            <p:nvPr/>
          </p:nvGrpSpPr>
          <p:grpSpPr bwMode="auto">
            <a:xfrm>
              <a:off x="4286" y="799"/>
              <a:ext cx="1365" cy="1440"/>
              <a:chOff x="4272" y="816"/>
              <a:chExt cx="1365" cy="1440"/>
            </a:xfrm>
          </p:grpSpPr>
          <p:sp>
            <p:nvSpPr>
              <p:cNvPr id="15417" name="Line 94"/>
              <p:cNvSpPr>
                <a:spLocks noChangeShapeType="1"/>
              </p:cNvSpPr>
              <p:nvPr/>
            </p:nvSpPr>
            <p:spPr bwMode="auto">
              <a:xfrm>
                <a:off x="4320" y="1872"/>
                <a:ext cx="26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18" name="Line 95"/>
              <p:cNvSpPr>
                <a:spLocks noChangeShapeType="1"/>
              </p:cNvSpPr>
              <p:nvPr/>
            </p:nvSpPr>
            <p:spPr bwMode="auto">
              <a:xfrm flipV="1">
                <a:off x="4582" y="1636"/>
                <a:ext cx="0" cy="26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19" name="Line 96"/>
              <p:cNvSpPr>
                <a:spLocks noChangeShapeType="1"/>
              </p:cNvSpPr>
              <p:nvPr/>
            </p:nvSpPr>
            <p:spPr bwMode="auto">
              <a:xfrm>
                <a:off x="4582" y="1636"/>
                <a:ext cx="79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20" name="Line 97"/>
              <p:cNvSpPr>
                <a:spLocks noChangeShapeType="1"/>
              </p:cNvSpPr>
              <p:nvPr/>
            </p:nvSpPr>
            <p:spPr bwMode="auto">
              <a:xfrm>
                <a:off x="4582" y="1902"/>
                <a:ext cx="0" cy="22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21" name="Line 98"/>
              <p:cNvSpPr>
                <a:spLocks noChangeShapeType="1"/>
              </p:cNvSpPr>
              <p:nvPr/>
            </p:nvSpPr>
            <p:spPr bwMode="auto">
              <a:xfrm>
                <a:off x="4582" y="2123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22" name="Line 99"/>
              <p:cNvSpPr>
                <a:spLocks noChangeShapeType="1"/>
              </p:cNvSpPr>
              <p:nvPr/>
            </p:nvSpPr>
            <p:spPr bwMode="auto">
              <a:xfrm flipV="1">
                <a:off x="4809" y="1968"/>
                <a:ext cx="0" cy="15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23" name="Line 100"/>
              <p:cNvSpPr>
                <a:spLocks noChangeShapeType="1"/>
              </p:cNvSpPr>
              <p:nvPr/>
            </p:nvSpPr>
            <p:spPr bwMode="auto">
              <a:xfrm>
                <a:off x="4809" y="1968"/>
                <a:ext cx="49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24" name="Line 101"/>
              <p:cNvSpPr>
                <a:spLocks noChangeShapeType="1"/>
              </p:cNvSpPr>
              <p:nvPr/>
            </p:nvSpPr>
            <p:spPr bwMode="auto">
              <a:xfrm>
                <a:off x="4809" y="2123"/>
                <a:ext cx="0" cy="13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25" name="Line 102"/>
              <p:cNvSpPr>
                <a:spLocks noChangeShapeType="1"/>
              </p:cNvSpPr>
              <p:nvPr/>
            </p:nvSpPr>
            <p:spPr bwMode="auto">
              <a:xfrm>
                <a:off x="4809" y="2256"/>
                <a:ext cx="4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26" name="Text Box 103"/>
              <p:cNvSpPr txBox="1">
                <a:spLocks noChangeArrowheads="1"/>
              </p:cNvSpPr>
              <p:nvPr/>
            </p:nvSpPr>
            <p:spPr bwMode="auto">
              <a:xfrm>
                <a:off x="5346" y="1488"/>
                <a:ext cx="291" cy="3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ru-RU" sz="2000">
                    <a:latin typeface="Times New Roman" pitchFamily="18" charset="0"/>
                  </a:rPr>
                  <a:t>C</a:t>
                </a: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427" name="Text Box 104"/>
              <p:cNvSpPr txBox="1">
                <a:spLocks noChangeArrowheads="1"/>
              </p:cNvSpPr>
              <p:nvPr/>
            </p:nvSpPr>
            <p:spPr bwMode="auto">
              <a:xfrm>
                <a:off x="5297" y="1824"/>
                <a:ext cx="303" cy="3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ru-RU" sz="2000">
                    <a:latin typeface="Times New Roman" pitchFamily="18" charset="0"/>
                  </a:rPr>
                  <a:t>D</a:t>
                </a: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428" name="Line 105"/>
              <p:cNvSpPr>
                <a:spLocks noChangeShapeType="1"/>
              </p:cNvSpPr>
              <p:nvPr/>
            </p:nvSpPr>
            <p:spPr bwMode="auto">
              <a:xfrm flipV="1">
                <a:off x="4320" y="1008"/>
                <a:ext cx="0" cy="8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29" name="Line 106"/>
              <p:cNvSpPr>
                <a:spLocks noChangeShapeType="1"/>
              </p:cNvSpPr>
              <p:nvPr/>
            </p:nvSpPr>
            <p:spPr bwMode="auto">
              <a:xfrm>
                <a:off x="4320" y="100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30" name="Line 107"/>
              <p:cNvSpPr>
                <a:spLocks noChangeShapeType="1"/>
              </p:cNvSpPr>
              <p:nvPr/>
            </p:nvSpPr>
            <p:spPr bwMode="auto">
              <a:xfrm>
                <a:off x="5088" y="816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31" name="Line 108"/>
              <p:cNvSpPr>
                <a:spLocks noChangeShapeType="1"/>
              </p:cNvSpPr>
              <p:nvPr/>
            </p:nvSpPr>
            <p:spPr bwMode="auto">
              <a:xfrm>
                <a:off x="5088" y="816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32" name="Line 109"/>
              <p:cNvSpPr>
                <a:spLocks noChangeShapeType="1"/>
              </p:cNvSpPr>
              <p:nvPr/>
            </p:nvSpPr>
            <p:spPr bwMode="auto">
              <a:xfrm>
                <a:off x="5088" y="1200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33" name="Text Box 110"/>
              <p:cNvSpPr txBox="1">
                <a:spLocks noChangeArrowheads="1"/>
              </p:cNvSpPr>
              <p:nvPr/>
            </p:nvSpPr>
            <p:spPr bwMode="auto">
              <a:xfrm>
                <a:off x="5280" y="1057"/>
                <a:ext cx="291" cy="3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ru-RU" sz="2000">
                    <a:latin typeface="Times New Roman" pitchFamily="18" charset="0"/>
                  </a:rPr>
                  <a:t>B</a:t>
                </a: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434" name="Line 111"/>
              <p:cNvSpPr>
                <a:spLocks noChangeShapeType="1"/>
              </p:cNvSpPr>
              <p:nvPr/>
            </p:nvSpPr>
            <p:spPr bwMode="auto">
              <a:xfrm flipH="1">
                <a:off x="4272" y="1440"/>
                <a:ext cx="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5387" name="Group 112"/>
          <p:cNvGrpSpPr>
            <a:grpSpLocks/>
          </p:cNvGrpSpPr>
          <p:nvPr/>
        </p:nvGrpSpPr>
        <p:grpSpPr bwMode="auto">
          <a:xfrm>
            <a:off x="6553200" y="3962400"/>
            <a:ext cx="1641475" cy="1828800"/>
            <a:chOff x="4416" y="2832"/>
            <a:chExt cx="1164" cy="1392"/>
          </a:xfrm>
        </p:grpSpPr>
        <p:sp>
          <p:nvSpPr>
            <p:cNvPr id="15396" name="Line 113"/>
            <p:cNvSpPr>
              <a:spLocks noChangeShapeType="1"/>
            </p:cNvSpPr>
            <p:nvPr/>
          </p:nvSpPr>
          <p:spPr bwMode="auto">
            <a:xfrm>
              <a:off x="4464" y="2976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7" name="Line 114"/>
            <p:cNvSpPr>
              <a:spLocks noChangeShapeType="1"/>
            </p:cNvSpPr>
            <p:nvPr/>
          </p:nvSpPr>
          <p:spPr bwMode="auto">
            <a:xfrm>
              <a:off x="4464" y="2976"/>
              <a:ext cx="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8" name="Line 115"/>
            <p:cNvSpPr>
              <a:spLocks noChangeShapeType="1"/>
            </p:cNvSpPr>
            <p:nvPr/>
          </p:nvSpPr>
          <p:spPr bwMode="auto">
            <a:xfrm>
              <a:off x="4464" y="369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9" name="Line 116"/>
            <p:cNvSpPr>
              <a:spLocks noChangeShapeType="1"/>
            </p:cNvSpPr>
            <p:nvPr/>
          </p:nvSpPr>
          <p:spPr bwMode="auto">
            <a:xfrm>
              <a:off x="4560" y="3312"/>
              <a:ext cx="0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0" name="Line 117"/>
            <p:cNvSpPr>
              <a:spLocks noChangeShapeType="1"/>
            </p:cNvSpPr>
            <p:nvPr/>
          </p:nvSpPr>
          <p:spPr bwMode="auto">
            <a:xfrm>
              <a:off x="4560" y="3312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1" name="Line 118"/>
            <p:cNvSpPr>
              <a:spLocks noChangeShapeType="1"/>
            </p:cNvSpPr>
            <p:nvPr/>
          </p:nvSpPr>
          <p:spPr bwMode="auto">
            <a:xfrm>
              <a:off x="4560" y="4128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2" name="Line 119"/>
            <p:cNvSpPr>
              <a:spLocks noChangeShapeType="1"/>
            </p:cNvSpPr>
            <p:nvPr/>
          </p:nvSpPr>
          <p:spPr bwMode="auto">
            <a:xfrm flipV="1">
              <a:off x="4787" y="3936"/>
              <a:ext cx="0" cy="1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3" name="Line 120"/>
            <p:cNvSpPr>
              <a:spLocks noChangeShapeType="1"/>
            </p:cNvSpPr>
            <p:nvPr/>
          </p:nvSpPr>
          <p:spPr bwMode="auto">
            <a:xfrm>
              <a:off x="4787" y="3936"/>
              <a:ext cx="4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4" name="Line 121"/>
            <p:cNvSpPr>
              <a:spLocks noChangeShapeType="1"/>
            </p:cNvSpPr>
            <p:nvPr/>
          </p:nvSpPr>
          <p:spPr bwMode="auto">
            <a:xfrm>
              <a:off x="4787" y="4091"/>
              <a:ext cx="0" cy="1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5" name="Line 122"/>
            <p:cNvSpPr>
              <a:spLocks noChangeShapeType="1"/>
            </p:cNvSpPr>
            <p:nvPr/>
          </p:nvSpPr>
          <p:spPr bwMode="auto">
            <a:xfrm>
              <a:off x="4787" y="4224"/>
              <a:ext cx="4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6" name="Text Box 123"/>
            <p:cNvSpPr txBox="1">
              <a:spLocks noChangeArrowheads="1"/>
            </p:cNvSpPr>
            <p:nvPr/>
          </p:nvSpPr>
          <p:spPr bwMode="auto">
            <a:xfrm>
              <a:off x="5319" y="3782"/>
              <a:ext cx="261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D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5407" name="Line 124"/>
            <p:cNvSpPr>
              <a:spLocks noChangeShapeType="1"/>
            </p:cNvSpPr>
            <p:nvPr/>
          </p:nvSpPr>
          <p:spPr bwMode="auto">
            <a:xfrm>
              <a:off x="4800" y="3158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8" name="Line 125"/>
            <p:cNvSpPr>
              <a:spLocks noChangeShapeType="1"/>
            </p:cNvSpPr>
            <p:nvPr/>
          </p:nvSpPr>
          <p:spPr bwMode="auto">
            <a:xfrm>
              <a:off x="4800" y="315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9" name="Line 126"/>
            <p:cNvSpPr>
              <a:spLocks noChangeShapeType="1"/>
            </p:cNvSpPr>
            <p:nvPr/>
          </p:nvSpPr>
          <p:spPr bwMode="auto">
            <a:xfrm>
              <a:off x="4800" y="3542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10" name="Text Box 127"/>
            <p:cNvSpPr txBox="1">
              <a:spLocks noChangeArrowheads="1"/>
            </p:cNvSpPr>
            <p:nvPr/>
          </p:nvSpPr>
          <p:spPr bwMode="auto">
            <a:xfrm>
              <a:off x="5000" y="3014"/>
              <a:ext cx="262" cy="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A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5411" name="Text Box 128"/>
            <p:cNvSpPr txBox="1">
              <a:spLocks noChangeArrowheads="1"/>
            </p:cNvSpPr>
            <p:nvPr/>
          </p:nvSpPr>
          <p:spPr bwMode="auto">
            <a:xfrm>
              <a:off x="4993" y="3398"/>
              <a:ext cx="251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B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5412" name="Line 129"/>
            <p:cNvSpPr>
              <a:spLocks noChangeShapeType="1"/>
            </p:cNvSpPr>
            <p:nvPr/>
          </p:nvSpPr>
          <p:spPr bwMode="auto">
            <a:xfrm flipH="1">
              <a:off x="4416" y="3312"/>
              <a:ext cx="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13" name="Text Box 130"/>
            <p:cNvSpPr txBox="1">
              <a:spLocks noChangeArrowheads="1"/>
            </p:cNvSpPr>
            <p:nvPr/>
          </p:nvSpPr>
          <p:spPr bwMode="auto">
            <a:xfrm>
              <a:off x="5088" y="2832"/>
              <a:ext cx="251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C</a:t>
              </a: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15388" name="Rectangle 154"/>
          <p:cNvSpPr>
            <a:spLocks noChangeArrowheads="1"/>
          </p:cNvSpPr>
          <p:nvPr/>
        </p:nvSpPr>
        <p:spPr bwMode="auto">
          <a:xfrm>
            <a:off x="3048000" y="3733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000">
                <a:solidFill>
                  <a:srgbClr val="003A1C"/>
                </a:solidFill>
              </a:rPr>
              <a:t>=</a:t>
            </a:r>
          </a:p>
        </p:txBody>
      </p:sp>
      <p:sp>
        <p:nvSpPr>
          <p:cNvPr id="15389" name="Rectangle 158"/>
          <p:cNvSpPr>
            <a:spLocks noChangeArrowheads="1"/>
          </p:cNvSpPr>
          <p:nvPr/>
        </p:nvSpPr>
        <p:spPr bwMode="auto">
          <a:xfrm>
            <a:off x="3962400" y="3048000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000">
                <a:solidFill>
                  <a:srgbClr val="CC0000"/>
                </a:solidFill>
              </a:rPr>
              <a:t>-</a:t>
            </a:r>
          </a:p>
        </p:txBody>
      </p:sp>
      <p:sp>
        <p:nvSpPr>
          <p:cNvPr id="15390" name="Rectangle 159"/>
          <p:cNvSpPr>
            <a:spLocks noChangeArrowheads="1"/>
          </p:cNvSpPr>
          <p:nvPr/>
        </p:nvSpPr>
        <p:spPr bwMode="auto">
          <a:xfrm>
            <a:off x="6248400" y="4343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000">
                <a:solidFill>
                  <a:srgbClr val="CC0000"/>
                </a:solidFill>
              </a:rPr>
              <a:t>-</a:t>
            </a:r>
          </a:p>
        </p:txBody>
      </p:sp>
      <p:sp>
        <p:nvSpPr>
          <p:cNvPr id="15391" name="Rectangle 160"/>
          <p:cNvSpPr>
            <a:spLocks noChangeArrowheads="1"/>
          </p:cNvSpPr>
          <p:nvPr/>
        </p:nvSpPr>
        <p:spPr bwMode="auto">
          <a:xfrm>
            <a:off x="6400800" y="2438400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000">
                <a:solidFill>
                  <a:srgbClr val="CC0000"/>
                </a:solidFill>
              </a:rPr>
              <a:t>-</a:t>
            </a:r>
          </a:p>
        </p:txBody>
      </p:sp>
      <p:sp>
        <p:nvSpPr>
          <p:cNvPr id="15392" name="Rectangle 162"/>
          <p:cNvSpPr>
            <a:spLocks noChangeArrowheads="1"/>
          </p:cNvSpPr>
          <p:nvPr/>
        </p:nvSpPr>
        <p:spPr bwMode="auto">
          <a:xfrm>
            <a:off x="5181600" y="5867400"/>
            <a:ext cx="251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003A1C"/>
                </a:solidFill>
              </a:rPr>
              <a:t>Есть еще варианты?</a:t>
            </a:r>
          </a:p>
        </p:txBody>
      </p:sp>
      <p:sp>
        <p:nvSpPr>
          <p:cNvPr id="15393" name="Text Box 227"/>
          <p:cNvSpPr txBox="1">
            <a:spLocks noChangeArrowheads="1"/>
          </p:cNvSpPr>
          <p:nvPr/>
        </p:nvSpPr>
        <p:spPr bwMode="auto">
          <a:xfrm>
            <a:off x="5599113" y="4344988"/>
            <a:ext cx="339725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>
                <a:latin typeface="Times New Roman" pitchFamily="18" charset="0"/>
              </a:rPr>
              <a:t>E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94" name="Text Box 228"/>
          <p:cNvSpPr txBox="1">
            <a:spLocks noChangeArrowheads="1"/>
          </p:cNvSpPr>
          <p:nvPr/>
        </p:nvSpPr>
        <p:spPr bwMode="auto">
          <a:xfrm>
            <a:off x="7696200" y="5562600"/>
            <a:ext cx="339725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>
                <a:latin typeface="Times New Roman" pitchFamily="18" charset="0"/>
              </a:rPr>
              <a:t>E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95" name="Номер слайда 9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9838D3-342E-48C0-A1A1-B562E35FF409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rgbClr val="003A1C"/>
          </a:solidFill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FFCC"/>
                </a:solidFill>
                <a:latin typeface="Times New Roman" pitchFamily="18" charset="0"/>
              </a:rPr>
              <a:t>Топология дерева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28600" y="5105400"/>
            <a:ext cx="861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SzPct val="150000"/>
              <a:buFont typeface="Wingdings" pitchFamily="2" charset="2"/>
              <a:buChar char="ь"/>
            </a:pPr>
            <a:endParaRPr lang="ru-RU" sz="2400">
              <a:solidFill>
                <a:srgbClr val="004600"/>
              </a:solidFill>
              <a:latin typeface="Times New Roman" pitchFamily="18" charset="0"/>
            </a:endParaRPr>
          </a:p>
        </p:txBody>
      </p:sp>
      <p:pic>
        <p:nvPicPr>
          <p:cNvPr id="16388" name="Picture 5" descr="rt14_phylogram"/>
          <p:cNvPicPr>
            <a:picLocks noChangeAspect="1" noChangeArrowheads="1"/>
          </p:cNvPicPr>
          <p:nvPr/>
        </p:nvPicPr>
        <p:blipFill>
          <a:blip r:embed="rId3" cstate="print"/>
          <a:srcRect b="7695"/>
          <a:stretch>
            <a:fillRect/>
          </a:stretch>
        </p:blipFill>
        <p:spPr bwMode="auto">
          <a:xfrm>
            <a:off x="304800" y="838200"/>
            <a:ext cx="3905250" cy="466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6" descr="rt14_rooted2_cl"/>
          <p:cNvPicPr>
            <a:picLocks noChangeAspect="1" noChangeArrowheads="1"/>
          </p:cNvPicPr>
          <p:nvPr/>
        </p:nvPicPr>
        <p:blipFill>
          <a:blip r:embed="rId4" cstate="print"/>
          <a:srcRect b="7802"/>
          <a:stretch>
            <a:fillRect/>
          </a:stretch>
        </p:blipFill>
        <p:spPr bwMode="auto">
          <a:xfrm>
            <a:off x="5029200" y="838200"/>
            <a:ext cx="3846513" cy="458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4114800" y="2743200"/>
            <a:ext cx="91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000" b="1">
                <a:solidFill>
                  <a:srgbClr val="003A1C"/>
                </a:solidFill>
              </a:rPr>
              <a:t>?</a:t>
            </a:r>
          </a:p>
        </p:txBody>
      </p:sp>
      <p:sp>
        <p:nvSpPr>
          <p:cNvPr id="16391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3A98CC-A440-44F9-BCB5-B046234988E4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rgbClr val="003A1C"/>
          </a:solidFill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FFCC"/>
                </a:solidFill>
                <a:latin typeface="Times New Roman" pitchFamily="18" charset="0"/>
              </a:rPr>
              <a:t>Топология дерева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28600" y="5105400"/>
            <a:ext cx="861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SzPct val="150000"/>
              <a:buFont typeface="Wingdings" pitchFamily="2" charset="2"/>
              <a:buChar char="ь"/>
            </a:pPr>
            <a:endParaRPr lang="ru-RU" sz="2400">
              <a:solidFill>
                <a:srgbClr val="004600"/>
              </a:solidFill>
              <a:latin typeface="Times New Roman" pitchFamily="18" charset="0"/>
            </a:endParaRPr>
          </a:p>
        </p:txBody>
      </p:sp>
      <p:pic>
        <p:nvPicPr>
          <p:cNvPr id="17412" name="Picture 4" descr="rt14_phylogram"/>
          <p:cNvPicPr>
            <a:picLocks noChangeAspect="1" noChangeArrowheads="1"/>
          </p:cNvPicPr>
          <p:nvPr/>
        </p:nvPicPr>
        <p:blipFill>
          <a:blip r:embed="rId3" cstate="print"/>
          <a:srcRect b="7695"/>
          <a:stretch>
            <a:fillRect/>
          </a:stretch>
        </p:blipFill>
        <p:spPr bwMode="auto">
          <a:xfrm>
            <a:off x="304800" y="838200"/>
            <a:ext cx="3905250" cy="466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 descr="rt14_rooted2_cl"/>
          <p:cNvPicPr>
            <a:picLocks noChangeAspect="1" noChangeArrowheads="1"/>
          </p:cNvPicPr>
          <p:nvPr/>
        </p:nvPicPr>
        <p:blipFill>
          <a:blip r:embed="rId4" cstate="print"/>
          <a:srcRect b="7802"/>
          <a:stretch>
            <a:fillRect/>
          </a:stretch>
        </p:blipFill>
        <p:spPr bwMode="auto">
          <a:xfrm>
            <a:off x="5029200" y="838200"/>
            <a:ext cx="3846513" cy="458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114800" y="32766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000">
                <a:solidFill>
                  <a:srgbClr val="003A1C"/>
                </a:solidFill>
              </a:rPr>
              <a:t>=</a:t>
            </a:r>
          </a:p>
        </p:txBody>
      </p:sp>
      <p:sp>
        <p:nvSpPr>
          <p:cNvPr id="17415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7A71DB-343C-4179-9290-F87CCD5C2007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rgbClr val="003A1C"/>
          </a:solidFill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FFCC"/>
                </a:solidFill>
                <a:latin typeface="Times New Roman" pitchFamily="18" charset="0"/>
              </a:rPr>
              <a:t>Топология дерева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28600" y="5105400"/>
            <a:ext cx="861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SzPct val="150000"/>
              <a:buFont typeface="Wingdings" pitchFamily="2" charset="2"/>
              <a:buChar char="ь"/>
            </a:pPr>
            <a:endParaRPr lang="ru-RU" sz="2400">
              <a:solidFill>
                <a:srgbClr val="004600"/>
              </a:solidFill>
              <a:latin typeface="Times New Roman" pitchFamily="18" charset="0"/>
            </a:endParaRPr>
          </a:p>
        </p:txBody>
      </p:sp>
      <p:pic>
        <p:nvPicPr>
          <p:cNvPr id="18436" name="Picture 5" descr="rt14_rooted2_cl"/>
          <p:cNvPicPr>
            <a:picLocks noChangeAspect="1" noChangeArrowheads="1"/>
          </p:cNvPicPr>
          <p:nvPr/>
        </p:nvPicPr>
        <p:blipFill>
          <a:blip r:embed="rId3" cstate="print"/>
          <a:srcRect b="7802"/>
          <a:stretch>
            <a:fillRect/>
          </a:stretch>
        </p:blipFill>
        <p:spPr bwMode="auto">
          <a:xfrm>
            <a:off x="5221288" y="685800"/>
            <a:ext cx="3846512" cy="458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Box 8"/>
          <p:cNvSpPr txBox="1">
            <a:spLocks noChangeArrowheads="1"/>
          </p:cNvSpPr>
          <p:nvPr/>
        </p:nvSpPr>
        <p:spPr bwMode="auto">
          <a:xfrm>
            <a:off x="0" y="838200"/>
            <a:ext cx="48768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Каждая ветвь разбивает множество листьев на два.</a:t>
            </a:r>
          </a:p>
          <a:p>
            <a:endParaRPr lang="ru-RU"/>
          </a:p>
          <a:p>
            <a:r>
              <a:rPr lang="ru-RU"/>
              <a:t>В каждом дереве есть </a:t>
            </a:r>
            <a:r>
              <a:rPr lang="ru-RU" b="1"/>
              <a:t>тривиальные </a:t>
            </a:r>
            <a:r>
              <a:rPr lang="ru-RU"/>
              <a:t>ветви (отделяющие один лист от всех остальных), они не зависят от топологии.</a:t>
            </a:r>
          </a:p>
          <a:p>
            <a:endParaRPr lang="ru-RU"/>
          </a:p>
          <a:p>
            <a:r>
              <a:rPr lang="ru-RU"/>
              <a:t>Топологию (неукоренённого) дерева можно однозначно записать набором нетривиальных разбиений. Например:</a:t>
            </a:r>
          </a:p>
        </p:txBody>
      </p:sp>
      <p:sp>
        <p:nvSpPr>
          <p:cNvPr id="18438" name="TextBox 9"/>
          <p:cNvSpPr txBox="1">
            <a:spLocks noChangeArrowheads="1"/>
          </p:cNvSpPr>
          <p:nvPr/>
        </p:nvSpPr>
        <p:spPr bwMode="auto">
          <a:xfrm>
            <a:off x="1600200" y="5638800"/>
            <a:ext cx="61722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100" b="1">
                <a:latin typeface="Courier New" pitchFamily="49" charset="0"/>
                <a:cs typeface="Courier New" pitchFamily="49" charset="0"/>
              </a:rPr>
              <a:t>HUMAN	MOUSE	CAEEL	VICFA	BRANA	MARPO	PROWI</a:t>
            </a:r>
          </a:p>
          <a:p>
            <a:r>
              <a:rPr lang="pl-PL" sz="1100" b="1">
                <a:latin typeface="Courier New" pitchFamily="49" charset="0"/>
                <a:cs typeface="Courier New" pitchFamily="49" charset="0"/>
              </a:rPr>
              <a:t>+	+	-	-	-	-	-</a:t>
            </a:r>
          </a:p>
          <a:p>
            <a:r>
              <a:rPr lang="pl-PL" sz="1100" b="1">
                <a:latin typeface="Courier New" pitchFamily="49" charset="0"/>
                <a:cs typeface="Courier New" pitchFamily="49" charset="0"/>
              </a:rPr>
              <a:t>+	+	+	-	-	-	-</a:t>
            </a:r>
          </a:p>
          <a:p>
            <a:r>
              <a:rPr lang="pl-PL" sz="1100" b="1">
                <a:latin typeface="Courier New" pitchFamily="49" charset="0"/>
                <a:cs typeface="Courier New" pitchFamily="49" charset="0"/>
              </a:rPr>
              <a:t>+	+	+	-	-	-	+</a:t>
            </a:r>
          </a:p>
          <a:p>
            <a:r>
              <a:rPr lang="pl-PL" sz="1100" b="1">
                <a:latin typeface="Courier New" pitchFamily="49" charset="0"/>
                <a:cs typeface="Courier New" pitchFamily="49" charset="0"/>
              </a:rPr>
              <a:t>+	+	+	-	-	+	+</a:t>
            </a:r>
            <a:endParaRPr lang="ru-RU" sz="11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39" name="TextBox 10"/>
          <p:cNvSpPr txBox="1">
            <a:spLocks noChangeArrowheads="1"/>
          </p:cNvSpPr>
          <p:nvPr/>
        </p:nvSpPr>
        <p:spPr bwMode="auto">
          <a:xfrm>
            <a:off x="0" y="3810000"/>
            <a:ext cx="533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{</a:t>
            </a:r>
            <a:r>
              <a:rPr lang="en-US" sz="1400">
                <a:solidFill>
                  <a:srgbClr val="FF0000"/>
                </a:solidFill>
              </a:rPr>
              <a:t>HUMAN, MOUSE</a:t>
            </a:r>
            <a:r>
              <a:rPr lang="en-US" sz="1400"/>
              <a:t>} vs </a:t>
            </a:r>
            <a:r>
              <a:rPr lang="ru-RU" sz="1400"/>
              <a:t> </a:t>
            </a:r>
            <a:r>
              <a:rPr lang="en-US" sz="1400"/>
              <a:t>{</a:t>
            </a:r>
            <a:r>
              <a:rPr lang="en-US" sz="1400">
                <a:solidFill>
                  <a:srgbClr val="0070C0"/>
                </a:solidFill>
              </a:rPr>
              <a:t>CAEEL,PROWI,MARPO,BRANA,VICFA</a:t>
            </a:r>
            <a:r>
              <a:rPr lang="en-US" sz="1400"/>
              <a:t>}</a:t>
            </a:r>
            <a:endParaRPr lang="ru-RU" sz="1400"/>
          </a:p>
        </p:txBody>
      </p:sp>
      <p:sp>
        <p:nvSpPr>
          <p:cNvPr id="18440" name="TextBox 11"/>
          <p:cNvSpPr txBox="1">
            <a:spLocks noChangeArrowheads="1"/>
          </p:cNvSpPr>
          <p:nvPr/>
        </p:nvSpPr>
        <p:spPr bwMode="auto">
          <a:xfrm>
            <a:off x="0" y="4419600"/>
            <a:ext cx="533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{</a:t>
            </a:r>
            <a:r>
              <a:rPr lang="en-US" sz="1400">
                <a:solidFill>
                  <a:srgbClr val="FF0000"/>
                </a:solidFill>
              </a:rPr>
              <a:t>HUMAN,MOUSE, CAEEL,PROWI</a:t>
            </a:r>
            <a:r>
              <a:rPr lang="en-US" sz="1400"/>
              <a:t>} vs </a:t>
            </a:r>
            <a:r>
              <a:rPr lang="ru-RU" sz="1400"/>
              <a:t> </a:t>
            </a:r>
            <a:r>
              <a:rPr lang="en-US" sz="1400"/>
              <a:t>{</a:t>
            </a:r>
            <a:r>
              <a:rPr lang="en-US" sz="1400">
                <a:solidFill>
                  <a:srgbClr val="0070C0"/>
                </a:solidFill>
              </a:rPr>
              <a:t>MARPO,BRANA,VICFA</a:t>
            </a:r>
            <a:r>
              <a:rPr lang="en-US" sz="1400"/>
              <a:t>}</a:t>
            </a:r>
            <a:endParaRPr lang="ru-RU" sz="1400"/>
          </a:p>
        </p:txBody>
      </p:sp>
      <p:sp>
        <p:nvSpPr>
          <p:cNvPr id="18441" name="TextBox 12"/>
          <p:cNvSpPr txBox="1">
            <a:spLocks noChangeArrowheads="1"/>
          </p:cNvSpPr>
          <p:nvPr/>
        </p:nvSpPr>
        <p:spPr bwMode="auto">
          <a:xfrm>
            <a:off x="0" y="4114800"/>
            <a:ext cx="533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{</a:t>
            </a:r>
            <a:r>
              <a:rPr lang="en-US" sz="1400">
                <a:solidFill>
                  <a:srgbClr val="FF0000"/>
                </a:solidFill>
              </a:rPr>
              <a:t>HUMAN, MOUSE,CAEEL</a:t>
            </a:r>
            <a:r>
              <a:rPr lang="en-US" sz="1400"/>
              <a:t>} vs </a:t>
            </a:r>
            <a:r>
              <a:rPr lang="ru-RU" sz="1400"/>
              <a:t> </a:t>
            </a:r>
            <a:r>
              <a:rPr lang="en-US" sz="1400"/>
              <a:t>{</a:t>
            </a:r>
            <a:r>
              <a:rPr lang="en-US" sz="1400">
                <a:solidFill>
                  <a:srgbClr val="0070C0"/>
                </a:solidFill>
              </a:rPr>
              <a:t>PROWI,MARPO,BRANA,VICFA</a:t>
            </a:r>
            <a:r>
              <a:rPr lang="en-US" sz="1400"/>
              <a:t>}</a:t>
            </a:r>
            <a:endParaRPr lang="ru-RU" sz="1400"/>
          </a:p>
        </p:txBody>
      </p:sp>
      <p:sp>
        <p:nvSpPr>
          <p:cNvPr id="18442" name="TextBox 13"/>
          <p:cNvSpPr txBox="1">
            <a:spLocks noChangeArrowheads="1"/>
          </p:cNvSpPr>
          <p:nvPr/>
        </p:nvSpPr>
        <p:spPr bwMode="auto">
          <a:xfrm>
            <a:off x="0" y="4724400"/>
            <a:ext cx="533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{</a:t>
            </a:r>
            <a:r>
              <a:rPr lang="en-US" sz="1400">
                <a:solidFill>
                  <a:srgbClr val="FF0000"/>
                </a:solidFill>
              </a:rPr>
              <a:t>HUMAN,MOUSE,CAEEL,PROWI,MARPO</a:t>
            </a:r>
            <a:r>
              <a:rPr lang="en-US" sz="1400"/>
              <a:t>} vs </a:t>
            </a:r>
            <a:r>
              <a:rPr lang="ru-RU" sz="1400"/>
              <a:t> </a:t>
            </a:r>
            <a:r>
              <a:rPr lang="en-US" sz="1400"/>
              <a:t>{</a:t>
            </a:r>
            <a:r>
              <a:rPr lang="en-US" sz="1400">
                <a:solidFill>
                  <a:srgbClr val="0070C0"/>
                </a:solidFill>
              </a:rPr>
              <a:t>BRANA,VICFA</a:t>
            </a:r>
            <a:r>
              <a:rPr lang="en-US" sz="1400"/>
              <a:t>}</a:t>
            </a:r>
            <a:endParaRPr lang="ru-RU" sz="1400"/>
          </a:p>
        </p:txBody>
      </p:sp>
      <p:sp>
        <p:nvSpPr>
          <p:cNvPr id="18443" name="Номер слайда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05EE50-7D78-46F1-AF88-2225A69DA2DF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003A1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>
                <a:solidFill>
                  <a:srgbClr val="FFFFCC"/>
                </a:solidFill>
                <a:latin typeface="Times New Roman" pitchFamily="18" charset="0"/>
              </a:rPr>
              <a:t>Скобочная формула</a:t>
            </a: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152400" y="4876800"/>
            <a:ext cx="8991600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 </a:t>
            </a:r>
            <a:r>
              <a:rPr lang="ru-RU" sz="1500" b="1">
                <a:solidFill>
                  <a:srgbClr val="003300"/>
                </a:solidFill>
              </a:rPr>
              <a:t>Newick Standard:</a:t>
            </a:r>
          </a:p>
          <a:p>
            <a:pPr>
              <a:lnSpc>
                <a:spcPct val="150000"/>
              </a:lnSpc>
            </a:pPr>
            <a:r>
              <a:rPr lang="ru-RU" sz="1500" b="1">
                <a:solidFill>
                  <a:srgbClr val="003300"/>
                </a:solidFill>
              </a:rPr>
              <a:t> </a:t>
            </a:r>
            <a:r>
              <a:rPr lang="en-US" sz="1500" b="1">
                <a:solidFill>
                  <a:srgbClr val="003300"/>
                </a:solidFill>
              </a:rPr>
              <a:t>((((VICFA:3, BRANA:3):3, MARPO:6):2, PROWI:8):7, ((MOUSE:3, HUMAN:3):3, CAEEL:6):15);</a:t>
            </a:r>
            <a:endParaRPr lang="ru-RU" sz="1500" b="1">
              <a:solidFill>
                <a:srgbClr val="003300"/>
              </a:solidFill>
            </a:endParaRPr>
          </a:p>
          <a:p>
            <a:pPr lvl="2">
              <a:lnSpc>
                <a:spcPct val="150000"/>
              </a:lnSpc>
            </a:pPr>
            <a:r>
              <a:rPr lang="ru-RU" sz="1500" b="1">
                <a:solidFill>
                  <a:srgbClr val="008000"/>
                </a:solidFill>
              </a:rPr>
              <a:t> </a:t>
            </a:r>
            <a:endParaRPr lang="ru-RU" sz="1500">
              <a:solidFill>
                <a:srgbClr val="008000"/>
              </a:solidFill>
            </a:endParaRPr>
          </a:p>
        </p:txBody>
      </p:sp>
      <p:pic>
        <p:nvPicPr>
          <p:cNvPr id="19460" name="Picture 6" descr="rt14_rooted2_cl"/>
          <p:cNvPicPr>
            <a:picLocks noChangeAspect="1" noChangeArrowheads="1"/>
          </p:cNvPicPr>
          <p:nvPr/>
        </p:nvPicPr>
        <p:blipFill>
          <a:blip r:embed="rId3" cstate="print"/>
          <a:srcRect b="7802"/>
          <a:stretch>
            <a:fillRect/>
          </a:stretch>
        </p:blipFill>
        <p:spPr bwMode="auto">
          <a:xfrm>
            <a:off x="457200" y="762000"/>
            <a:ext cx="3352800" cy="399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304800" y="5842000"/>
            <a:ext cx="838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2">
              <a:lnSpc>
                <a:spcPct val="150000"/>
              </a:lnSpc>
            </a:pPr>
            <a:r>
              <a:rPr lang="ru-RU" sz="1200" b="1">
                <a:solidFill>
                  <a:srgbClr val="008000"/>
                </a:solidFill>
              </a:rPr>
              <a:t>«</a:t>
            </a:r>
            <a:r>
              <a:rPr lang="en-US" sz="1200" b="1">
                <a:solidFill>
                  <a:srgbClr val="008000"/>
                </a:solidFill>
              </a:rPr>
              <a:t>The reason for the name is that the second and final session of the committee met at Newick's restaurant in Dover, and we enjoyed the meal of lobsters</a:t>
            </a:r>
            <a:r>
              <a:rPr lang="ru-RU" sz="1200" b="1">
                <a:solidFill>
                  <a:srgbClr val="008000"/>
                </a:solidFill>
              </a:rPr>
              <a:t>.</a:t>
            </a:r>
            <a:r>
              <a:rPr lang="ru-RU" sz="1200">
                <a:solidFill>
                  <a:srgbClr val="008000"/>
                </a:solidFill>
              </a:rPr>
              <a:t>»</a:t>
            </a:r>
          </a:p>
          <a:p>
            <a:pPr marL="0" lvl="2"/>
            <a:r>
              <a:rPr lang="ru-RU" sz="1200">
                <a:solidFill>
                  <a:srgbClr val="008000"/>
                </a:solidFill>
              </a:rPr>
              <a:t>  Joseph Felsenstein, </a:t>
            </a:r>
            <a:r>
              <a:rPr lang="ru-RU" sz="1200">
                <a:solidFill>
                  <a:srgbClr val="008000"/>
                </a:solidFill>
                <a:hlinkClick r:id="rId4"/>
              </a:rPr>
              <a:t>http://evolution.genetics.washington.edu/phylip/newicktree.html</a:t>
            </a:r>
            <a:endParaRPr lang="ru-RU" sz="1200">
              <a:solidFill>
                <a:srgbClr val="008000"/>
              </a:solidFill>
            </a:endParaRPr>
          </a:p>
          <a:p>
            <a:endParaRPr lang="ru-RU" sz="1200"/>
          </a:p>
        </p:txBody>
      </p:sp>
      <p:sp>
        <p:nvSpPr>
          <p:cNvPr id="1946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69C28B-4C32-4351-A54B-11581BD6C693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003A1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>
                <a:solidFill>
                  <a:srgbClr val="FFFFCC"/>
                </a:solidFill>
                <a:latin typeface="Times New Roman" pitchFamily="18" charset="0"/>
              </a:rPr>
              <a:t>Программы визуализации деревьев</a:t>
            </a:r>
          </a:p>
        </p:txBody>
      </p:sp>
      <p:sp>
        <p:nvSpPr>
          <p:cNvPr id="20483" name="TextBox 5"/>
          <p:cNvSpPr txBox="1">
            <a:spLocks noChangeArrowheads="1"/>
          </p:cNvSpPr>
          <p:nvPr/>
        </p:nvSpPr>
        <p:spPr bwMode="auto">
          <a:xfrm>
            <a:off x="457200" y="914400"/>
            <a:ext cx="8077200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Arial" charset="0"/>
              <a:buChar char="•"/>
            </a:pPr>
            <a:r>
              <a:rPr lang="ru-RU" sz="2400" dirty="0"/>
              <a:t> </a:t>
            </a:r>
            <a:r>
              <a:rPr lang="en-US" sz="2400" dirty="0" err="1" smtClean="0"/>
              <a:t>TreeView</a:t>
            </a:r>
            <a:r>
              <a:rPr lang="en-US" sz="2400" dirty="0" smtClean="0"/>
              <a:t> </a:t>
            </a:r>
            <a:r>
              <a:rPr lang="pl-PL" sz="2000" dirty="0" smtClean="0">
                <a:hlinkClick r:id="rId3"/>
              </a:rPr>
              <a:t>http</a:t>
            </a:r>
            <a:r>
              <a:rPr lang="pl-PL" sz="2000" dirty="0">
                <a:hlinkClick r:id="rId3"/>
              </a:rPr>
              <a:t>://taxonomy.zoology.gla.ac.uk/rod/treeview.html</a:t>
            </a:r>
            <a:endParaRPr lang="ru-RU" sz="2000" dirty="0"/>
          </a:p>
          <a:p>
            <a:pPr>
              <a:spcBef>
                <a:spcPts val="1200"/>
              </a:spcBef>
              <a:buFont typeface="Arial" charset="0"/>
              <a:buChar char="•"/>
            </a:pPr>
            <a:r>
              <a:rPr lang="ru-RU" sz="2400" dirty="0" smtClean="0"/>
              <a:t> </a:t>
            </a:r>
            <a:r>
              <a:rPr lang="en-US" sz="2400" dirty="0" smtClean="0"/>
              <a:t>MEGA</a:t>
            </a:r>
            <a:r>
              <a:rPr lang="ru-RU" sz="2400" dirty="0" smtClean="0"/>
              <a:t> </a:t>
            </a:r>
            <a:r>
              <a:rPr lang="pl-PL" sz="2000" dirty="0">
                <a:hlinkClick r:id="rId4"/>
              </a:rPr>
              <a:t>http://www.megasoftware.net</a:t>
            </a:r>
            <a:r>
              <a:rPr lang="pl-PL" sz="2000" dirty="0" smtClean="0">
                <a:hlinkClick r:id="rId4"/>
              </a:rPr>
              <a:t>/</a:t>
            </a:r>
            <a:endParaRPr lang="en-US" sz="2400" dirty="0" smtClean="0"/>
          </a:p>
          <a:p>
            <a:pPr>
              <a:spcBef>
                <a:spcPts val="1200"/>
              </a:spcBef>
              <a:buFont typeface="Arial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FigTree</a:t>
            </a:r>
            <a:r>
              <a:rPr lang="en-US" sz="2400" dirty="0" smtClean="0"/>
              <a:t> </a:t>
            </a:r>
            <a:r>
              <a:rPr lang="en-US" sz="2000" dirty="0" smtClean="0">
                <a:hlinkClick r:id="rId5"/>
              </a:rPr>
              <a:t>http</a:t>
            </a:r>
            <a:r>
              <a:rPr lang="en-US" sz="2000" dirty="0" smtClean="0">
                <a:hlinkClick r:id="rId5"/>
              </a:rPr>
              <a:t>://tree.bio.ed.ac.uk/software/figtree</a:t>
            </a:r>
            <a:r>
              <a:rPr lang="en-US" sz="2000" dirty="0" smtClean="0">
                <a:hlinkClick r:id="rId5"/>
              </a:rPr>
              <a:t>/</a:t>
            </a:r>
            <a:r>
              <a:rPr lang="en-US" sz="2000" dirty="0" smtClean="0"/>
              <a:t> </a:t>
            </a:r>
            <a:endParaRPr lang="ru-RU" sz="2400" dirty="0" smtClean="0"/>
          </a:p>
          <a:p>
            <a:pPr>
              <a:spcBef>
                <a:spcPts val="1200"/>
              </a:spcBef>
              <a:buFont typeface="Arial" charset="0"/>
              <a:buChar char="•"/>
            </a:pPr>
            <a:r>
              <a:rPr lang="en-US" sz="2400" dirty="0" smtClean="0"/>
              <a:t> Archaeopteryx </a:t>
            </a:r>
            <a:r>
              <a:rPr lang="en-US" dirty="0" smtClean="0">
                <a:hlinkClick r:id="rId6"/>
              </a:rPr>
              <a:t>https://sites.google.com/site/cmzmasek/home/software/archaeopteryx</a:t>
            </a:r>
            <a:endParaRPr lang="ru-RU" dirty="0" smtClean="0"/>
          </a:p>
          <a:p>
            <a:pPr>
              <a:spcBef>
                <a:spcPts val="1200"/>
              </a:spcBef>
              <a:buFont typeface="Arial" charset="0"/>
              <a:buChar char="•"/>
            </a:pPr>
            <a:r>
              <a:rPr lang="ru-RU" sz="2400" dirty="0" smtClean="0"/>
              <a:t> </a:t>
            </a:r>
            <a:r>
              <a:rPr lang="en-US" sz="2400" dirty="0" err="1"/>
              <a:t>drawgram</a:t>
            </a:r>
            <a:r>
              <a:rPr lang="en-US" sz="2400" dirty="0"/>
              <a:t> </a:t>
            </a:r>
            <a:r>
              <a:rPr lang="ru-RU" sz="2400" dirty="0"/>
              <a:t>и </a:t>
            </a:r>
            <a:r>
              <a:rPr lang="en-US" sz="2400" dirty="0" err="1"/>
              <a:t>drawtree</a:t>
            </a:r>
            <a:r>
              <a:rPr lang="en-US" sz="2400" dirty="0"/>
              <a:t> </a:t>
            </a:r>
            <a:r>
              <a:rPr lang="ru-RU" sz="2400" dirty="0"/>
              <a:t>из пакета </a:t>
            </a:r>
            <a:r>
              <a:rPr lang="en-US" sz="2400" dirty="0"/>
              <a:t>PHYLIP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pl-PL" sz="2000" dirty="0" smtClean="0"/>
              <a:t> </a:t>
            </a:r>
            <a:r>
              <a:rPr lang="en-US" sz="2000" dirty="0" smtClean="0">
                <a:hlinkClick r:id="rId7"/>
              </a:rPr>
              <a:t>http</a:t>
            </a:r>
            <a:r>
              <a:rPr lang="en-US" sz="2000" dirty="0">
                <a:hlinkClick r:id="rId7"/>
              </a:rPr>
              <a:t>://evolution.genetics.washington.edu/phylip.html</a:t>
            </a:r>
            <a:endParaRPr lang="ru-RU" sz="2000" dirty="0"/>
          </a:p>
          <a:p>
            <a:pPr>
              <a:spcBef>
                <a:spcPts val="1200"/>
              </a:spcBef>
              <a:buFont typeface="Arial" charset="0"/>
              <a:buChar char="•"/>
            </a:pPr>
            <a:r>
              <a:rPr lang="ru-RU" sz="2400" dirty="0" smtClean="0"/>
              <a:t>см</a:t>
            </a:r>
            <a:r>
              <a:rPr lang="ru-RU" sz="2400" dirty="0"/>
              <a:t>. также </a:t>
            </a:r>
            <a:r>
              <a:rPr lang="pl-PL" dirty="0">
                <a:hlinkClick r:id="rId8"/>
              </a:rPr>
              <a:t>http://en.wikipedia.org/wiki/List_of_phylogenetic_tree_visualization_software</a:t>
            </a:r>
            <a:endParaRPr lang="ru-RU" dirty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017009-0F70-4501-B187-7AEF55B0280B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3448050" cy="651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6934200" cy="1371600"/>
          </a:xfrm>
          <a:solidFill>
            <a:srgbClr val="003A1C"/>
          </a:solidFill>
        </p:spPr>
        <p:txBody>
          <a:bodyPr/>
          <a:lstStyle/>
          <a:p>
            <a:pPr algn="l" eaLnBrk="1" hangingPunct="1"/>
            <a:r>
              <a:rPr lang="en-GB" sz="2000" b="1" i="1" smtClean="0">
                <a:solidFill>
                  <a:srgbClr val="FFFF99"/>
                </a:solidFill>
              </a:rPr>
              <a:t>The time will come, I believe, though I shall not live to</a:t>
            </a:r>
            <a:br>
              <a:rPr lang="en-GB" sz="2000" b="1" i="1" smtClean="0">
                <a:solidFill>
                  <a:srgbClr val="FFFF99"/>
                </a:solidFill>
              </a:rPr>
            </a:br>
            <a:r>
              <a:rPr lang="en-GB" sz="2000" b="1" i="1" smtClean="0">
                <a:solidFill>
                  <a:srgbClr val="FFFF99"/>
                </a:solidFill>
              </a:rPr>
              <a:t>see it, when we shall have fairly true genealogical trees</a:t>
            </a:r>
            <a:br>
              <a:rPr lang="en-GB" sz="2000" b="1" i="1" smtClean="0">
                <a:solidFill>
                  <a:srgbClr val="FFFF99"/>
                </a:solidFill>
              </a:rPr>
            </a:br>
            <a:r>
              <a:rPr lang="en-GB" sz="2000" b="1" i="1" smtClean="0">
                <a:solidFill>
                  <a:srgbClr val="FFFF99"/>
                </a:solidFill>
              </a:rPr>
              <a:t>of each great kingdom of Nature.</a:t>
            </a:r>
            <a:r>
              <a:rPr lang="ru-RU" sz="2000" b="1" i="1" smtClean="0">
                <a:solidFill>
                  <a:srgbClr val="FFFF99"/>
                </a:solidFill>
              </a:rPr>
              <a:t/>
            </a:r>
            <a:br>
              <a:rPr lang="ru-RU" sz="2000" b="1" i="1" smtClean="0">
                <a:solidFill>
                  <a:srgbClr val="FFFF99"/>
                </a:solidFill>
              </a:rPr>
            </a:br>
            <a:r>
              <a:rPr lang="ru-RU" sz="2000" b="1" i="1" smtClean="0">
                <a:solidFill>
                  <a:srgbClr val="FFFF99"/>
                </a:solidFill>
              </a:rPr>
              <a:t>                                                              </a:t>
            </a:r>
            <a:r>
              <a:rPr lang="en-GB" sz="2000" b="1" i="1" smtClean="0">
                <a:solidFill>
                  <a:srgbClr val="FFFF99"/>
                </a:solidFill>
              </a:rPr>
              <a:t>Charles Darwin</a:t>
            </a:r>
            <a:endParaRPr lang="ru-RU" sz="2000" b="1" i="1" smtClean="0">
              <a:solidFill>
                <a:srgbClr val="FFFF99"/>
              </a:solidFill>
            </a:endParaRPr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600200"/>
            <a:ext cx="4954588" cy="495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3200400" y="6491288"/>
            <a:ext cx="198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http://itol.embl.de/</a:t>
            </a:r>
          </a:p>
        </p:txBody>
      </p:sp>
      <p:sp>
        <p:nvSpPr>
          <p:cNvPr id="3078" name="Oval 9"/>
          <p:cNvSpPr>
            <a:spLocks noChangeArrowheads="1"/>
          </p:cNvSpPr>
          <p:nvPr/>
        </p:nvSpPr>
        <p:spPr bwMode="auto">
          <a:xfrm>
            <a:off x="1828800" y="6477000"/>
            <a:ext cx="838200" cy="228600"/>
          </a:xfrm>
          <a:prstGeom prst="ellips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9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A9D016-385D-4E84-9C9D-F9D4D317343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ru-RU" smtClean="0"/>
              <a:t>Точечные замены в гене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85800" y="1143000"/>
            <a:ext cx="8229600" cy="55626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kern="0" spc="300" dirty="0">
                <a:latin typeface="Courier New" pitchFamily="49" charset="0"/>
                <a:cs typeface="Courier New" pitchFamily="49" charset="0"/>
              </a:rPr>
              <a:t> … AATCCGTCAAGTCTA…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spc="3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kern="0" spc="300" dirty="0">
                <a:latin typeface="Courier New" pitchFamily="49" charset="0"/>
                <a:cs typeface="Courier New" pitchFamily="49" charset="0"/>
              </a:rPr>
              <a:t>…   Asn   Pro  Ser  Ser  Leu  …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1600" kern="0" spc="300" dirty="0"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spc="3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1) “</a:t>
            </a:r>
            <a:r>
              <a:rPr lang="ru-RU" sz="1600" kern="0" spc="3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молчащая</a:t>
            </a:r>
            <a:r>
              <a:rPr lang="en-US" sz="1600" kern="0" spc="3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”</a:t>
            </a:r>
            <a:r>
              <a:rPr lang="ru-RU" sz="1600" kern="0" spc="3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(синонимическая)мутация</a:t>
            </a:r>
            <a:endParaRPr lang="en-US" sz="1600" kern="0" spc="300" dirty="0">
              <a:solidFill>
                <a:srgbClr val="000000"/>
              </a:solidFill>
              <a:latin typeface="+mn-lt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… AATCCGTC</a:t>
            </a:r>
            <a:r>
              <a:rPr lang="en-US" sz="3200" kern="0" spc="3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3200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AGTCTA…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b="1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…  Asn   Pro  Ser  Ser  Leu  …</a:t>
            </a:r>
            <a:endParaRPr lang="ru-RU" sz="1600" b="1" kern="0" spc="3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1600" kern="0" spc="300" dirty="0"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spc="300" dirty="0">
                <a:latin typeface="+mn-lt"/>
                <a:cs typeface="Courier New" pitchFamily="49" charset="0"/>
              </a:rPr>
              <a:t>2) </a:t>
            </a:r>
            <a:r>
              <a:rPr lang="ru-RU" sz="1600" kern="0" spc="300" dirty="0">
                <a:latin typeface="+mn-lt"/>
                <a:cs typeface="Courier New" pitchFamily="49" charset="0"/>
              </a:rPr>
              <a:t>замена остатка на близкий по свойствам</a:t>
            </a:r>
            <a:endParaRPr lang="en-US" sz="1600" kern="0" spc="300" dirty="0">
              <a:latin typeface="+mn-lt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kern="0" spc="300" dirty="0">
                <a:latin typeface="Courier New" pitchFamily="49" charset="0"/>
                <a:cs typeface="Courier New" pitchFamily="49" charset="0"/>
              </a:rPr>
              <a:t> … AATCCG</a:t>
            </a:r>
            <a:r>
              <a:rPr lang="en-US" sz="3200" kern="0" spc="3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3200" kern="0" spc="300" dirty="0">
                <a:latin typeface="Courier New" pitchFamily="49" charset="0"/>
                <a:cs typeface="Courier New" pitchFamily="49" charset="0"/>
              </a:rPr>
              <a:t>CAAGTCTA…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spc="3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kern="0" spc="300" dirty="0">
                <a:latin typeface="Courier New" pitchFamily="49" charset="0"/>
                <a:cs typeface="Courier New" pitchFamily="49" charset="0"/>
              </a:rPr>
              <a:t>…   Asn   Pro  </a:t>
            </a:r>
            <a:r>
              <a:rPr lang="en-US" sz="1600" b="1" kern="0" spc="3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</a:t>
            </a:r>
            <a:r>
              <a:rPr lang="en-US" sz="1600" b="1" kern="0" spc="300" dirty="0">
                <a:latin typeface="Courier New" pitchFamily="49" charset="0"/>
                <a:cs typeface="Courier New" pitchFamily="49" charset="0"/>
              </a:rPr>
              <a:t>  Ser  Leu  …</a:t>
            </a:r>
            <a:endParaRPr lang="ru-RU" sz="1600" b="1" kern="0" spc="300" dirty="0"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1600" kern="0" spc="3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spc="3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3)</a:t>
            </a:r>
            <a:r>
              <a:rPr lang="ru-RU" sz="1600" kern="0" spc="3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замена остатка на остаток с иными свойствами</a:t>
            </a:r>
            <a:endParaRPr lang="en-US" sz="1600" kern="0" spc="300" dirty="0">
              <a:solidFill>
                <a:srgbClr val="000000"/>
              </a:solidFill>
              <a:latin typeface="+mn-lt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… AATCCGTC</a:t>
            </a:r>
            <a:r>
              <a:rPr lang="en-US" sz="3200" kern="0" spc="300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3200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AG</a:t>
            </a:r>
            <a:r>
              <a:rPr lang="en-US" sz="3200" kern="0" spc="3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3200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CTA…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b="1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…  Asn   Pro  Ser  </a:t>
            </a:r>
            <a:r>
              <a:rPr lang="en-US" sz="1600" b="1" kern="0" spc="3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1600" b="1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Leu  …</a:t>
            </a:r>
            <a:endParaRPr lang="ru-RU" sz="1600" kern="0" spc="3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Правая круглая скобка 4"/>
          <p:cNvSpPr/>
          <p:nvPr/>
        </p:nvSpPr>
        <p:spPr>
          <a:xfrm rot="5400000">
            <a:off x="1974850" y="1225550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авая круглая скобка 5"/>
          <p:cNvSpPr/>
          <p:nvPr/>
        </p:nvSpPr>
        <p:spPr>
          <a:xfrm rot="5400000">
            <a:off x="2828925" y="1225550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авая круглая скобка 6"/>
          <p:cNvSpPr/>
          <p:nvPr/>
        </p:nvSpPr>
        <p:spPr>
          <a:xfrm rot="5400000">
            <a:off x="3682206" y="1224757"/>
            <a:ext cx="73025" cy="82391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авая круглая скобка 7"/>
          <p:cNvSpPr/>
          <p:nvPr/>
        </p:nvSpPr>
        <p:spPr>
          <a:xfrm rot="5400000">
            <a:off x="4535488" y="1225550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авая круглая скобка 8"/>
          <p:cNvSpPr/>
          <p:nvPr/>
        </p:nvSpPr>
        <p:spPr>
          <a:xfrm rot="5400000">
            <a:off x="5388769" y="1224756"/>
            <a:ext cx="73025" cy="82391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авая круглая скобка 9"/>
          <p:cNvSpPr/>
          <p:nvPr/>
        </p:nvSpPr>
        <p:spPr>
          <a:xfrm rot="5400000">
            <a:off x="1974850" y="2676525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авая круглая скобка 10"/>
          <p:cNvSpPr/>
          <p:nvPr/>
        </p:nvSpPr>
        <p:spPr>
          <a:xfrm rot="5400000">
            <a:off x="2828925" y="2676525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авая круглая скобка 11"/>
          <p:cNvSpPr/>
          <p:nvPr/>
        </p:nvSpPr>
        <p:spPr>
          <a:xfrm rot="5400000">
            <a:off x="3682206" y="2675732"/>
            <a:ext cx="73025" cy="82391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авая круглая скобка 12"/>
          <p:cNvSpPr/>
          <p:nvPr/>
        </p:nvSpPr>
        <p:spPr>
          <a:xfrm rot="5400000">
            <a:off x="4535488" y="2676525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авая круглая скобка 13"/>
          <p:cNvSpPr/>
          <p:nvPr/>
        </p:nvSpPr>
        <p:spPr>
          <a:xfrm rot="5400000">
            <a:off x="5388769" y="2675731"/>
            <a:ext cx="73025" cy="82391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авая круглая скобка 14"/>
          <p:cNvSpPr/>
          <p:nvPr/>
        </p:nvSpPr>
        <p:spPr>
          <a:xfrm rot="5400000">
            <a:off x="1974850" y="4127500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авая круглая скобка 15"/>
          <p:cNvSpPr/>
          <p:nvPr/>
        </p:nvSpPr>
        <p:spPr>
          <a:xfrm rot="5400000">
            <a:off x="2828925" y="4127500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равая круглая скобка 16"/>
          <p:cNvSpPr/>
          <p:nvPr/>
        </p:nvSpPr>
        <p:spPr>
          <a:xfrm rot="5400000">
            <a:off x="3682206" y="4126707"/>
            <a:ext cx="73025" cy="82391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Правая круглая скобка 17"/>
          <p:cNvSpPr/>
          <p:nvPr/>
        </p:nvSpPr>
        <p:spPr>
          <a:xfrm rot="5400000">
            <a:off x="4535488" y="4127500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авая круглая скобка 18"/>
          <p:cNvSpPr/>
          <p:nvPr/>
        </p:nvSpPr>
        <p:spPr>
          <a:xfrm rot="5400000">
            <a:off x="5388769" y="4126706"/>
            <a:ext cx="73025" cy="82391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Правая круглая скобка 19"/>
          <p:cNvSpPr/>
          <p:nvPr/>
        </p:nvSpPr>
        <p:spPr>
          <a:xfrm rot="5400000">
            <a:off x="1974850" y="5578475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Правая круглая скобка 20"/>
          <p:cNvSpPr/>
          <p:nvPr/>
        </p:nvSpPr>
        <p:spPr>
          <a:xfrm rot="5400000">
            <a:off x="2828925" y="5578475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Правая круглая скобка 21"/>
          <p:cNvSpPr/>
          <p:nvPr/>
        </p:nvSpPr>
        <p:spPr>
          <a:xfrm rot="5400000">
            <a:off x="3682206" y="5577682"/>
            <a:ext cx="73025" cy="82391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авая круглая скобка 22"/>
          <p:cNvSpPr/>
          <p:nvPr/>
        </p:nvSpPr>
        <p:spPr>
          <a:xfrm rot="5400000">
            <a:off x="4535488" y="5578475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Правая круглая скобка 23"/>
          <p:cNvSpPr/>
          <p:nvPr/>
        </p:nvSpPr>
        <p:spPr>
          <a:xfrm rot="5400000">
            <a:off x="5388769" y="5577681"/>
            <a:ext cx="73025" cy="82391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20" name="Номер слайда 2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2DE661-E22B-46D9-B72E-34EF69B361E9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Мы видим лишь закрепившиеся мутации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>
              <a:buFontTx/>
              <a:buNone/>
            </a:pPr>
            <a:endParaRPr lang="ru-RU" sz="2000" smtClean="0"/>
          </a:p>
          <a:p>
            <a:pPr>
              <a:buFontTx/>
              <a:buNone/>
            </a:pPr>
            <a:r>
              <a:rPr lang="ru-RU" sz="2000" smtClean="0"/>
              <a:t>А шанс закрепиться есть лишь у безвредных мутаций…</a:t>
            </a:r>
          </a:p>
          <a:p>
            <a:pPr>
              <a:buFontTx/>
              <a:buNone/>
            </a:pPr>
            <a:endParaRPr lang="ru-RU" sz="2000" smtClean="0"/>
          </a:p>
          <a:p>
            <a:pPr>
              <a:buFontTx/>
              <a:buNone/>
            </a:pPr>
            <a:endParaRPr lang="ru-RU" sz="2000" smtClean="0"/>
          </a:p>
          <a:p>
            <a:pPr>
              <a:buFontTx/>
              <a:buNone/>
            </a:pPr>
            <a:r>
              <a:rPr lang="pl-PL" sz="1400" smtClean="0">
                <a:latin typeface="Courier New" pitchFamily="49" charset="0"/>
                <a:cs typeface="Courier New" pitchFamily="49" charset="0"/>
              </a:rPr>
              <a:t>CYB5_CHICK         1 MVGSSEAGGEAWRGRYYRLEEVQKHNNSQSTWIIVHHRIYDITKFLDEHP     50</a:t>
            </a:r>
          </a:p>
          <a:p>
            <a:pPr>
              <a:buFontTx/>
              <a:buNone/>
            </a:pPr>
            <a:r>
              <a:rPr lang="pl-PL" sz="1400" smtClean="0">
                <a:latin typeface="Courier New" pitchFamily="49" charset="0"/>
                <a:cs typeface="Courier New" pitchFamily="49" charset="0"/>
              </a:rPr>
              <a:t>                        .:|...||  .:||.|||:||||:|:|||:|:||::||:||||:|||</a:t>
            </a:r>
          </a:p>
          <a:p>
            <a:pPr>
              <a:buFontTx/>
              <a:buNone/>
            </a:pPr>
            <a:r>
              <a:rPr lang="pl-PL" sz="1400" smtClean="0">
                <a:latin typeface="Courier New" pitchFamily="49" charset="0"/>
                <a:cs typeface="Courier New" pitchFamily="49" charset="0"/>
              </a:rPr>
              <a:t>CYB5_HUMAN         1 ---MAEQSDEA--VKYYTLEEIQKHNHSKSTWLILHHKVYDLTKFLEEHP     45</a:t>
            </a:r>
          </a:p>
          <a:p>
            <a:pPr>
              <a:buFontTx/>
              <a:buNone/>
            </a:pPr>
            <a:endParaRPr lang="pl-PL" sz="1400" smtClean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pl-PL" sz="1400" smtClean="0">
                <a:latin typeface="Courier New" pitchFamily="49" charset="0"/>
                <a:cs typeface="Courier New" pitchFamily="49" charset="0"/>
              </a:rPr>
              <a:t>CYB5_CHICK        51 GGEEVLREQAGGDATENFEDVGHSTDARALSETFIIGELHPDDRPKLQKP    100</a:t>
            </a:r>
          </a:p>
          <a:p>
            <a:pPr>
              <a:buFontTx/>
              <a:buNone/>
            </a:pPr>
            <a:r>
              <a:rPr lang="pl-PL" sz="1400" smtClean="0">
                <a:latin typeface="Courier New" pitchFamily="49" charset="0"/>
                <a:cs typeface="Courier New" pitchFamily="49" charset="0"/>
              </a:rPr>
              <a:t>                     ||||||||||||||||||||||||||||.:|:|||||||||||||||.||</a:t>
            </a:r>
          </a:p>
          <a:p>
            <a:pPr>
              <a:buFontTx/>
              <a:buNone/>
            </a:pPr>
            <a:r>
              <a:rPr lang="pl-PL" sz="1400" smtClean="0">
                <a:latin typeface="Courier New" pitchFamily="49" charset="0"/>
                <a:cs typeface="Courier New" pitchFamily="49" charset="0"/>
              </a:rPr>
              <a:t>CYB5_HUMAN        46 GGEEVLREQAGGDATENFEDVGHSTDAREMSKTFIIGELHPDDRPKLNKP     95</a:t>
            </a:r>
          </a:p>
          <a:p>
            <a:pPr>
              <a:buFontTx/>
              <a:buNone/>
            </a:pPr>
            <a:endParaRPr lang="pl-PL" sz="1400" smtClean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pl-PL" sz="1400" smtClean="0">
                <a:latin typeface="Courier New" pitchFamily="49" charset="0"/>
                <a:cs typeface="Courier New" pitchFamily="49" charset="0"/>
              </a:rPr>
              <a:t>CYB5_CHICK       101 AETLITTVQSNSSSWSNWVIPAIAAIIVALMYRSYMSE-    138</a:t>
            </a:r>
          </a:p>
          <a:p>
            <a:pPr>
              <a:buFontTx/>
              <a:buNone/>
            </a:pPr>
            <a:r>
              <a:rPr lang="pl-PL" sz="1400" smtClean="0">
                <a:latin typeface="Courier New" pitchFamily="49" charset="0"/>
                <a:cs typeface="Courier New" pitchFamily="49" charset="0"/>
              </a:rPr>
              <a:t>                     .||||||:.|:||.|:|||||||:|:.||||||.||:| </a:t>
            </a:r>
          </a:p>
          <a:p>
            <a:pPr>
              <a:buFontTx/>
              <a:buNone/>
            </a:pPr>
            <a:r>
              <a:rPr lang="pl-PL" sz="1400" smtClean="0">
                <a:latin typeface="Courier New" pitchFamily="49" charset="0"/>
                <a:cs typeface="Courier New" pitchFamily="49" charset="0"/>
              </a:rPr>
              <a:t>CYB5_HUMAN        96 PETLITTIDSSSSWWTNWVIPAISAVAVALMYRLYMAED    134</a:t>
            </a:r>
          </a:p>
          <a:p>
            <a:pPr>
              <a:buFontTx/>
              <a:buNone/>
            </a:pPr>
            <a:endParaRPr lang="ru-RU" sz="2000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2C07A6-07CC-43EF-99EC-B8024933863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Путь эволюции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514600" y="2286000"/>
            <a:ext cx="3733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838200" y="20574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cyb5_human</a:t>
            </a:r>
            <a:endParaRPr lang="ru-RU"/>
          </a:p>
        </p:txBody>
      </p: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6400800" y="20574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cyb5_chick</a:t>
            </a:r>
            <a:endParaRPr lang="ru-RU"/>
          </a:p>
        </p:txBody>
      </p:sp>
      <p:sp>
        <p:nvSpPr>
          <p:cNvPr id="6150" name="TextBox 6"/>
          <p:cNvSpPr txBox="1">
            <a:spLocks noChangeArrowheads="1"/>
          </p:cNvSpPr>
          <p:nvPr/>
        </p:nvSpPr>
        <p:spPr bwMode="auto">
          <a:xfrm>
            <a:off x="228600" y="28194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или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495301" y="4914900"/>
            <a:ext cx="31242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xtBox 9"/>
          <p:cNvSpPr txBox="1">
            <a:spLocks noChangeArrowheads="1"/>
          </p:cNvSpPr>
          <p:nvPr/>
        </p:nvSpPr>
        <p:spPr bwMode="auto">
          <a:xfrm>
            <a:off x="2133600" y="48006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</a:t>
            </a:r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2514600" y="4495800"/>
            <a:ext cx="266700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3352800" y="4343400"/>
            <a:ext cx="2667000" cy="990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5" name="TextBox 15"/>
          <p:cNvSpPr txBox="1">
            <a:spLocks noChangeArrowheads="1"/>
          </p:cNvSpPr>
          <p:nvPr/>
        </p:nvSpPr>
        <p:spPr bwMode="auto">
          <a:xfrm>
            <a:off x="2438400" y="60960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cyb5_human</a:t>
            </a:r>
            <a:endParaRPr lang="ru-RU"/>
          </a:p>
        </p:txBody>
      </p:sp>
      <p:sp>
        <p:nvSpPr>
          <p:cNvPr id="6156" name="TextBox 16"/>
          <p:cNvSpPr txBox="1">
            <a:spLocks noChangeArrowheads="1"/>
          </p:cNvSpPr>
          <p:nvPr/>
        </p:nvSpPr>
        <p:spPr bwMode="auto">
          <a:xfrm>
            <a:off x="4572000" y="6107113"/>
            <a:ext cx="152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cyb5_chick</a:t>
            </a:r>
            <a:endParaRPr lang="ru-RU"/>
          </a:p>
        </p:txBody>
      </p:sp>
      <p:sp>
        <p:nvSpPr>
          <p:cNvPr id="6157" name="Номер слайда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E91AA9-1074-4E93-A043-A1B718A5AB86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Филогенетическое дерево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0" y="2362200"/>
            <a:ext cx="266700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838200" y="2209800"/>
            <a:ext cx="2667000" cy="990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381000" y="39624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Human</a:t>
            </a:r>
            <a:endParaRPr lang="ru-RU" sz="1600"/>
          </a:p>
        </p:txBody>
      </p:sp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2362200" y="396240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Chicken</a:t>
            </a:r>
            <a:endParaRPr lang="ru-RU" sz="160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762000" y="3200400"/>
            <a:ext cx="144780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6" name="TextBox 10"/>
          <p:cNvSpPr txBox="1">
            <a:spLocks noChangeArrowheads="1"/>
          </p:cNvSpPr>
          <p:nvPr/>
        </p:nvSpPr>
        <p:spPr bwMode="auto">
          <a:xfrm>
            <a:off x="1295400" y="39624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Mouse</a:t>
            </a:r>
            <a:endParaRPr lang="ru-RU" sz="160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3771900" y="262890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800600" y="1600200"/>
            <a:ext cx="1981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800600" y="3657600"/>
            <a:ext cx="685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4838700" y="3619500"/>
            <a:ext cx="1295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486400" y="2971800"/>
            <a:ext cx="121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486400" y="4267200"/>
            <a:ext cx="121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3" name="TextBox 26"/>
          <p:cNvSpPr txBox="1">
            <a:spLocks noChangeArrowheads="1"/>
          </p:cNvSpPr>
          <p:nvPr/>
        </p:nvSpPr>
        <p:spPr bwMode="auto">
          <a:xfrm>
            <a:off x="6705600" y="40386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Human</a:t>
            </a:r>
            <a:endParaRPr lang="ru-RU" sz="1600"/>
          </a:p>
        </p:txBody>
      </p:sp>
      <p:sp>
        <p:nvSpPr>
          <p:cNvPr id="7184" name="TextBox 27"/>
          <p:cNvSpPr txBox="1">
            <a:spLocks noChangeArrowheads="1"/>
          </p:cNvSpPr>
          <p:nvPr/>
        </p:nvSpPr>
        <p:spPr bwMode="auto">
          <a:xfrm>
            <a:off x="6705600" y="27432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Mouse</a:t>
            </a:r>
            <a:endParaRPr lang="ru-RU" sz="1600"/>
          </a:p>
        </p:txBody>
      </p:sp>
      <p:sp>
        <p:nvSpPr>
          <p:cNvPr id="7185" name="TextBox 28"/>
          <p:cNvSpPr txBox="1">
            <a:spLocks noChangeArrowheads="1"/>
          </p:cNvSpPr>
          <p:nvPr/>
        </p:nvSpPr>
        <p:spPr bwMode="auto">
          <a:xfrm>
            <a:off x="6781800" y="137160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Chicken</a:t>
            </a:r>
            <a:endParaRPr lang="ru-RU" sz="1600"/>
          </a:p>
        </p:txBody>
      </p:sp>
      <p:sp>
        <p:nvSpPr>
          <p:cNvPr id="7186" name="TextBox 18"/>
          <p:cNvSpPr txBox="1">
            <a:spLocks noChangeArrowheads="1"/>
          </p:cNvSpPr>
          <p:nvPr/>
        </p:nvSpPr>
        <p:spPr bwMode="auto">
          <a:xfrm>
            <a:off x="457200" y="4800600"/>
            <a:ext cx="3124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A27B00"/>
                </a:solidFill>
              </a:rPr>
              <a:t>Угловая форма</a:t>
            </a:r>
          </a:p>
        </p:txBody>
      </p:sp>
      <p:sp>
        <p:nvSpPr>
          <p:cNvPr id="7187" name="TextBox 20"/>
          <p:cNvSpPr txBox="1">
            <a:spLocks noChangeArrowheads="1"/>
          </p:cNvSpPr>
          <p:nvPr/>
        </p:nvSpPr>
        <p:spPr bwMode="auto">
          <a:xfrm>
            <a:off x="4724400" y="4811713"/>
            <a:ext cx="3124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A27B00"/>
                </a:solidFill>
              </a:rPr>
              <a:t>Прямоугольная форма</a:t>
            </a:r>
          </a:p>
        </p:txBody>
      </p:sp>
      <p:sp>
        <p:nvSpPr>
          <p:cNvPr id="7188" name="Номер слайда 2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94F156-D1EA-42D8-9736-72D59B70382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/>
          <a:lstStyle/>
          <a:p>
            <a:r>
              <a:rPr lang="ru-RU" sz="3600" smtClean="0"/>
              <a:t>Эволюция видов и эволюция белков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8153400" cy="5262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/>
              <a:t>Когда виды разделяются, то разделяются пути эволюции всех их белков…</a:t>
            </a:r>
          </a:p>
          <a:p>
            <a:pPr>
              <a:defRPr/>
            </a:pPr>
            <a:r>
              <a:rPr lang="ru-RU" dirty="0"/>
              <a:t>В результате большинству белков одного вида соответствует </a:t>
            </a:r>
            <a:r>
              <a:rPr lang="ru-RU" b="1" dirty="0" err="1"/>
              <a:t>ортолог</a:t>
            </a:r>
            <a:r>
              <a:rPr lang="ru-RU" b="1" dirty="0"/>
              <a:t> </a:t>
            </a:r>
            <a:r>
              <a:rPr lang="ru-RU" dirty="0"/>
              <a:t>в другом виде.</a:t>
            </a:r>
            <a:endParaRPr lang="ru-RU" b="1" dirty="0"/>
          </a:p>
          <a:p>
            <a:pPr>
              <a:defRPr/>
            </a:pPr>
            <a:r>
              <a:rPr lang="ru-RU" sz="2400" dirty="0"/>
              <a:t>Но: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2400" dirty="0"/>
              <a:t>Бывают дупликации белков без разделения видов</a:t>
            </a:r>
            <a:r>
              <a:rPr lang="ru-RU" dirty="0"/>
              <a:t>: два родственных белка существуют в одном геноме и эволюционируют (почти) независимо – такие белки называются </a:t>
            </a:r>
            <a:r>
              <a:rPr lang="ru-RU" b="1" dirty="0" err="1"/>
              <a:t>паралогами</a:t>
            </a:r>
            <a:r>
              <a:rPr lang="ru-RU" dirty="0"/>
              <a:t>.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2400" dirty="0"/>
              <a:t>Бывают потери генов. </a:t>
            </a:r>
            <a:br>
              <a:rPr lang="ru-RU" sz="2400" dirty="0"/>
            </a:br>
            <a:r>
              <a:rPr lang="ru-RU" dirty="0"/>
              <a:t>Если в двух видах потерялись по одному белку из пары </a:t>
            </a:r>
            <a:r>
              <a:rPr lang="ru-RU" dirty="0" err="1"/>
              <a:t>паралогов</a:t>
            </a:r>
            <a:r>
              <a:rPr lang="ru-RU" dirty="0"/>
              <a:t>, то получается, что общий предок белков, которые выглядят как </a:t>
            </a:r>
            <a:r>
              <a:rPr lang="ru-RU" dirty="0" err="1"/>
              <a:t>ортологи</a:t>
            </a:r>
            <a:r>
              <a:rPr lang="ru-RU" dirty="0"/>
              <a:t>, «жил» существенно раньше, чем общий предок видов.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2400" dirty="0">
                <a:solidFill>
                  <a:srgbClr val="000000"/>
                </a:solidFill>
              </a:rPr>
              <a:t>Бывает, что два белка объединяются в один </a:t>
            </a:r>
            <a:r>
              <a:rPr lang="ru-RU" sz="2400" dirty="0" err="1">
                <a:solidFill>
                  <a:srgbClr val="000000"/>
                </a:solidFill>
              </a:rPr>
              <a:t>многодоменный</a:t>
            </a:r>
            <a:r>
              <a:rPr lang="ru-RU" sz="2400" dirty="0">
                <a:solidFill>
                  <a:srgbClr val="000000"/>
                </a:solidFill>
              </a:rPr>
              <a:t>, и наоборот.</a:t>
            </a:r>
            <a:br>
              <a:rPr lang="ru-RU" sz="2400" dirty="0">
                <a:solidFill>
                  <a:srgbClr val="000000"/>
                </a:solidFill>
              </a:rPr>
            </a:br>
            <a:r>
              <a:rPr lang="ru-RU" dirty="0">
                <a:solidFill>
                  <a:srgbClr val="000000"/>
                </a:solidFill>
              </a:rPr>
              <a:t>Поэтому правильнее говорить об эволюции белковых доменов.</a:t>
            </a:r>
            <a:r>
              <a:rPr lang="ru-RU" sz="2400" dirty="0">
                <a:solidFill>
                  <a:srgbClr val="000000"/>
                </a:solidFill>
              </a:rPr>
              <a:t/>
            </a:r>
            <a:br>
              <a:rPr lang="ru-RU" sz="2400" dirty="0">
                <a:solidFill>
                  <a:srgbClr val="000000"/>
                </a:solidFill>
              </a:rPr>
            </a:br>
            <a:endParaRPr lang="ru-RU" dirty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3533D5-73BB-43BA-8BD3-1C42E85816D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z="4000" smtClean="0"/>
              <a:t>Дерево видов и дерево белков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6913" y="1828800"/>
            <a:ext cx="5210175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55F267-E998-48C6-9CC3-9E9E6AAC03E3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+mn-lt"/>
              </a:rPr>
              <a:t>Когда хотят отразить разное число мутаций, произошедших на пути от общего предка, получается что-то вроде такого.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0" y="2895600"/>
            <a:ext cx="266700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952500" y="2628900"/>
            <a:ext cx="2438400" cy="990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5" name="TextBox 6"/>
          <p:cNvSpPr txBox="1">
            <a:spLocks noChangeArrowheads="1"/>
          </p:cNvSpPr>
          <p:nvPr/>
        </p:nvSpPr>
        <p:spPr bwMode="auto">
          <a:xfrm>
            <a:off x="228600" y="4953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Human</a:t>
            </a:r>
            <a:endParaRPr lang="ru-RU" sz="1600"/>
          </a:p>
        </p:txBody>
      </p:sp>
      <p:sp>
        <p:nvSpPr>
          <p:cNvPr id="10246" name="TextBox 7"/>
          <p:cNvSpPr txBox="1">
            <a:spLocks noChangeArrowheads="1"/>
          </p:cNvSpPr>
          <p:nvPr/>
        </p:nvSpPr>
        <p:spPr bwMode="auto">
          <a:xfrm>
            <a:off x="2362200" y="441960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Chicken</a:t>
            </a:r>
            <a:endParaRPr lang="ru-RU" sz="160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609600" y="3886200"/>
            <a:ext cx="182880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8" name="TextBox 10"/>
          <p:cNvSpPr txBox="1">
            <a:spLocks noChangeArrowheads="1"/>
          </p:cNvSpPr>
          <p:nvPr/>
        </p:nvSpPr>
        <p:spPr bwMode="auto">
          <a:xfrm>
            <a:off x="1371600" y="49530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Mouse</a:t>
            </a:r>
            <a:endParaRPr lang="ru-RU" sz="160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3771900" y="316230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800600" y="213360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800600" y="4191000"/>
            <a:ext cx="685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4838700" y="4152900"/>
            <a:ext cx="1295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486400" y="3505200"/>
            <a:ext cx="1600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486400" y="4800600"/>
            <a:ext cx="121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5" name="TextBox 26"/>
          <p:cNvSpPr txBox="1">
            <a:spLocks noChangeArrowheads="1"/>
          </p:cNvSpPr>
          <p:nvPr/>
        </p:nvSpPr>
        <p:spPr bwMode="auto">
          <a:xfrm>
            <a:off x="6705600" y="4572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Human</a:t>
            </a:r>
            <a:endParaRPr lang="ru-RU" sz="1600"/>
          </a:p>
        </p:txBody>
      </p:sp>
      <p:sp>
        <p:nvSpPr>
          <p:cNvPr id="10256" name="TextBox 27"/>
          <p:cNvSpPr txBox="1">
            <a:spLocks noChangeArrowheads="1"/>
          </p:cNvSpPr>
          <p:nvPr/>
        </p:nvSpPr>
        <p:spPr bwMode="auto">
          <a:xfrm>
            <a:off x="7086600" y="3319463"/>
            <a:ext cx="1143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Mouse</a:t>
            </a:r>
            <a:endParaRPr lang="ru-RU" sz="1600"/>
          </a:p>
        </p:txBody>
      </p:sp>
      <p:sp>
        <p:nvSpPr>
          <p:cNvPr id="10257" name="TextBox 28"/>
          <p:cNvSpPr txBox="1">
            <a:spLocks noChangeArrowheads="1"/>
          </p:cNvSpPr>
          <p:nvPr/>
        </p:nvSpPr>
        <p:spPr bwMode="auto">
          <a:xfrm>
            <a:off x="6324600" y="190500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Chicken</a:t>
            </a:r>
            <a:endParaRPr lang="ru-RU" sz="1600"/>
          </a:p>
        </p:txBody>
      </p:sp>
      <p:sp>
        <p:nvSpPr>
          <p:cNvPr id="10258" name="TextBox 24"/>
          <p:cNvSpPr txBox="1">
            <a:spLocks noChangeArrowheads="1"/>
          </p:cNvSpPr>
          <p:nvPr/>
        </p:nvSpPr>
        <p:spPr bwMode="auto">
          <a:xfrm>
            <a:off x="533400" y="228600"/>
            <a:ext cx="8229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«Молекулярные часы»: всегда идут, но иногда неточно</a:t>
            </a:r>
          </a:p>
        </p:txBody>
      </p:sp>
      <p:sp>
        <p:nvSpPr>
          <p:cNvPr id="10259" name="Номер слайда 1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AC20E0-A628-4AFE-8351-9BDB56FF13B8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2231</TotalTime>
  <Words>1287</Words>
  <Application>Microsoft Office PowerPoint</Application>
  <PresentationFormat>Экран (4:3)</PresentationFormat>
  <Paragraphs>243</Paragraphs>
  <Slides>19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Оформление по умолчанию</vt:lpstr>
      <vt:lpstr> Филогенетические деревья </vt:lpstr>
      <vt:lpstr>The time will come, I believe, though I shall not live to see it, when we shall have fairly true genealogical trees of each great kingdom of Nature.                                                               Charles Darwin</vt:lpstr>
      <vt:lpstr>Точечные замены в гене</vt:lpstr>
      <vt:lpstr>Мы видим лишь закрепившиеся мутации</vt:lpstr>
      <vt:lpstr>Путь эволюции</vt:lpstr>
      <vt:lpstr>Филогенетическое дерево</vt:lpstr>
      <vt:lpstr>Эволюция видов и эволюция белков</vt:lpstr>
      <vt:lpstr>Дерево видов и дерево белков</vt:lpstr>
      <vt:lpstr>Когда хотят отразить разное число мутаций, произошедших на пути от общего предка, получается что-то вроде такого.</vt:lpstr>
      <vt:lpstr>Слайд 10</vt:lpstr>
      <vt:lpstr>Небинарное дерево</vt:lpstr>
      <vt:lpstr>  Небинарное дерево следует понимать как   множество возможных «разрешений» </vt:lpstr>
      <vt:lpstr>Неукоренённое дерево</vt:lpstr>
      <vt:lpstr>  Неукоренённое дерево следует понимать как    множество возможных укоренений </vt:lpstr>
      <vt:lpstr>Топология дерева</vt:lpstr>
      <vt:lpstr>Топология дерева</vt:lpstr>
      <vt:lpstr>Топология дерева</vt:lpstr>
      <vt:lpstr>Слайд 18</vt:lpstr>
      <vt:lpstr>Слайд 19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AB</dc:creator>
  <cp:lastModifiedBy>Spirin</cp:lastModifiedBy>
  <cp:revision>174</cp:revision>
  <dcterms:created xsi:type="dcterms:W3CDTF">2008-03-01T09:44:19Z</dcterms:created>
  <dcterms:modified xsi:type="dcterms:W3CDTF">2018-02-08T13:16:17Z</dcterms:modified>
</cp:coreProperties>
</file>