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sldIdLst>
    <p:sldId id="294" r:id="rId2"/>
    <p:sldId id="295" r:id="rId3"/>
    <p:sldId id="284" r:id="rId4"/>
    <p:sldId id="285" r:id="rId5"/>
    <p:sldId id="286" r:id="rId6"/>
    <p:sldId id="287" r:id="rId7"/>
    <p:sldId id="288" r:id="rId8"/>
    <p:sldId id="293" r:id="rId9"/>
    <p:sldId id="290" r:id="rId10"/>
    <p:sldId id="296" r:id="rId11"/>
    <p:sldId id="292" r:id="rId12"/>
    <p:sldId id="291" r:id="rId13"/>
    <p:sldId id="276" r:id="rId14"/>
    <p:sldId id="277" r:id="rId15"/>
    <p:sldId id="297" r:id="rId16"/>
    <p:sldId id="298" r:id="rId17"/>
    <p:sldId id="278" r:id="rId18"/>
    <p:sldId id="279" r:id="rId19"/>
    <p:sldId id="280" r:id="rId20"/>
    <p:sldId id="281" r:id="rId21"/>
    <p:sldId id="299" r:id="rId22"/>
    <p:sldId id="300" r:id="rId23"/>
    <p:sldId id="301" r:id="rId24"/>
    <p:sldId id="302" r:id="rId25"/>
    <p:sldId id="303" r:id="rId2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3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синий и фиолетовый</a:t>
            </a:r>
            <a:r>
              <a:rPr lang="ru-RU" baseline="0" dirty="0" smtClean="0"/>
              <a:t> – коротковолновые (</a:t>
            </a:r>
            <a:r>
              <a:rPr lang="en-US" baseline="0" dirty="0" smtClean="0"/>
              <a:t>short-wave), </a:t>
            </a:r>
            <a:r>
              <a:rPr lang="ru-RU" baseline="0" dirty="0" smtClean="0"/>
              <a:t>красный и зелёный – длинноволновые (</a:t>
            </a:r>
            <a:r>
              <a:rPr lang="en-US" baseline="0" dirty="0" smtClean="0"/>
              <a:t>long-wave)</a:t>
            </a:r>
          </a:p>
          <a:p>
            <a:r>
              <a:rPr lang="en-US" baseline="0" dirty="0" smtClean="0"/>
              <a:t>OPSL – long-wave </a:t>
            </a:r>
            <a:r>
              <a:rPr lang="en-US" baseline="0" dirty="0" err="1" smtClean="0"/>
              <a:t>opsin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4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7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5175"/>
            <a:ext cx="5027613" cy="3770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По-английски</a:t>
            </a:r>
            <a:r>
              <a:rPr lang="ru-RU" baseline="0" dirty="0" smtClean="0"/>
              <a:t> </a:t>
            </a:r>
            <a:r>
              <a:rPr lang="en-US" baseline="0" dirty="0" smtClean="0"/>
              <a:t>“Maximum agreement </a:t>
            </a:r>
            <a:r>
              <a:rPr lang="en-US" baseline="0" dirty="0" err="1" smtClean="0"/>
              <a:t>subtree</a:t>
            </a:r>
            <a:r>
              <a:rPr lang="en-US" baseline="0" dirty="0" smtClean="0"/>
              <a:t>” – MAST. 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</a:t>
            </a:r>
            <a:r>
              <a:rPr lang="ru-RU" baseline="0" dirty="0" smtClean="0"/>
              <a:t>хотя бы приблизительно точные молекулярные </a:t>
            </a:r>
            <a:r>
              <a:rPr lang="ru-RU" baseline="0" dirty="0" smtClean="0"/>
              <a:t>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7D-F0B8-4157-90C6-F72C050E63FF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52-1B91-4C83-BAD6-660EFB8D8BA4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B45C-2289-4126-8ADC-5F8840DFA61B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7D49-08F8-432E-80B5-6DF93BA43364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20B4-CA3D-4667-8172-8437DD257D57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8741-C626-45FE-AC0C-01E73D1E17FF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81-85F3-4730-9D72-54AAF32237E6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EAF-936D-46EE-85B2-49FF02BA4AF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C9D6-5DA1-4F6D-94A7-931FA8B77062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B8E-C7B6-41E0-85EB-4FCCC9F0471A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5234-7BDA-4F09-8301-F6949A5A9B99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91ED-02FE-45B7-AEB1-2993A37CD2DC}" type="datetime1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333333"/>
                </a:solidFill>
              </a:rPr>
              <a:t>Реконструкция филогенетических деревьев</a:t>
            </a:r>
            <a:r>
              <a:rPr lang="en-US" sz="4400" b="1" dirty="0" smtClean="0">
                <a:solidFill>
                  <a:srgbClr val="333333"/>
                </a:solidFill>
              </a:rPr>
              <a:t>, </a:t>
            </a:r>
            <a:r>
              <a:rPr lang="ru-RU" sz="4400" b="1" dirty="0" smtClean="0">
                <a:solidFill>
                  <a:srgbClr val="333333"/>
                </a:solidFill>
              </a:rPr>
              <a:t>ч. 3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600" dirty="0" err="1" smtClean="0">
                <a:solidFill>
                  <a:srgbClr val="2323DC"/>
                </a:solidFill>
              </a:rPr>
              <a:t>С.А.Спирин</a:t>
            </a:r>
            <a:endParaRPr lang="ru-RU" sz="3600" dirty="0" smtClean="0">
              <a:solidFill>
                <a:srgbClr val="2323DC"/>
              </a:solidFill>
            </a:endParaRPr>
          </a:p>
          <a:p>
            <a:pPr>
              <a:spcBef>
                <a:spcPts val="28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3200" dirty="0" smtClean="0">
                <a:solidFill>
                  <a:srgbClr val="2323DC"/>
                </a:solidFill>
              </a:rPr>
              <a:t>2</a:t>
            </a:r>
            <a:r>
              <a:rPr lang="ru-RU" sz="3200" dirty="0" smtClean="0">
                <a:solidFill>
                  <a:srgbClr val="2323DC"/>
                </a:solidFill>
              </a:rPr>
              <a:t> марта 201</a:t>
            </a:r>
            <a:r>
              <a:rPr lang="en-US" sz="3200" dirty="0" smtClean="0">
                <a:solidFill>
                  <a:srgbClr val="2323DC"/>
                </a:solidFill>
              </a:rPr>
              <a:t>8</a:t>
            </a:r>
            <a:r>
              <a:rPr lang="ru-RU" sz="3200" dirty="0" smtClean="0">
                <a:solidFill>
                  <a:srgbClr val="2323DC"/>
                </a:solidFill>
              </a:rPr>
              <a:t/>
            </a:r>
            <a:br>
              <a:rPr lang="ru-RU" sz="3200" dirty="0" smtClean="0">
                <a:solidFill>
                  <a:srgbClr val="2323DC"/>
                </a:solidFill>
              </a:rPr>
            </a:br>
            <a:r>
              <a:rPr lang="ru-RU" sz="3200" dirty="0" smtClean="0">
                <a:solidFill>
                  <a:srgbClr val="2323DC"/>
                </a:solidFill>
              </a:rPr>
              <a:t>ФББ МГУ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34" name="Picture 10" descr="&amp;Kcy;&amp;acy;&amp;rcy;&amp;tcy;&amp;icy;&amp;ncy;&amp;kcy;&amp;icy; &amp;pcy;&amp;ocy; &amp;zcy;&amp;acy;&amp;pcy;&amp;rcy;&amp;ocy;&amp;scy;&amp;ucy; bootstrap b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312" y="1417637"/>
            <a:ext cx="4162425" cy="5553076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4312" y="1493837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3287712" y="1951037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Каждая бутстрэп-реплика получается в результате случайного удаления половины столбцов из выравнивания с заменой их копиями других (тоже случайно выбранных) столбцов.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Смысл в том, чтобы построить дерево по половине данных и затем сравнить результаты от по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разному выбранных половин.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создаём из входного выравнивания 100 </a:t>
            </a:r>
            <a:r>
              <a:rPr lang="ru-RU" sz="2800" dirty="0" err="1">
                <a:solidFill>
                  <a:srgbClr val="000000"/>
                </a:solidFill>
              </a:rPr>
              <a:t>бутстрэп-реплик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из 100 деревьев строим дерево по методу расширенного большинства («</a:t>
            </a:r>
            <a:r>
              <a:rPr lang="en-US" sz="2800" dirty="0">
                <a:solidFill>
                  <a:srgbClr val="000000"/>
                </a:solidFill>
              </a:rPr>
              <a:t>Extended </a:t>
            </a:r>
            <a:r>
              <a:rPr lang="ru-RU" sz="2800" dirty="0" err="1">
                <a:solidFill>
                  <a:srgbClr val="000000"/>
                </a:solidFill>
              </a:rPr>
              <a:t>majority-rule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tree</a:t>
            </a:r>
            <a:r>
              <a:rPr lang="ru-RU" sz="2800" dirty="0">
                <a:solidFill>
                  <a:srgbClr val="000000"/>
                </a:solidFill>
              </a:rPr>
              <a:t>»).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Помимо того, что (как правило) возрастает качество реконструкции, есть возможность оценить достоверность каждой ветви по т.н. «</a:t>
            </a:r>
            <a:r>
              <a:rPr lang="ru-RU" sz="2400" dirty="0" err="1">
                <a:solidFill>
                  <a:srgbClr val="000000"/>
                </a:solidFill>
              </a:rPr>
              <a:t>бутстрэп-поддержке</a:t>
            </a:r>
            <a:r>
              <a:rPr lang="ru-RU" sz="2400" dirty="0">
                <a:solidFill>
                  <a:srgbClr val="000000"/>
                </a:solidFill>
              </a:rPr>
              <a:t>», то есть проценту деревьев, в которых  встретилась данная ветвь.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деревьев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560" rIns="0" bIns="0"/>
          <a:lstStyle/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+------ RHIEC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+-99.0-|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+-90.2-|      +------ AGRRK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+100.0-|      +------------- BRAJA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+-------------------- RHOS4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+-60.6-|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       +------ BURCA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+-84.5-|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+-73.0-|      +--------82.6-|      +------ RALPJ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+------------- NEIMA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+-97.2-|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+---------------------------------- PSEAE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                            +------ VIBCH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+-89.0-|      +-----------------------------82.0-|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VIBFM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PASMU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+------|      +-----------------------------------100.0-|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HAEIN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ECOLI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+-76.7-|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+------------------------------------50.1-|      +------ ERWCT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+------------- PROMH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+-------------------------------------------------------------- YERPE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дерева, содержащего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3112" y="1722437"/>
            <a:ext cx="7848600" cy="381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Белки-гомологи: белки, имеющие общее происхождение.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Среди гомологов выделяют </a:t>
            </a:r>
            <a:r>
              <a:rPr lang="ru-RU" sz="2000" b="1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</a:rPr>
              <a:t>паралоги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Белки-ортологи</a:t>
            </a:r>
            <a:r>
              <a:rPr lang="ru-RU" sz="2000" dirty="0" smtClean="0">
                <a:solidFill>
                  <a:schemeClr val="tx1"/>
                </a:solidFill>
              </a:rPr>
              <a:t> разошлись в результате видообразования.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Белки-паралоги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а) разошлись в результате генной дупликации;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б) присутствуют в одном и том же организме.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Вообще-то из б) следует а), ну да ладно :)</a:t>
            </a:r>
          </a:p>
          <a:p>
            <a:endParaRPr lang="ru-RU" sz="2000" i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Анализ дерева группы гомологичных белков помогает выявить </a:t>
            </a:r>
            <a:r>
              <a:rPr lang="ru-RU" sz="2000" dirty="0" err="1" smtClean="0">
                <a:solidFill>
                  <a:schemeClr val="tx1"/>
                </a:solidFill>
              </a:rPr>
              <a:t>ортологи</a:t>
            </a:r>
            <a:r>
              <a:rPr lang="ru-RU" sz="2000" dirty="0" smtClean="0">
                <a:solidFill>
                  <a:schemeClr val="tx1"/>
                </a:solidFill>
              </a:rPr>
              <a:t> и реконструировать эволюционные события: видообразования и генной дупликации.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дерева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2" y="1341437"/>
            <a:ext cx="6721792" cy="552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312" y="5380037"/>
            <a:ext cx="464820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OPSD – </a:t>
            </a:r>
            <a:r>
              <a:rPr lang="ru-RU" dirty="0" smtClean="0">
                <a:solidFill>
                  <a:schemeClr val="tx1"/>
                </a:solidFill>
              </a:rPr>
              <a:t>родопсин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OPSV – </a:t>
            </a:r>
            <a:r>
              <a:rPr lang="ru-RU" dirty="0" smtClean="0">
                <a:solidFill>
                  <a:schemeClr val="tx1"/>
                </a:solidFill>
              </a:rPr>
              <a:t>фиолетовый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OPSB – </a:t>
            </a:r>
            <a:r>
              <a:rPr lang="ru-RU" dirty="0" smtClean="0">
                <a:solidFill>
                  <a:schemeClr val="tx1"/>
                </a:solidFill>
              </a:rPr>
              <a:t>синий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OPSG – </a:t>
            </a:r>
            <a:r>
              <a:rPr lang="ru-RU" dirty="0" smtClean="0">
                <a:solidFill>
                  <a:schemeClr val="tx1"/>
                </a:solidFill>
              </a:rPr>
              <a:t>зелёный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OPSR – </a:t>
            </a:r>
            <a:r>
              <a:rPr lang="ru-RU" dirty="0" smtClean="0">
                <a:solidFill>
                  <a:schemeClr val="tx1"/>
                </a:solidFill>
              </a:rPr>
              <a:t>красный </a:t>
            </a:r>
            <a:r>
              <a:rPr lang="ru-RU" dirty="0" err="1" smtClean="0">
                <a:solidFill>
                  <a:schemeClr val="tx1"/>
                </a:solidFill>
              </a:rPr>
              <a:t>опсин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112" y="1036637"/>
            <a:ext cx="137160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мармозетка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8164512" y="1341437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запомнить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Что нужно помнить при реконструкции филогении по последовательностям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6912" y="1722437"/>
            <a:ext cx="88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1. Последовательности должны быть </a:t>
            </a:r>
            <a:r>
              <a:rPr lang="ru-RU" dirty="0" err="1" smtClean="0">
                <a:solidFill>
                  <a:schemeClr val="tx1"/>
                </a:solidFill>
              </a:rPr>
              <a:t>гомологичны</a:t>
            </a:r>
            <a:r>
              <a:rPr lang="ru-RU" dirty="0" smtClean="0">
                <a:solidFill>
                  <a:schemeClr val="tx1"/>
                </a:solidFill>
              </a:rPr>
              <a:t> по всей длине.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2. Если последовательности нуклеотидные, надо убедиться, что часть из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них не представлена </a:t>
            </a:r>
            <a:r>
              <a:rPr lang="ru-RU" dirty="0" err="1" smtClean="0">
                <a:solidFill>
                  <a:schemeClr val="tx1"/>
                </a:solidFill>
              </a:rPr>
              <a:t>комплементарными</a:t>
            </a:r>
            <a:r>
              <a:rPr lang="ru-RU" dirty="0" smtClean="0">
                <a:solidFill>
                  <a:schemeClr val="tx1"/>
                </a:solidFill>
              </a:rPr>
              <a:t> вариантами.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3. Последовательности необходимо </a:t>
            </a:r>
            <a:r>
              <a:rPr lang="ru-RU" dirty="0" smtClean="0">
                <a:solidFill>
                  <a:schemeClr val="tx1"/>
                </a:solidFill>
              </a:rPr>
              <a:t>выровнять.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Кстати</a:t>
            </a:r>
            <a:r>
              <a:rPr lang="ru-RU" sz="1600" dirty="0" smtClean="0">
                <a:solidFill>
                  <a:schemeClr val="tx1"/>
                </a:solidFill>
              </a:rPr>
              <a:t>, по виду выравнивания можно оценить, действительно ли последовательности такие, как </a:t>
            </a:r>
            <a:r>
              <a:rPr lang="ru-RU" sz="1600" dirty="0" smtClean="0">
                <a:solidFill>
                  <a:schemeClr val="tx1"/>
                </a:solidFill>
              </a:rPr>
              <a:t>надо</a:t>
            </a:r>
            <a:r>
              <a:rPr lang="ru-RU" sz="1600" dirty="0" smtClean="0">
                <a:solidFill>
                  <a:schemeClr val="tx1"/>
                </a:solidFill>
              </a:rPr>
              <a:t>: должно быть много консервативных колонок и мало хаотично расположенных </a:t>
            </a:r>
            <a:r>
              <a:rPr lang="ru-RU" sz="1600" dirty="0" err="1" smtClean="0">
                <a:solidFill>
                  <a:schemeClr val="tx1"/>
                </a:solidFill>
              </a:rPr>
              <a:t>гэпов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Помните</a:t>
            </a:r>
            <a:r>
              <a:rPr lang="ru-RU" sz="1600" dirty="0" smtClean="0">
                <a:solidFill>
                  <a:schemeClr val="tx1"/>
                </a:solidFill>
              </a:rPr>
              <a:t>: программа выравнивания выдаст результат даже для совершенно неродственных </a:t>
            </a:r>
            <a:r>
              <a:rPr lang="ru-RU" sz="1600" dirty="0" smtClean="0">
                <a:solidFill>
                  <a:schemeClr val="tx1"/>
                </a:solidFill>
              </a:rPr>
              <a:t>последовательностей</a:t>
            </a:r>
            <a:r>
              <a:rPr lang="ru-RU" sz="1600" dirty="0" smtClean="0">
                <a:solidFill>
                  <a:schemeClr val="tx1"/>
                </a:solidFill>
              </a:rPr>
              <a:t>, но смысла в этом результате не будет!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4. Большинство программ реконструируют </a:t>
            </a:r>
            <a:r>
              <a:rPr lang="ru-RU" dirty="0" err="1" smtClean="0">
                <a:solidFill>
                  <a:schemeClr val="tx1"/>
                </a:solidFill>
              </a:rPr>
              <a:t>неукоренённое</a:t>
            </a:r>
            <a:r>
              <a:rPr lang="ru-RU" dirty="0" smtClean="0">
                <a:solidFill>
                  <a:schemeClr val="tx1"/>
                </a:solidFill>
              </a:rPr>
              <a:t> дерево (даже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если оно выглядит как укоренённое). Определение положения корня –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отдельная задача.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5. Результат реконструкции – не абсолютная истина. Достоверность той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или иной ветви можно оценить путём сравнения результатов разных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программ и/или </a:t>
            </a:r>
            <a:r>
              <a:rPr lang="ru-RU" dirty="0" err="1" smtClean="0">
                <a:solidFill>
                  <a:schemeClr val="tx1"/>
                </a:solidFill>
              </a:rPr>
              <a:t>бутстрепа</a:t>
            </a:r>
            <a:r>
              <a:rPr lang="ru-RU" dirty="0" smtClean="0">
                <a:solidFill>
                  <a:schemeClr val="tx1"/>
                </a:solidFill>
              </a:rPr>
              <a:t>. Как </a:t>
            </a:r>
            <a:r>
              <a:rPr lang="ru-RU" dirty="0" smtClean="0">
                <a:solidFill>
                  <a:schemeClr val="tx1"/>
                </a:solidFill>
              </a:rPr>
              <a:t>правило, чем короче выравнивание, тем хуже качество реконструкции.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Поэтому 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Встаёт задача сравнения различных деревьев с одним и тем же множеством листьев.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Aspect="1" noChangeShapeType="1"/>
          </p:cNvSpPr>
          <p:nvPr/>
        </p:nvSpPr>
        <p:spPr bwMode="auto">
          <a:xfrm flipH="1">
            <a:off x="481012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spect="1" noChangeArrowheads="1"/>
          </p:cNvSpPr>
          <p:nvPr/>
        </p:nvSpPr>
        <p:spPr bwMode="auto">
          <a:xfrm>
            <a:off x="4254499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Aspect="1" noChangeShapeType="1"/>
          </p:cNvSpPr>
          <p:nvPr/>
        </p:nvSpPr>
        <p:spPr bwMode="auto">
          <a:xfrm flipH="1">
            <a:off x="895349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spect="1" noChangeArrowheads="1"/>
          </p:cNvSpPr>
          <p:nvPr/>
        </p:nvSpPr>
        <p:spPr bwMode="auto">
          <a:xfrm>
            <a:off x="4254499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Aspect="1" noChangeShapeType="1"/>
          </p:cNvSpPr>
          <p:nvPr/>
        </p:nvSpPr>
        <p:spPr bwMode="auto">
          <a:xfrm flipH="1">
            <a:off x="1309687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spect="1" noChangeArrowheads="1"/>
          </p:cNvSpPr>
          <p:nvPr/>
        </p:nvSpPr>
        <p:spPr bwMode="auto">
          <a:xfrm>
            <a:off x="4254499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Aspect="1" noChangeShapeType="1"/>
          </p:cNvSpPr>
          <p:nvPr/>
        </p:nvSpPr>
        <p:spPr bwMode="auto">
          <a:xfrm flipH="1">
            <a:off x="1724024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spect="1" noChangeArrowheads="1"/>
          </p:cNvSpPr>
          <p:nvPr/>
        </p:nvSpPr>
        <p:spPr bwMode="auto">
          <a:xfrm>
            <a:off x="4254499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Aspect="1" noChangeShapeType="1"/>
          </p:cNvSpPr>
          <p:nvPr/>
        </p:nvSpPr>
        <p:spPr bwMode="auto">
          <a:xfrm flipH="1">
            <a:off x="2138362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spect="1" noChangeArrowheads="1"/>
          </p:cNvSpPr>
          <p:nvPr/>
        </p:nvSpPr>
        <p:spPr bwMode="auto">
          <a:xfrm>
            <a:off x="4254499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Aspect="1" noChangeShapeType="1"/>
          </p:cNvSpPr>
          <p:nvPr/>
        </p:nvSpPr>
        <p:spPr bwMode="auto">
          <a:xfrm flipH="1">
            <a:off x="3795712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spect="1" noChangeArrowheads="1"/>
          </p:cNvSpPr>
          <p:nvPr/>
        </p:nvSpPr>
        <p:spPr bwMode="auto">
          <a:xfrm>
            <a:off x="4254499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Aspect="1" noChangeShapeType="1"/>
          </p:cNvSpPr>
          <p:nvPr/>
        </p:nvSpPr>
        <p:spPr bwMode="auto">
          <a:xfrm flipH="1">
            <a:off x="3795712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spect="1" noChangeArrowheads="1"/>
          </p:cNvSpPr>
          <p:nvPr/>
        </p:nvSpPr>
        <p:spPr bwMode="auto">
          <a:xfrm>
            <a:off x="4254499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Aspect="1" noChangeShapeType="1"/>
          </p:cNvSpPr>
          <p:nvPr/>
        </p:nvSpPr>
        <p:spPr bwMode="auto">
          <a:xfrm flipH="1">
            <a:off x="2552699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Aspect="1" noChangeShapeType="1"/>
          </p:cNvSpPr>
          <p:nvPr/>
        </p:nvSpPr>
        <p:spPr bwMode="auto">
          <a:xfrm>
            <a:off x="3795712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Aspect="1" noChangeShapeType="1"/>
          </p:cNvSpPr>
          <p:nvPr/>
        </p:nvSpPr>
        <p:spPr bwMode="auto">
          <a:xfrm flipH="1">
            <a:off x="3381374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spect="1" noChangeArrowheads="1"/>
          </p:cNvSpPr>
          <p:nvPr/>
        </p:nvSpPr>
        <p:spPr bwMode="auto">
          <a:xfrm>
            <a:off x="4254499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Aspect="1" noChangeShapeType="1"/>
          </p:cNvSpPr>
          <p:nvPr/>
        </p:nvSpPr>
        <p:spPr bwMode="auto">
          <a:xfrm flipH="1">
            <a:off x="3795712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spect="1" noChangeArrowheads="1"/>
          </p:cNvSpPr>
          <p:nvPr/>
        </p:nvSpPr>
        <p:spPr bwMode="auto">
          <a:xfrm>
            <a:off x="4254499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Aspect="1" noChangeShapeType="1"/>
          </p:cNvSpPr>
          <p:nvPr/>
        </p:nvSpPr>
        <p:spPr bwMode="auto">
          <a:xfrm flipH="1">
            <a:off x="3795712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spect="1" noChangeArrowheads="1"/>
          </p:cNvSpPr>
          <p:nvPr/>
        </p:nvSpPr>
        <p:spPr bwMode="auto">
          <a:xfrm>
            <a:off x="4254499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Aspect="1" noChangeShapeType="1"/>
          </p:cNvSpPr>
          <p:nvPr/>
        </p:nvSpPr>
        <p:spPr bwMode="auto">
          <a:xfrm flipH="1">
            <a:off x="3381374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Aspect="1" noChangeShapeType="1"/>
          </p:cNvSpPr>
          <p:nvPr/>
        </p:nvSpPr>
        <p:spPr bwMode="auto">
          <a:xfrm>
            <a:off x="3795712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Aspect="1" noChangeShapeType="1"/>
          </p:cNvSpPr>
          <p:nvPr/>
        </p:nvSpPr>
        <p:spPr bwMode="auto">
          <a:xfrm flipH="1">
            <a:off x="2552699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Aspect="1" noChangeShapeType="1"/>
          </p:cNvSpPr>
          <p:nvPr/>
        </p:nvSpPr>
        <p:spPr bwMode="auto">
          <a:xfrm>
            <a:off x="3381374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Aspect="1" noChangeShapeType="1"/>
          </p:cNvSpPr>
          <p:nvPr/>
        </p:nvSpPr>
        <p:spPr bwMode="auto">
          <a:xfrm flipH="1">
            <a:off x="2138362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Aspect="1" noChangeShapeType="1"/>
          </p:cNvSpPr>
          <p:nvPr/>
        </p:nvSpPr>
        <p:spPr bwMode="auto">
          <a:xfrm>
            <a:off x="2552699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Aspect="1" noChangeShapeType="1"/>
          </p:cNvSpPr>
          <p:nvPr/>
        </p:nvSpPr>
        <p:spPr bwMode="auto">
          <a:xfrm flipH="1">
            <a:off x="1724024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Aspect="1" noChangeShapeType="1"/>
          </p:cNvSpPr>
          <p:nvPr/>
        </p:nvSpPr>
        <p:spPr bwMode="auto">
          <a:xfrm>
            <a:off x="2138362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Aspect="1" noChangeShapeType="1"/>
          </p:cNvSpPr>
          <p:nvPr/>
        </p:nvSpPr>
        <p:spPr bwMode="auto">
          <a:xfrm flipH="1">
            <a:off x="1309687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Aspect="1" noChangeShapeType="1"/>
          </p:cNvSpPr>
          <p:nvPr/>
        </p:nvSpPr>
        <p:spPr bwMode="auto">
          <a:xfrm>
            <a:off x="1724024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Aspect="1" noChangeShapeType="1"/>
          </p:cNvSpPr>
          <p:nvPr/>
        </p:nvSpPr>
        <p:spPr bwMode="auto">
          <a:xfrm flipH="1">
            <a:off x="895349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Aspect="1" noChangeShapeType="1"/>
          </p:cNvSpPr>
          <p:nvPr/>
        </p:nvSpPr>
        <p:spPr bwMode="auto">
          <a:xfrm>
            <a:off x="1309687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Aspect="1" noChangeShapeType="1"/>
          </p:cNvSpPr>
          <p:nvPr/>
        </p:nvSpPr>
        <p:spPr bwMode="auto">
          <a:xfrm flipH="1">
            <a:off x="481012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Aspect="1" noChangeShapeType="1"/>
          </p:cNvSpPr>
          <p:nvPr/>
        </p:nvSpPr>
        <p:spPr bwMode="auto">
          <a:xfrm>
            <a:off x="895349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Aspect="1" noChangeShapeType="1"/>
          </p:cNvSpPr>
          <p:nvPr/>
        </p:nvSpPr>
        <p:spPr bwMode="auto">
          <a:xfrm>
            <a:off x="481012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Aspect="1" noChangeShapeType="1"/>
          </p:cNvSpPr>
          <p:nvPr/>
        </p:nvSpPr>
        <p:spPr bwMode="auto">
          <a:xfrm flipH="1">
            <a:off x="7920037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spect="1" noChangeArrowheads="1"/>
          </p:cNvSpPr>
          <p:nvPr/>
        </p:nvSpPr>
        <p:spPr bwMode="auto">
          <a:xfrm>
            <a:off x="9126537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Aspect="1" noChangeShapeType="1"/>
          </p:cNvSpPr>
          <p:nvPr/>
        </p:nvSpPr>
        <p:spPr bwMode="auto">
          <a:xfrm flipH="1">
            <a:off x="7920037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spect="1" noChangeArrowheads="1"/>
          </p:cNvSpPr>
          <p:nvPr/>
        </p:nvSpPr>
        <p:spPr bwMode="auto">
          <a:xfrm>
            <a:off x="9126537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Aspect="1" noChangeShapeType="1"/>
          </p:cNvSpPr>
          <p:nvPr/>
        </p:nvSpPr>
        <p:spPr bwMode="auto">
          <a:xfrm flipH="1">
            <a:off x="5353049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Aspect="1" noChangeShapeType="1"/>
          </p:cNvSpPr>
          <p:nvPr/>
        </p:nvSpPr>
        <p:spPr bwMode="auto">
          <a:xfrm>
            <a:off x="7920037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Aspect="1" noChangeShapeType="1"/>
          </p:cNvSpPr>
          <p:nvPr/>
        </p:nvSpPr>
        <p:spPr bwMode="auto">
          <a:xfrm flipH="1">
            <a:off x="7875587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spect="1" noChangeArrowheads="1"/>
          </p:cNvSpPr>
          <p:nvPr/>
        </p:nvSpPr>
        <p:spPr bwMode="auto">
          <a:xfrm>
            <a:off x="9126537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Aspect="1" noChangeShapeType="1"/>
          </p:cNvSpPr>
          <p:nvPr/>
        </p:nvSpPr>
        <p:spPr bwMode="auto">
          <a:xfrm flipH="1">
            <a:off x="8412162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spect="1" noChangeArrowheads="1"/>
          </p:cNvSpPr>
          <p:nvPr/>
        </p:nvSpPr>
        <p:spPr bwMode="auto">
          <a:xfrm>
            <a:off x="9126537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Aspect="1" noChangeShapeType="1"/>
          </p:cNvSpPr>
          <p:nvPr/>
        </p:nvSpPr>
        <p:spPr bwMode="auto">
          <a:xfrm flipH="1">
            <a:off x="8648699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spect="1" noChangeArrowheads="1"/>
          </p:cNvSpPr>
          <p:nvPr/>
        </p:nvSpPr>
        <p:spPr bwMode="auto">
          <a:xfrm>
            <a:off x="9126537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Aspect="1" noChangeShapeType="1"/>
          </p:cNvSpPr>
          <p:nvPr/>
        </p:nvSpPr>
        <p:spPr bwMode="auto">
          <a:xfrm flipH="1">
            <a:off x="8707437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spect="1" noChangeArrowheads="1"/>
          </p:cNvSpPr>
          <p:nvPr/>
        </p:nvSpPr>
        <p:spPr bwMode="auto">
          <a:xfrm>
            <a:off x="9126537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Aspect="1" noChangeShapeType="1"/>
          </p:cNvSpPr>
          <p:nvPr/>
        </p:nvSpPr>
        <p:spPr bwMode="auto">
          <a:xfrm flipH="1">
            <a:off x="8707437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spect="1" noChangeArrowheads="1"/>
          </p:cNvSpPr>
          <p:nvPr/>
        </p:nvSpPr>
        <p:spPr bwMode="auto">
          <a:xfrm>
            <a:off x="9126537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Aspect="1" noChangeShapeType="1"/>
          </p:cNvSpPr>
          <p:nvPr/>
        </p:nvSpPr>
        <p:spPr bwMode="auto">
          <a:xfrm flipH="1">
            <a:off x="8648699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Aspect="1" noChangeShapeType="1"/>
          </p:cNvSpPr>
          <p:nvPr/>
        </p:nvSpPr>
        <p:spPr bwMode="auto">
          <a:xfrm>
            <a:off x="8707437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Aspect="1" noChangeShapeType="1"/>
          </p:cNvSpPr>
          <p:nvPr/>
        </p:nvSpPr>
        <p:spPr bwMode="auto">
          <a:xfrm flipH="1">
            <a:off x="8610599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Aspect="1" noChangeShapeType="1"/>
          </p:cNvSpPr>
          <p:nvPr/>
        </p:nvSpPr>
        <p:spPr bwMode="auto">
          <a:xfrm>
            <a:off x="8648699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Aspect="1" noChangeShapeType="1"/>
          </p:cNvSpPr>
          <p:nvPr/>
        </p:nvSpPr>
        <p:spPr bwMode="auto">
          <a:xfrm flipH="1">
            <a:off x="8694737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spect="1" noChangeArrowheads="1"/>
          </p:cNvSpPr>
          <p:nvPr/>
        </p:nvSpPr>
        <p:spPr bwMode="auto">
          <a:xfrm>
            <a:off x="9126537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Aspect="1" noChangeShapeType="1"/>
          </p:cNvSpPr>
          <p:nvPr/>
        </p:nvSpPr>
        <p:spPr bwMode="auto">
          <a:xfrm flipH="1">
            <a:off x="8991599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spect="1" noChangeArrowheads="1"/>
          </p:cNvSpPr>
          <p:nvPr/>
        </p:nvSpPr>
        <p:spPr bwMode="auto">
          <a:xfrm>
            <a:off x="9126537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Aspect="1" noChangeShapeType="1"/>
          </p:cNvSpPr>
          <p:nvPr/>
        </p:nvSpPr>
        <p:spPr bwMode="auto">
          <a:xfrm flipH="1">
            <a:off x="8991599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spect="1" noChangeArrowheads="1"/>
          </p:cNvSpPr>
          <p:nvPr/>
        </p:nvSpPr>
        <p:spPr bwMode="auto">
          <a:xfrm>
            <a:off x="9126537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Aspect="1" noChangeShapeType="1"/>
          </p:cNvSpPr>
          <p:nvPr/>
        </p:nvSpPr>
        <p:spPr bwMode="auto">
          <a:xfrm flipH="1">
            <a:off x="8694737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Aspect="1" noChangeShapeType="1"/>
          </p:cNvSpPr>
          <p:nvPr/>
        </p:nvSpPr>
        <p:spPr bwMode="auto">
          <a:xfrm>
            <a:off x="8991599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Aspect="1" noChangeShapeType="1"/>
          </p:cNvSpPr>
          <p:nvPr/>
        </p:nvSpPr>
        <p:spPr bwMode="auto">
          <a:xfrm flipH="1">
            <a:off x="8610599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Aspect="1" noChangeShapeType="1"/>
          </p:cNvSpPr>
          <p:nvPr/>
        </p:nvSpPr>
        <p:spPr bwMode="auto">
          <a:xfrm>
            <a:off x="8694737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Aspect="1" noChangeShapeType="1"/>
          </p:cNvSpPr>
          <p:nvPr/>
        </p:nvSpPr>
        <p:spPr bwMode="auto">
          <a:xfrm flipH="1">
            <a:off x="8412162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Aspect="1" noChangeShapeType="1"/>
          </p:cNvSpPr>
          <p:nvPr/>
        </p:nvSpPr>
        <p:spPr bwMode="auto">
          <a:xfrm>
            <a:off x="8610599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Aspect="1" noChangeShapeType="1"/>
          </p:cNvSpPr>
          <p:nvPr/>
        </p:nvSpPr>
        <p:spPr bwMode="auto">
          <a:xfrm flipH="1">
            <a:off x="7875587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Aspect="1" noChangeShapeType="1"/>
          </p:cNvSpPr>
          <p:nvPr/>
        </p:nvSpPr>
        <p:spPr bwMode="auto">
          <a:xfrm>
            <a:off x="8412162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Aspect="1" noChangeShapeType="1"/>
          </p:cNvSpPr>
          <p:nvPr/>
        </p:nvSpPr>
        <p:spPr bwMode="auto">
          <a:xfrm flipH="1">
            <a:off x="5353049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Aspect="1" noChangeShapeType="1"/>
          </p:cNvSpPr>
          <p:nvPr/>
        </p:nvSpPr>
        <p:spPr bwMode="auto">
          <a:xfrm>
            <a:off x="7875587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Aspect="1" noChangeShapeType="1"/>
          </p:cNvSpPr>
          <p:nvPr/>
        </p:nvSpPr>
        <p:spPr bwMode="auto">
          <a:xfrm>
            <a:off x="5353049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многих 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 одинаковым множеством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4114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</a:t>
            </a:r>
            <a:r>
              <a:rPr lang="ru-RU" dirty="0" smtClean="0">
                <a:solidFill>
                  <a:srgbClr val="C00000"/>
                </a:solidFill>
              </a:rPr>
              <a:t>не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однозначно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990</Words>
  <Application>Microsoft Office PowerPoint</Application>
  <PresentationFormat>Произвольный</PresentationFormat>
  <Paragraphs>238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Реконструкция филогенетических деревьев, ч. 3</vt:lpstr>
      <vt:lpstr>сравнение деревьев</vt:lpstr>
      <vt:lpstr>Сравнение деревьев</vt:lpstr>
      <vt:lpstr>Напоминание: ветвь дерева как разбиение множества листьев</vt:lpstr>
      <vt:lpstr>Слайд 5</vt:lpstr>
      <vt:lpstr>Слайд 6</vt:lpstr>
      <vt:lpstr>Консенсусное дерево</vt:lpstr>
      <vt:lpstr>Совмещение данных от многих деревьев</vt:lpstr>
      <vt:lpstr>Наибольшее общее поддерево</vt:lpstr>
      <vt:lpstr>укоренение</vt:lpstr>
      <vt:lpstr>Слайд 11</vt:lpstr>
      <vt:lpstr>Укоренение</vt:lpstr>
      <vt:lpstr>Слайд 13</vt:lpstr>
      <vt:lpstr>Слайд 14</vt:lpstr>
      <vt:lpstr>Bootstrap</vt:lpstr>
      <vt:lpstr>Слайд 16</vt:lpstr>
      <vt:lpstr>Слайд 17</vt:lpstr>
      <vt:lpstr>Слайд 18</vt:lpstr>
      <vt:lpstr>Слайд 19</vt:lpstr>
      <vt:lpstr>Слайд 20</vt:lpstr>
      <vt:lpstr>Анализ дерева, содержащего паралоги</vt:lpstr>
      <vt:lpstr>Ортологи и паралоги</vt:lpstr>
      <vt:lpstr>Пример дерева</vt:lpstr>
      <vt:lpstr>что нужно запомнить</vt:lpstr>
      <vt:lpstr>Что нужно помнить при реконструкции филогении по последовательностям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cp:lastModifiedBy>Spirin</cp:lastModifiedBy>
  <cp:revision>70</cp:revision>
  <cp:lastPrinted>1601-01-01T00:00:00Z</cp:lastPrinted>
  <dcterms:created xsi:type="dcterms:W3CDTF">2010-03-01T13:17:03Z</dcterms:created>
  <dcterms:modified xsi:type="dcterms:W3CDTF">2018-03-01T09:58:15Z</dcterms:modified>
</cp:coreProperties>
</file>