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5"/>
  </p:notesMasterIdLst>
  <p:sldIdLst>
    <p:sldId id="263" r:id="rId2"/>
    <p:sldId id="256" r:id="rId3"/>
    <p:sldId id="288" r:id="rId4"/>
    <p:sldId id="315" r:id="rId5"/>
    <p:sldId id="316" r:id="rId6"/>
    <p:sldId id="300" r:id="rId7"/>
    <p:sldId id="326" r:id="rId8"/>
    <p:sldId id="293" r:id="rId9"/>
    <p:sldId id="343" r:id="rId10"/>
    <p:sldId id="344" r:id="rId11"/>
    <p:sldId id="345" r:id="rId12"/>
    <p:sldId id="346" r:id="rId13"/>
    <p:sldId id="342" r:id="rId14"/>
    <p:sldId id="327" r:id="rId15"/>
    <p:sldId id="329" r:id="rId16"/>
    <p:sldId id="339" r:id="rId17"/>
    <p:sldId id="340" r:id="rId18"/>
    <p:sldId id="341" r:id="rId19"/>
    <p:sldId id="359" r:id="rId20"/>
    <p:sldId id="324" r:id="rId21"/>
    <p:sldId id="325" r:id="rId22"/>
    <p:sldId id="347" r:id="rId23"/>
    <p:sldId id="350" r:id="rId24"/>
    <p:sldId id="351" r:id="rId25"/>
    <p:sldId id="352" r:id="rId26"/>
    <p:sldId id="364" r:id="rId27"/>
    <p:sldId id="361" r:id="rId28"/>
    <p:sldId id="362" r:id="rId29"/>
    <p:sldId id="349" r:id="rId30"/>
    <p:sldId id="360" r:id="rId31"/>
    <p:sldId id="363" r:id="rId32"/>
    <p:sldId id="278" r:id="rId33"/>
    <p:sldId id="36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B3AC2FD-A98B-4753-AE8F-66E9BAEE4570}">
          <p14:sldIdLst>
            <p14:sldId id="263"/>
            <p14:sldId id="256"/>
            <p14:sldId id="288"/>
            <p14:sldId id="315"/>
            <p14:sldId id="316"/>
            <p14:sldId id="300"/>
            <p14:sldId id="326"/>
            <p14:sldId id="293"/>
            <p14:sldId id="343"/>
            <p14:sldId id="344"/>
            <p14:sldId id="345"/>
            <p14:sldId id="346"/>
            <p14:sldId id="342"/>
            <p14:sldId id="327"/>
            <p14:sldId id="329"/>
            <p14:sldId id="339"/>
            <p14:sldId id="340"/>
            <p14:sldId id="341"/>
            <p14:sldId id="324"/>
            <p14:sldId id="325"/>
            <p14:sldId id="347"/>
            <p14:sldId id="348"/>
            <p14:sldId id="349"/>
            <p14:sldId id="320"/>
          </p14:sldIdLst>
        </p14:section>
        <p14:section name="Раздел без заголовка" id="{A1955140-7CB8-4E15-8E4F-0345E9920928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60"/>
  </p:normalViewPr>
  <p:slideViewPr>
    <p:cSldViewPr>
      <p:cViewPr varScale="1">
        <p:scale>
          <a:sx n="104" d="100"/>
          <a:sy n="104" d="100"/>
        </p:scale>
        <p:origin x="-2070" y="-84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BEA99-A8B3-4D67-9C81-AADFF1746FB9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FEF19-790B-4864-97E4-38FBEAF7E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5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ACA8213-DAC9-4853-A67F-DDEA942BC863}" type="slidenum">
              <a:rPr lang="en-US" altLang="ru-RU" sz="1300">
                <a:solidFill>
                  <a:srgbClr val="006600"/>
                </a:solidFill>
              </a:rPr>
              <a:pPr/>
              <a:t>16</a:t>
            </a:fld>
            <a:endParaRPr lang="en-US" altLang="ru-RU" sz="1300">
              <a:solidFill>
                <a:srgbClr val="0066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396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ACA8213-DAC9-4853-A67F-DDEA942BC863}" type="slidenum">
              <a:rPr lang="en-US" altLang="ru-RU" sz="1300">
                <a:solidFill>
                  <a:srgbClr val="006600"/>
                </a:solidFill>
              </a:rPr>
              <a:pPr/>
              <a:t>17</a:t>
            </a:fld>
            <a:endParaRPr lang="en-US" altLang="ru-RU" sz="1300">
              <a:solidFill>
                <a:srgbClr val="0066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304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EF19-790B-4864-97E4-38FBEAF7E39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080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2E5-DC0A-4BB2-ADF2-A4AF70F1AC8A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7F1-887C-463F-AB97-67AD5394B201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F5CC-2542-4E26-A833-D9A3324A0F20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19E8-E1B1-4C5C-926A-872F77662A99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76BC-09F2-43F3-82FD-D28439EFB319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139D-64AB-458E-AF5F-C48E0BF5A779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4CDA-8E4F-412D-94DA-0C59F14F82A3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21A7-EDB6-4399-B2A5-32022EB10AAF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83AF-DFD2-4A6A-AB8A-4EAC2357AE42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5EE4-78E0-475F-A9DA-7396A8C30AEB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BD98-A036-45FF-B68D-B431C59E0B91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93399-F6D5-4AA5-BF8E-D8B45496D897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last.ncbi.nlm.nih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по сходству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Лекция </a:t>
            </a:r>
            <a:r>
              <a:rPr lang="en-US" dirty="0" smtClean="0"/>
              <a:t>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4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640" y="179241"/>
            <a:ext cx="8622533" cy="88968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Продолжим с попугаями.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278320"/>
            <a:ext cx="9065384" cy="507803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За год наблюдений - 200 походов в МГУ - студент </a:t>
            </a:r>
            <a:r>
              <a:rPr lang="en-US" dirty="0" smtClean="0"/>
              <a:t>X </a:t>
            </a:r>
            <a:r>
              <a:rPr lang="ru-RU" dirty="0" smtClean="0"/>
              <a:t> видел попугая только один раз, летом. Наверное, попугай сбежал из клетки. 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Значит,  математическое ожидание </a:t>
            </a:r>
            <a:br>
              <a:rPr lang="ru-RU" dirty="0" smtClean="0"/>
            </a:br>
            <a:r>
              <a:rPr lang="en-US" dirty="0" smtClean="0"/>
              <a:t>E(</a:t>
            </a:r>
            <a:r>
              <a:rPr lang="ru-RU" dirty="0"/>
              <a:t>число </a:t>
            </a:r>
            <a:r>
              <a:rPr lang="ru-RU" dirty="0" smtClean="0"/>
              <a:t>попугаев в день) = (0+0+</a:t>
            </a:r>
            <a:r>
              <a:rPr lang="en-US" dirty="0" smtClean="0"/>
              <a:t>…+1+0+0…+0) /200 = 0.005</a:t>
            </a:r>
            <a:endParaRPr lang="en-US" dirty="0"/>
          </a:p>
          <a:p>
            <a:r>
              <a:rPr lang="ru-RU" dirty="0" smtClean="0"/>
              <a:t>Приехав в Нидерланды на летнюю практику,  </a:t>
            </a:r>
            <a:r>
              <a:rPr lang="en-US" dirty="0" smtClean="0"/>
              <a:t>X </a:t>
            </a:r>
            <a:r>
              <a:rPr lang="ru-RU" dirty="0" smtClean="0"/>
              <a:t>в первый же день увидел на улице пять попугаев. Он начал искать объяснение такого редкого события: ожидалось 0</a:t>
            </a:r>
            <a:r>
              <a:rPr lang="en-US" dirty="0" smtClean="0"/>
              <a:t>.005 </a:t>
            </a:r>
            <a:r>
              <a:rPr lang="ru-RU" dirty="0" smtClean="0"/>
              <a:t>попугаев в день, а обнаружилось целых 5 – в 1000 раз больше! На следующий день история повторилась – 12 попугаев!!! </a:t>
            </a:r>
          </a:p>
          <a:p>
            <a:r>
              <a:rPr lang="ru-RU" dirty="0" smtClean="0"/>
              <a:t>Надо искать причину наблюдения таких невероятных событий. И </a:t>
            </a:r>
            <a:r>
              <a:rPr lang="en-US" dirty="0" smtClean="0"/>
              <a:t>X </a:t>
            </a:r>
            <a:r>
              <a:rPr lang="ru-RU" dirty="0" smtClean="0"/>
              <a:t>нашел объяснение ….</a:t>
            </a:r>
            <a:endParaRPr lang="ru-RU" baseline="-25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5734" y="127655"/>
            <a:ext cx="1527439" cy="10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14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0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BLAST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55865"/>
            <a:ext cx="8229600" cy="5270299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Для каждой находки </a:t>
            </a:r>
            <a:r>
              <a:rPr lang="en-US" sz="2400" dirty="0" smtClean="0"/>
              <a:t>BLAST</a:t>
            </a:r>
            <a:r>
              <a:rPr lang="ru-RU" sz="2400" dirty="0" smtClean="0"/>
              <a:t> вычисляет т.н. </a:t>
            </a:r>
            <a:r>
              <a:rPr lang="en-US" sz="2400" dirty="0" smtClean="0"/>
              <a:t>E-value</a:t>
            </a:r>
            <a:endParaRPr lang="ru-RU" sz="2400" dirty="0" smtClean="0"/>
          </a:p>
          <a:p>
            <a:r>
              <a:rPr lang="en-US" sz="2400" dirty="0"/>
              <a:t>E-value </a:t>
            </a:r>
            <a:r>
              <a:rPr lang="en-US" sz="2400" dirty="0" smtClean="0"/>
              <a:t> </a:t>
            </a:r>
            <a:r>
              <a:rPr lang="ru-RU" sz="2400" dirty="0" smtClean="0"/>
              <a:t>это математическое ожидание числа находок с таким же или большим весом выравнивания в банке </a:t>
            </a:r>
            <a:r>
              <a:rPr lang="en-US" sz="2400" dirty="0" smtClean="0"/>
              <a:t>“</a:t>
            </a:r>
            <a:r>
              <a:rPr lang="ru-RU" sz="2400" dirty="0" smtClean="0"/>
              <a:t>случайных</a:t>
            </a:r>
            <a:r>
              <a:rPr lang="en-US" sz="2400" dirty="0" smtClean="0"/>
              <a:t>”</a:t>
            </a:r>
            <a:r>
              <a:rPr lang="ru-RU" sz="2400" dirty="0" smtClean="0"/>
              <a:t> последовательностей того же размера как </a:t>
            </a:r>
            <a:r>
              <a:rPr lang="en-US" sz="2400" dirty="0" err="1" smtClean="0"/>
              <a:t>Uniprot</a:t>
            </a:r>
            <a:r>
              <a:rPr lang="en-US" sz="2400" dirty="0" smtClean="0"/>
              <a:t> </a:t>
            </a:r>
            <a:r>
              <a:rPr lang="ru-RU" sz="2400" dirty="0" smtClean="0"/>
              <a:t>(или как часть </a:t>
            </a:r>
            <a:r>
              <a:rPr lang="en-US" sz="2400" dirty="0" err="1" smtClean="0"/>
              <a:t>Uniprot</a:t>
            </a:r>
            <a:r>
              <a:rPr lang="en-US" sz="2400" dirty="0" smtClean="0"/>
              <a:t>, </a:t>
            </a:r>
            <a:r>
              <a:rPr lang="ru-RU" sz="2400" dirty="0" smtClean="0"/>
              <a:t>в которой велся поиск). </a:t>
            </a:r>
            <a:endParaRPr lang="en-US" sz="2400" dirty="0" smtClean="0"/>
          </a:p>
          <a:p>
            <a:r>
              <a:rPr lang="ru-RU" sz="2400" dirty="0" smtClean="0"/>
              <a:t>Пусть </a:t>
            </a:r>
            <a:r>
              <a:rPr lang="en-US" sz="2400" dirty="0" smtClean="0"/>
              <a:t>E-value </a:t>
            </a:r>
            <a:r>
              <a:rPr lang="ru-RU" sz="2400" dirty="0" smtClean="0"/>
              <a:t>находки равно </a:t>
            </a:r>
            <a:r>
              <a:rPr lang="en-US" sz="2400" dirty="0" smtClean="0"/>
              <a:t> 0.005</a:t>
            </a:r>
            <a:endParaRPr lang="ru-RU" sz="2400" dirty="0" smtClean="0"/>
          </a:p>
          <a:p>
            <a:r>
              <a:rPr lang="ru-RU" sz="2400" dirty="0" smtClean="0"/>
              <a:t> Как и для попугаев, это значит, что нужно 200 наблюдений, чтобы случайно встретить одно такое же или лучшее выравнивание.</a:t>
            </a:r>
          </a:p>
          <a:p>
            <a:r>
              <a:rPr lang="ru-RU" sz="2400" dirty="0" err="1"/>
              <a:t>Карлин</a:t>
            </a:r>
            <a:r>
              <a:rPr lang="ru-RU" sz="2400" dirty="0"/>
              <a:t> и </a:t>
            </a:r>
            <a:r>
              <a:rPr lang="ru-RU" sz="2400" dirty="0" err="1"/>
              <a:t>Альтшуль</a:t>
            </a:r>
            <a:r>
              <a:rPr lang="ru-RU" sz="2400" dirty="0"/>
              <a:t> </a:t>
            </a:r>
            <a:r>
              <a:rPr lang="ru-RU" sz="2400" dirty="0" smtClean="0"/>
              <a:t>(</a:t>
            </a:r>
            <a:r>
              <a:rPr lang="de-DE" sz="1400" dirty="0" smtClean="0"/>
              <a:t>KARLIN </a:t>
            </a:r>
            <a:r>
              <a:rPr lang="de-DE" sz="1400" dirty="0" smtClean="0"/>
              <a:t>AND </a:t>
            </a:r>
            <a:r>
              <a:rPr lang="de-DE" sz="1400" dirty="0" smtClean="0"/>
              <a:t> ALTSCHUL</a:t>
            </a:r>
            <a:r>
              <a:rPr lang="ru-RU" sz="1400" dirty="0" smtClean="0"/>
              <a:t>, </a:t>
            </a:r>
            <a:r>
              <a:rPr lang="en-US" sz="1400" dirty="0" smtClean="0"/>
              <a:t>Methods for assessing the statistical significance of </a:t>
            </a:r>
            <a:r>
              <a:rPr lang="en-US" sz="1400" dirty="0" smtClean="0"/>
              <a:t>molecular sequence </a:t>
            </a:r>
            <a:r>
              <a:rPr lang="en-US" sz="1400" dirty="0" smtClean="0"/>
              <a:t>features by using general scoring </a:t>
            </a:r>
            <a:r>
              <a:rPr lang="en-US" sz="1400" dirty="0" smtClean="0"/>
              <a:t>schemes</a:t>
            </a:r>
            <a:r>
              <a:rPr lang="ru-RU" sz="1400" dirty="0" smtClean="0"/>
              <a:t>, </a:t>
            </a:r>
            <a:r>
              <a:rPr lang="en-US" sz="1400" dirty="0" smtClean="0"/>
              <a:t>Proc</a:t>
            </a:r>
            <a:r>
              <a:rPr lang="en-US" sz="1400" dirty="0" smtClean="0"/>
              <a:t>. Natl. Acad. Sci. </a:t>
            </a:r>
            <a:r>
              <a:rPr lang="en-US" sz="1400" dirty="0" smtClean="0"/>
              <a:t>USA Vol</a:t>
            </a:r>
            <a:r>
              <a:rPr lang="en-US" sz="1400" dirty="0" smtClean="0"/>
              <a:t>. 87, pp. 2264-2268, </a:t>
            </a:r>
            <a:r>
              <a:rPr lang="en-US" sz="1400" b="1" dirty="0" smtClean="0"/>
              <a:t>1990) </a:t>
            </a:r>
            <a:r>
              <a:rPr lang="ru-RU" sz="2400" dirty="0" smtClean="0"/>
              <a:t> </a:t>
            </a:r>
            <a:r>
              <a:rPr lang="ru-RU" sz="2400" dirty="0"/>
              <a:t>решили математическую задачу, позволяющую рассчитать </a:t>
            </a:r>
            <a:r>
              <a:rPr lang="en-US" sz="2400" dirty="0"/>
              <a:t>E-value, </a:t>
            </a:r>
            <a:r>
              <a:rPr lang="ru-RU" sz="2400" dirty="0"/>
              <a:t>не проводя эксперименты с поиском в случайном банке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Формула</a:t>
            </a:r>
            <a:r>
              <a:rPr lang="ru-RU" sz="2400" b="1" dirty="0" smtClean="0"/>
              <a:t>:     </a:t>
            </a:r>
            <a:r>
              <a:rPr lang="en-US" sz="2400" b="1" dirty="0" smtClean="0"/>
              <a:t>E-value = </a:t>
            </a:r>
            <a:r>
              <a:rPr lang="en-US" sz="2400" b="1" dirty="0" err="1" smtClean="0"/>
              <a:t>L</a:t>
            </a:r>
            <a:r>
              <a:rPr lang="en-US" sz="2400" b="1" baseline="-25000" dirty="0" err="1" smtClean="0"/>
              <a:t>query</a:t>
            </a:r>
            <a:r>
              <a:rPr lang="en-US" sz="2400" b="1" dirty="0" smtClean="0"/>
              <a:t> * </a:t>
            </a:r>
            <a:r>
              <a:rPr lang="en-US" sz="2400" b="1" dirty="0" err="1" smtClean="0"/>
              <a:t>L</a:t>
            </a:r>
            <a:r>
              <a:rPr lang="en-US" sz="2400" b="1" baseline="-25000" dirty="0" err="1" smtClean="0"/>
              <a:t>bank</a:t>
            </a:r>
            <a:r>
              <a:rPr lang="en-US" sz="2400" b="1" dirty="0" smtClean="0"/>
              <a:t> *2 </a:t>
            </a:r>
            <a:r>
              <a:rPr lang="en-US" sz="2400" b="1" baseline="30000" dirty="0" smtClean="0"/>
              <a:t>– Bit-score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1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0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BLAST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55865"/>
            <a:ext cx="8229600" cy="527029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Пусть </a:t>
            </a:r>
            <a:r>
              <a:rPr lang="en-US" sz="2400" dirty="0"/>
              <a:t>E-value = 0.005</a:t>
            </a:r>
            <a:r>
              <a:rPr lang="ru-RU" sz="2400" dirty="0"/>
              <a:t> для выравнивания входной последовательности с находкой в банке. </a:t>
            </a:r>
          </a:p>
          <a:p>
            <a:r>
              <a:rPr lang="ru-RU" sz="2400" dirty="0" smtClean="0"/>
              <a:t>Поиск в случайном банке можно реализовать так</a:t>
            </a:r>
          </a:p>
          <a:p>
            <a:pPr lvl="1"/>
            <a:r>
              <a:rPr lang="ru-RU" sz="2000" dirty="0" smtClean="0"/>
              <a:t>Перемешаем случайно буквы по всех последовательностях </a:t>
            </a:r>
            <a:r>
              <a:rPr lang="en-US" sz="2000" dirty="0" err="1" smtClean="0"/>
              <a:t>Uniprot</a:t>
            </a:r>
            <a:endParaRPr lang="en-US" sz="2000" dirty="0" smtClean="0"/>
          </a:p>
          <a:p>
            <a:pPr lvl="1"/>
            <a:r>
              <a:rPr lang="ru-RU" sz="2000" dirty="0" smtClean="0"/>
              <a:t>Выполним поиск входной последовательности с перемешанным </a:t>
            </a:r>
            <a:r>
              <a:rPr lang="en-US" sz="2000" dirty="0" err="1" smtClean="0"/>
              <a:t>Uniprot</a:t>
            </a:r>
            <a:r>
              <a:rPr lang="en-US" sz="2000" dirty="0" smtClean="0"/>
              <a:t>  </a:t>
            </a:r>
            <a:r>
              <a:rPr lang="ru-RU" sz="2000" dirty="0" smtClean="0"/>
              <a:t>и запишем число находок с таким же или большим весом. Это как один день наблюдений за попугаями</a:t>
            </a:r>
          </a:p>
          <a:p>
            <a:pPr lvl="1"/>
            <a:r>
              <a:rPr lang="ru-RU" sz="2000" dirty="0" smtClean="0"/>
              <a:t>Повторим </a:t>
            </a:r>
            <a:r>
              <a:rPr lang="en-US" sz="2000" dirty="0" smtClean="0"/>
              <a:t> </a:t>
            </a:r>
            <a:r>
              <a:rPr lang="ru-RU" sz="2000" dirty="0" smtClean="0"/>
              <a:t>те же действия 200 раз. При каждом перемешивании мы получаем новый случайных банк </a:t>
            </a:r>
            <a:r>
              <a:rPr lang="ru-RU" sz="2000" dirty="0"/>
              <a:t> – так </a:t>
            </a:r>
            <a:r>
              <a:rPr lang="ru-RU" sz="2000" dirty="0" smtClean="0"/>
              <a:t>устроены программы случайного перемешивания</a:t>
            </a:r>
            <a:endParaRPr lang="en-US" sz="2000" dirty="0" smtClean="0"/>
          </a:p>
          <a:p>
            <a:r>
              <a:rPr lang="ru-RU" sz="2400" dirty="0" smtClean="0"/>
              <a:t>Как и для попугаев, это значит, что нужно 200 наблюдений, чтобы случайно встретить одно такое же или лучшее выравнивание.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405110"/>
            <a:ext cx="2133600" cy="365125"/>
          </a:xfrm>
        </p:spPr>
        <p:txBody>
          <a:bodyPr/>
          <a:lstStyle/>
          <a:p>
            <a:fld id="{A32D0F02-96DD-4CEC-9928-ABB5EA17439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5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640" y="273417"/>
            <a:ext cx="8622533" cy="889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5. </a:t>
            </a:r>
            <a:r>
              <a:rPr lang="en-US" dirty="0" smtClean="0"/>
              <a:t>BLAST</a:t>
            </a:r>
            <a:r>
              <a:rPr lang="ru-RU" dirty="0" smtClean="0"/>
              <a:t>. Быстрый эвристический алгоритм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35" y="1508750"/>
            <a:ext cx="8717935" cy="39941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BLAST </a:t>
            </a:r>
            <a:r>
              <a:rPr lang="ru-RU" sz="2400" dirty="0" smtClean="0"/>
              <a:t>сначала отбирает те последовательности и места (номер остатка) в них, с которых имеет смысл начать строить выравнивание</a:t>
            </a:r>
            <a:br>
              <a:rPr lang="ru-RU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/>
              <a:t>The central idea of the BLAST algorithm is that a statistically significant alignment is likely to contain a high-scoring pair of aligned words.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en-US" sz="2400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Для этого индексируются все слова небольшой длины (</a:t>
            </a:r>
            <a:r>
              <a:rPr lang="en-US" sz="2400" dirty="0" smtClean="0"/>
              <a:t>W = 6 </a:t>
            </a:r>
            <a:r>
              <a:rPr lang="ru-RU" sz="2400" dirty="0" smtClean="0"/>
              <a:t>по умолчанию) во всех последовательностях </a:t>
            </a:r>
            <a:r>
              <a:rPr lang="en-US" sz="2400" dirty="0" err="1" smtClean="0"/>
              <a:t>Uniprot</a:t>
            </a:r>
            <a:r>
              <a:rPr lang="en-US" sz="2400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4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Индекс – то же, что алфавитный указатель страниц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640" y="1892800"/>
            <a:ext cx="8560550" cy="44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4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создает таблицу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964120" cy="4525963"/>
          </a:xfrm>
        </p:spPr>
        <p:txBody>
          <a:bodyPr/>
          <a:lstStyle/>
          <a:p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Слово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AMNNRA</a:t>
            </a:r>
            <a:endParaRPr lang="ru-R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……………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FALTGG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74940" y="1600200"/>
            <a:ext cx="611186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urier New" panose="02070309020205020404" pitchFamily="49" charset="0"/>
              </a:rPr>
              <a:t>Где встречается</a:t>
            </a:r>
            <a:endParaRPr lang="en-US" sz="2400" dirty="0" smtClean="0">
              <a:latin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</a:rPr>
              <a:t>PPP_ECOLI  51, 237; QQQ_HUMAN 976; SSS_DROME 17, 111; ……</a:t>
            </a:r>
            <a:endParaRPr lang="ru-RU" sz="2400" dirty="0" smtClean="0">
              <a:latin typeface="Courier New" panose="02070309020205020404" pitchFamily="49" charset="0"/>
            </a:endParaRPr>
          </a:p>
          <a:p>
            <a:r>
              <a:rPr lang="ru-RU" sz="2400" dirty="0" smtClean="0">
                <a:latin typeface="Courier New" panose="02070309020205020404" pitchFamily="49" charset="0"/>
              </a:rPr>
              <a:t>…………</a:t>
            </a:r>
          </a:p>
          <a:p>
            <a:r>
              <a:rPr lang="ru-RU" sz="2400" dirty="0" smtClean="0">
                <a:latin typeface="Courier New" panose="02070309020205020404" pitchFamily="49" charset="0"/>
              </a:rPr>
              <a:t>…………</a:t>
            </a:r>
            <a:endParaRPr lang="ru-RU" sz="2400" dirty="0">
              <a:latin typeface="Courier New" panose="020703090202050204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0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6910" y="8776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ea typeface="ＭＳ Ｐゴシック" panose="020B0600070205080204" pitchFamily="34" charset="-128"/>
              </a:rPr>
              <a:t>Составим список слов длины </a:t>
            </a:r>
            <a:r>
              <a:rPr lang="en-US" altLang="ru-RU" dirty="0" smtClean="0">
                <a:ea typeface="ＭＳ Ｐゴシック" panose="020B0600070205080204" pitchFamily="34" charset="-128"/>
              </a:rPr>
              <a:t>W </a:t>
            </a:r>
            <a:r>
              <a:rPr lang="ru-RU" altLang="ru-RU" dirty="0" smtClean="0">
                <a:ea typeface="ＭＳ Ｐゴシック" panose="020B0600070205080204" pitchFamily="34" charset="-128"/>
              </a:rPr>
              <a:t>из входной последовательности</a:t>
            </a:r>
            <a:endParaRPr lang="en-US" altLang="ru-RU" dirty="0" smtClean="0">
              <a:ea typeface="ＭＳ Ｐゴシック" panose="020B0600070205080204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16725"/>
            <a:ext cx="7772400" cy="4114800"/>
          </a:xfrm>
        </p:spPr>
        <p:txBody>
          <a:bodyPr>
            <a:normAutofit/>
          </a:bodyPr>
          <a:lstStyle/>
          <a:p>
            <a:r>
              <a:rPr lang="ru-RU" altLang="ru-RU" sz="2400" dirty="0" smtClean="0">
                <a:ea typeface="ＭＳ Ｐゴシック" panose="020B0600070205080204" pitchFamily="34" charset="-128"/>
              </a:rPr>
              <a:t>Входная последовательность (</a:t>
            </a:r>
            <a:r>
              <a:rPr lang="en-US" altLang="ru-RU" sz="2400" dirty="0" smtClean="0">
                <a:ea typeface="ＭＳ Ｐゴシック" panose="020B0600070205080204" pitchFamily="34" charset="-128"/>
              </a:rPr>
              <a:t>query</a:t>
            </a:r>
            <a:r>
              <a:rPr lang="ru-RU" altLang="ru-RU" sz="2400" dirty="0" smtClean="0">
                <a:ea typeface="ＭＳ Ｐゴシック" panose="020B0600070205080204" pitchFamily="34" charset="-128"/>
              </a:rPr>
              <a:t>)</a:t>
            </a:r>
            <a:r>
              <a:rPr lang="en-US" altLang="ru-RU" sz="2400" dirty="0" smtClean="0">
                <a:ea typeface="ＭＳ Ｐゴシック" panose="020B0600070205080204" pitchFamily="34" charset="-128"/>
              </a:rPr>
              <a:t>: </a:t>
            </a:r>
            <a:r>
              <a:rPr lang="en-US" altLang="ru-RU" sz="2400" dirty="0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>QLGVKAGW</a:t>
            </a:r>
          </a:p>
          <a:p>
            <a:pPr lvl="1"/>
            <a:r>
              <a:rPr lang="ru-RU" altLang="ru-RU" sz="2000" dirty="0" smtClean="0">
                <a:ea typeface="ＭＳ Ｐゴシック" panose="020B0600070205080204" pitchFamily="34" charset="-128"/>
              </a:rPr>
              <a:t>Пусть длина слова </a:t>
            </a:r>
            <a:r>
              <a:rPr lang="en-US" altLang="ru-RU" sz="2000" dirty="0" smtClean="0">
                <a:ea typeface="ＭＳ Ｐゴシック" panose="020B0600070205080204" pitchFamily="34" charset="-128"/>
              </a:rPr>
              <a:t>W = </a:t>
            </a:r>
            <a:r>
              <a:rPr lang="ru-RU" altLang="ru-RU" sz="2000" dirty="0" smtClean="0">
                <a:ea typeface="ＭＳ Ｐゴシック" panose="020B0600070205080204" pitchFamily="34" charset="-128"/>
              </a:rPr>
              <a:t>3</a:t>
            </a:r>
            <a:r>
              <a:rPr lang="en-US" altLang="ru-RU" sz="2400" dirty="0" smtClean="0">
                <a:ea typeface="ＭＳ Ｐゴシック" panose="020B0600070205080204" pitchFamily="34" charset="-128"/>
              </a:rPr>
              <a:t>	</a:t>
            </a:r>
            <a:endParaRPr lang="ru-RU" altLang="ru-RU" sz="2400" dirty="0" smtClean="0">
              <a:ea typeface="ＭＳ Ｐゴシック" panose="020B0600070205080204" pitchFamily="34" charset="-128"/>
            </a:endParaRPr>
          </a:p>
          <a:p>
            <a:pPr lvl="1"/>
            <a:r>
              <a:rPr lang="ru-RU" altLang="ru-RU" sz="2000" dirty="0">
                <a:ea typeface="ＭＳ Ｐゴシック" panose="020B0600070205080204" pitchFamily="34" charset="-128"/>
              </a:rPr>
              <a:t>два слова считаются похожими, если вес </a:t>
            </a:r>
            <a:r>
              <a:rPr lang="ru-RU" altLang="ru-RU" sz="2000" dirty="0" smtClean="0">
                <a:ea typeface="ＭＳ Ｐゴシック" panose="020B0600070205080204" pitchFamily="34" charset="-128"/>
              </a:rPr>
              <a:t> выравнивания слов</a:t>
            </a:r>
            <a:r>
              <a:rPr lang="en-US" altLang="ru-RU" sz="2000" dirty="0" smtClean="0">
                <a:ea typeface="ＭＳ Ｐゴシック" panose="020B0600070205080204" pitchFamily="34" charset="-128"/>
              </a:rPr>
              <a:t> </a:t>
            </a:r>
            <a:r>
              <a:rPr lang="ru-RU" altLang="ru-RU" sz="2000" dirty="0">
                <a:ea typeface="ＭＳ Ｐゴシック" panose="020B0600070205080204" pitchFamily="34" charset="-128"/>
              </a:rPr>
              <a:t>больше или равен </a:t>
            </a:r>
            <a:r>
              <a:rPr lang="en-US" altLang="ru-RU" sz="2000" dirty="0">
                <a:ea typeface="ＭＳ Ｐゴシック" panose="020B0600070205080204" pitchFamily="34" charset="-128"/>
              </a:rPr>
              <a:t> </a:t>
            </a:r>
            <a:r>
              <a:rPr lang="en-US" altLang="ru-RU" sz="2000" dirty="0" smtClean="0">
                <a:ea typeface="ＭＳ Ｐゴシック" panose="020B0600070205080204" pitchFamily="34" charset="-128"/>
              </a:rPr>
              <a:t>T = 13</a:t>
            </a:r>
            <a:endParaRPr lang="en-US" altLang="ru-RU" sz="2000" dirty="0">
              <a:ea typeface="ＭＳ Ｐゴシック" panose="020B0600070205080204" pitchFamily="34" charset="-128"/>
            </a:endParaRPr>
          </a:p>
          <a:p>
            <a:r>
              <a:rPr lang="ru-RU" altLang="ru-RU" sz="2400" dirty="0">
                <a:ea typeface="ＭＳ Ｐゴシック" panose="020B0600070205080204" pitchFamily="34" charset="-128"/>
              </a:rPr>
              <a:t>Шаг </a:t>
            </a:r>
            <a:r>
              <a:rPr lang="en-US" altLang="ru-RU" sz="2400" dirty="0">
                <a:ea typeface="ＭＳ Ｐゴシック" panose="020B0600070205080204" pitchFamily="34" charset="-128"/>
              </a:rPr>
              <a:t>1:</a:t>
            </a:r>
            <a:r>
              <a:rPr lang="ru-RU" altLang="ru-RU" sz="2400" dirty="0">
                <a:ea typeface="ＭＳ Ｐゴシック" panose="020B0600070205080204" pitchFamily="34" charset="-128"/>
              </a:rPr>
              <a:t> запомним все слова длины </a:t>
            </a:r>
            <a:r>
              <a:rPr lang="en-US" altLang="ru-RU" sz="2400" dirty="0">
                <a:ea typeface="ＭＳ Ｐゴシック" panose="020B0600070205080204" pitchFamily="34" charset="-128"/>
              </a:rPr>
              <a:t>W </a:t>
            </a:r>
            <a:r>
              <a:rPr lang="ru-RU" altLang="ru-RU" sz="2400" dirty="0">
                <a:ea typeface="ＭＳ Ｐゴシック" panose="020B0600070205080204" pitchFamily="34" charset="-128"/>
              </a:rPr>
              <a:t>во входной </a:t>
            </a:r>
            <a:r>
              <a:rPr lang="ru-RU" altLang="ru-RU" sz="2400" dirty="0" smtClean="0">
                <a:ea typeface="ＭＳ Ｐゴシック" panose="020B0600070205080204" pitchFamily="34" charset="-128"/>
              </a:rPr>
              <a:t>последовательности: </a:t>
            </a:r>
            <a:r>
              <a:rPr lang="en-US" altLang="ru-RU" sz="2400" dirty="0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>QLG  LGV  GVK  VKA  KAG  AGW</a:t>
            </a:r>
            <a:endParaRPr lang="en-US" altLang="ru-RU" sz="2400" dirty="0" smtClean="0">
              <a:ea typeface="ＭＳ Ｐゴシック" panose="020B0600070205080204" pitchFamily="34" charset="-128"/>
            </a:endParaRPr>
          </a:p>
          <a:p>
            <a:r>
              <a:rPr lang="ru-RU" altLang="ru-RU" sz="2400" dirty="0" smtClean="0">
                <a:ea typeface="ＭＳ Ｐゴシック" panose="020B0600070205080204" pitchFamily="34" charset="-128"/>
              </a:rPr>
              <a:t>Шаг 2</a:t>
            </a:r>
            <a:r>
              <a:rPr lang="en-US" altLang="ru-RU" sz="2400" dirty="0" smtClean="0">
                <a:ea typeface="ＭＳ Ｐゴシック" panose="020B0600070205080204" pitchFamily="34" charset="-128"/>
              </a:rPr>
              <a:t>: </a:t>
            </a:r>
            <a:r>
              <a:rPr lang="ru-RU" altLang="ru-RU" sz="2400" dirty="0" smtClean="0">
                <a:ea typeface="ＭＳ Ｐゴシック" panose="020B0600070205080204" pitchFamily="34" charset="-128"/>
              </a:rPr>
              <a:t>Расширим список, добавив похожие слова:</a:t>
            </a:r>
            <a:br>
              <a:rPr lang="ru-RU" altLang="ru-RU" sz="2400" dirty="0" smtClean="0">
                <a:ea typeface="ＭＳ Ｐゴシック" panose="020B0600070205080204" pitchFamily="34" charset="-128"/>
              </a:rPr>
            </a:br>
            <a:r>
              <a:rPr lang="en-US" altLang="ru-RU" sz="2400" dirty="0" smtClean="0">
                <a:ea typeface="ＭＳ Ｐゴシック" panose="020B0600070205080204" pitchFamily="34" charset="-128"/>
              </a:rPr>
              <a:t/>
            </a:r>
            <a:br>
              <a:rPr lang="en-US" altLang="ru-RU" sz="2400" dirty="0" smtClean="0">
                <a:ea typeface="ＭＳ Ｐゴシック" panose="020B0600070205080204" pitchFamily="34" charset="-128"/>
              </a:rPr>
            </a:br>
            <a:r>
              <a:rPr lang="en-US" altLang="ru-RU" sz="2400" dirty="0" smtClean="0">
                <a:ea typeface="ＭＳ Ｐゴシック" panose="020B0600070205080204" pitchFamily="34" charset="-128"/>
              </a:rPr>
              <a:t>                                          </a:t>
            </a:r>
            <a:r>
              <a:rPr lang="en-US" altLang="ru-RU" sz="2400" dirty="0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>GAK</a:t>
            </a:r>
            <a:r>
              <a:rPr lang="en-US" altLang="ru-RU" sz="2400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 GTK GGK </a:t>
            </a:r>
            <a:r>
              <a:rPr lang="en-US" altLang="ru-RU" sz="2400" dirty="0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>GLK</a:t>
            </a:r>
            <a:r>
              <a:rPr lang="ru-RU" altLang="ru-RU" sz="2400" dirty="0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/>
            </a:r>
            <a:br>
              <a:rPr lang="ru-RU" altLang="ru-RU" sz="2400" dirty="0" smtClean="0">
                <a:solidFill>
                  <a:srgbClr val="006600"/>
                </a:solidFill>
                <a:ea typeface="ＭＳ Ｐゴシック" panose="020B0600070205080204" pitchFamily="34" charset="-128"/>
              </a:rPr>
            </a:br>
            <a:r>
              <a:rPr lang="ru-RU" altLang="ru-RU" sz="2400" dirty="0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>                                     </a:t>
            </a:r>
            <a:r>
              <a:rPr lang="ru-RU" altLang="ru-RU" sz="2400" dirty="0" smtClean="0">
                <a:ea typeface="ＭＳ Ｐゴシック" panose="020B0600070205080204" pitchFamily="34" charset="-128"/>
              </a:rPr>
              <a:t>аналогично для других слов</a:t>
            </a:r>
            <a:endParaRPr lang="en-US" altLang="ru-RU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ru-RU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30030" y="4221056"/>
            <a:ext cx="9652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ru-RU" sz="1700" dirty="0">
                <a:latin typeface="Courier New" panose="02070309020205020404" pitchFamily="49" charset="0"/>
              </a:rPr>
              <a:t>GVK 18</a:t>
            </a:r>
          </a:p>
          <a:p>
            <a:r>
              <a:rPr lang="en-US" altLang="ru-RU" sz="1700" dirty="0">
                <a:latin typeface="Courier New" panose="02070309020205020404" pitchFamily="49" charset="0"/>
              </a:rPr>
              <a:t>GAK 16</a:t>
            </a:r>
          </a:p>
          <a:p>
            <a:r>
              <a:rPr lang="en-US" altLang="ru-RU" sz="1700" dirty="0">
                <a:latin typeface="Courier New" panose="02070309020205020404" pitchFamily="49" charset="0"/>
              </a:rPr>
              <a:t>GIK 16</a:t>
            </a:r>
          </a:p>
          <a:p>
            <a:r>
              <a:rPr lang="en-US" altLang="ru-RU" sz="1700" dirty="0">
                <a:latin typeface="Courier New" panose="02070309020205020404" pitchFamily="49" charset="0"/>
              </a:rPr>
              <a:t>GGK 14</a:t>
            </a:r>
          </a:p>
          <a:p>
            <a:r>
              <a:rPr lang="en-US" altLang="ru-RU" sz="1700" dirty="0">
                <a:latin typeface="Courier New" panose="02070309020205020404" pitchFamily="49" charset="0"/>
              </a:rPr>
              <a:t>GLK 13</a:t>
            </a:r>
          </a:p>
          <a:p>
            <a:r>
              <a:rPr lang="en-US" altLang="ru-RU" sz="1700" dirty="0">
                <a:latin typeface="Courier New" panose="02070309020205020404" pitchFamily="49" charset="0"/>
              </a:rPr>
              <a:t>GNK 12</a:t>
            </a:r>
          </a:p>
          <a:p>
            <a:r>
              <a:rPr lang="en-US" altLang="ru-RU" sz="1700" dirty="0">
                <a:latin typeface="Courier New" panose="02070309020205020404" pitchFamily="49" charset="0"/>
              </a:rPr>
              <a:t>GRK 11</a:t>
            </a:r>
          </a:p>
          <a:p>
            <a:r>
              <a:rPr lang="en-US" altLang="ru-RU" sz="1700" dirty="0">
                <a:latin typeface="Courier New" panose="02070309020205020404" pitchFamily="49" charset="0"/>
              </a:rPr>
              <a:t>GEK 11</a:t>
            </a:r>
          </a:p>
          <a:p>
            <a:r>
              <a:rPr lang="en-US" altLang="ru-RU" sz="1700" dirty="0">
                <a:latin typeface="Courier New" panose="02070309020205020404" pitchFamily="49" charset="0"/>
              </a:rPr>
              <a:t>GDK 11</a:t>
            </a: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561630" y="5541275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2695230" y="4245875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46564" y="6155755"/>
            <a:ext cx="5422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каждого слова указан вес выравнивания  с</a:t>
            </a:r>
            <a:r>
              <a:rPr lang="en-US" dirty="0" smtClean="0"/>
              <a:t> GVK </a:t>
            </a:r>
            <a:r>
              <a:rPr lang="ru-RU" dirty="0" smtClean="0"/>
              <a:t>  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882180" y="5371186"/>
            <a:ext cx="1720930" cy="7461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82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640" y="10955"/>
            <a:ext cx="8564315" cy="960125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ea typeface="ＭＳ Ｐゴシック" panose="020B0600070205080204" pitchFamily="34" charset="-128"/>
              </a:rPr>
              <a:t>Отбор банковских последовательностей для выравнивания</a:t>
            </a:r>
            <a:endParaRPr lang="en-US" altLang="ru-RU" sz="2800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235" y="894270"/>
            <a:ext cx="8756340" cy="921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altLang="ru-RU" sz="1400" dirty="0" smtClean="0">
                <a:ea typeface="ＭＳ Ｐゴシック" panose="020B0600070205080204" pitchFamily="34" charset="-128"/>
              </a:rPr>
              <a:t>Шаг 3</a:t>
            </a:r>
            <a:r>
              <a:rPr lang="en-US" altLang="ru-RU" sz="1400" dirty="0" smtClean="0">
                <a:ea typeface="ＭＳ Ｐゴシック" panose="020B0600070205080204" pitchFamily="34" charset="-128"/>
              </a:rPr>
              <a:t>: </a:t>
            </a:r>
            <a:r>
              <a:rPr lang="ru-RU" altLang="ru-RU" sz="1400" dirty="0" smtClean="0">
                <a:ea typeface="ＭＳ Ｐゴシック" panose="020B0600070205080204" pitchFamily="34" charset="-128"/>
              </a:rPr>
              <a:t>По </a:t>
            </a:r>
            <a:r>
              <a:rPr lang="ru-RU" altLang="ru-RU" sz="1400" dirty="0" err="1" smtClean="0">
                <a:ea typeface="ＭＳ Ｐゴシック" panose="020B0600070205080204" pitchFamily="34" charset="-128"/>
              </a:rPr>
              <a:t>хэш</a:t>
            </a:r>
            <a:r>
              <a:rPr lang="ru-RU" altLang="ru-RU" sz="1400" dirty="0" smtClean="0">
                <a:ea typeface="ＭＳ Ｐゴシック" panose="020B0600070205080204" pitchFamily="34" charset="-128"/>
              </a:rPr>
              <a:t> таблице составляем список</a:t>
            </a:r>
            <a:r>
              <a:rPr lang="en-US" altLang="ru-RU" sz="1400" dirty="0" smtClean="0">
                <a:ea typeface="ＭＳ Ｐゴシック" panose="020B0600070205080204" pitchFamily="34" charset="-128"/>
              </a:rPr>
              <a:t> </a:t>
            </a:r>
            <a:r>
              <a:rPr lang="ru-RU" altLang="ru-RU" sz="1400" dirty="0" smtClean="0">
                <a:ea typeface="ＭＳ Ｐゴシック" panose="020B0600070205080204" pitchFamily="34" charset="-128"/>
              </a:rPr>
              <a:t>всех находок слов входной последовательности в </a:t>
            </a:r>
            <a:r>
              <a:rPr lang="en-US" altLang="ru-RU" sz="1400" dirty="0" err="1" smtClean="0">
                <a:ea typeface="ＭＳ Ｐゴシック" panose="020B0600070205080204" pitchFamily="34" charset="-128"/>
              </a:rPr>
              <a:t>Uniprot</a:t>
            </a:r>
            <a:r>
              <a:rPr lang="ru-RU" altLang="ru-RU" sz="1400" dirty="0" smtClean="0">
                <a:ea typeface="ＭＳ Ｐゴシック" panose="020B0600070205080204" pitchFamily="34" charset="-128"/>
              </a:rPr>
              <a:t>. Сортировка – по </a:t>
            </a:r>
            <a:r>
              <a:rPr lang="en-US" altLang="ru-RU" sz="1400" dirty="0" smtClean="0">
                <a:ea typeface="ＭＳ Ｐゴシック" panose="020B0600070205080204" pitchFamily="34" charset="-128"/>
              </a:rPr>
              <a:t>AC </a:t>
            </a:r>
            <a:r>
              <a:rPr lang="ru-RU" altLang="ru-RU" sz="1400" dirty="0" smtClean="0">
                <a:ea typeface="ＭＳ Ｐゴシック" panose="020B0600070205080204" pitchFamily="34" charset="-128"/>
              </a:rPr>
              <a:t>и номеру позиции</a:t>
            </a:r>
          </a:p>
          <a:p>
            <a:pPr>
              <a:buNone/>
            </a:pPr>
            <a:r>
              <a:rPr lang="ru-RU" altLang="ru-RU" sz="1400" dirty="0" smtClean="0">
                <a:ea typeface="ＭＳ Ｐゴシック" panose="020B0600070205080204" pitchFamily="34" charset="-128"/>
              </a:rPr>
              <a:t>Для отбора последовательности необходимы ДВА слова на расстоянии </a:t>
            </a:r>
            <a:r>
              <a:rPr lang="en-US" altLang="ru-RU" sz="1400" dirty="0" smtClean="0">
                <a:ea typeface="ＭＳ Ｐゴシック" panose="020B0600070205080204" pitchFamily="34" charset="-128"/>
                <a:sym typeface="Symbol"/>
              </a:rPr>
              <a:t></a:t>
            </a:r>
            <a:r>
              <a:rPr lang="en-US" altLang="ru-RU" sz="1400" dirty="0" smtClean="0">
                <a:ea typeface="ＭＳ Ｐゴシック" panose="020B0600070205080204" pitchFamily="34" charset="-128"/>
              </a:rPr>
              <a:t> </a:t>
            </a:r>
            <a:r>
              <a:rPr lang="en-US" altLang="ru-RU" sz="1400" dirty="0" smtClean="0">
                <a:ea typeface="ＭＳ Ｐゴシック" panose="020B0600070205080204" pitchFamily="34" charset="-128"/>
              </a:rPr>
              <a:t>A ( A = 20) </a:t>
            </a:r>
            <a:r>
              <a:rPr lang="ru-RU" altLang="ru-RU" sz="1400" dirty="0" smtClean="0">
                <a:ea typeface="ＭＳ Ｐゴシック" panose="020B0600070205080204" pitchFamily="34" charset="-128"/>
              </a:rPr>
              <a:t>причем на ОДНОЙ ДИАГОНАЛИ (след. слайд)</a:t>
            </a:r>
            <a:endParaRPr lang="en-US" altLang="ru-RU" sz="1100" dirty="0" smtClean="0">
              <a:solidFill>
                <a:srgbClr val="006600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8054615"/>
              </p:ext>
            </p:extLst>
          </p:nvPr>
        </p:nvGraphicFramePr>
        <p:xfrm>
          <a:off x="270642" y="2003352"/>
          <a:ext cx="8679528" cy="4651668"/>
        </p:xfrm>
        <a:graphic>
          <a:graphicData uri="http://schemas.openxmlformats.org/drawingml/2006/table">
            <a:tbl>
              <a:tblPr/>
              <a:tblGrid>
                <a:gridCol w="1109711"/>
                <a:gridCol w="1307874"/>
                <a:gridCol w="962053"/>
                <a:gridCol w="5299890"/>
              </a:tblGrid>
              <a:tr h="467159">
                <a:tc>
                  <a:txBody>
                    <a:bodyPr/>
                    <a:lstStyle/>
                    <a:p>
                      <a:r>
                        <a:rPr lang="ru-RU" dirty="0" smtClean="0"/>
                        <a:t>Входное</a:t>
                      </a:r>
                      <a:r>
                        <a:rPr lang="ru-RU" baseline="0" dirty="0" smtClean="0"/>
                        <a:t> слово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Посладовательность</a:t>
                      </a:r>
                      <a:r>
                        <a:rPr lang="ru-RU" dirty="0" smtClean="0"/>
                        <a:t> (</a:t>
                      </a:r>
                      <a:r>
                        <a:rPr lang="en-US" dirty="0" smtClean="0"/>
                        <a:t>AC)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Номер</a:t>
                      </a:r>
                      <a:r>
                        <a:rPr lang="ru-RU" baseline="0" dirty="0" smtClean="0"/>
                        <a:t> остатка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Берем ли для выравнивания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159">
                <a:tc>
                  <a:txBody>
                    <a:bodyPr/>
                    <a:lstStyle/>
                    <a:p>
                      <a:r>
                        <a:rPr lang="en-US" dirty="0" smtClean="0"/>
                        <a:t>GVK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QSTFU24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Нет, если только одно совпадение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158">
                <a:tc>
                  <a:txBody>
                    <a:bodyPr/>
                    <a:lstStyle/>
                    <a:p>
                      <a:r>
                        <a:rPr lang="en-US" dirty="0" smtClean="0"/>
                        <a:t>GVK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ASTRLR1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Нет, так как расстояние между словами во входной последовательности не равно расстоянию в банковской последовательности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158">
                <a:tc>
                  <a:txBody>
                    <a:bodyPr/>
                    <a:lstStyle/>
                    <a:p>
                      <a:r>
                        <a:rPr lang="en-US" dirty="0" smtClean="0"/>
                        <a:t>AGW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ASTRLR1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42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158">
                <a:tc>
                  <a:txBody>
                    <a:bodyPr/>
                    <a:lstStyle/>
                    <a:p>
                      <a:r>
                        <a:rPr lang="en-US" dirty="0" smtClean="0"/>
                        <a:t>GLK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Q42FU2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Нет, если только одно совпадение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158">
                <a:tc>
                  <a:txBody>
                    <a:bodyPr/>
                    <a:lstStyle/>
                    <a:p>
                      <a:r>
                        <a:rPr lang="en-US" dirty="0" smtClean="0"/>
                        <a:t>……..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159">
                <a:tc>
                  <a:txBody>
                    <a:bodyPr/>
                    <a:lstStyle/>
                    <a:p>
                      <a:r>
                        <a:rPr lang="en-US" dirty="0" smtClean="0"/>
                        <a:t>QLG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STUF2A4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baseline="0" dirty="0" smtClean="0"/>
                        <a:t>Берем, так как расстояние между словами во входной </a:t>
                      </a:r>
                      <a:r>
                        <a:rPr lang="ru-RU" baseline="0" dirty="0" err="1" smtClean="0"/>
                        <a:t>последавательности</a:t>
                      </a:r>
                      <a:r>
                        <a:rPr lang="ru-RU" baseline="0" dirty="0" smtClean="0"/>
                        <a:t> равно расстоянию в банковской последовательности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159">
                <a:tc>
                  <a:txBody>
                    <a:bodyPr/>
                    <a:lstStyle/>
                    <a:p>
                      <a:r>
                        <a:rPr lang="en-US" dirty="0" smtClean="0"/>
                        <a:t>AGW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STUF2A4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159">
                <a:tc>
                  <a:txBody>
                    <a:bodyPr/>
                    <a:lstStyle/>
                    <a:p>
                      <a:r>
                        <a:rPr lang="en-US" dirty="0" smtClean="0"/>
                        <a:t>GLK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QSTFU24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681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4260" y="126170"/>
            <a:ext cx="8229600" cy="1387732"/>
          </a:xfrm>
        </p:spPr>
        <p:txBody>
          <a:bodyPr>
            <a:noAutofit/>
          </a:bodyPr>
          <a:lstStyle/>
          <a:p>
            <a:r>
              <a:rPr lang="ru-RU" altLang="ru-RU" sz="2800" dirty="0" smtClean="0"/>
              <a:t>Отбор последовательности: </a:t>
            </a:r>
            <a:br>
              <a:rPr lang="ru-RU" altLang="ru-RU" sz="2800" dirty="0" smtClean="0"/>
            </a:br>
            <a:r>
              <a:rPr lang="ru-RU" altLang="ru-RU" sz="2800" dirty="0" smtClean="0"/>
              <a:t>две слова  на одной диагонали на расстоянии меньше </a:t>
            </a:r>
            <a:r>
              <a:rPr lang="en-US" altLang="ru-RU" sz="2800" dirty="0" smtClean="0"/>
              <a:t>A (</a:t>
            </a:r>
            <a:r>
              <a:rPr lang="ru-RU" altLang="ru-RU" sz="2800" dirty="0" smtClean="0"/>
              <a:t>зеленые)</a:t>
            </a:r>
            <a:endParaRPr lang="fr-FR" altLang="ru-RU" sz="2800" dirty="0"/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1219200" y="1600200"/>
            <a:ext cx="176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ru-RU" sz="1400">
                <a:solidFill>
                  <a:srgbClr val="FF0000"/>
                </a:solidFill>
                <a:latin typeface="Gill Sans Condensed" pitchFamily="34" charset="0"/>
              </a:rPr>
              <a:t>Database sequence</a:t>
            </a:r>
          </a:p>
        </p:txBody>
      </p:sp>
      <p:sp>
        <p:nvSpPr>
          <p:cNvPr id="28710" name="Rectangle 38"/>
          <p:cNvSpPr>
            <a:spLocks noChangeArrowheads="1"/>
          </p:cNvSpPr>
          <p:nvPr/>
        </p:nvSpPr>
        <p:spPr bwMode="auto">
          <a:xfrm>
            <a:off x="1219200" y="1905000"/>
            <a:ext cx="32004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400">
              <a:latin typeface="Gill Sans Condensed" pitchFamily="34" charset="0"/>
            </a:endParaRPr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838200" y="1905000"/>
            <a:ext cx="396875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fr-FR" altLang="ru-RU" sz="1400" dirty="0">
                <a:solidFill>
                  <a:srgbClr val="0000FF"/>
                </a:solidFill>
                <a:latin typeface="Gill Sans Condensed" pitchFamily="34" charset="0"/>
              </a:rPr>
              <a:t>Query</a:t>
            </a:r>
          </a:p>
        </p:txBody>
      </p:sp>
      <p:sp>
        <p:nvSpPr>
          <p:cNvPr id="28712" name="Line 40"/>
          <p:cNvSpPr>
            <a:spLocks noChangeShapeType="1"/>
          </p:cNvSpPr>
          <p:nvPr/>
        </p:nvSpPr>
        <p:spPr bwMode="auto">
          <a:xfrm>
            <a:off x="1219200" y="2286000"/>
            <a:ext cx="167640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3" name="Line 41"/>
          <p:cNvSpPr>
            <a:spLocks noChangeShapeType="1"/>
          </p:cNvSpPr>
          <p:nvPr/>
        </p:nvSpPr>
        <p:spPr bwMode="auto">
          <a:xfrm>
            <a:off x="2057400" y="1905000"/>
            <a:ext cx="205740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4" name="Line 42"/>
          <p:cNvSpPr>
            <a:spLocks noChangeShapeType="1"/>
          </p:cNvSpPr>
          <p:nvPr/>
        </p:nvSpPr>
        <p:spPr bwMode="auto">
          <a:xfrm>
            <a:off x="1447800" y="2514600"/>
            <a:ext cx="2286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5" name="Line 43"/>
          <p:cNvSpPr>
            <a:spLocks noChangeShapeType="1"/>
          </p:cNvSpPr>
          <p:nvPr/>
        </p:nvSpPr>
        <p:spPr bwMode="auto">
          <a:xfrm>
            <a:off x="2209800" y="3276600"/>
            <a:ext cx="2286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6" name="Line 44"/>
          <p:cNvSpPr>
            <a:spLocks noChangeShapeType="1"/>
          </p:cNvSpPr>
          <p:nvPr/>
        </p:nvSpPr>
        <p:spPr bwMode="auto">
          <a:xfrm>
            <a:off x="2438400" y="2286000"/>
            <a:ext cx="228600" cy="2286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7" name="Line 45"/>
          <p:cNvSpPr>
            <a:spLocks noChangeShapeType="1"/>
          </p:cNvSpPr>
          <p:nvPr/>
        </p:nvSpPr>
        <p:spPr bwMode="auto">
          <a:xfrm>
            <a:off x="2895600" y="2743200"/>
            <a:ext cx="228600" cy="2286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8" name="Line 46"/>
          <p:cNvSpPr>
            <a:spLocks noChangeShapeType="1"/>
          </p:cNvSpPr>
          <p:nvPr/>
        </p:nvSpPr>
        <p:spPr bwMode="auto">
          <a:xfrm>
            <a:off x="3733800" y="3581400"/>
            <a:ext cx="2286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9" name="Text Box 47"/>
          <p:cNvSpPr txBox="1">
            <a:spLocks noChangeArrowheads="1"/>
          </p:cNvSpPr>
          <p:nvPr/>
        </p:nvSpPr>
        <p:spPr bwMode="auto">
          <a:xfrm>
            <a:off x="3962400" y="2057400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ru-RU" sz="1400">
                <a:latin typeface="Gill Sans Condensed" pitchFamily="34" charset="0"/>
              </a:rPr>
              <a:t>A</a:t>
            </a:r>
          </a:p>
        </p:txBody>
      </p:sp>
      <p:sp>
        <p:nvSpPr>
          <p:cNvPr id="28720" name="Line 48"/>
          <p:cNvSpPr>
            <a:spLocks noChangeShapeType="1"/>
          </p:cNvSpPr>
          <p:nvPr/>
        </p:nvSpPr>
        <p:spPr bwMode="auto">
          <a:xfrm>
            <a:off x="3733800" y="20574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21" name="Line 49"/>
          <p:cNvSpPr>
            <a:spLocks noChangeShapeType="1"/>
          </p:cNvSpPr>
          <p:nvPr/>
        </p:nvSpPr>
        <p:spPr bwMode="auto">
          <a:xfrm>
            <a:off x="2792413" y="2640013"/>
            <a:ext cx="457200" cy="457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22" name="Text Box 50"/>
          <p:cNvSpPr txBox="1">
            <a:spLocks noChangeArrowheads="1"/>
          </p:cNvSpPr>
          <p:nvPr/>
        </p:nvSpPr>
        <p:spPr bwMode="auto">
          <a:xfrm>
            <a:off x="4953000" y="2514600"/>
            <a:ext cx="314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ru-RU" sz="1400">
                <a:latin typeface="Gill Sans Condensed" pitchFamily="34" charset="0"/>
              </a:rPr>
              <a:t>Ungapped extension if:</a:t>
            </a:r>
          </a:p>
          <a:p>
            <a:r>
              <a:rPr lang="fr-FR" altLang="ru-RU" sz="1400">
                <a:latin typeface="Gill Sans Condensed" pitchFamily="34" charset="0"/>
              </a:rPr>
              <a:t>2 "Hits" are on the same diagonal but at a distance less than A</a:t>
            </a:r>
          </a:p>
        </p:txBody>
      </p:sp>
      <p:sp>
        <p:nvSpPr>
          <p:cNvPr id="28723" name="Line 51"/>
          <p:cNvSpPr>
            <a:spLocks noChangeShapeType="1"/>
          </p:cNvSpPr>
          <p:nvPr/>
        </p:nvSpPr>
        <p:spPr bwMode="auto">
          <a:xfrm>
            <a:off x="2895600" y="1752600"/>
            <a:ext cx="137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24" name="Line 52"/>
          <p:cNvSpPr>
            <a:spLocks noChangeShapeType="1"/>
          </p:cNvSpPr>
          <p:nvPr/>
        </p:nvSpPr>
        <p:spPr bwMode="auto">
          <a:xfrm>
            <a:off x="1030288" y="2667000"/>
            <a:ext cx="0" cy="1219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8725" name="Group 53"/>
          <p:cNvGrpSpPr>
            <a:grpSpLocks/>
          </p:cNvGrpSpPr>
          <p:nvPr/>
        </p:nvGrpSpPr>
        <p:grpSpPr bwMode="auto">
          <a:xfrm>
            <a:off x="838200" y="4114800"/>
            <a:ext cx="7467600" cy="2362200"/>
            <a:chOff x="1008" y="2592"/>
            <a:chExt cx="4704" cy="1488"/>
          </a:xfrm>
        </p:grpSpPr>
        <p:grpSp>
          <p:nvGrpSpPr>
            <p:cNvPr id="28726" name="Group 54"/>
            <p:cNvGrpSpPr>
              <a:grpSpLocks/>
            </p:cNvGrpSpPr>
            <p:nvPr/>
          </p:nvGrpSpPr>
          <p:grpSpPr bwMode="auto">
            <a:xfrm>
              <a:off x="1008" y="2592"/>
              <a:ext cx="2256" cy="1488"/>
              <a:chOff x="1008" y="2592"/>
              <a:chExt cx="2256" cy="1488"/>
            </a:xfrm>
          </p:grpSpPr>
          <p:sp>
            <p:nvSpPr>
              <p:cNvPr id="28727" name="Text Box 55"/>
              <p:cNvSpPr txBox="1">
                <a:spLocks noChangeArrowheads="1"/>
              </p:cNvSpPr>
              <p:nvPr/>
            </p:nvSpPr>
            <p:spPr bwMode="auto">
              <a:xfrm>
                <a:off x="1248" y="2592"/>
                <a:ext cx="110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ru-RU" sz="1400" dirty="0">
                    <a:solidFill>
                      <a:srgbClr val="FF0000"/>
                    </a:solidFill>
                    <a:latin typeface="Gill Sans Condensed" pitchFamily="34" charset="0"/>
                  </a:rPr>
                  <a:t>Database sequence</a:t>
                </a:r>
              </a:p>
            </p:txBody>
          </p:sp>
          <p:sp>
            <p:nvSpPr>
              <p:cNvPr id="28728" name="Rectangle 56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2016" cy="12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altLang="ru-RU" sz="1400">
                  <a:latin typeface="Gill Sans Condensed" pitchFamily="34" charset="0"/>
                </a:endParaRPr>
              </a:p>
            </p:txBody>
          </p:sp>
          <p:sp>
            <p:nvSpPr>
              <p:cNvPr id="28729" name="Text Box 57"/>
              <p:cNvSpPr txBox="1">
                <a:spLocks noChangeArrowheads="1"/>
              </p:cNvSpPr>
              <p:nvPr/>
            </p:nvSpPr>
            <p:spPr bwMode="auto">
              <a:xfrm>
                <a:off x="1008" y="2784"/>
                <a:ext cx="250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>
                <a:spAutoFit/>
              </a:bodyPr>
              <a:lstStyle/>
              <a:p>
                <a:r>
                  <a:rPr lang="fr-FR" altLang="ru-RU" sz="1400">
                    <a:solidFill>
                      <a:srgbClr val="0000FF"/>
                    </a:solidFill>
                    <a:latin typeface="Gill Sans Condensed" pitchFamily="34" charset="0"/>
                  </a:rPr>
                  <a:t>Query</a:t>
                </a:r>
              </a:p>
            </p:txBody>
          </p:sp>
          <p:sp>
            <p:nvSpPr>
              <p:cNvPr id="28730" name="Line 58"/>
              <p:cNvSpPr>
                <a:spLocks noChangeShapeType="1"/>
              </p:cNvSpPr>
              <p:nvPr/>
            </p:nvSpPr>
            <p:spPr bwMode="auto">
              <a:xfrm>
                <a:off x="1248" y="3024"/>
                <a:ext cx="1056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31" name="Line 59"/>
              <p:cNvSpPr>
                <a:spLocks noChangeShapeType="1"/>
              </p:cNvSpPr>
              <p:nvPr/>
            </p:nvSpPr>
            <p:spPr bwMode="auto">
              <a:xfrm>
                <a:off x="1776" y="2784"/>
                <a:ext cx="1296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32" name="Line 60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33" name="Line 61"/>
              <p:cNvSpPr>
                <a:spLocks noChangeShapeType="1"/>
              </p:cNvSpPr>
              <p:nvPr/>
            </p:nvSpPr>
            <p:spPr bwMode="auto">
              <a:xfrm>
                <a:off x="1872" y="3648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34" name="Line 62"/>
              <p:cNvSpPr>
                <a:spLocks noChangeShapeType="1"/>
              </p:cNvSpPr>
              <p:nvPr/>
            </p:nvSpPr>
            <p:spPr bwMode="auto">
              <a:xfrm>
                <a:off x="2832" y="3840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35" name="Text Box 63"/>
              <p:cNvSpPr txBox="1">
                <a:spLocks noChangeArrowheads="1"/>
              </p:cNvSpPr>
              <p:nvPr/>
            </p:nvSpPr>
            <p:spPr bwMode="auto">
              <a:xfrm>
                <a:off x="2976" y="2880"/>
                <a:ext cx="19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ru-RU" sz="1400">
                    <a:latin typeface="Gill Sans Condensed" pitchFamily="34" charset="0"/>
                  </a:rPr>
                  <a:t>A</a:t>
                </a:r>
              </a:p>
            </p:txBody>
          </p:sp>
          <p:sp>
            <p:nvSpPr>
              <p:cNvPr id="28736" name="Line 64"/>
              <p:cNvSpPr>
                <a:spLocks noChangeShapeType="1"/>
              </p:cNvSpPr>
              <p:nvPr/>
            </p:nvSpPr>
            <p:spPr bwMode="auto">
              <a:xfrm>
                <a:off x="2832" y="2880"/>
                <a:ext cx="288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37" name="Line 65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38" name="Line 66"/>
              <p:cNvSpPr>
                <a:spLocks noChangeShapeType="1"/>
              </p:cNvSpPr>
              <p:nvPr/>
            </p:nvSpPr>
            <p:spPr bwMode="auto">
              <a:xfrm>
                <a:off x="1129" y="3264"/>
                <a:ext cx="0" cy="76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39" name="Freeform 67" descr="Diagonales larges vers le haut"/>
              <p:cNvSpPr>
                <a:spLocks/>
              </p:cNvSpPr>
              <p:nvPr/>
            </p:nvSpPr>
            <p:spPr bwMode="auto">
              <a:xfrm>
                <a:off x="1744" y="2802"/>
                <a:ext cx="1173" cy="1151"/>
              </a:xfrm>
              <a:custGeom>
                <a:avLst/>
                <a:gdLst>
                  <a:gd name="T0" fmla="*/ 344 w 1173"/>
                  <a:gd name="T1" fmla="*/ 294 h 1151"/>
                  <a:gd name="T2" fmla="*/ 302 w 1173"/>
                  <a:gd name="T3" fmla="*/ 237 h 1151"/>
                  <a:gd name="T4" fmla="*/ 320 w 1173"/>
                  <a:gd name="T5" fmla="*/ 120 h 1151"/>
                  <a:gd name="T6" fmla="*/ 194 w 1173"/>
                  <a:gd name="T7" fmla="*/ 3 h 1151"/>
                  <a:gd name="T8" fmla="*/ 38 w 1173"/>
                  <a:gd name="T9" fmla="*/ 39 h 1151"/>
                  <a:gd name="T10" fmla="*/ 14 w 1173"/>
                  <a:gd name="T11" fmla="*/ 84 h 1151"/>
                  <a:gd name="T12" fmla="*/ 8 w 1173"/>
                  <a:gd name="T13" fmla="*/ 195 h 1151"/>
                  <a:gd name="T14" fmla="*/ 206 w 1173"/>
                  <a:gd name="T15" fmla="*/ 279 h 1151"/>
                  <a:gd name="T16" fmla="*/ 317 w 1173"/>
                  <a:gd name="T17" fmla="*/ 303 h 1151"/>
                  <a:gd name="T18" fmla="*/ 362 w 1173"/>
                  <a:gd name="T19" fmla="*/ 324 h 1151"/>
                  <a:gd name="T20" fmla="*/ 413 w 1173"/>
                  <a:gd name="T21" fmla="*/ 372 h 1151"/>
                  <a:gd name="T22" fmla="*/ 464 w 1173"/>
                  <a:gd name="T23" fmla="*/ 411 h 1151"/>
                  <a:gd name="T24" fmla="*/ 494 w 1173"/>
                  <a:gd name="T25" fmla="*/ 453 h 1151"/>
                  <a:gd name="T26" fmla="*/ 521 w 1173"/>
                  <a:gd name="T27" fmla="*/ 480 h 1151"/>
                  <a:gd name="T28" fmla="*/ 563 w 1173"/>
                  <a:gd name="T29" fmla="*/ 513 h 1151"/>
                  <a:gd name="T30" fmla="*/ 614 w 1173"/>
                  <a:gd name="T31" fmla="*/ 576 h 1151"/>
                  <a:gd name="T32" fmla="*/ 671 w 1173"/>
                  <a:gd name="T33" fmla="*/ 681 h 1151"/>
                  <a:gd name="T34" fmla="*/ 689 w 1173"/>
                  <a:gd name="T35" fmla="*/ 777 h 1151"/>
                  <a:gd name="T36" fmla="*/ 680 w 1173"/>
                  <a:gd name="T37" fmla="*/ 879 h 1151"/>
                  <a:gd name="T38" fmla="*/ 692 w 1173"/>
                  <a:gd name="T39" fmla="*/ 1038 h 1151"/>
                  <a:gd name="T40" fmla="*/ 734 w 1173"/>
                  <a:gd name="T41" fmla="*/ 1113 h 1151"/>
                  <a:gd name="T42" fmla="*/ 866 w 1173"/>
                  <a:gd name="T43" fmla="*/ 1134 h 1151"/>
                  <a:gd name="T44" fmla="*/ 944 w 1173"/>
                  <a:gd name="T45" fmla="*/ 1071 h 1151"/>
                  <a:gd name="T46" fmla="*/ 1091 w 1173"/>
                  <a:gd name="T47" fmla="*/ 987 h 1151"/>
                  <a:gd name="T48" fmla="*/ 1172 w 1173"/>
                  <a:gd name="T49" fmla="*/ 789 h 1151"/>
                  <a:gd name="T50" fmla="*/ 1136 w 1173"/>
                  <a:gd name="T51" fmla="*/ 660 h 1151"/>
                  <a:gd name="T52" fmla="*/ 1070 w 1173"/>
                  <a:gd name="T53" fmla="*/ 603 h 1151"/>
                  <a:gd name="T54" fmla="*/ 986 w 1173"/>
                  <a:gd name="T55" fmla="*/ 564 h 1151"/>
                  <a:gd name="T56" fmla="*/ 815 w 1173"/>
                  <a:gd name="T57" fmla="*/ 591 h 1151"/>
                  <a:gd name="T58" fmla="*/ 728 w 1173"/>
                  <a:gd name="T59" fmla="*/ 609 h 1151"/>
                  <a:gd name="T60" fmla="*/ 635 w 1173"/>
                  <a:gd name="T61" fmla="*/ 597 h 1151"/>
                  <a:gd name="T62" fmla="*/ 593 w 1173"/>
                  <a:gd name="T63" fmla="*/ 564 h 1151"/>
                  <a:gd name="T64" fmla="*/ 506 w 1173"/>
                  <a:gd name="T65" fmla="*/ 456 h 1151"/>
                  <a:gd name="T66" fmla="*/ 479 w 1173"/>
                  <a:gd name="T67" fmla="*/ 429 h 1151"/>
                  <a:gd name="T68" fmla="*/ 407 w 1173"/>
                  <a:gd name="T69" fmla="*/ 363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3" h="1151">
                    <a:moveTo>
                      <a:pt x="395" y="342"/>
                    </a:moveTo>
                    <a:cubicBezTo>
                      <a:pt x="376" y="328"/>
                      <a:pt x="363" y="307"/>
                      <a:pt x="344" y="294"/>
                    </a:cubicBezTo>
                    <a:cubicBezTo>
                      <a:pt x="330" y="273"/>
                      <a:pt x="338" y="280"/>
                      <a:pt x="323" y="270"/>
                    </a:cubicBezTo>
                    <a:cubicBezTo>
                      <a:pt x="319" y="257"/>
                      <a:pt x="307" y="252"/>
                      <a:pt x="302" y="237"/>
                    </a:cubicBezTo>
                    <a:cubicBezTo>
                      <a:pt x="303" y="210"/>
                      <a:pt x="303" y="183"/>
                      <a:pt x="305" y="156"/>
                    </a:cubicBezTo>
                    <a:cubicBezTo>
                      <a:pt x="306" y="146"/>
                      <a:pt x="317" y="129"/>
                      <a:pt x="320" y="120"/>
                    </a:cubicBezTo>
                    <a:cubicBezTo>
                      <a:pt x="321" y="117"/>
                      <a:pt x="323" y="111"/>
                      <a:pt x="323" y="111"/>
                    </a:cubicBezTo>
                    <a:cubicBezTo>
                      <a:pt x="312" y="31"/>
                      <a:pt x="266" y="17"/>
                      <a:pt x="194" y="3"/>
                    </a:cubicBezTo>
                    <a:cubicBezTo>
                      <a:pt x="106" y="6"/>
                      <a:pt x="117" y="0"/>
                      <a:pt x="68" y="12"/>
                    </a:cubicBezTo>
                    <a:cubicBezTo>
                      <a:pt x="55" y="21"/>
                      <a:pt x="53" y="34"/>
                      <a:pt x="38" y="39"/>
                    </a:cubicBezTo>
                    <a:cubicBezTo>
                      <a:pt x="32" y="48"/>
                      <a:pt x="26" y="57"/>
                      <a:pt x="20" y="66"/>
                    </a:cubicBezTo>
                    <a:cubicBezTo>
                      <a:pt x="16" y="71"/>
                      <a:pt x="16" y="78"/>
                      <a:pt x="14" y="84"/>
                    </a:cubicBezTo>
                    <a:cubicBezTo>
                      <a:pt x="13" y="87"/>
                      <a:pt x="11" y="93"/>
                      <a:pt x="11" y="93"/>
                    </a:cubicBezTo>
                    <a:cubicBezTo>
                      <a:pt x="9" y="124"/>
                      <a:pt x="0" y="164"/>
                      <a:pt x="8" y="195"/>
                    </a:cubicBezTo>
                    <a:cubicBezTo>
                      <a:pt x="18" y="231"/>
                      <a:pt x="73" y="247"/>
                      <a:pt x="104" y="255"/>
                    </a:cubicBezTo>
                    <a:cubicBezTo>
                      <a:pt x="135" y="278"/>
                      <a:pt x="168" y="274"/>
                      <a:pt x="206" y="279"/>
                    </a:cubicBezTo>
                    <a:cubicBezTo>
                      <a:pt x="230" y="282"/>
                      <a:pt x="251" y="291"/>
                      <a:pt x="275" y="294"/>
                    </a:cubicBezTo>
                    <a:cubicBezTo>
                      <a:pt x="289" y="299"/>
                      <a:pt x="302" y="301"/>
                      <a:pt x="317" y="303"/>
                    </a:cubicBezTo>
                    <a:cubicBezTo>
                      <a:pt x="326" y="306"/>
                      <a:pt x="336" y="307"/>
                      <a:pt x="344" y="312"/>
                    </a:cubicBezTo>
                    <a:cubicBezTo>
                      <a:pt x="350" y="316"/>
                      <a:pt x="362" y="324"/>
                      <a:pt x="362" y="324"/>
                    </a:cubicBezTo>
                    <a:cubicBezTo>
                      <a:pt x="367" y="339"/>
                      <a:pt x="381" y="352"/>
                      <a:pt x="395" y="360"/>
                    </a:cubicBezTo>
                    <a:cubicBezTo>
                      <a:pt x="401" y="364"/>
                      <a:pt x="407" y="368"/>
                      <a:pt x="413" y="372"/>
                    </a:cubicBezTo>
                    <a:cubicBezTo>
                      <a:pt x="416" y="374"/>
                      <a:pt x="422" y="378"/>
                      <a:pt x="422" y="378"/>
                    </a:cubicBezTo>
                    <a:cubicBezTo>
                      <a:pt x="429" y="400"/>
                      <a:pt x="443" y="404"/>
                      <a:pt x="464" y="411"/>
                    </a:cubicBezTo>
                    <a:cubicBezTo>
                      <a:pt x="473" y="424"/>
                      <a:pt x="474" y="435"/>
                      <a:pt x="488" y="444"/>
                    </a:cubicBezTo>
                    <a:cubicBezTo>
                      <a:pt x="490" y="447"/>
                      <a:pt x="491" y="450"/>
                      <a:pt x="494" y="453"/>
                    </a:cubicBezTo>
                    <a:cubicBezTo>
                      <a:pt x="497" y="456"/>
                      <a:pt x="501" y="456"/>
                      <a:pt x="503" y="459"/>
                    </a:cubicBezTo>
                    <a:cubicBezTo>
                      <a:pt x="511" y="469"/>
                      <a:pt x="506" y="475"/>
                      <a:pt x="521" y="480"/>
                    </a:cubicBezTo>
                    <a:cubicBezTo>
                      <a:pt x="527" y="490"/>
                      <a:pt x="536" y="494"/>
                      <a:pt x="545" y="501"/>
                    </a:cubicBezTo>
                    <a:cubicBezTo>
                      <a:pt x="551" y="505"/>
                      <a:pt x="563" y="513"/>
                      <a:pt x="563" y="513"/>
                    </a:cubicBezTo>
                    <a:cubicBezTo>
                      <a:pt x="567" y="525"/>
                      <a:pt x="579" y="536"/>
                      <a:pt x="590" y="543"/>
                    </a:cubicBezTo>
                    <a:cubicBezTo>
                      <a:pt x="595" y="558"/>
                      <a:pt x="602" y="568"/>
                      <a:pt x="614" y="576"/>
                    </a:cubicBezTo>
                    <a:cubicBezTo>
                      <a:pt x="628" y="597"/>
                      <a:pt x="619" y="592"/>
                      <a:pt x="635" y="597"/>
                    </a:cubicBezTo>
                    <a:cubicBezTo>
                      <a:pt x="653" y="624"/>
                      <a:pt x="663" y="650"/>
                      <a:pt x="671" y="681"/>
                    </a:cubicBezTo>
                    <a:cubicBezTo>
                      <a:pt x="672" y="692"/>
                      <a:pt x="673" y="732"/>
                      <a:pt x="677" y="750"/>
                    </a:cubicBezTo>
                    <a:cubicBezTo>
                      <a:pt x="686" y="787"/>
                      <a:pt x="679" y="754"/>
                      <a:pt x="689" y="777"/>
                    </a:cubicBezTo>
                    <a:cubicBezTo>
                      <a:pt x="692" y="783"/>
                      <a:pt x="683" y="816"/>
                      <a:pt x="683" y="816"/>
                    </a:cubicBezTo>
                    <a:cubicBezTo>
                      <a:pt x="680" y="841"/>
                      <a:pt x="695" y="857"/>
                      <a:pt x="680" y="879"/>
                    </a:cubicBezTo>
                    <a:cubicBezTo>
                      <a:pt x="677" y="903"/>
                      <a:pt x="676" y="939"/>
                      <a:pt x="671" y="963"/>
                    </a:cubicBezTo>
                    <a:cubicBezTo>
                      <a:pt x="676" y="994"/>
                      <a:pt x="682" y="1008"/>
                      <a:pt x="692" y="1038"/>
                    </a:cubicBezTo>
                    <a:cubicBezTo>
                      <a:pt x="697" y="1053"/>
                      <a:pt x="711" y="1068"/>
                      <a:pt x="716" y="1083"/>
                    </a:cubicBezTo>
                    <a:cubicBezTo>
                      <a:pt x="719" y="1092"/>
                      <a:pt x="728" y="1107"/>
                      <a:pt x="734" y="1113"/>
                    </a:cubicBezTo>
                    <a:cubicBezTo>
                      <a:pt x="745" y="1124"/>
                      <a:pt x="775" y="1132"/>
                      <a:pt x="791" y="1140"/>
                    </a:cubicBezTo>
                    <a:cubicBezTo>
                      <a:pt x="811" y="1138"/>
                      <a:pt x="849" y="1151"/>
                      <a:pt x="866" y="1134"/>
                    </a:cubicBezTo>
                    <a:cubicBezTo>
                      <a:pt x="882" y="1118"/>
                      <a:pt x="899" y="1104"/>
                      <a:pt x="920" y="1095"/>
                    </a:cubicBezTo>
                    <a:cubicBezTo>
                      <a:pt x="932" y="1090"/>
                      <a:pt x="932" y="1077"/>
                      <a:pt x="944" y="1071"/>
                    </a:cubicBezTo>
                    <a:cubicBezTo>
                      <a:pt x="972" y="1057"/>
                      <a:pt x="1000" y="1043"/>
                      <a:pt x="1028" y="1029"/>
                    </a:cubicBezTo>
                    <a:cubicBezTo>
                      <a:pt x="1048" y="1019"/>
                      <a:pt x="1076" y="1006"/>
                      <a:pt x="1091" y="987"/>
                    </a:cubicBezTo>
                    <a:cubicBezTo>
                      <a:pt x="1113" y="959"/>
                      <a:pt x="1126" y="926"/>
                      <a:pt x="1145" y="897"/>
                    </a:cubicBezTo>
                    <a:cubicBezTo>
                      <a:pt x="1154" y="861"/>
                      <a:pt x="1163" y="825"/>
                      <a:pt x="1172" y="789"/>
                    </a:cubicBezTo>
                    <a:cubicBezTo>
                      <a:pt x="1172" y="785"/>
                      <a:pt x="1173" y="703"/>
                      <a:pt x="1157" y="687"/>
                    </a:cubicBezTo>
                    <a:cubicBezTo>
                      <a:pt x="1143" y="673"/>
                      <a:pt x="1150" y="682"/>
                      <a:pt x="1136" y="660"/>
                    </a:cubicBezTo>
                    <a:cubicBezTo>
                      <a:pt x="1131" y="653"/>
                      <a:pt x="1118" y="642"/>
                      <a:pt x="1118" y="642"/>
                    </a:cubicBezTo>
                    <a:cubicBezTo>
                      <a:pt x="1110" y="617"/>
                      <a:pt x="1092" y="613"/>
                      <a:pt x="1070" y="603"/>
                    </a:cubicBezTo>
                    <a:cubicBezTo>
                      <a:pt x="1054" y="596"/>
                      <a:pt x="1043" y="582"/>
                      <a:pt x="1028" y="576"/>
                    </a:cubicBezTo>
                    <a:cubicBezTo>
                      <a:pt x="1015" y="570"/>
                      <a:pt x="1000" y="569"/>
                      <a:pt x="986" y="564"/>
                    </a:cubicBezTo>
                    <a:cubicBezTo>
                      <a:pt x="962" y="565"/>
                      <a:pt x="938" y="565"/>
                      <a:pt x="914" y="567"/>
                    </a:cubicBezTo>
                    <a:cubicBezTo>
                      <a:pt x="881" y="569"/>
                      <a:pt x="848" y="586"/>
                      <a:pt x="815" y="591"/>
                    </a:cubicBezTo>
                    <a:cubicBezTo>
                      <a:pt x="796" y="594"/>
                      <a:pt x="777" y="599"/>
                      <a:pt x="758" y="603"/>
                    </a:cubicBezTo>
                    <a:cubicBezTo>
                      <a:pt x="748" y="605"/>
                      <a:pt x="728" y="609"/>
                      <a:pt x="728" y="609"/>
                    </a:cubicBezTo>
                    <a:cubicBezTo>
                      <a:pt x="708" y="608"/>
                      <a:pt x="688" y="608"/>
                      <a:pt x="668" y="606"/>
                    </a:cubicBezTo>
                    <a:cubicBezTo>
                      <a:pt x="657" y="605"/>
                      <a:pt x="635" y="597"/>
                      <a:pt x="635" y="597"/>
                    </a:cubicBezTo>
                    <a:cubicBezTo>
                      <a:pt x="625" y="582"/>
                      <a:pt x="632" y="590"/>
                      <a:pt x="611" y="576"/>
                    </a:cubicBezTo>
                    <a:cubicBezTo>
                      <a:pt x="605" y="572"/>
                      <a:pt x="593" y="564"/>
                      <a:pt x="593" y="564"/>
                    </a:cubicBezTo>
                    <a:cubicBezTo>
                      <a:pt x="576" y="539"/>
                      <a:pt x="575" y="506"/>
                      <a:pt x="542" y="495"/>
                    </a:cubicBezTo>
                    <a:cubicBezTo>
                      <a:pt x="532" y="480"/>
                      <a:pt x="519" y="468"/>
                      <a:pt x="506" y="456"/>
                    </a:cubicBezTo>
                    <a:cubicBezTo>
                      <a:pt x="500" y="450"/>
                      <a:pt x="494" y="444"/>
                      <a:pt x="488" y="438"/>
                    </a:cubicBezTo>
                    <a:cubicBezTo>
                      <a:pt x="485" y="435"/>
                      <a:pt x="479" y="429"/>
                      <a:pt x="479" y="429"/>
                    </a:cubicBezTo>
                    <a:cubicBezTo>
                      <a:pt x="471" y="406"/>
                      <a:pt x="450" y="400"/>
                      <a:pt x="434" y="384"/>
                    </a:cubicBezTo>
                    <a:cubicBezTo>
                      <a:pt x="426" y="376"/>
                      <a:pt x="407" y="363"/>
                      <a:pt x="407" y="363"/>
                    </a:cubicBezTo>
                    <a:cubicBezTo>
                      <a:pt x="394" y="344"/>
                      <a:pt x="395" y="352"/>
                      <a:pt x="395" y="342"/>
                    </a:cubicBezTo>
                    <a:close/>
                  </a:path>
                </a:pathLst>
              </a:custGeom>
              <a:pattFill prst="wdUpDiag">
                <a:fgClr>
                  <a:srgbClr val="00FF0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40" name="Line 68"/>
              <p:cNvSpPr>
                <a:spLocks noChangeShapeType="1"/>
              </p:cNvSpPr>
              <p:nvPr/>
            </p:nvSpPr>
            <p:spPr bwMode="auto">
              <a:xfrm>
                <a:off x="2016" y="3024"/>
                <a:ext cx="432" cy="432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8741" name="Text Box 69"/>
            <p:cNvSpPr txBox="1">
              <a:spLocks noChangeArrowheads="1"/>
            </p:cNvSpPr>
            <p:nvPr/>
          </p:nvSpPr>
          <p:spPr bwMode="auto">
            <a:xfrm>
              <a:off x="3600" y="3140"/>
              <a:ext cx="2112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ru-RU" sz="1400">
                  <a:latin typeface="Gill Sans Condensed" pitchFamily="34" charset="0"/>
                </a:rPr>
                <a:t>Extension using </a:t>
              </a:r>
              <a:r>
                <a:rPr lang="fr-FR" altLang="ru-RU" sz="1400">
                  <a:solidFill>
                    <a:srgbClr val="0000FF"/>
                  </a:solidFill>
                  <a:latin typeface="Gill Sans Condensed" pitchFamily="34" charset="0"/>
                </a:rPr>
                <a:t>dynamic programming</a:t>
              </a:r>
              <a:endParaRPr lang="fr-FR" altLang="ru-RU" sz="1400">
                <a:latin typeface="Gill Sans Condensed" pitchFamily="34" charset="0"/>
              </a:endParaRPr>
            </a:p>
            <a:p>
              <a:r>
                <a:rPr lang="fr-FR" altLang="ru-RU" sz="1400">
                  <a:latin typeface="Gill Sans Condensed" pitchFamily="34" charset="0"/>
                </a:rPr>
                <a:t>limited to a restricted region </a:t>
              </a:r>
            </a:p>
            <a:p>
              <a:r>
                <a:rPr lang="fr-FR" altLang="ru-RU" sz="1400">
                  <a:latin typeface="Gill Sans Condensed" pitchFamily="34" charset="0"/>
                </a:rPr>
                <a:t>limited through a </a:t>
              </a:r>
              <a:r>
                <a:rPr lang="fr-FR" altLang="ru-RU" sz="1400">
                  <a:solidFill>
                    <a:srgbClr val="0000FF"/>
                  </a:solidFill>
                  <a:latin typeface="Gill Sans Condensed" pitchFamily="34" charset="0"/>
                </a:rPr>
                <a:t>score drop-off</a:t>
              </a:r>
              <a:r>
                <a:rPr lang="fr-FR" altLang="ru-RU" sz="1400">
                  <a:latin typeface="Gill Sans Condensed" pitchFamily="34" charset="0"/>
                </a:rPr>
                <a:t> threshold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0577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7880" y="164575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Выравнивание начинается с найденных слов в две стороны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19</a:t>
            </a:fld>
            <a:endParaRPr lang="ru-RU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3381445" y="3621025"/>
            <a:ext cx="5410200" cy="2819400"/>
            <a:chOff x="2352" y="2448"/>
            <a:chExt cx="3408" cy="1776"/>
          </a:xfrm>
        </p:grpSpPr>
        <p:pic>
          <p:nvPicPr>
            <p:cNvPr id="8" name="Picture 5" descr="c11f00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6" y="2552"/>
              <a:ext cx="2400" cy="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792" y="2496"/>
              <a:ext cx="196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</a:rPr>
                <a:t>X</a:t>
              </a:r>
              <a:r>
                <a:rPr lang="en-US" sz="1600" dirty="0">
                  <a:latin typeface="Arial" charset="0"/>
                </a:rPr>
                <a:t>= </a:t>
              </a:r>
              <a:r>
                <a:rPr lang="en-US" sz="1400" dirty="0">
                  <a:latin typeface="Arial" charset="0"/>
                </a:rPr>
                <a:t>significance decay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</a:rPr>
                <a:t>S</a:t>
              </a:r>
              <a:r>
                <a:rPr lang="en-US" sz="1600" dirty="0">
                  <a:latin typeface="Arial" charset="0"/>
                </a:rPr>
                <a:t>= </a:t>
              </a:r>
              <a:r>
                <a:rPr lang="en-US" sz="1400" dirty="0">
                  <a:latin typeface="Arial" charset="0"/>
                </a:rPr>
                <a:t>min. score to return a BLAST hit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</a:rPr>
                <a:t>T</a:t>
              </a:r>
              <a:r>
                <a:rPr lang="en-US" sz="1600" dirty="0">
                  <a:latin typeface="Arial" charset="0"/>
                </a:rPr>
                <a:t>= </a:t>
              </a:r>
              <a:r>
                <a:rPr lang="en-US" sz="1400" dirty="0">
                  <a:latin typeface="Arial" charset="0"/>
                </a:rPr>
                <a:t>neighborhood score threshold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352" y="2448"/>
              <a:ext cx="864" cy="52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6285" y="1547155"/>
            <a:ext cx="6193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Выравнивание начинается с найденных слов в две стороны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Сначала продолжается без </a:t>
            </a:r>
            <a:r>
              <a:rPr lang="ru-RU" dirty="0" err="1" smtClean="0"/>
              <a:t>гэпов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Критерий остановки см. на рис.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Затем полученные выравнивания объединяются с </a:t>
            </a:r>
            <a:r>
              <a:rPr lang="ru-RU" dirty="0" err="1" smtClean="0"/>
              <a:t>гэпами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803"/>
            <a:ext cx="8229600" cy="740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08647"/>
            <a:ext cx="8229600" cy="542391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1800" dirty="0" smtClean="0"/>
              <a:t>Повторение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Задача поиска. 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Наивное  решение. Трудности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/>
              <a:t>Расчет времени выравнивания со всеми банковскими </a:t>
            </a:r>
            <a:r>
              <a:rPr lang="ru-RU" sz="1400" dirty="0" err="1" smtClean="0"/>
              <a:t>послдовательностями</a:t>
            </a:r>
            <a:endParaRPr lang="ru-RU" sz="14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/>
              <a:t>Проблема выбора гомологичных белков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BLAST</a:t>
            </a:r>
            <a:r>
              <a:rPr lang="ru-RU" sz="1800" dirty="0" smtClean="0"/>
              <a:t>. Оценка находок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BLAST. </a:t>
            </a:r>
            <a:r>
              <a:rPr lang="ru-RU" sz="1800" dirty="0" smtClean="0"/>
              <a:t>Быстрый эвристический алгоритм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/>
              <a:t>Отбор последовательностей и зародышей выравнивания  для поиска. </a:t>
            </a:r>
            <a:r>
              <a:rPr lang="ru-RU" sz="1400" dirty="0" err="1" smtClean="0"/>
              <a:t>Хэш</a:t>
            </a:r>
            <a:r>
              <a:rPr lang="ru-RU" sz="1400" dirty="0" smtClean="0"/>
              <a:t> таблица.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/>
              <a:t>Разделение на гомологов и не гомологов не решается программой. Программа предоставляет данные для  эксперта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/>
              <a:t>Шаг 1. </a:t>
            </a:r>
            <a:r>
              <a:rPr lang="en-US" sz="1400" dirty="0" smtClean="0"/>
              <a:t>Bit score.</a:t>
            </a:r>
            <a:r>
              <a:rPr lang="ru-RU" sz="1400" dirty="0" smtClean="0"/>
              <a:t> Аналогия: ????</a:t>
            </a:r>
            <a:r>
              <a:rPr lang="en-US" sz="1400" dirty="0" smtClean="0"/>
              <a:t> </a:t>
            </a:r>
            <a:endParaRPr lang="ru-RU" sz="1800" dirty="0" smtClean="0"/>
          </a:p>
          <a:p>
            <a:pPr marL="571500" indent="-514350">
              <a:buFont typeface="+mj-lt"/>
              <a:buAutoNum type="arabicPeriod"/>
            </a:pPr>
            <a:r>
              <a:rPr lang="ru-RU" sz="1800" dirty="0" smtClean="0"/>
              <a:t>Эксперимент с длиной слова</a:t>
            </a:r>
            <a:endParaRPr lang="ru-RU" sz="1800" dirty="0"/>
          </a:p>
          <a:p>
            <a:pPr marL="571500" indent="-514350">
              <a:buFont typeface="+mj-lt"/>
              <a:buAutoNum type="arabicPeriod"/>
            </a:pPr>
            <a:r>
              <a:rPr lang="ru-RU" sz="1800" dirty="0" smtClean="0"/>
              <a:t>Входные параметры </a:t>
            </a:r>
            <a:r>
              <a:rPr lang="en-US" sz="1800" dirty="0" smtClean="0"/>
              <a:t>BLAST</a:t>
            </a:r>
          </a:p>
          <a:p>
            <a:pPr marL="571500" indent="-514350">
              <a:buFont typeface="+mj-lt"/>
              <a:buAutoNum type="arabicPeriod"/>
            </a:pPr>
            <a:r>
              <a:rPr lang="ru-RU" sz="1800" dirty="0" smtClean="0"/>
              <a:t>Результаты </a:t>
            </a:r>
            <a:r>
              <a:rPr lang="en-US" sz="1800" dirty="0" smtClean="0"/>
              <a:t>BLAST</a:t>
            </a:r>
          </a:p>
          <a:p>
            <a:pPr marL="571500" indent="-514350">
              <a:buFont typeface="+mj-lt"/>
              <a:buAutoNum type="arabicPeriod"/>
            </a:pPr>
            <a:r>
              <a:rPr lang="ru-RU" sz="1800" dirty="0" smtClean="0"/>
              <a:t>Карта локального сходства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2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6. Роль длины слова. Мой эксперимент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47890"/>
            <a:ext cx="8229600" cy="557968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Вход: последовательность из  </a:t>
            </a:r>
            <a:r>
              <a:rPr lang="en-US" dirty="0" smtClean="0"/>
              <a:t>466</a:t>
            </a:r>
            <a:r>
              <a:rPr lang="ru-RU" dirty="0" smtClean="0"/>
              <a:t>  остатков</a:t>
            </a:r>
          </a:p>
          <a:p>
            <a:r>
              <a:rPr lang="en-US" dirty="0" smtClean="0"/>
              <a:t>NCBI BLAST </a:t>
            </a:r>
            <a:r>
              <a:rPr lang="en-US" dirty="0"/>
              <a:t>(https://blast.ncbi.nlm.nih.gov/)</a:t>
            </a:r>
            <a:endParaRPr lang="en-US" dirty="0" smtClean="0"/>
          </a:p>
          <a:p>
            <a:r>
              <a:rPr lang="ru-RU" dirty="0" smtClean="0"/>
              <a:t>Область поиска:</a:t>
            </a:r>
          </a:p>
          <a:p>
            <a:pPr lvl="1"/>
            <a:r>
              <a:rPr lang="en-US" dirty="0" err="1" smtClean="0"/>
              <a:t>Swissprot</a:t>
            </a:r>
            <a:r>
              <a:rPr lang="en-US" dirty="0" smtClean="0"/>
              <a:t>, </a:t>
            </a:r>
            <a:r>
              <a:rPr lang="ru-RU" dirty="0" smtClean="0"/>
              <a:t>белки из бактерии</a:t>
            </a:r>
          </a:p>
          <a:p>
            <a:r>
              <a:rPr lang="ru-RU" dirty="0" smtClean="0"/>
              <a:t>Параметры, кроме </a:t>
            </a:r>
            <a:r>
              <a:rPr lang="en-US" dirty="0" err="1" smtClean="0"/>
              <a:t>wordsize</a:t>
            </a:r>
            <a:r>
              <a:rPr lang="en-US" dirty="0" smtClean="0"/>
              <a:t>, </a:t>
            </a:r>
            <a:r>
              <a:rPr lang="ru-RU" dirty="0" smtClean="0"/>
              <a:t>по умолчанию. В частности, порог </a:t>
            </a:r>
            <a:r>
              <a:rPr lang="en-US" dirty="0" smtClean="0"/>
              <a:t>E-value = 10</a:t>
            </a:r>
            <a:endParaRPr lang="ru-RU" dirty="0" smtClean="0"/>
          </a:p>
          <a:p>
            <a:r>
              <a:rPr lang="en-US" dirty="0" smtClean="0"/>
              <a:t>W = 6</a:t>
            </a:r>
          </a:p>
          <a:p>
            <a:pPr lvl="1"/>
            <a:r>
              <a:rPr lang="ru-RU" dirty="0" smtClean="0"/>
              <a:t>Найдено </a:t>
            </a:r>
            <a:r>
              <a:rPr lang="en-US" dirty="0" smtClean="0"/>
              <a:t>16 </a:t>
            </a:r>
            <a:r>
              <a:rPr lang="ru-RU" dirty="0"/>
              <a:t>последовательностей, в них </a:t>
            </a:r>
            <a:r>
              <a:rPr lang="en-US" dirty="0" smtClean="0"/>
              <a:t>18</a:t>
            </a:r>
            <a:r>
              <a:rPr lang="ru-RU" dirty="0" smtClean="0"/>
              <a:t> находок</a:t>
            </a:r>
            <a:endParaRPr lang="en-US" dirty="0" smtClean="0"/>
          </a:p>
          <a:p>
            <a:pPr lvl="1"/>
            <a:r>
              <a:rPr lang="en-US" dirty="0"/>
              <a:t>8 </a:t>
            </a:r>
            <a:r>
              <a:rPr lang="ru-RU" dirty="0"/>
              <a:t>находок с </a:t>
            </a:r>
            <a:r>
              <a:rPr lang="en-US" dirty="0"/>
              <a:t>E &lt; </a:t>
            </a:r>
            <a:r>
              <a:rPr lang="en-US" dirty="0" smtClean="0"/>
              <a:t>0.001</a:t>
            </a:r>
            <a:endParaRPr lang="en-US" dirty="0"/>
          </a:p>
          <a:p>
            <a:pPr lvl="1"/>
            <a:r>
              <a:rPr lang="ru-RU" dirty="0"/>
              <a:t>Время работы </a:t>
            </a:r>
            <a:r>
              <a:rPr lang="ru-RU" dirty="0" smtClean="0"/>
              <a:t>сервиса </a:t>
            </a:r>
            <a:r>
              <a:rPr lang="en-US" dirty="0"/>
              <a:t>NCBI – </a:t>
            </a:r>
            <a:r>
              <a:rPr lang="ru-RU" dirty="0" smtClean="0"/>
              <a:t>менее одной минуты</a:t>
            </a:r>
          </a:p>
          <a:p>
            <a:r>
              <a:rPr lang="en-US" dirty="0" smtClean="0"/>
              <a:t>W = 2</a:t>
            </a:r>
          </a:p>
          <a:p>
            <a:pPr lvl="1"/>
            <a:r>
              <a:rPr lang="ru-RU" dirty="0" smtClean="0"/>
              <a:t>Найдено </a:t>
            </a:r>
            <a:r>
              <a:rPr lang="en-US" dirty="0" smtClean="0"/>
              <a:t>69 </a:t>
            </a:r>
            <a:r>
              <a:rPr lang="ru-RU" dirty="0" smtClean="0"/>
              <a:t>последовательностей, в них 75 находок</a:t>
            </a:r>
          </a:p>
          <a:p>
            <a:pPr lvl="1"/>
            <a:r>
              <a:rPr lang="en-US" dirty="0" smtClean="0"/>
              <a:t>12 </a:t>
            </a:r>
            <a:r>
              <a:rPr lang="ru-RU" dirty="0"/>
              <a:t>находок с </a:t>
            </a:r>
            <a:r>
              <a:rPr lang="en-US" dirty="0"/>
              <a:t>E &lt; </a:t>
            </a:r>
            <a:r>
              <a:rPr lang="en-US" dirty="0" smtClean="0"/>
              <a:t>0.001</a:t>
            </a:r>
          </a:p>
          <a:p>
            <a:pPr lvl="1"/>
            <a:r>
              <a:rPr lang="ru-RU" dirty="0" smtClean="0"/>
              <a:t>Время работы сервиса </a:t>
            </a:r>
            <a:r>
              <a:rPr lang="en-US" dirty="0" smtClean="0"/>
              <a:t>NCBI – </a:t>
            </a:r>
            <a:r>
              <a:rPr lang="ru-RU" dirty="0" smtClean="0"/>
              <a:t>около 35 мин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31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545" y="164575"/>
            <a:ext cx="8229600" cy="7732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Графическая выдача </a:t>
            </a:r>
            <a:r>
              <a:rPr lang="en-US" sz="3200" dirty="0" smtClean="0"/>
              <a:t>BLAST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31" y="1009485"/>
            <a:ext cx="8393519" cy="2649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094" y="6125517"/>
            <a:ext cx="714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dirty="0" smtClean="0"/>
              <a:t>8 </a:t>
            </a:r>
            <a:r>
              <a:rPr lang="ru-RU" sz="2400" dirty="0" smtClean="0"/>
              <a:t>находок в 16 последовательностях. Пересчитайте!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03031" y="3877355"/>
            <a:ext cx="8355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Query – </a:t>
            </a:r>
            <a:r>
              <a:rPr lang="ru-RU" sz="2400" dirty="0" smtClean="0"/>
              <a:t>входная последовательность – изображена толстой линией сверху. </a:t>
            </a:r>
            <a:br>
              <a:rPr lang="ru-RU" sz="2400" dirty="0" smtClean="0"/>
            </a:br>
            <a:r>
              <a:rPr lang="ru-RU" sz="2400" dirty="0" smtClean="0"/>
              <a:t>Положение находок соответствует их координатам  во входной последовательности.</a:t>
            </a:r>
          </a:p>
          <a:p>
            <a:r>
              <a:rPr lang="ru-RU" sz="2400" dirty="0" smtClean="0"/>
              <a:t>Цвет – нормализованному весу (</a:t>
            </a:r>
            <a:r>
              <a:rPr lang="en-US" sz="2400" dirty="0" smtClean="0"/>
              <a:t>bit score)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456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22495"/>
            <a:ext cx="8229600" cy="1143000"/>
          </a:xfrm>
        </p:spPr>
        <p:txBody>
          <a:bodyPr/>
          <a:lstStyle/>
          <a:p>
            <a:r>
              <a:rPr lang="en-US" dirty="0" smtClean="0"/>
              <a:t>7. </a:t>
            </a:r>
            <a:r>
              <a:rPr lang="ru-RU" dirty="0" smtClean="0"/>
              <a:t>Входные параметры </a:t>
            </a:r>
            <a:r>
              <a:rPr lang="en-US" dirty="0" smtClean="0"/>
              <a:t>BLAST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2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1"/>
          <p:cNvSpPr txBox="1">
            <a:spLocks noChangeArrowheads="1"/>
          </p:cNvSpPr>
          <p:nvPr/>
        </p:nvSpPr>
        <p:spPr bwMode="auto">
          <a:xfrm>
            <a:off x="250825" y="0"/>
            <a:ext cx="88931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8119"/>
                </a:solidFill>
                <a:latin typeface="Lucida Sans Unicode" pitchFamily="32" charset="0"/>
                <a:hlinkClick r:id="rId3"/>
              </a:rPr>
              <a:t>http://blast.ncbi.nlm.nih.gov/</a:t>
            </a: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  → protein blast</a:t>
            </a: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342900" y="419100"/>
            <a:ext cx="8485188" cy="5888038"/>
            <a:chOff x="277935" y="609601"/>
            <a:chExt cx="8485065" cy="5888584"/>
          </a:xfrm>
        </p:grpSpPr>
        <p:pic>
          <p:nvPicPr>
            <p:cNvPr id="11268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935" y="609601"/>
              <a:ext cx="8485065" cy="58885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269" name="Text Box 2"/>
            <p:cNvSpPr txBox="1">
              <a:spLocks noChangeArrowheads="1"/>
            </p:cNvSpPr>
            <p:nvPr/>
          </p:nvSpPr>
          <p:spPr bwMode="auto">
            <a:xfrm>
              <a:off x="3779839" y="2060575"/>
              <a:ext cx="3010668" cy="7100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FF0000"/>
                  </a:solidFill>
                  <a:latin typeface="Lucida Sans Unicode" pitchFamily="32" charset="0"/>
                </a:rPr>
                <a:t>вводим последовательность</a:t>
              </a:r>
            </a:p>
          </p:txBody>
        </p:sp>
        <p:cxnSp>
          <p:nvCxnSpPr>
            <p:cNvPr id="11270" name="AutoShape 3"/>
            <p:cNvCxnSpPr>
              <a:cxnSpLocks noChangeShapeType="1"/>
            </p:cNvCxnSpPr>
            <p:nvPr/>
          </p:nvCxnSpPr>
          <p:spPr bwMode="auto">
            <a:xfrm rot="5400000">
              <a:off x="4222253" y="3543432"/>
              <a:ext cx="118104" cy="3541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1271" name="Text Box 4"/>
            <p:cNvSpPr txBox="1">
              <a:spLocks noChangeArrowheads="1"/>
            </p:cNvSpPr>
            <p:nvPr/>
          </p:nvSpPr>
          <p:spPr bwMode="auto">
            <a:xfrm>
              <a:off x="4284664" y="3286125"/>
              <a:ext cx="2436982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FF0000"/>
                  </a:solidFill>
                  <a:latin typeface="Lucida Sans Unicode" pitchFamily="32" charset="0"/>
                </a:rPr>
                <a:t>база данных</a:t>
              </a:r>
            </a:p>
          </p:txBody>
        </p:sp>
        <p:sp>
          <p:nvSpPr>
            <p:cNvPr id="11272" name="Text Box 5"/>
            <p:cNvSpPr txBox="1">
              <a:spLocks noChangeArrowheads="1"/>
            </p:cNvSpPr>
            <p:nvPr/>
          </p:nvSpPr>
          <p:spPr bwMode="auto">
            <a:xfrm>
              <a:off x="2368550" y="4470400"/>
              <a:ext cx="4444095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FF0000"/>
                  </a:solidFill>
                  <a:latin typeface="Lucida Sans Unicode" pitchFamily="32" charset="0"/>
                </a:rPr>
                <a:t>организм (если надо ограничить)</a:t>
              </a:r>
            </a:p>
          </p:txBody>
        </p:sp>
        <p:cxnSp>
          <p:nvCxnSpPr>
            <p:cNvPr id="11273" name="AutoShape 6"/>
            <p:cNvCxnSpPr>
              <a:cxnSpLocks noChangeShapeType="1"/>
            </p:cNvCxnSpPr>
            <p:nvPr/>
          </p:nvCxnSpPr>
          <p:spPr bwMode="auto">
            <a:xfrm rot="16200000" flipV="1">
              <a:off x="3632444" y="4467468"/>
              <a:ext cx="4742" cy="1122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1274" name="Oval 7"/>
            <p:cNvSpPr>
              <a:spLocks noChangeArrowheads="1"/>
            </p:cNvSpPr>
            <p:nvPr/>
          </p:nvSpPr>
          <p:spPr bwMode="auto">
            <a:xfrm>
              <a:off x="1331913" y="4929339"/>
              <a:ext cx="1863295" cy="214162"/>
            </a:xfrm>
            <a:prstGeom prst="ellipse">
              <a:avLst/>
            </a:prstGeom>
            <a:noFill/>
            <a:ln w="2232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5" name="Text Box 8"/>
            <p:cNvSpPr txBox="1">
              <a:spLocks noChangeArrowheads="1"/>
            </p:cNvSpPr>
            <p:nvPr/>
          </p:nvSpPr>
          <p:spPr bwMode="auto">
            <a:xfrm>
              <a:off x="2336800" y="5829301"/>
              <a:ext cx="4161203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FF0000"/>
                  </a:solidFill>
                  <a:latin typeface="Lucida Sans Unicode" pitchFamily="32" charset="0"/>
                </a:rPr>
                <a:t>дополнительные параметры</a:t>
              </a:r>
            </a:p>
          </p:txBody>
        </p:sp>
        <p:cxnSp>
          <p:nvCxnSpPr>
            <p:cNvPr id="11276" name="AutoShape 9"/>
            <p:cNvCxnSpPr>
              <a:cxnSpLocks noChangeShapeType="1"/>
            </p:cNvCxnSpPr>
            <p:nvPr/>
          </p:nvCxnSpPr>
          <p:spPr bwMode="auto">
            <a:xfrm rot="5400000">
              <a:off x="2303644" y="6086050"/>
              <a:ext cx="59839" cy="3542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1277" name="AutoShape 10"/>
            <p:cNvCxnSpPr>
              <a:cxnSpLocks noChangeShapeType="1"/>
              <a:stCxn id="11269" idx="1"/>
            </p:cNvCxnSpPr>
            <p:nvPr/>
          </p:nvCxnSpPr>
          <p:spPr bwMode="auto">
            <a:xfrm rot="10800000">
              <a:off x="1836741" y="1982789"/>
              <a:ext cx="1943099" cy="432821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pic>
          <p:nvPicPr>
            <p:cNvPr id="11278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89650" y="3175000"/>
              <a:ext cx="2294746" cy="10177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0" y="620713"/>
            <a:ext cx="9055100" cy="5818187"/>
            <a:chOff x="393" y="620713"/>
            <a:chExt cx="9055102" cy="5818187"/>
          </a:xfrm>
        </p:grpSpPr>
        <p:pic>
          <p:nvPicPr>
            <p:cNvPr id="1229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" y="1196974"/>
              <a:ext cx="9055102" cy="52419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292" name="Text Box 2"/>
            <p:cNvSpPr txBox="1">
              <a:spLocks noChangeArrowheads="1"/>
            </p:cNvSpPr>
            <p:nvPr/>
          </p:nvSpPr>
          <p:spPr bwMode="auto">
            <a:xfrm>
              <a:off x="581025" y="692150"/>
              <a:ext cx="3509963" cy="3984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000000"/>
                  </a:solidFill>
                  <a:latin typeface="Lucida Sans Unicode" pitchFamily="32" charset="0"/>
                </a:rPr>
                <a:t>Параметры сервиса</a:t>
              </a:r>
            </a:p>
          </p:txBody>
        </p:sp>
        <p:sp>
          <p:nvSpPr>
            <p:cNvPr id="12293" name="Text Box 3"/>
            <p:cNvSpPr txBox="1">
              <a:spLocks noChangeArrowheads="1"/>
            </p:cNvSpPr>
            <p:nvPr/>
          </p:nvSpPr>
          <p:spPr bwMode="auto">
            <a:xfrm>
              <a:off x="5076825" y="620713"/>
              <a:ext cx="2447925" cy="7032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FF0000"/>
                  </a:solidFill>
                  <a:latin typeface="Lucida Sans Unicode" pitchFamily="32" charset="0"/>
                </a:rPr>
                <a:t>максимальный размер выдачи</a:t>
              </a:r>
            </a:p>
          </p:txBody>
        </p:sp>
        <p:cxnSp>
          <p:nvCxnSpPr>
            <p:cNvPr id="12294" name="AutoShape 4"/>
            <p:cNvCxnSpPr>
              <a:cxnSpLocks noChangeShapeType="1"/>
            </p:cNvCxnSpPr>
            <p:nvPr/>
          </p:nvCxnSpPr>
          <p:spPr bwMode="auto">
            <a:xfrm flipH="1">
              <a:off x="2095500" y="952500"/>
              <a:ext cx="2881313" cy="657225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2295" name="Text Box 5"/>
            <p:cNvSpPr txBox="1">
              <a:spLocks noChangeArrowheads="1"/>
            </p:cNvSpPr>
            <p:nvPr/>
          </p:nvSpPr>
          <p:spPr bwMode="auto">
            <a:xfrm>
              <a:off x="5076825" y="2144713"/>
              <a:ext cx="2447925" cy="3984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FF0000"/>
                  </a:solidFill>
                  <a:latin typeface="Lucida Sans Unicode" pitchFamily="32" charset="0"/>
                </a:rPr>
                <a:t>порог на </a:t>
              </a:r>
              <a:r>
                <a:rPr lang="en-US" sz="2000" b="1">
                  <a:solidFill>
                    <a:srgbClr val="FF0000"/>
                  </a:solidFill>
                  <a:latin typeface="Lucida Sans Unicode" pitchFamily="32" charset="0"/>
                </a:rPr>
                <a:t>E-value</a:t>
              </a:r>
            </a:p>
          </p:txBody>
        </p:sp>
        <p:cxnSp>
          <p:nvCxnSpPr>
            <p:cNvPr id="12296" name="AutoShape 6"/>
            <p:cNvCxnSpPr>
              <a:cxnSpLocks noChangeShapeType="1"/>
            </p:cNvCxnSpPr>
            <p:nvPr/>
          </p:nvCxnSpPr>
          <p:spPr bwMode="auto">
            <a:xfrm rot="10800000" flipV="1">
              <a:off x="2514600" y="2438400"/>
              <a:ext cx="2667000" cy="230188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2297" name="Text Box 7"/>
            <p:cNvSpPr txBox="1">
              <a:spLocks noChangeArrowheads="1"/>
            </p:cNvSpPr>
            <p:nvPr/>
          </p:nvSpPr>
          <p:spPr bwMode="auto">
            <a:xfrm>
              <a:off x="4859338" y="3141663"/>
              <a:ext cx="2449512" cy="7032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FF0000"/>
                  </a:solidFill>
                  <a:latin typeface="Lucida Sans Unicode" pitchFamily="32" charset="0"/>
                </a:rPr>
                <a:t>параметры выравнивания</a:t>
              </a:r>
            </a:p>
          </p:txBody>
        </p:sp>
        <p:cxnSp>
          <p:nvCxnSpPr>
            <p:cNvPr id="12298" name="AutoShape 8"/>
            <p:cNvCxnSpPr>
              <a:cxnSpLocks noChangeShapeType="1"/>
              <a:stCxn id="12297" idx="1"/>
            </p:cNvCxnSpPr>
            <p:nvPr/>
          </p:nvCxnSpPr>
          <p:spPr bwMode="auto">
            <a:xfrm rot="10800000" flipV="1">
              <a:off x="3200400" y="3493294"/>
              <a:ext cx="1658938" cy="735806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2299" name="AutoShape 9"/>
            <p:cNvCxnSpPr>
              <a:cxnSpLocks noChangeShapeType="1"/>
            </p:cNvCxnSpPr>
            <p:nvPr/>
          </p:nvCxnSpPr>
          <p:spPr bwMode="auto">
            <a:xfrm rot="10800000" flipV="1">
              <a:off x="2438400" y="3352800"/>
              <a:ext cx="2400300" cy="533400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2300" name="Text Box 10"/>
            <p:cNvSpPr txBox="1">
              <a:spLocks noChangeArrowheads="1"/>
            </p:cNvSpPr>
            <p:nvPr/>
          </p:nvSpPr>
          <p:spPr bwMode="auto">
            <a:xfrm>
              <a:off x="5003800" y="4305300"/>
              <a:ext cx="3384550" cy="7032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FF0000"/>
                  </a:solidFill>
                  <a:latin typeface="Lucida Sans Unicode" pitchFamily="32" charset="0"/>
                </a:rPr>
                <a:t>борьба с «участками малой сложности»</a:t>
              </a:r>
            </a:p>
          </p:txBody>
        </p:sp>
        <p:cxnSp>
          <p:nvCxnSpPr>
            <p:cNvPr id="12301" name="AutoShape 12"/>
            <p:cNvCxnSpPr>
              <a:cxnSpLocks noChangeShapeType="1"/>
            </p:cNvCxnSpPr>
            <p:nvPr/>
          </p:nvCxnSpPr>
          <p:spPr bwMode="auto">
            <a:xfrm rot="10800000" flipV="1">
              <a:off x="4267200" y="4495800"/>
              <a:ext cx="685800" cy="143668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23850" y="1212850"/>
            <a:ext cx="8820150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  <a:latin typeface="Lucida Sans Unicode" pitchFamily="32" charset="0"/>
              </a:rPr>
              <a:t>Определяется как участок с смещенным составом (</a:t>
            </a:r>
            <a:r>
              <a:rPr lang="en-US" sz="2400">
                <a:solidFill>
                  <a:srgbClr val="000000"/>
                </a:solidFill>
                <a:latin typeface="Lucida Sans Unicode" pitchFamily="32" charset="0"/>
              </a:rPr>
              <a:t>biased composition</a:t>
            </a:r>
            <a:r>
              <a:rPr lang="ru-RU" sz="2400">
                <a:solidFill>
                  <a:srgbClr val="000000"/>
                </a:solidFill>
                <a:latin typeface="Lucida Sans Unicode" pitchFamily="32" charset="0"/>
              </a:rPr>
              <a:t>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  <a:latin typeface="Lucida Sans Unicode" pitchFamily="32" charset="0"/>
              </a:rPr>
              <a:t>• Г</a:t>
            </a:r>
            <a:r>
              <a:rPr lang="ru-RU" sz="2400">
                <a:solidFill>
                  <a:srgbClr val="000000"/>
                </a:solidFill>
                <a:latin typeface="Lucida Sans Unicode" pitchFamily="32" charset="0"/>
              </a:rPr>
              <a:t>омополимерные</a:t>
            </a:r>
            <a:r>
              <a:rPr lang="en-US" sz="240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Lucida Sans Unicode" pitchFamily="32" charset="0"/>
              </a:rPr>
              <a:t>участки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  <a:latin typeface="Lucida Sans Unicode" pitchFamily="32" charset="0"/>
              </a:rPr>
              <a:t>• </a:t>
            </a:r>
            <a:r>
              <a:rPr lang="ru-RU" sz="2400">
                <a:solidFill>
                  <a:srgbClr val="000000"/>
                </a:solidFill>
                <a:latin typeface="Lucida Sans Unicode" pitchFamily="32" charset="0"/>
              </a:rPr>
              <a:t>Короткие повторы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  <a:latin typeface="Lucida Sans Unicode" pitchFamily="32" charset="0"/>
              </a:rPr>
              <a:t>• </a:t>
            </a:r>
            <a:r>
              <a:rPr lang="ru-RU" sz="2400">
                <a:solidFill>
                  <a:srgbClr val="000000"/>
                </a:solidFill>
                <a:latin typeface="Lucida Sans Unicode" pitchFamily="32" charset="0"/>
              </a:rPr>
              <a:t>Перепредставленность отдельных остатков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720725" y="431800"/>
            <a:ext cx="5184775" cy="94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latin typeface="Lucida Sans Unicode" pitchFamily="32" charset="0"/>
              </a:rPr>
              <a:t>Участок малой сложности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71438" y="3743325"/>
            <a:ext cx="9144000" cy="2014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Может мешать анализу последовательностей</a:t>
            </a:r>
          </a:p>
          <a:p>
            <a:pP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BLAST </a:t>
            </a: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опирается на равномерное распределение частот аминокислотных остатков</a:t>
            </a:r>
          </a:p>
          <a:p>
            <a:pP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Обычно ведет к ложным предсказаниям (</a:t>
            </a: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false positives</a:t>
            </a: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)</a:t>
            </a:r>
          </a:p>
          <a:p>
            <a:pP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Лучше использовать «Compositional adjustments» </a:t>
            </a: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(</a:t>
            </a: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по умолчанию включен</a:t>
            </a: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Пример участка малой сложности: </a:t>
            </a:r>
            <a:r>
              <a:rPr lang="en-US" sz="3200" dirty="0" smtClean="0"/>
              <a:t>GAR (</a:t>
            </a:r>
            <a:r>
              <a:rPr lang="ru-RU" sz="3200" dirty="0" smtClean="0"/>
              <a:t>глицин-аргинин богатый) домен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5" name="Рисунок 4" descr="lowcomplex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2791"/>
            <a:ext cx="9144000" cy="429241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647700" y="419100"/>
            <a:ext cx="8316913" cy="572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Lucida Sans Unicode" pitchFamily="32" charset="0"/>
              </a:rPr>
              <a:t>8. Что </a:t>
            </a:r>
            <a:r>
              <a:rPr lang="ru-RU" sz="2800" b="1" dirty="0">
                <a:solidFill>
                  <a:srgbClr val="000000"/>
                </a:solidFill>
                <a:latin typeface="Lucida Sans Unicode" pitchFamily="32" charset="0"/>
              </a:rPr>
              <a:t>выдает </a:t>
            </a:r>
            <a:r>
              <a:rPr lang="en-US" sz="2800" b="1" dirty="0">
                <a:solidFill>
                  <a:srgbClr val="000000"/>
                </a:solidFill>
                <a:latin typeface="Lucida Sans Unicode" pitchFamily="32" charset="0"/>
              </a:rPr>
              <a:t>BLAST?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Набор последовательностей, сходных с входной последовательностью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Для каждой находки приведены:</a:t>
            </a:r>
          </a:p>
          <a:p>
            <a:pPr>
              <a:lnSpc>
                <a:spcPct val="150000"/>
              </a:lnSpc>
              <a:buFont typeface="Lucida Sans Unicode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>
                <a:solidFill>
                  <a:srgbClr val="000000"/>
                </a:solidFill>
                <a:latin typeface="Lucida Sans Unicode" pitchFamily="32" charset="0"/>
              </a:rPr>
              <a:t> E-value (“Expect”), Bit</a:t>
            </a: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Lucida Sans Unicode" pitchFamily="32" charset="0"/>
              </a:rPr>
              <a:t>Score </a:t>
            </a: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и </a:t>
            </a:r>
            <a:r>
              <a:rPr lang="en-US" sz="2200" dirty="0">
                <a:solidFill>
                  <a:srgbClr val="000000"/>
                </a:solidFill>
                <a:latin typeface="Lucida Sans Unicode" pitchFamily="32" charset="0"/>
              </a:rPr>
              <a:t>Score</a:t>
            </a:r>
          </a:p>
          <a:p>
            <a:pPr>
              <a:lnSpc>
                <a:spcPct val="150000"/>
              </a:lnSpc>
              <a:buFont typeface="Lucida Sans Unicode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 Процент идентичности, сходства (</a:t>
            </a:r>
            <a:r>
              <a:rPr lang="en-US" sz="2200" dirty="0">
                <a:solidFill>
                  <a:srgbClr val="000000"/>
                </a:solidFill>
                <a:latin typeface="Lucida Sans Unicode" pitchFamily="32" charset="0"/>
              </a:rPr>
              <a:t>Positives)</a:t>
            </a: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 и пробелов (</a:t>
            </a:r>
            <a:r>
              <a:rPr lang="en-US" sz="2200" dirty="0">
                <a:solidFill>
                  <a:srgbClr val="000000"/>
                </a:solidFill>
                <a:latin typeface="Lucida Sans Unicode" pitchFamily="32" charset="0"/>
              </a:rPr>
              <a:t>Gaps)</a:t>
            </a: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 в выравнивании</a:t>
            </a:r>
            <a:endParaRPr lang="en-US" sz="2200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lnSpc>
                <a:spcPct val="150000"/>
              </a:lnSpc>
              <a:buFont typeface="Lucida Sans Unicode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Локальное выравнивание</a:t>
            </a:r>
          </a:p>
          <a:p>
            <a:pPr>
              <a:lnSpc>
                <a:spcPct val="150000"/>
              </a:lnSpc>
              <a:buFont typeface="Lucida Sans Unicode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Информация о найденной последовательности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2"/>
          <p:cNvGrpSpPr>
            <a:grpSpLocks/>
          </p:cNvGrpSpPr>
          <p:nvPr/>
        </p:nvGrpSpPr>
        <p:grpSpPr bwMode="auto">
          <a:xfrm>
            <a:off x="131763" y="381000"/>
            <a:ext cx="8821737" cy="4783138"/>
            <a:chOff x="43745" y="274638"/>
            <a:chExt cx="8822443" cy="4783175"/>
          </a:xfrm>
        </p:grpSpPr>
        <p:sp>
          <p:nvSpPr>
            <p:cNvPr id="18435" name="Text Box 1"/>
            <p:cNvSpPr txBox="1">
              <a:spLocks noChangeArrowheads="1"/>
            </p:cNvSpPr>
            <p:nvPr/>
          </p:nvSpPr>
          <p:spPr bwMode="auto">
            <a:xfrm>
              <a:off x="43745" y="1481138"/>
              <a:ext cx="8822443" cy="3315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Length=129 </a:t>
              </a:r>
              <a:r>
                <a:rPr lang="ru-RU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 </a:t>
              </a:r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Number of matches=1  </a:t>
              </a:r>
              <a:endParaRPr lang="ru-RU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endParaRPr lang="ru-RU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endParaRPr lang="pl-PL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endPara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Score = 78.6 bits (192), Expect = 9e-15, Method: Compositional matrix adjust. </a:t>
              </a: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Identities = 34/73 (47%), Positives = 50/73 (68%), Gaps = 0/73 (0%) </a:t>
              </a: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endPara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Query 17 YRLEEVQKHNNSQSTWIIVHHRIYDITKFLDEHPGGEEVLREQAGGDATENFEDVGHSTD 76</a:t>
              </a: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       </a:t>
              </a: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Y </a:t>
              </a:r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EEV +H </a:t>
              </a:r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    </a:t>
              </a: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W+I++ ++Y+I+ ++DEHPGGEEV+ + AG DATE F+D+GHS + </a:t>
              </a: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Sbjct 11 YTHEEVAQHTTHDDLWVILNGKVYNISNYIDEHPGGEEVILDCAGTDATEAFDDIGHSDE 70 </a:t>
              </a: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endPara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Query 77 ARALSETFIIGEL 89 </a:t>
              </a: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        </a:t>
              </a: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A </a:t>
              </a:r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+ E </a:t>
              </a:r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 </a:t>
              </a: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IG L </a:t>
              </a: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Sbjct 71 AHEILEKLYIGNL 83 </a:t>
              </a:r>
            </a:p>
          </p:txBody>
        </p:sp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99776" y="274638"/>
              <a:ext cx="8585437" cy="1185963"/>
              <a:chOff x="146" y="173"/>
              <a:chExt cx="5325" cy="748"/>
            </a:xfrm>
          </p:grpSpPr>
          <p:pic>
            <p:nvPicPr>
              <p:cNvPr id="1845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6" y="173"/>
                <a:ext cx="5325" cy="74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8454" name="Text Box 4"/>
              <p:cNvSpPr txBox="1">
                <a:spLocks noChangeArrowheads="1"/>
              </p:cNvSpPr>
              <p:nvPr/>
            </p:nvSpPr>
            <p:spPr bwMode="auto">
              <a:xfrm>
                <a:off x="146" y="173"/>
                <a:ext cx="5325" cy="74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1421946" y="1828800"/>
              <a:ext cx="1681616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  <a:latin typeface="Lucida Sans Unicode" pitchFamily="32" charset="0"/>
                </a:rPr>
                <a:t>Вес в битах</a:t>
              </a:r>
            </a:p>
          </p:txBody>
        </p:sp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3420002" y="1866901"/>
              <a:ext cx="585260" cy="3710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  <a:latin typeface="Lucida Sans Unicode" pitchFamily="32" charset="0"/>
                </a:rPr>
                <a:t>Вес</a:t>
              </a: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4668304" y="1841500"/>
              <a:ext cx="1170521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000000"/>
                  </a:solidFill>
                  <a:latin typeface="Lucida Sans Unicode" pitchFamily="32" charset="0"/>
                </a:rPr>
                <a:t>E-value</a:t>
              </a:r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457200" y="4648200"/>
              <a:ext cx="2478088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  <a:latin typeface="Lucida Sans Unicode" pitchFamily="32" charset="0"/>
                </a:rPr>
                <a:t>Число совпадений</a:t>
              </a:r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3349553" y="4686300"/>
              <a:ext cx="2689297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  <a:latin typeface="Lucida Sans Unicode" pitchFamily="32" charset="0"/>
                </a:rPr>
                <a:t>Длина выравнивания</a:t>
              </a:r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2576967" y="1125538"/>
              <a:ext cx="3274558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  <a:latin typeface="Lucida Sans Unicode" pitchFamily="32" charset="0"/>
                </a:rPr>
                <a:t>Длина найденного белка</a:t>
              </a:r>
            </a:p>
          </p:txBody>
        </p:sp>
        <p:cxnSp>
          <p:nvCxnSpPr>
            <p:cNvPr id="18443" name="AutoShape 11"/>
            <p:cNvCxnSpPr>
              <a:cxnSpLocks noChangeShapeType="1"/>
              <a:stCxn id="18439" idx="1"/>
            </p:cNvCxnSpPr>
            <p:nvPr/>
          </p:nvCxnSpPr>
          <p:spPr bwMode="auto">
            <a:xfrm rot="10800000" flipV="1">
              <a:off x="4152900" y="2027256"/>
              <a:ext cx="515404" cy="33494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44" name="AutoShape 12"/>
            <p:cNvCxnSpPr>
              <a:cxnSpLocks noChangeShapeType="1"/>
            </p:cNvCxnSpPr>
            <p:nvPr/>
          </p:nvCxnSpPr>
          <p:spPr bwMode="auto">
            <a:xfrm rot="10800000" flipV="1">
              <a:off x="914400" y="2095500"/>
              <a:ext cx="668338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45" name="AutoShape 13"/>
            <p:cNvCxnSpPr>
              <a:cxnSpLocks noChangeShapeType="1"/>
            </p:cNvCxnSpPr>
            <p:nvPr/>
          </p:nvCxnSpPr>
          <p:spPr bwMode="auto">
            <a:xfrm rot="10800000" flipV="1">
              <a:off x="1181100" y="1295400"/>
              <a:ext cx="1401762" cy="2667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46" name="AutoShape 14"/>
            <p:cNvCxnSpPr>
              <a:cxnSpLocks noChangeShapeType="1"/>
            </p:cNvCxnSpPr>
            <p:nvPr/>
          </p:nvCxnSpPr>
          <p:spPr bwMode="auto">
            <a:xfrm rot="10800000" flipV="1">
              <a:off x="2514600" y="2057400"/>
              <a:ext cx="9906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47" name="AutoShape 15"/>
            <p:cNvCxnSpPr>
              <a:cxnSpLocks noChangeShapeType="1"/>
            </p:cNvCxnSpPr>
            <p:nvPr/>
          </p:nvCxnSpPr>
          <p:spPr bwMode="auto">
            <a:xfrm rot="16200000" flipV="1">
              <a:off x="1924054" y="3105152"/>
              <a:ext cx="1943099" cy="129539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48" name="AutoShape 16"/>
            <p:cNvCxnSpPr>
              <a:cxnSpLocks noChangeShapeType="1"/>
            </p:cNvCxnSpPr>
            <p:nvPr/>
          </p:nvCxnSpPr>
          <p:spPr bwMode="auto">
            <a:xfrm rot="5400000" flipH="1" flipV="1">
              <a:off x="580231" y="3420269"/>
              <a:ext cx="2001838" cy="6477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8449" name="Text Box 8"/>
            <p:cNvSpPr txBox="1">
              <a:spLocks noChangeArrowheads="1"/>
            </p:cNvSpPr>
            <p:nvPr/>
          </p:nvSpPr>
          <p:spPr bwMode="auto">
            <a:xfrm>
              <a:off x="3619500" y="3962400"/>
              <a:ext cx="2478088" cy="6477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  <a:latin typeface="Lucida Sans Unicode" pitchFamily="32" charset="0"/>
                </a:rPr>
                <a:t>Число сходных </a:t>
              </a:r>
              <a:r>
                <a:rPr lang="en-US">
                  <a:solidFill>
                    <a:srgbClr val="000000"/>
                  </a:solidFill>
                  <a:latin typeface="Lucida Sans Unicode" pitchFamily="32" charset="0"/>
                </a:rPr>
                <a:t>“</a:t>
              </a:r>
              <a:r>
                <a:rPr lang="ru-RU">
                  <a:solidFill>
                    <a:srgbClr val="000000"/>
                  </a:solidFill>
                  <a:latin typeface="Lucida Sans Unicode" pitchFamily="32" charset="0"/>
                </a:rPr>
                <a:t>букв</a:t>
              </a:r>
              <a:r>
                <a:rPr lang="en-US">
                  <a:solidFill>
                    <a:srgbClr val="000000"/>
                  </a:solidFill>
                  <a:latin typeface="Lucida Sans Unicode" pitchFamily="32" charset="0"/>
                </a:rPr>
                <a:t>”</a:t>
              </a:r>
              <a:endParaRPr lang="ru-RU">
                <a:solidFill>
                  <a:srgbClr val="000000"/>
                </a:solidFill>
                <a:latin typeface="Lucida Sans Unicode" pitchFamily="32" charset="0"/>
              </a:endParaRPr>
            </a:p>
          </p:txBody>
        </p:sp>
        <p:cxnSp>
          <p:nvCxnSpPr>
            <p:cNvPr id="18450" name="AutoShape 16"/>
            <p:cNvCxnSpPr>
              <a:cxnSpLocks noChangeShapeType="1"/>
            </p:cNvCxnSpPr>
            <p:nvPr/>
          </p:nvCxnSpPr>
          <p:spPr bwMode="auto">
            <a:xfrm rot="16200000" flipV="1">
              <a:off x="3867150" y="3333750"/>
              <a:ext cx="13335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8451" name="Text Box 8"/>
            <p:cNvSpPr txBox="1">
              <a:spLocks noChangeArrowheads="1"/>
            </p:cNvSpPr>
            <p:nvPr/>
          </p:nvSpPr>
          <p:spPr bwMode="auto">
            <a:xfrm>
              <a:off x="5676900" y="3962400"/>
              <a:ext cx="2478088" cy="6477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  <a:latin typeface="Lucida Sans Unicode" pitchFamily="32" charset="0"/>
                </a:rPr>
                <a:t>Число символов гэпа</a:t>
              </a:r>
            </a:p>
          </p:txBody>
        </p:sp>
        <p:cxnSp>
          <p:nvCxnSpPr>
            <p:cNvPr id="18452" name="AutoShape 16"/>
            <p:cNvCxnSpPr>
              <a:cxnSpLocks noChangeShapeType="1"/>
            </p:cNvCxnSpPr>
            <p:nvPr/>
          </p:nvCxnSpPr>
          <p:spPr bwMode="auto">
            <a:xfrm rot="5400000" flipH="1" flipV="1">
              <a:off x="5895181" y="3363119"/>
              <a:ext cx="1277938" cy="1143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9. Карта локального сходства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29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961930" y="1854395"/>
            <a:ext cx="3737006" cy="4084108"/>
            <a:chOff x="1763688" y="642918"/>
            <a:chExt cx="3737006" cy="408410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785918" y="642918"/>
              <a:ext cx="3714776" cy="37147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00298" y="435769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2500298" y="4005064"/>
              <a:ext cx="415518" cy="35263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2928926" y="2025498"/>
              <a:ext cx="1787090" cy="143959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4700582" y="692696"/>
              <a:ext cx="15434" cy="365070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1107257" y="2521731"/>
              <a:ext cx="3629044" cy="1429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78629" y="2521731"/>
              <a:ext cx="3629044" cy="1429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endCxn id="6" idx="0"/>
            </p:cNvCxnSpPr>
            <p:nvPr/>
          </p:nvCxnSpPr>
          <p:spPr>
            <a:xfrm rot="16200000" flipV="1">
              <a:off x="1789048" y="2497176"/>
              <a:ext cx="3714776" cy="6259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785918" y="2428868"/>
              <a:ext cx="3643338" cy="158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2371716" y="2486012"/>
              <a:ext cx="3700482" cy="1429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785918" y="2928934"/>
              <a:ext cx="3643338" cy="158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785918" y="3429000"/>
              <a:ext cx="3714776" cy="7143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763688" y="4000504"/>
              <a:ext cx="3714206" cy="456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785918" y="2071678"/>
              <a:ext cx="3643338" cy="158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единительная линия 19"/>
          <p:cNvCxnSpPr/>
          <p:nvPr/>
        </p:nvCxnSpPr>
        <p:spPr>
          <a:xfrm>
            <a:off x="961930" y="5810110"/>
            <a:ext cx="3725285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731500" y="1815990"/>
            <a:ext cx="0" cy="376369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39"/>
          <p:cNvSpPr txBox="1">
            <a:spLocks noChangeArrowheads="1"/>
          </p:cNvSpPr>
          <p:nvPr/>
        </p:nvSpPr>
        <p:spPr bwMode="auto">
          <a:xfrm rot="16200000">
            <a:off x="2484555" y="5746790"/>
            <a:ext cx="396875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fr-FR" altLang="ru-RU" sz="1400" dirty="0">
                <a:solidFill>
                  <a:srgbClr val="0000FF"/>
                </a:solidFill>
                <a:latin typeface="Gill Sans Condensed" pitchFamily="34" charset="0"/>
              </a:rPr>
              <a:t>Query</a:t>
            </a:r>
          </a:p>
        </p:txBody>
      </p:sp>
      <p:sp>
        <p:nvSpPr>
          <p:cNvPr id="29" name="Text Box 55"/>
          <p:cNvSpPr txBox="1">
            <a:spLocks noChangeArrowheads="1"/>
          </p:cNvSpPr>
          <p:nvPr/>
        </p:nvSpPr>
        <p:spPr bwMode="auto">
          <a:xfrm rot="16200000">
            <a:off x="-380419" y="3888034"/>
            <a:ext cx="176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ru-RU" sz="1400" dirty="0">
                <a:solidFill>
                  <a:srgbClr val="FF0000"/>
                </a:solidFill>
                <a:latin typeface="Gill Sans Condensed" pitchFamily="34" charset="0"/>
              </a:rPr>
              <a:t>Database sequence</a:t>
            </a:r>
          </a:p>
        </p:txBody>
      </p:sp>
    </p:spTree>
    <p:extLst>
      <p:ext uri="{BB962C8B-B14F-4D97-AF65-F5344CB8AC3E}">
        <p14:creationId xmlns:p14="http://schemas.microsoft.com/office/powerpoint/2010/main" xmlns="" val="360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360"/>
            <a:ext cx="8229600" cy="6912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Повторение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260" y="855865"/>
            <a:ext cx="8229600" cy="5607130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 smtClean="0"/>
              <a:t>Программа парного выравнивания решает математическую задачу, а не биологическую.  Программа строит оптимальное (т.е. с наибольшим весом) выравнивание последовательностей. В том числе, выдает ответ и для последовательностей </a:t>
            </a:r>
            <a:r>
              <a:rPr lang="ru-RU" sz="2600" dirty="0"/>
              <a:t>заведомо </a:t>
            </a:r>
            <a:r>
              <a:rPr lang="ru-RU" sz="2600" dirty="0" smtClean="0"/>
              <a:t>не гомологичных белков.</a:t>
            </a:r>
          </a:p>
          <a:p>
            <a:r>
              <a:rPr lang="ru-RU" sz="2600" dirty="0" smtClean="0"/>
              <a:t>Интерпретировать выравнивание – задача человека. Для этого необходимо привлекать дополнительные данные и знания </a:t>
            </a:r>
          </a:p>
          <a:p>
            <a:r>
              <a:rPr lang="ru-RU" sz="2600" dirty="0" smtClean="0"/>
              <a:t>Как выбирать между глобальным и локальным парными выравниваниями. </a:t>
            </a:r>
          </a:p>
          <a:p>
            <a:pPr lvl="1"/>
            <a:r>
              <a:rPr lang="ru-RU" sz="2200" dirty="0" smtClean="0"/>
              <a:t>Глобальное применимо если ожидается </a:t>
            </a:r>
            <a:r>
              <a:rPr lang="ru-RU" sz="2200" dirty="0" err="1" smtClean="0"/>
              <a:t>гомологичность</a:t>
            </a:r>
            <a:r>
              <a:rPr lang="ru-RU" sz="2200" dirty="0" smtClean="0"/>
              <a:t>  последовательностей по всей длине</a:t>
            </a:r>
          </a:p>
          <a:p>
            <a:pPr lvl="2"/>
            <a:r>
              <a:rPr lang="ru-RU" sz="1800" dirty="0" smtClean="0"/>
              <a:t>Если длины последовательностей сильно различаются то следует </a:t>
            </a:r>
            <a:r>
              <a:rPr lang="ru-RU" sz="1800" dirty="0" err="1" smtClean="0"/>
              <a:t>занулять</a:t>
            </a:r>
            <a:r>
              <a:rPr lang="ru-RU" sz="1800" dirty="0" smtClean="0"/>
              <a:t> </a:t>
            </a:r>
            <a:r>
              <a:rPr lang="ru-RU" sz="1800" dirty="0" err="1" smtClean="0"/>
              <a:t>штрафыза</a:t>
            </a:r>
            <a:r>
              <a:rPr lang="ru-RU" sz="1800" dirty="0" smtClean="0"/>
              <a:t> концевые </a:t>
            </a:r>
            <a:r>
              <a:rPr lang="ru-RU" sz="1800" dirty="0" err="1" smtClean="0"/>
              <a:t>индели</a:t>
            </a:r>
            <a:endParaRPr lang="ru-RU" sz="1800" dirty="0" smtClean="0"/>
          </a:p>
          <a:p>
            <a:pPr lvl="1"/>
            <a:r>
              <a:rPr lang="ru-RU" sz="2200" dirty="0" smtClean="0"/>
              <a:t>Локальное  применяется если нужно найти участки </a:t>
            </a:r>
            <a:r>
              <a:rPr lang="ru-RU" sz="2200" dirty="0" err="1" smtClean="0"/>
              <a:t>гомологичности</a:t>
            </a:r>
            <a:r>
              <a:rPr lang="ru-RU" sz="2200" dirty="0" smtClean="0"/>
              <a:t> двух последовательностей – домены и др.</a:t>
            </a:r>
          </a:p>
          <a:p>
            <a:pPr lvl="1"/>
            <a:r>
              <a:rPr lang="ru-RU" sz="2200" dirty="0" smtClean="0"/>
              <a:t>Если о последовательностях ничего не известно, то используйте локальное</a:t>
            </a:r>
          </a:p>
          <a:p>
            <a:r>
              <a:rPr lang="ru-RU" sz="2600" dirty="0"/>
              <a:t>По </a:t>
            </a:r>
            <a:r>
              <a:rPr lang="ru-RU" sz="2600" dirty="0" smtClean="0"/>
              <a:t>величине веса </a:t>
            </a:r>
            <a:r>
              <a:rPr lang="ru-RU" sz="2600" dirty="0"/>
              <a:t>выравнивания невозможно решить </a:t>
            </a:r>
            <a:r>
              <a:rPr lang="ru-RU" sz="2600" dirty="0" err="1"/>
              <a:t>гомологичны</a:t>
            </a:r>
            <a:r>
              <a:rPr lang="ru-RU" sz="2600" dirty="0"/>
              <a:t> ли белки или их домены </a:t>
            </a:r>
            <a:r>
              <a:rPr lang="en-US" sz="2600" dirty="0" smtClean="0"/>
              <a:t>. </a:t>
            </a:r>
            <a:r>
              <a:rPr lang="ru-RU" sz="2600" dirty="0" smtClean="0"/>
              <a:t>Важнее процент </a:t>
            </a:r>
            <a:endParaRPr lang="ru-RU" sz="2600" dirty="0"/>
          </a:p>
          <a:p>
            <a:r>
              <a:rPr lang="ru-RU" sz="2600" dirty="0" smtClean="0"/>
              <a:t>Время работы программы парного выравнивания равно </a:t>
            </a:r>
            <a:r>
              <a:rPr lang="en-US" sz="2600" dirty="0" smtClean="0"/>
              <a:t>C*n*m </a:t>
            </a:r>
            <a:r>
              <a:rPr lang="ru-RU" sz="2600" dirty="0" smtClean="0"/>
              <a:t>где </a:t>
            </a:r>
            <a:r>
              <a:rPr lang="en-US" sz="2600" dirty="0" smtClean="0"/>
              <a:t>n </a:t>
            </a:r>
            <a:r>
              <a:rPr lang="ru-RU" sz="2600" dirty="0" smtClean="0"/>
              <a:t>и </a:t>
            </a:r>
            <a:r>
              <a:rPr lang="en-US" sz="2600" dirty="0" smtClean="0"/>
              <a:t>m – </a:t>
            </a:r>
            <a:r>
              <a:rPr lang="ru-RU" sz="2600" dirty="0" smtClean="0"/>
              <a:t>длины последовательностей и </a:t>
            </a:r>
            <a:r>
              <a:rPr lang="en-US" sz="2600" dirty="0" smtClean="0"/>
              <a:t>C – </a:t>
            </a:r>
            <a:r>
              <a:rPr lang="ru-RU" sz="2600" dirty="0" smtClean="0"/>
              <a:t>константа. Разные применяемые варианты алгоритмов отличаются только величиной </a:t>
            </a:r>
            <a:r>
              <a:rPr lang="en-US" sz="2600" dirty="0" smtClean="0"/>
              <a:t>C</a:t>
            </a:r>
            <a:endParaRPr lang="ru-RU" sz="2600" dirty="0" smtClean="0"/>
          </a:p>
          <a:p>
            <a:pPr marL="0" indent="0">
              <a:buNone/>
            </a:pPr>
            <a:endParaRPr lang="ru-RU" sz="2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763" y="1095375"/>
            <a:ext cx="5975350" cy="552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03237" y="204788"/>
            <a:ext cx="8024477" cy="73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000000"/>
                </a:solidFill>
                <a:latin typeface="Lucida Sans Unicode" pitchFamily="32" charset="0"/>
              </a:rPr>
              <a:t>Dot Matrix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2" charset="0"/>
              </a:rPr>
              <a:t>View</a:t>
            </a:r>
            <a:r>
              <a:rPr lang="ru-RU" sz="2800" b="1" dirty="0" smtClean="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Lucida Sans Unicode" pitchFamily="32" charset="0"/>
              </a:rPr>
              <a:t>из </a:t>
            </a:r>
            <a:r>
              <a:rPr lang="en-US" sz="2000" dirty="0" smtClean="0">
                <a:solidFill>
                  <a:srgbClr val="000000"/>
                </a:solidFill>
                <a:latin typeface="Lucida Sans Unicode" pitchFamily="32" charset="0"/>
              </a:rPr>
              <a:t>BLAST two or more sequences</a:t>
            </a:r>
            <a:endParaRPr lang="en-US" sz="2800" dirty="0">
              <a:solidFill>
                <a:srgbClr val="000000"/>
              </a:solidFill>
              <a:latin typeface="Lucida Sans Unicode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31</a:t>
            </a:fld>
            <a:endParaRPr lang="ru-RU"/>
          </a:p>
        </p:txBody>
      </p:sp>
      <p:grpSp>
        <p:nvGrpSpPr>
          <p:cNvPr id="4" name="Группа 72"/>
          <p:cNvGrpSpPr/>
          <p:nvPr/>
        </p:nvGrpSpPr>
        <p:grpSpPr>
          <a:xfrm>
            <a:off x="2306105" y="1662370"/>
            <a:ext cx="3917309" cy="3763690"/>
            <a:chOff x="857224" y="4429132"/>
            <a:chExt cx="1857388" cy="1858182"/>
          </a:xfrm>
        </p:grpSpPr>
        <p:cxnSp>
          <p:nvCxnSpPr>
            <p:cNvPr id="6" name="Прямая соединительная линия 5"/>
            <p:cNvCxnSpPr>
              <a:stCxn id="12" idx="0"/>
              <a:endCxn id="12" idx="2"/>
            </p:cNvCxnSpPr>
            <p:nvPr/>
          </p:nvCxnSpPr>
          <p:spPr>
            <a:xfrm rot="16200000" flipH="1">
              <a:off x="857224" y="5357826"/>
              <a:ext cx="1857388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857224" y="4997963"/>
              <a:ext cx="1839179" cy="2673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stCxn id="12" idx="1"/>
              <a:endCxn id="12" idx="3"/>
            </p:cNvCxnSpPr>
            <p:nvPr/>
          </p:nvCxnSpPr>
          <p:spPr>
            <a:xfrm rot="10800000" flipH="1">
              <a:off x="857224" y="5357826"/>
              <a:ext cx="1857388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Группа 21"/>
            <p:cNvGrpSpPr>
              <a:grpSpLocks noChangeAspect="1"/>
            </p:cNvGrpSpPr>
            <p:nvPr/>
          </p:nvGrpSpPr>
          <p:grpSpPr>
            <a:xfrm>
              <a:off x="857224" y="4429132"/>
              <a:ext cx="1857388" cy="1857388"/>
              <a:chOff x="1785918" y="1571612"/>
              <a:chExt cx="5572164" cy="3714776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1785918" y="1571612"/>
                <a:ext cx="5572164" cy="371477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 flipH="1" flipV="1">
                <a:off x="3143240" y="3143248"/>
                <a:ext cx="1143008" cy="1714512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1785918" y="1571612"/>
                <a:ext cx="2786082" cy="1857388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857224" y="5929330"/>
              <a:ext cx="1857388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284926" y="5357826"/>
              <a:ext cx="1858182" cy="794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Take home messages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070" y="1047890"/>
            <a:ext cx="8229600" cy="541510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BLAST – </a:t>
            </a:r>
            <a:r>
              <a:rPr lang="ru-RU" sz="2800" dirty="0" smtClean="0"/>
              <a:t>эвристический алгоритм. Это значит, что он не гарантирует, что все лучшие находки найдены; что выравнивание входной последовательности с находкой - оптимальное локальное выравнивание </a:t>
            </a:r>
          </a:p>
          <a:p>
            <a:r>
              <a:rPr lang="en-US" sz="2800" dirty="0" smtClean="0"/>
              <a:t>E-value </a:t>
            </a:r>
            <a:r>
              <a:rPr lang="ru-RU" sz="2800" dirty="0" smtClean="0"/>
              <a:t>оценивает достоверность находки. Интерпретация – дело человека. Может быть, что находка с </a:t>
            </a:r>
            <a:r>
              <a:rPr lang="en-US" sz="2800" dirty="0" smtClean="0"/>
              <a:t>E-value = 5 </a:t>
            </a:r>
            <a:r>
              <a:rPr lang="ru-RU" sz="2800" dirty="0" smtClean="0"/>
              <a:t>гомолог;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находка с </a:t>
            </a:r>
            <a:r>
              <a:rPr lang="en-US" sz="2800" dirty="0" smtClean="0"/>
              <a:t>E-value = 1E-10 </a:t>
            </a:r>
            <a:r>
              <a:rPr lang="ru-RU" sz="2800" dirty="0" smtClean="0"/>
              <a:t>не гомолог</a:t>
            </a:r>
          </a:p>
          <a:p>
            <a:r>
              <a:rPr lang="en-US" sz="2800" dirty="0" smtClean="0"/>
              <a:t>BLAST – </a:t>
            </a:r>
            <a:r>
              <a:rPr lang="ru-RU" sz="2800" dirty="0" smtClean="0"/>
              <a:t>отличный пример активно поддерживаемой группой компетентных специалистов и совершенствующейся </a:t>
            </a:r>
            <a:r>
              <a:rPr lang="en-US" sz="2800" dirty="0" smtClean="0"/>
              <a:t> </a:t>
            </a:r>
            <a:r>
              <a:rPr lang="ru-RU" sz="2800" dirty="0" smtClean="0"/>
              <a:t>программы</a:t>
            </a:r>
          </a:p>
          <a:p>
            <a:r>
              <a:rPr lang="ru-RU" sz="2800" dirty="0" smtClean="0"/>
              <a:t>Карта локального сходства позволяет находить крупные перестройки последовательностей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395288" y="692150"/>
            <a:ext cx="8569325" cy="250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FF0000"/>
                </a:solidFill>
                <a:latin typeface="Lucida Sans Unicode" pitchFamily="32" charset="0"/>
              </a:rPr>
              <a:t>E-value</a:t>
            </a:r>
            <a:r>
              <a:rPr lang="en-US" dirty="0">
                <a:solidFill>
                  <a:srgbClr val="000000"/>
                </a:solidFill>
                <a:latin typeface="Lucida Sans Unicode" pitchFamily="32" charset="0"/>
              </a:rPr>
              <a:t> – 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ожидаемое количество </a:t>
            </a:r>
            <a:r>
              <a:rPr lang="ru-RU" dirty="0">
                <a:solidFill>
                  <a:srgbClr val="FF0000"/>
                </a:solidFill>
                <a:latin typeface="Lucida Sans Unicode" pitchFamily="32" charset="0"/>
              </a:rPr>
              <a:t>случайных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 находок с таким же и лучшим </a:t>
            </a:r>
            <a:r>
              <a:rPr lang="en-US" dirty="0">
                <a:solidFill>
                  <a:srgbClr val="000000"/>
                </a:solidFill>
                <a:latin typeface="Lucida Sans Unicode" pitchFamily="32" charset="0"/>
              </a:rPr>
              <a:t>Score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 (в той же базе данных, с теми же параметрами):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000000"/>
                </a:solidFill>
                <a:latin typeface="Lucida Sans Unicode" pitchFamily="32" charset="0"/>
              </a:rPr>
              <a:t>E-value=</a:t>
            </a:r>
            <a:r>
              <a:rPr lang="en-US" sz="3200" i="1" dirty="0" err="1">
                <a:solidFill>
                  <a:srgbClr val="000000"/>
                </a:solidFill>
                <a:latin typeface="Lucida Sans Unicode" pitchFamily="32" charset="0"/>
              </a:rPr>
              <a:t>Kmn</a:t>
            </a:r>
            <a:r>
              <a:rPr lang="ru-RU" sz="3200" i="1" dirty="0">
                <a:solidFill>
                  <a:srgbClr val="000000"/>
                </a:solidFill>
                <a:latin typeface="Lucida Sans Unicode" pitchFamily="32" charset="0"/>
              </a:rPr>
              <a:t>·</a:t>
            </a:r>
            <a:r>
              <a:rPr lang="en-US" sz="3200" dirty="0">
                <a:solidFill>
                  <a:srgbClr val="000000"/>
                </a:solidFill>
                <a:latin typeface="Lucida Sans Unicode" pitchFamily="32" charset="0"/>
              </a:rPr>
              <a:t>e</a:t>
            </a:r>
            <a:r>
              <a:rPr lang="en-US" sz="3200" baseline="30000" dirty="0">
                <a:solidFill>
                  <a:srgbClr val="000000"/>
                </a:solidFill>
                <a:latin typeface="Lucida Sans Unicode" pitchFamily="32" charset="0"/>
              </a:rPr>
              <a:t>-</a:t>
            </a:r>
            <a:r>
              <a:rPr lang="el-GR" sz="3200" baseline="30000" dirty="0">
                <a:solidFill>
                  <a:srgbClr val="000000"/>
                </a:solidFill>
                <a:latin typeface="Lucida Sans Unicode" pitchFamily="32" charset="0"/>
              </a:rPr>
              <a:t>λ</a:t>
            </a:r>
            <a:r>
              <a:rPr lang="en-US" sz="3200" i="1" baseline="30000" dirty="0">
                <a:solidFill>
                  <a:srgbClr val="000000"/>
                </a:solidFill>
                <a:latin typeface="Lucida Sans Unicode" pitchFamily="32" charset="0"/>
              </a:rPr>
              <a:t>S</a:t>
            </a:r>
            <a:r>
              <a:rPr lang="ru-RU" sz="3200" baseline="30000" dirty="0">
                <a:solidFill>
                  <a:srgbClr val="000000"/>
                </a:solidFill>
                <a:latin typeface="Lucida Sans Unicode" pitchFamily="32" charset="0"/>
              </a:rPr>
              <a:t> 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>
                <a:solidFill>
                  <a:srgbClr val="000000"/>
                </a:solidFill>
                <a:latin typeface="Lucida Sans Unicode" pitchFamily="32" charset="0"/>
              </a:rPr>
              <a:t>S – </a:t>
            </a:r>
            <a:r>
              <a:rPr lang="en-US" dirty="0">
                <a:solidFill>
                  <a:srgbClr val="000000"/>
                </a:solidFill>
                <a:latin typeface="Lucida Sans Unicode" pitchFamily="32" charset="0"/>
              </a:rPr>
              <a:t>Score (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вес</a:t>
            </a:r>
            <a:r>
              <a:rPr lang="en-US" dirty="0">
                <a:solidFill>
                  <a:srgbClr val="000000"/>
                </a:solidFill>
                <a:latin typeface="Lucida Sans Unicode" pitchFamily="32" charset="0"/>
              </a:rPr>
              <a:t>)</a:t>
            </a:r>
            <a:br>
              <a:rPr lang="en-US" dirty="0">
                <a:solidFill>
                  <a:srgbClr val="000000"/>
                </a:solidFill>
                <a:latin typeface="Lucida Sans Unicode" pitchFamily="32" charset="0"/>
              </a:rPr>
            </a:b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Lucida Sans Unicode" pitchFamily="32" charset="0"/>
              </a:rPr>
              <a:t>m</a:t>
            </a:r>
            <a:r>
              <a:rPr lang="en-US" dirty="0">
                <a:solidFill>
                  <a:srgbClr val="000000"/>
                </a:solidFill>
                <a:latin typeface="Lucida Sans Unicode" pitchFamily="32" charset="0"/>
              </a:rPr>
              <a:t> – 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длина исходной последовательности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>
                <a:solidFill>
                  <a:srgbClr val="000000"/>
                </a:solidFill>
                <a:latin typeface="Lucida Sans Unicode" pitchFamily="32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Lucida Sans Unicode" pitchFamily="32" charset="0"/>
              </a:rPr>
              <a:t> – 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размер базы данных (суммарная длина всех последовательностей)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>
                <a:solidFill>
                  <a:srgbClr val="000000"/>
                </a:solidFill>
                <a:latin typeface="Lucida Sans Unicode" pitchFamily="32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и </a:t>
            </a:r>
            <a:r>
              <a:rPr lang="el-GR" dirty="0">
                <a:solidFill>
                  <a:srgbClr val="000000"/>
                </a:solidFill>
                <a:latin typeface="Lucida Sans Unicode" pitchFamily="32" charset="0"/>
              </a:rPr>
              <a:t>λ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 - параметры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13" y="4352925"/>
            <a:ext cx="2517775" cy="74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413" y="3517900"/>
            <a:ext cx="2736850" cy="81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501650" y="5219700"/>
            <a:ext cx="7993063" cy="917575"/>
          </a:xfrm>
          <a:prstGeom prst="rect">
            <a:avLst/>
          </a:prstGeom>
          <a:solidFill>
            <a:srgbClr val="FFFFFF"/>
          </a:solidFill>
          <a:ln w="55080">
            <a:solidFill>
              <a:srgbClr val="DA1F28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  <a:latin typeface="Lucida Sans Unicode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Чем </a:t>
            </a:r>
            <a:r>
              <a:rPr lang="ru-RU" b="1">
                <a:solidFill>
                  <a:srgbClr val="000000"/>
                </a:solidFill>
                <a:latin typeface="Lucida Sans Unicode" pitchFamily="32" charset="0"/>
              </a:rPr>
              <a:t>меньше</a:t>
            </a: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E</a:t>
            </a: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-</a:t>
            </a: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value</a:t>
            </a: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, тем </a:t>
            </a:r>
            <a:r>
              <a:rPr lang="ru-RU" b="1">
                <a:solidFill>
                  <a:srgbClr val="000000"/>
                </a:solidFill>
                <a:latin typeface="Lucida Sans Unicode" pitchFamily="32" charset="0"/>
              </a:rPr>
              <a:t>больше</a:t>
            </a: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 значимость находки.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 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2916238" y="3716338"/>
            <a:ext cx="30956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Bit score (</a:t>
            </a: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вес в битах</a:t>
            </a: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)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3419475" y="4508500"/>
            <a:ext cx="40322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Выражение </a:t>
            </a: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E-value </a:t>
            </a: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через биты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347450" y="2270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Задача </a:t>
            </a:r>
            <a:r>
              <a:rPr lang="ru-RU" dirty="0"/>
              <a:t>поиска</a:t>
            </a:r>
            <a:br>
              <a:rPr lang="ru-RU" dirty="0"/>
            </a:br>
            <a:endParaRPr lang="ru-RU" dirty="0"/>
          </a:p>
        </p:txBody>
      </p:sp>
      <p:sp>
        <p:nvSpPr>
          <p:cNvPr id="28" name="Объект 27"/>
          <p:cNvSpPr>
            <a:spLocks noGrp="1"/>
          </p:cNvSpPr>
          <p:nvPr>
            <p:ph idx="1"/>
          </p:nvPr>
        </p:nvSpPr>
        <p:spPr>
          <a:xfrm>
            <a:off x="424260" y="1124700"/>
            <a:ext cx="8229600" cy="545351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Последовательность белка несет мало информации о нем: заряд, изоэлектрическая точка, молекулярная масса, аминокислотный состав, …</a:t>
            </a:r>
          </a:p>
          <a:p>
            <a:r>
              <a:rPr lang="ru-RU" dirty="0" smtClean="0"/>
              <a:t>Главный смысл в последовательностях белков – сравнение последовательностей, определение гомологии белков</a:t>
            </a:r>
            <a:r>
              <a:rPr lang="en-US" dirty="0" smtClean="0"/>
              <a:t>, </a:t>
            </a:r>
            <a:r>
              <a:rPr lang="ru-RU" dirty="0" smtClean="0"/>
              <a:t>предсказание функции, реконструкция филогении, …..</a:t>
            </a:r>
          </a:p>
          <a:p>
            <a:r>
              <a:rPr lang="ru-RU" dirty="0" smtClean="0"/>
              <a:t>Важная задача: поиск гомологов среди всех белков с известной последовательностью</a:t>
            </a:r>
            <a:endParaRPr lang="en-US" dirty="0" smtClean="0"/>
          </a:p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462665" y="164575"/>
            <a:ext cx="8229600" cy="74065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9045" y="115215"/>
            <a:ext cx="8756340" cy="4235505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3600" dirty="0" smtClean="0"/>
              <a:t>Формулировка задачи поиска по сходству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b="1" dirty="0" smtClean="0"/>
              <a:t>Дано</a:t>
            </a:r>
            <a:r>
              <a:rPr lang="ru-RU" sz="2800" b="1" dirty="0"/>
              <a:t>: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1) последовательность </a:t>
            </a:r>
            <a:r>
              <a:rPr lang="ru-RU" sz="2800" dirty="0"/>
              <a:t>белка;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2) банк последовательностей, например, </a:t>
            </a:r>
            <a:r>
              <a:rPr lang="en-US" sz="2800" dirty="0" err="1" smtClean="0"/>
              <a:t>Uniprot</a:t>
            </a:r>
            <a:r>
              <a:rPr lang="en-US" sz="2800" dirty="0" smtClean="0"/>
              <a:t> </a:t>
            </a:r>
            <a:r>
              <a:rPr lang="ru-RU" sz="2800" dirty="0" smtClean="0"/>
              <a:t>или </a:t>
            </a:r>
            <a:r>
              <a:rPr lang="ru-RU" sz="2800" dirty="0"/>
              <a:t>часть </a:t>
            </a:r>
            <a:r>
              <a:rPr lang="ru-RU" sz="2800" dirty="0" smtClean="0"/>
              <a:t>его, состоящая  из всех белков бактерий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/>
              <a:t>Требуется: </a:t>
            </a:r>
            <a:r>
              <a:rPr lang="ru-RU" sz="2800" dirty="0" smtClean="0"/>
              <a:t>получить </a:t>
            </a:r>
            <a:r>
              <a:rPr lang="ru-RU" sz="2800" dirty="0"/>
              <a:t>список белков </a:t>
            </a:r>
            <a:r>
              <a:rPr lang="ru-RU" sz="2800" dirty="0" smtClean="0"/>
              <a:t>(или </a:t>
            </a:r>
            <a:r>
              <a:rPr lang="ru-RU" sz="2800" dirty="0"/>
              <a:t>их </a:t>
            </a:r>
            <a:r>
              <a:rPr lang="ru-RU" sz="2800" dirty="0" smtClean="0"/>
              <a:t>доменов), </a:t>
            </a:r>
            <a:r>
              <a:rPr lang="ru-RU" sz="2800" dirty="0"/>
              <a:t>гомологичных </a:t>
            </a:r>
            <a:r>
              <a:rPr lang="ru-RU" sz="2800" dirty="0" smtClean="0"/>
              <a:t>данному белку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309045" y="4389125"/>
            <a:ext cx="8641126" cy="2005631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ru-RU" dirty="0" smtClean="0"/>
              <a:t>Идеального решения не существует </a:t>
            </a:r>
            <a:r>
              <a:rPr lang="en-US" dirty="0" smtClean="0"/>
              <a:t>:(</a:t>
            </a:r>
            <a:br>
              <a:rPr lang="en-US" dirty="0" smtClean="0"/>
            </a:br>
            <a:r>
              <a:rPr lang="ru-RU" dirty="0" smtClean="0"/>
              <a:t>Программы поиска выдают список последовательностей и оценки, помогающие человеку принять решение о </a:t>
            </a:r>
            <a:r>
              <a:rPr lang="ru-RU" dirty="0" err="1" smtClean="0"/>
              <a:t>гомологичности</a:t>
            </a:r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3. Наивное решение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Для каждой </a:t>
            </a:r>
            <a:r>
              <a:rPr lang="ru-RU" i="1" dirty="0" smtClean="0"/>
              <a:t>банковской последовательности </a:t>
            </a:r>
            <a:r>
              <a:rPr lang="ru-RU" dirty="0" smtClean="0"/>
              <a:t> строим выравнивание с данной последовательностью </a:t>
            </a:r>
          </a:p>
          <a:p>
            <a:pPr lvl="1"/>
            <a:r>
              <a:rPr lang="ru-RU" dirty="0" smtClean="0"/>
              <a:t>По выравниванию решаем </a:t>
            </a:r>
            <a:r>
              <a:rPr lang="ru-RU" dirty="0" err="1" smtClean="0"/>
              <a:t>гомологичны</a:t>
            </a:r>
            <a:r>
              <a:rPr lang="ru-RU" dirty="0" smtClean="0"/>
              <a:t> ли белки</a:t>
            </a:r>
          </a:p>
          <a:p>
            <a:pPr lvl="1"/>
            <a:r>
              <a:rPr lang="ru-RU" dirty="0" smtClean="0"/>
              <a:t>Если да, то дописываем в список находок</a:t>
            </a:r>
          </a:p>
          <a:p>
            <a:r>
              <a:rPr lang="ru-RU" dirty="0" smtClean="0"/>
              <a:t>Локальное или глобальное выравнивание?</a:t>
            </a:r>
          </a:p>
          <a:p>
            <a:r>
              <a:rPr lang="ru-RU" dirty="0" smtClean="0"/>
              <a:t>Две проблемы</a:t>
            </a:r>
          </a:p>
          <a:p>
            <a:pPr lvl="1"/>
            <a:r>
              <a:rPr lang="ru-RU" dirty="0" smtClean="0"/>
              <a:t>1) справится ли компьютер</a:t>
            </a:r>
          </a:p>
          <a:p>
            <a:pPr lvl="1"/>
            <a:r>
              <a:rPr lang="ru-RU" dirty="0" smtClean="0"/>
              <a:t>2) как принять решение о </a:t>
            </a:r>
            <a:r>
              <a:rPr lang="ru-RU" dirty="0" err="1" smtClean="0"/>
              <a:t>гомологичности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49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63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Время работы выравнивания входной последовательности с каждой банковской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8320"/>
            <a:ext cx="8229600" cy="544315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Предположения</a:t>
            </a:r>
          </a:p>
          <a:p>
            <a:pPr lvl="1"/>
            <a:r>
              <a:rPr lang="en-US" dirty="0" err="1" smtClean="0"/>
              <a:t>Uniprot</a:t>
            </a:r>
            <a:r>
              <a:rPr lang="en-US" dirty="0" smtClean="0"/>
              <a:t> N = 100 </a:t>
            </a:r>
            <a:r>
              <a:rPr lang="ru-RU" dirty="0" smtClean="0"/>
              <a:t>млн </a:t>
            </a:r>
            <a:r>
              <a:rPr lang="ru-RU" dirty="0" err="1" smtClean="0"/>
              <a:t>посл</a:t>
            </a:r>
            <a:r>
              <a:rPr lang="ru-RU" dirty="0" smtClean="0"/>
              <a:t> по</a:t>
            </a:r>
            <a:r>
              <a:rPr lang="en-US" dirty="0" smtClean="0"/>
              <a:t>  m =</a:t>
            </a:r>
            <a:r>
              <a:rPr lang="ru-RU" dirty="0" smtClean="0"/>
              <a:t> 340 </a:t>
            </a:r>
            <a:r>
              <a:rPr lang="en-US" dirty="0" smtClean="0"/>
              <a:t>aa </a:t>
            </a:r>
            <a:r>
              <a:rPr lang="ru-RU" dirty="0" smtClean="0"/>
              <a:t>в каждой</a:t>
            </a:r>
            <a:endParaRPr lang="en-US" dirty="0" smtClean="0"/>
          </a:p>
          <a:p>
            <a:pPr lvl="2"/>
            <a:r>
              <a:rPr lang="ru-RU" dirty="0" smtClean="0"/>
              <a:t>сегодня 85 млн в </a:t>
            </a:r>
            <a:r>
              <a:rPr lang="en-US" dirty="0" err="1" smtClean="0"/>
              <a:t>TrEMBL</a:t>
            </a:r>
            <a:r>
              <a:rPr lang="en-US" dirty="0" smtClean="0"/>
              <a:t> </a:t>
            </a:r>
            <a:r>
              <a:rPr lang="ru-RU" dirty="0" smtClean="0"/>
              <a:t>и 500 тыс. в </a:t>
            </a:r>
            <a:r>
              <a:rPr lang="en-US" dirty="0" err="1" smtClean="0"/>
              <a:t>SwissProt</a:t>
            </a:r>
            <a:endParaRPr lang="en-US" dirty="0" smtClean="0"/>
          </a:p>
          <a:p>
            <a:pPr lvl="2"/>
            <a:r>
              <a:rPr lang="ru-RU" dirty="0" smtClean="0"/>
              <a:t>средняя длина 340 </a:t>
            </a:r>
            <a:r>
              <a:rPr lang="en-US" dirty="0" smtClean="0"/>
              <a:t>aa</a:t>
            </a:r>
          </a:p>
          <a:p>
            <a:pPr lvl="1"/>
            <a:r>
              <a:rPr lang="ru-RU" dirty="0" smtClean="0"/>
              <a:t>входная </a:t>
            </a:r>
            <a:r>
              <a:rPr lang="ru-RU" dirty="0" err="1" smtClean="0"/>
              <a:t>посл</a:t>
            </a:r>
            <a:r>
              <a:rPr lang="ru-RU" dirty="0" smtClean="0"/>
              <a:t> </a:t>
            </a:r>
            <a:r>
              <a:rPr lang="en-US" dirty="0" smtClean="0"/>
              <a:t>n = </a:t>
            </a:r>
            <a:r>
              <a:rPr lang="ru-RU" dirty="0" smtClean="0"/>
              <a:t>1000</a:t>
            </a:r>
            <a:r>
              <a:rPr lang="en-US" dirty="0" smtClean="0"/>
              <a:t> aa</a:t>
            </a:r>
            <a:endParaRPr lang="ru-RU" dirty="0" smtClean="0"/>
          </a:p>
          <a:p>
            <a:pPr lvl="1"/>
            <a:r>
              <a:rPr lang="ru-RU" dirty="0"/>
              <a:t>в</a:t>
            </a:r>
            <a:r>
              <a:rPr lang="ru-RU" dirty="0" smtClean="0"/>
              <a:t> формуле </a:t>
            </a:r>
            <a:r>
              <a:rPr lang="en-US" dirty="0" smtClean="0"/>
              <a:t>C*n*m</a:t>
            </a:r>
            <a:r>
              <a:rPr lang="ru-RU" dirty="0" smtClean="0"/>
              <a:t> константа </a:t>
            </a:r>
            <a:r>
              <a:rPr lang="en-US" dirty="0" smtClean="0"/>
              <a:t>C = 10</a:t>
            </a:r>
            <a:endParaRPr lang="ru-RU" dirty="0" smtClean="0"/>
          </a:p>
          <a:p>
            <a:pPr lvl="1"/>
            <a:r>
              <a:rPr lang="ru-RU" dirty="0" smtClean="0"/>
              <a:t>процессор выполняет 30 </a:t>
            </a:r>
            <a:r>
              <a:rPr lang="ru-RU" dirty="0"/>
              <a:t>млн </a:t>
            </a:r>
            <a:r>
              <a:rPr lang="ru-RU" dirty="0" smtClean="0"/>
              <a:t>арифметических операций в сек.</a:t>
            </a:r>
            <a:endParaRPr lang="en-US" dirty="0" smtClean="0"/>
          </a:p>
          <a:p>
            <a:r>
              <a:rPr lang="ru-RU" dirty="0" smtClean="0"/>
              <a:t>Расчет </a:t>
            </a:r>
          </a:p>
          <a:p>
            <a:pPr lvl="1"/>
            <a:r>
              <a:rPr lang="ru-RU" dirty="0" smtClean="0"/>
              <a:t>Число операций </a:t>
            </a:r>
            <a:r>
              <a:rPr lang="en-US" dirty="0" smtClean="0"/>
              <a:t>N*C*n*m = 10</a:t>
            </a:r>
            <a:r>
              <a:rPr lang="ru-RU" baseline="30000" dirty="0" smtClean="0"/>
              <a:t>8</a:t>
            </a:r>
            <a:r>
              <a:rPr lang="ru-RU" dirty="0"/>
              <a:t> </a:t>
            </a:r>
            <a:r>
              <a:rPr lang="en-US" dirty="0" smtClean="0"/>
              <a:t>*10*10</a:t>
            </a:r>
            <a:r>
              <a:rPr lang="ru-RU" baseline="30000" dirty="0" smtClean="0"/>
              <a:t>3</a:t>
            </a:r>
            <a:r>
              <a:rPr lang="ru-RU" dirty="0"/>
              <a:t> </a:t>
            </a:r>
            <a:r>
              <a:rPr lang="en-US" dirty="0" smtClean="0"/>
              <a:t>*340 = 3.4*10</a:t>
            </a:r>
            <a:r>
              <a:rPr lang="en-US" baseline="30000" dirty="0" smtClean="0"/>
              <a:t>14</a:t>
            </a:r>
            <a:endParaRPr lang="ru-RU" dirty="0" smtClean="0"/>
          </a:p>
          <a:p>
            <a:pPr lvl="1"/>
            <a:r>
              <a:rPr lang="ru-RU" dirty="0" smtClean="0"/>
              <a:t>Время работы </a:t>
            </a:r>
            <a:r>
              <a:rPr lang="en-US" dirty="0" smtClean="0"/>
              <a:t>3.4*10</a:t>
            </a:r>
            <a:r>
              <a:rPr lang="en-US" baseline="30000" dirty="0" smtClean="0"/>
              <a:t>14</a:t>
            </a:r>
            <a:r>
              <a:rPr lang="ru-RU" dirty="0" smtClean="0"/>
              <a:t>  </a:t>
            </a:r>
            <a:r>
              <a:rPr lang="en-US" dirty="0" smtClean="0"/>
              <a:t>/3*10</a:t>
            </a:r>
            <a:r>
              <a:rPr lang="en-US" baseline="30000" dirty="0" smtClean="0"/>
              <a:t>7 </a:t>
            </a:r>
            <a:r>
              <a:rPr lang="ru-RU" dirty="0" smtClean="0"/>
              <a:t> сек = </a:t>
            </a:r>
            <a:r>
              <a:rPr lang="en-US" dirty="0" smtClean="0"/>
              <a:t>10</a:t>
            </a:r>
            <a:r>
              <a:rPr lang="en-US" baseline="30000" dirty="0" smtClean="0"/>
              <a:t>7</a:t>
            </a:r>
            <a:r>
              <a:rPr lang="ru-RU" dirty="0" smtClean="0"/>
              <a:t> сек = 3000 часов</a:t>
            </a:r>
            <a:endParaRPr lang="en-US" dirty="0" smtClean="0"/>
          </a:p>
          <a:p>
            <a:r>
              <a:rPr lang="ru-RU" dirty="0" smtClean="0"/>
              <a:t>На кластере с 1000 процессорами время поиска 3 часа …..</a:t>
            </a:r>
            <a:endParaRPr lang="en-US" dirty="0" smtClean="0"/>
          </a:p>
          <a:p>
            <a:pPr marL="457200" lvl="1" indent="0">
              <a:buNone/>
            </a:pPr>
            <a:r>
              <a:rPr lang="ru-RU" dirty="0" smtClean="0"/>
              <a:t>ЯВНО НЕ УДОВЛЕТВОРИТЕЛЬНО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4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640" y="273417"/>
            <a:ext cx="8622533" cy="889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4</a:t>
            </a:r>
            <a:r>
              <a:rPr lang="ru-RU" dirty="0" smtClean="0"/>
              <a:t>. Программа </a:t>
            </a:r>
            <a:r>
              <a:rPr lang="en-US" dirty="0" smtClean="0"/>
              <a:t>BLAST</a:t>
            </a:r>
            <a:r>
              <a:rPr lang="ru-RU" dirty="0" smtClean="0"/>
              <a:t>. Оценка находок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35" y="1355131"/>
            <a:ext cx="8717935" cy="5031054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Результатом работы </a:t>
            </a:r>
            <a:r>
              <a:rPr lang="en-US" sz="2400" dirty="0" smtClean="0"/>
              <a:t>BLAST </a:t>
            </a:r>
            <a:r>
              <a:rPr lang="ru-RU" sz="2400" dirty="0" smtClean="0"/>
              <a:t>является список находок</a:t>
            </a:r>
          </a:p>
          <a:p>
            <a:r>
              <a:rPr lang="ru-RU" sz="2400" dirty="0" smtClean="0"/>
              <a:t>Каждая находка представляет из себя локальное выравнивание входной последовательности и банковской</a:t>
            </a:r>
          </a:p>
          <a:p>
            <a:r>
              <a:rPr lang="ru-RU" sz="2400" dirty="0" smtClean="0"/>
              <a:t>Выравнивание имеет вес, чем больше вес – тем лучше находка. </a:t>
            </a:r>
          </a:p>
          <a:p>
            <a:r>
              <a:rPr lang="ru-RU" sz="2400" dirty="0" smtClean="0"/>
              <a:t>Есть много матриц весов; можно менять и штрафы за </a:t>
            </a:r>
            <a:r>
              <a:rPr lang="ru-RU" sz="2400" dirty="0" err="1" smtClean="0"/>
              <a:t>индели</a:t>
            </a:r>
            <a:endParaRPr lang="ru-RU" sz="2400" dirty="0" smtClean="0"/>
          </a:p>
          <a:p>
            <a:r>
              <a:rPr lang="ru-RU" sz="2400" dirty="0" smtClean="0"/>
              <a:t>Надо избавиться от зависимости веса от выбора этих параметров выравнивания.</a:t>
            </a:r>
          </a:p>
          <a:p>
            <a:r>
              <a:rPr lang="ru-RU" sz="2400" dirty="0" smtClean="0"/>
              <a:t>Для этого вводится </a:t>
            </a:r>
            <a:r>
              <a:rPr lang="ru-RU" sz="2400" i="1" u="sng" dirty="0" smtClean="0"/>
              <a:t>нормализованный вес</a:t>
            </a:r>
            <a:r>
              <a:rPr lang="ru-RU" sz="2400" dirty="0" smtClean="0"/>
              <a:t>, он же – вес в битах</a:t>
            </a:r>
          </a:p>
          <a:p>
            <a:r>
              <a:rPr lang="ru-RU" sz="2400" dirty="0" smtClean="0"/>
              <a:t>Формула: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en-US" dirty="0" smtClean="0"/>
              <a:t>B = Bit-score = </a:t>
            </a:r>
            <a:r>
              <a:rPr lang="ru-RU" dirty="0" smtClean="0"/>
              <a:t>(</a:t>
            </a:r>
            <a:r>
              <a:rPr lang="el-GR" dirty="0" smtClean="0"/>
              <a:t>λ </a:t>
            </a:r>
            <a:r>
              <a:rPr lang="en-US" dirty="0" smtClean="0"/>
              <a:t>* Score – </a:t>
            </a:r>
            <a:r>
              <a:rPr lang="en-US" dirty="0" err="1" smtClean="0"/>
              <a:t>ln</a:t>
            </a:r>
            <a:r>
              <a:rPr lang="en-US" dirty="0" smtClean="0"/>
              <a:t> K</a:t>
            </a:r>
            <a:r>
              <a:rPr lang="ru-RU" dirty="0" smtClean="0"/>
              <a:t>)</a:t>
            </a:r>
            <a:r>
              <a:rPr lang="en-US" dirty="0" smtClean="0"/>
              <a:t> / </a:t>
            </a:r>
            <a:r>
              <a:rPr lang="en-US" dirty="0" err="1" smtClean="0"/>
              <a:t>ln</a:t>
            </a:r>
            <a:r>
              <a:rPr lang="en-US" dirty="0" smtClean="0"/>
              <a:t> 2</a:t>
            </a:r>
            <a:endParaRPr lang="ru-RU" dirty="0" smtClean="0"/>
          </a:p>
          <a:p>
            <a:r>
              <a:rPr lang="ru-RU" sz="2600" dirty="0" smtClean="0"/>
              <a:t>Нормализованный вес для выравниваний без </a:t>
            </a:r>
            <a:r>
              <a:rPr lang="ru-RU" sz="2600" dirty="0" err="1" smtClean="0"/>
              <a:t>гэпов</a:t>
            </a:r>
            <a:r>
              <a:rPr lang="ru-RU" sz="2600" dirty="0" smtClean="0"/>
              <a:t> не зависит от матрицы весов и штрафов</a:t>
            </a:r>
          </a:p>
          <a:p>
            <a:r>
              <a:rPr lang="ru-RU" sz="2600" dirty="0" smtClean="0"/>
              <a:t>В теории вес в битах </a:t>
            </a:r>
            <a:r>
              <a:rPr lang="en-US" sz="2600" dirty="0" smtClean="0"/>
              <a:t>B = 30 </a:t>
            </a:r>
            <a:r>
              <a:rPr lang="ru-RU" sz="2600" dirty="0" smtClean="0"/>
              <a:t> значит, что надо построить 2</a:t>
            </a:r>
            <a:r>
              <a:rPr lang="ru-RU" sz="2600" baseline="30000" dirty="0" smtClean="0"/>
              <a:t>30</a:t>
            </a:r>
            <a:r>
              <a:rPr lang="ru-RU" sz="2800" dirty="0" smtClean="0"/>
              <a:t> </a:t>
            </a:r>
            <a:r>
              <a:rPr lang="ru-RU" sz="2600" dirty="0" smtClean="0"/>
              <a:t>выравниваний со случайными последовательностями чтобы получить ОДНО с таким же или лучшим весом.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640" y="279790"/>
            <a:ext cx="8622533" cy="88968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Начнем со счета ворон.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1070" y="1278320"/>
            <a:ext cx="8487506" cy="533829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Студент </a:t>
            </a:r>
            <a:r>
              <a:rPr lang="en-US" dirty="0" smtClean="0"/>
              <a:t>X </a:t>
            </a:r>
            <a:r>
              <a:rPr lang="ru-RU" dirty="0" smtClean="0"/>
              <a:t> </a:t>
            </a:r>
            <a:r>
              <a:rPr lang="ru-RU" dirty="0"/>
              <a:t>идя в МГУ считает ворон - такое хобби :(</a:t>
            </a:r>
            <a:endParaRPr lang="en-US" dirty="0"/>
          </a:p>
          <a:p>
            <a:r>
              <a:rPr lang="ru-RU" dirty="0" smtClean="0"/>
              <a:t>По науке это называется так:</a:t>
            </a:r>
          </a:p>
          <a:p>
            <a:pPr marL="914400" lvl="1" indent="-514350"/>
            <a:r>
              <a:rPr lang="ru-RU" dirty="0" smtClean="0"/>
              <a:t>Поход в МГУ – элементарное случайное событие </a:t>
            </a:r>
            <a:r>
              <a:rPr lang="en-US" dirty="0" smtClean="0"/>
              <a:t>:)</a:t>
            </a:r>
            <a:r>
              <a:rPr lang="ru-RU" dirty="0" smtClean="0"/>
              <a:t>. Обозначим его через </a:t>
            </a:r>
            <a:r>
              <a:rPr lang="en-US" dirty="0" smtClean="0"/>
              <a:t>S</a:t>
            </a:r>
          </a:p>
          <a:p>
            <a:pPr marL="914400" lvl="1" indent="-514350"/>
            <a:r>
              <a:rPr lang="ru-RU" dirty="0" smtClean="0"/>
              <a:t>Число ворон </a:t>
            </a:r>
            <a:r>
              <a:rPr lang="en-US" dirty="0" smtClean="0"/>
              <a:t>  C(S) </a:t>
            </a:r>
            <a:r>
              <a:rPr lang="ru-RU" dirty="0" smtClean="0"/>
              <a:t>– случайная величина  (С от</a:t>
            </a:r>
            <a:r>
              <a:rPr lang="en-US" dirty="0" smtClean="0"/>
              <a:t> craw)</a:t>
            </a:r>
            <a:endParaRPr lang="ru-RU" dirty="0" smtClean="0"/>
          </a:p>
          <a:p>
            <a:pPr marL="514350" indent="-514350"/>
            <a:r>
              <a:rPr lang="ru-RU" dirty="0" smtClean="0"/>
              <a:t>За месяц </a:t>
            </a:r>
            <a:r>
              <a:rPr lang="en-US" dirty="0" smtClean="0"/>
              <a:t>X </a:t>
            </a:r>
            <a:r>
              <a:rPr lang="ru-RU" dirty="0" smtClean="0"/>
              <a:t> 20 ра</a:t>
            </a:r>
            <a:r>
              <a:rPr lang="ru-RU" dirty="0"/>
              <a:t>з</a:t>
            </a:r>
            <a:r>
              <a:rPr lang="ru-RU" dirty="0" smtClean="0"/>
              <a:t> посетил МГУ и записал значения случайной величины: С</a:t>
            </a:r>
            <a:r>
              <a:rPr lang="ru-RU" baseline="-25000" dirty="0" smtClean="0"/>
              <a:t>1 </a:t>
            </a:r>
            <a:r>
              <a:rPr lang="ru-RU" dirty="0" smtClean="0"/>
              <a:t>, С</a:t>
            </a:r>
            <a:r>
              <a:rPr lang="ru-RU" baseline="-25000" dirty="0" smtClean="0"/>
              <a:t>2 </a:t>
            </a:r>
            <a:r>
              <a:rPr lang="ru-RU" dirty="0"/>
              <a:t>,</a:t>
            </a:r>
            <a:r>
              <a:rPr lang="ru-RU" dirty="0" smtClean="0"/>
              <a:t> … , С</a:t>
            </a:r>
            <a:r>
              <a:rPr lang="ru-RU" baseline="-25000" dirty="0" smtClean="0"/>
              <a:t>20 </a:t>
            </a:r>
            <a:endParaRPr lang="ru-RU" dirty="0" smtClean="0"/>
          </a:p>
          <a:p>
            <a:pPr marL="514350" indent="-514350"/>
            <a:r>
              <a:rPr lang="ru-RU" dirty="0" smtClean="0"/>
              <a:t>В среднем </a:t>
            </a:r>
            <a:r>
              <a:rPr lang="en-US" dirty="0" smtClean="0"/>
              <a:t>X</a:t>
            </a:r>
            <a:r>
              <a:rPr lang="ru-RU" dirty="0" smtClean="0"/>
              <a:t> встречает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E(</a:t>
            </a:r>
            <a:r>
              <a:rPr lang="ru-RU" dirty="0"/>
              <a:t>число ворон в день)</a:t>
            </a:r>
            <a:r>
              <a:rPr lang="en-US" dirty="0"/>
              <a:t> = (</a:t>
            </a:r>
            <a:r>
              <a:rPr lang="ru-RU" dirty="0"/>
              <a:t>С</a:t>
            </a:r>
            <a:r>
              <a:rPr lang="ru-RU" baseline="-25000" dirty="0"/>
              <a:t>1 </a:t>
            </a:r>
            <a:r>
              <a:rPr lang="en-US" dirty="0"/>
              <a:t>+</a:t>
            </a:r>
            <a:r>
              <a:rPr lang="ru-RU" dirty="0"/>
              <a:t> С</a:t>
            </a:r>
            <a:r>
              <a:rPr lang="ru-RU" baseline="-25000" dirty="0"/>
              <a:t>2 </a:t>
            </a:r>
            <a:r>
              <a:rPr lang="en-US" dirty="0"/>
              <a:t>+</a:t>
            </a:r>
            <a:r>
              <a:rPr lang="ru-RU" dirty="0"/>
              <a:t> … </a:t>
            </a:r>
            <a:r>
              <a:rPr lang="en-US" dirty="0"/>
              <a:t>+</a:t>
            </a:r>
            <a:r>
              <a:rPr lang="ru-RU" dirty="0"/>
              <a:t> С</a:t>
            </a:r>
            <a:r>
              <a:rPr lang="ru-RU" baseline="-25000" dirty="0"/>
              <a:t>20</a:t>
            </a:r>
            <a:r>
              <a:rPr lang="en-US" dirty="0"/>
              <a:t>)/20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допустим, получилось </a:t>
            </a:r>
            <a:r>
              <a:rPr lang="en-US" dirty="0" smtClean="0"/>
              <a:t>E = 7.3 </a:t>
            </a:r>
            <a:r>
              <a:rPr lang="ru-RU" dirty="0" smtClean="0"/>
              <a:t>ворон</a:t>
            </a:r>
            <a:r>
              <a:rPr lang="en-US" dirty="0" smtClean="0"/>
              <a:t> </a:t>
            </a:r>
          </a:p>
          <a:p>
            <a:pPr marL="514350" indent="-514350"/>
            <a:r>
              <a:rPr lang="ru-RU" dirty="0" smtClean="0"/>
              <a:t>По науке </a:t>
            </a:r>
            <a:r>
              <a:rPr lang="en-US" dirty="0" smtClean="0"/>
              <a:t>E </a:t>
            </a:r>
            <a:r>
              <a:rPr lang="ru-RU" dirty="0" smtClean="0"/>
              <a:t>называется математическим ожиданием случайной величины</a:t>
            </a:r>
            <a:endParaRPr lang="en-US" dirty="0" smtClean="0"/>
          </a:p>
          <a:p>
            <a:pPr marL="514350" indent="-514350"/>
            <a:r>
              <a:rPr lang="ru-RU" dirty="0" smtClean="0"/>
              <a:t>В один из дней следующего месяца </a:t>
            </a:r>
            <a:r>
              <a:rPr lang="en-US" dirty="0" smtClean="0"/>
              <a:t>X </a:t>
            </a:r>
            <a:r>
              <a:rPr lang="ru-RU" dirty="0" smtClean="0"/>
              <a:t>увидел 127 ворон и решил, что такое редко наблюдаемое событие нуждается в объяснении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4098" name="Picture 2" descr="Картинки по запросу ворона и попуга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3540" y="123738"/>
            <a:ext cx="1632823" cy="111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6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8767</TotalTime>
  <Words>1727</Words>
  <Application>Microsoft Office PowerPoint</Application>
  <PresentationFormat>Экран (4:3)</PresentationFormat>
  <Paragraphs>295</Paragraphs>
  <Slides>33</Slides>
  <Notes>10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Поиск по сходству</vt:lpstr>
      <vt:lpstr>План</vt:lpstr>
      <vt:lpstr>1. Повторение</vt:lpstr>
      <vt:lpstr>2. Задача поиска </vt:lpstr>
      <vt:lpstr>Формулировка задачи поиска по сходству  Дано:  1) последовательность белка;  2) банк последовательностей, например, Uniprot или часть его, состоящая  из всех белков бактерий Требуется: получить список белков (или их доменов), гомологичных данному белку</vt:lpstr>
      <vt:lpstr>3. Наивное решение</vt:lpstr>
      <vt:lpstr>Время работы выравнивания входной последовательности с каждой банковской</vt:lpstr>
      <vt:lpstr> 4. Программа BLAST. Оценка находок</vt:lpstr>
      <vt:lpstr> Начнем со счета ворон.</vt:lpstr>
      <vt:lpstr> Продолжим с попугаями. </vt:lpstr>
      <vt:lpstr>BLAST </vt:lpstr>
      <vt:lpstr>BLAST </vt:lpstr>
      <vt:lpstr> 5. BLAST. Быстрый эвристический алгоритм</vt:lpstr>
      <vt:lpstr>Индекс – то же, что алфавитный указатель страниц</vt:lpstr>
      <vt:lpstr>Программа создает таблицу </vt:lpstr>
      <vt:lpstr>Составим список слов длины W из входной последовательности</vt:lpstr>
      <vt:lpstr>Отбор банковских последовательностей для выравнивания</vt:lpstr>
      <vt:lpstr>Отбор последовательности:  две слова  на одной диагонали на расстоянии меньше A (зеленые)</vt:lpstr>
      <vt:lpstr>Выравнивание начинается с найденных слов в две стороны</vt:lpstr>
      <vt:lpstr>6. Роль длины слова. Мой эксперимент</vt:lpstr>
      <vt:lpstr>Графическая выдача BLAST</vt:lpstr>
      <vt:lpstr>7. Входные параметры BLAST</vt:lpstr>
      <vt:lpstr>Слайд 23</vt:lpstr>
      <vt:lpstr>Слайд 24</vt:lpstr>
      <vt:lpstr>Слайд 25</vt:lpstr>
      <vt:lpstr>Пример участка малой сложности: GAR (глицин-аргинин богатый) домен</vt:lpstr>
      <vt:lpstr>Слайд 27</vt:lpstr>
      <vt:lpstr>Слайд 28</vt:lpstr>
      <vt:lpstr>9. Карта локального сходства</vt:lpstr>
      <vt:lpstr>Слайд 30</vt:lpstr>
      <vt:lpstr>Слайд 31</vt:lpstr>
      <vt:lpstr>Take home messages</vt:lpstr>
      <vt:lpstr>Слайд 33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</dc:title>
  <dc:creator>aba</dc:creator>
  <cp:lastModifiedBy>aba</cp:lastModifiedBy>
  <cp:revision>279</cp:revision>
  <dcterms:created xsi:type="dcterms:W3CDTF">2017-03-31T07:49:29Z</dcterms:created>
  <dcterms:modified xsi:type="dcterms:W3CDTF">2017-04-25T15:56:09Z</dcterms:modified>
</cp:coreProperties>
</file>