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1"/>
  </p:notesMasterIdLst>
  <p:sldIdLst>
    <p:sldId id="256" r:id="rId2"/>
    <p:sldId id="268" r:id="rId3"/>
    <p:sldId id="297" r:id="rId4"/>
    <p:sldId id="296" r:id="rId5"/>
    <p:sldId id="298" r:id="rId6"/>
    <p:sldId id="299" r:id="rId7"/>
    <p:sldId id="282" r:id="rId8"/>
    <p:sldId id="301" r:id="rId9"/>
    <p:sldId id="302" r:id="rId10"/>
    <p:sldId id="313" r:id="rId11"/>
    <p:sldId id="307" r:id="rId12"/>
    <p:sldId id="283" r:id="rId13"/>
    <p:sldId id="257" r:id="rId14"/>
    <p:sldId id="308" r:id="rId15"/>
    <p:sldId id="288" r:id="rId16"/>
    <p:sldId id="287" r:id="rId17"/>
    <p:sldId id="292" r:id="rId18"/>
    <p:sldId id="312" r:id="rId19"/>
    <p:sldId id="261" r:id="rId20"/>
    <p:sldId id="315" r:id="rId21"/>
    <p:sldId id="265" r:id="rId22"/>
    <p:sldId id="274" r:id="rId23"/>
    <p:sldId id="319" r:id="rId24"/>
    <p:sldId id="277" r:id="rId25"/>
    <p:sldId id="279" r:id="rId26"/>
    <p:sldId id="280" r:id="rId27"/>
    <p:sldId id="281" r:id="rId28"/>
    <p:sldId id="304" r:id="rId29"/>
    <p:sldId id="300" r:id="rId30"/>
    <p:sldId id="303" r:id="rId31"/>
    <p:sldId id="305" r:id="rId32"/>
    <p:sldId id="306" r:id="rId33"/>
    <p:sldId id="309" r:id="rId34"/>
    <p:sldId id="310" r:id="rId35"/>
    <p:sldId id="311" r:id="rId36"/>
    <p:sldId id="314" r:id="rId37"/>
    <p:sldId id="316" r:id="rId38"/>
    <p:sldId id="317" r:id="rId39"/>
    <p:sldId id="318" r:id="rId40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1" d="100"/>
          <a:sy n="51" d="100"/>
        </p:scale>
        <p:origin x="852" y="4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25" d="100"/>
        <a:sy n="25" d="100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914EE235-0265-401A-AD04-2EB6A2074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44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DA48125-566F-4EF9-8999-C38FB3867188}" type="slidenum">
              <a:rPr lang="ru-RU" smtClean="0">
                <a:ea typeface="WenQuanYi Micro Hei" charset="0"/>
                <a:cs typeface="WenQuanYi Micro Hei" charset="0"/>
              </a:rPr>
              <a:pPr/>
              <a:t>1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8627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2C44907-5751-4F2E-9E84-55622C62FB46}" type="slidenum">
              <a:rPr lang="ru-RU" smtClean="0">
                <a:ea typeface="WenQuanYi Micro Hei" charset="0"/>
                <a:cs typeface="WenQuanYi Micro Hei" charset="0"/>
              </a:rPr>
              <a:pPr/>
              <a:t>26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49522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9A3BFBE-A861-4177-AC40-CEC40FB29D8D}" type="slidenum">
              <a:rPr lang="ru-RU" smtClean="0">
                <a:ea typeface="WenQuanYi Micro Hei" charset="0"/>
                <a:cs typeface="WenQuanYi Micro Hei" charset="0"/>
              </a:rPr>
              <a:pPr/>
              <a:t>27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75834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4EE235-0265-401A-AD04-2EB6A207418B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94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D5DAFCE-5C32-4440-AD2B-DBD94B7794D6}" type="slidenum">
              <a:rPr lang="ru-RU" smtClean="0">
                <a:ea typeface="WenQuanYi Micro Hei" charset="0"/>
                <a:cs typeface="WenQuanYi Micro Hei" charset="0"/>
              </a:rPr>
              <a:pPr/>
              <a:t>34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32901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D5DAFCE-5C32-4440-AD2B-DBD94B7794D6}" type="slidenum">
              <a:rPr lang="ru-RU" smtClean="0">
                <a:ea typeface="WenQuanYi Micro Hei" charset="0"/>
                <a:cs typeface="WenQuanYi Micro Hei" charset="0"/>
              </a:rPr>
              <a:pPr/>
              <a:t>35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3565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D5DAFCE-5C32-4440-AD2B-DBD94B7794D6}" type="slidenum">
              <a:rPr lang="ru-RU" smtClean="0">
                <a:ea typeface="WenQuanYi Micro Hei" charset="0"/>
                <a:cs typeface="WenQuanYi Micro Hei" charset="0"/>
              </a:rPr>
              <a:pPr/>
              <a:t>13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24575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4EE235-0265-401A-AD04-2EB6A207418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2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D5DAFCE-5C32-4440-AD2B-DBD94B7794D6}" type="slidenum">
              <a:rPr lang="ru-RU" smtClean="0">
                <a:ea typeface="WenQuanYi Micro Hei" charset="0"/>
                <a:cs typeface="WenQuanYi Micro Hei" charset="0"/>
              </a:rPr>
              <a:pPr/>
              <a:t>15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98541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D5DAFCE-5C32-4440-AD2B-DBD94B7794D6}" type="slidenum">
              <a:rPr lang="ru-RU" smtClean="0">
                <a:ea typeface="WenQuanYi Micro Hei" charset="0"/>
                <a:cs typeface="WenQuanYi Micro Hei" charset="0"/>
              </a:rPr>
              <a:pPr/>
              <a:t>17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9854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4EE235-0265-401A-AD04-2EB6A207418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68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7191C01-98D7-43DB-B6E3-7C906043E193}" type="slidenum">
              <a:rPr lang="ru-RU" smtClean="0">
                <a:ea typeface="WenQuanYi Micro Hei" charset="0"/>
                <a:cs typeface="WenQuanYi Micro Hei" charset="0"/>
              </a:rPr>
              <a:pPr/>
              <a:t>22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08443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5BD3673-E192-4BBF-A5AE-ACAF8F08CF68}" type="slidenum">
              <a:rPr lang="ru-RU" smtClean="0">
                <a:ea typeface="WenQuanYi Micro Hei" charset="0"/>
                <a:cs typeface="WenQuanYi Micro Hei" charset="0"/>
              </a:rPr>
              <a:pPr/>
              <a:t>24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74149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EFCB6C7-8CC4-4727-9BCA-E8AB944C428D}" type="slidenum">
              <a:rPr lang="ru-RU" smtClean="0">
                <a:ea typeface="WenQuanYi Micro Hei" charset="0"/>
                <a:cs typeface="WenQuanYi Micro Hei" charset="0"/>
              </a:rPr>
              <a:pPr/>
              <a:t>25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980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27FE3-B1E9-4F5C-954E-2A7ABF257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C064-A989-4842-84DE-971750909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FA01B-3E90-441D-A9ED-FFF2E5869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86EAA-5B50-41E9-877E-D447C293C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FC09C-AA65-4092-A2D7-E66400FF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5F5E4-9EAF-425C-A823-DBBC357D5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66CBE-0653-443C-85EB-386080FC9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1AAC7-376C-467B-BC01-DBCCECCA5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91A9A-7CF8-439A-A945-0941D8DE9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98C7-F835-4424-A8E0-6D67E1837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00BF8-2643-4C68-9DA0-A20756E35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30425" cy="366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30425" cy="366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332D95C9-F43E-47E8-9AAB-E6C4FF475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Micro Hei" charset="0"/>
          <a:cs typeface="WenQuanYi Micro 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Micro Hei" charset="0"/>
          <a:cs typeface="WenQuanYi Micro 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Micro Hei" charset="0"/>
          <a:cs typeface="WenQuanYi Micro 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Micro Hei" charset="0"/>
          <a:cs typeface="WenQuanYi Micro 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Micro Hei" charset="0"/>
          <a:cs typeface="WenQuanYi Micro 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Micro Hei" charset="0"/>
          <a:cs typeface="WenQuanYi Micro 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Micro Hei" charset="0"/>
          <a:cs typeface="WenQuanYi Micro 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last.ncbi.nlm.nih.gov/Blast.cgi?CMD=Web&amp;PAGE_TYPE=BlastDocs&amp;DOC_TYPE=CloudBlast" TargetMode="External"/><Relationship Id="rId2" Type="http://schemas.openxmlformats.org/officeDocument/2006/relationships/hyperlink" Target="https://blast.ncbi.nlm.nih.gov/Blast.cgi?CMD=Web&amp;PAGE_TYPE=BlastDocs&amp;DOC_TYPE=Download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odomo.fbb.msu.ru/wiki/Main/blas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homepages.ulb.ac.be/~dgonze/TEACHING/stat_scores.pd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893961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BLAST</a:t>
            </a:r>
            <a:endParaRPr lang="ru-RU" sz="4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960512"/>
          </a:xfrm>
        </p:spPr>
        <p:txBody>
          <a:bodyPr/>
          <a:lstStyle/>
          <a:p>
            <a:r>
              <a:rPr lang="ru-RU" dirty="0" smtClean="0"/>
              <a:t>Поиск в нуклеотидных банках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2220292"/>
          </a:xfrm>
        </p:spPr>
        <p:txBody>
          <a:bodyPr/>
          <a:lstStyle/>
          <a:p>
            <a:r>
              <a:rPr lang="en-US" sz="3200" dirty="0" smtClean="0"/>
              <a:t>Blast </a:t>
            </a:r>
            <a:r>
              <a:rPr lang="ru-RU" sz="3200" dirty="0" smtClean="0"/>
              <a:t>по геномам.</a:t>
            </a:r>
            <a:br>
              <a:rPr lang="ru-RU" sz="3200" dirty="0" smtClean="0"/>
            </a:br>
            <a:r>
              <a:rPr lang="ru-RU" sz="3200" dirty="0" smtClean="0"/>
              <a:t>Ниже на странице есть другие новые специализированные разновидности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8291AAC7-376C-467B-BC01-DBCCECCA55C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23" y="2624310"/>
            <a:ext cx="9144000" cy="37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284188"/>
          </a:xfrm>
        </p:spPr>
        <p:txBody>
          <a:bodyPr/>
          <a:lstStyle/>
          <a:p>
            <a:r>
              <a:rPr lang="ru-RU" sz="3600" dirty="0" smtClean="0"/>
              <a:t>Что значат колонки в таблице находок.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Важно знать если на входе – например, геном бактерии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>
          <a:xfrm>
            <a:off x="6553200" y="6309320"/>
            <a:ext cx="2130425" cy="366713"/>
          </a:xfrm>
        </p:spPr>
        <p:txBody>
          <a:bodyPr/>
          <a:lstStyle/>
          <a:p>
            <a:pPr algn="r">
              <a:defRPr/>
            </a:pPr>
            <a:fld id="{8291AAC7-376C-467B-BC01-DBCCECCA55C2}" type="slidenum">
              <a:rPr lang="ru-RU" smtClean="0"/>
              <a:pPr algn="r">
                <a:defRPr/>
              </a:pPr>
              <a:t>11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736"/>
            <a:ext cx="9144000" cy="338852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 bwMode="auto">
          <a:xfrm>
            <a:off x="4679504" y="4005064"/>
            <a:ext cx="4464496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339" r="2746"/>
          <a:stretch/>
        </p:blipFill>
        <p:spPr>
          <a:xfrm>
            <a:off x="324472" y="5212874"/>
            <a:ext cx="8496000" cy="109644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 bwMode="auto">
          <a:xfrm flipV="1">
            <a:off x="755576" y="4185084"/>
            <a:ext cx="3923928" cy="18362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325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6425" cy="1433512"/>
          </a:xfrm>
        </p:spPr>
        <p:txBody>
          <a:bodyPr/>
          <a:lstStyle/>
          <a:p>
            <a:r>
              <a:rPr lang="en-US" sz="3600" dirty="0" smtClean="0"/>
              <a:t>BLAST. </a:t>
            </a:r>
            <a:r>
              <a:rPr lang="ru-RU" sz="3600" dirty="0"/>
              <a:t>Множественные находки в одной банковской последовательности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5" y="2092300"/>
            <a:ext cx="8075240" cy="34849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Max score </a:t>
            </a:r>
            <a:r>
              <a:rPr lang="ru-RU" dirty="0"/>
              <a:t>(</a:t>
            </a:r>
            <a:r>
              <a:rPr lang="en-US" dirty="0"/>
              <a:t>bits) </a:t>
            </a:r>
            <a:r>
              <a:rPr lang="ru-RU" dirty="0" smtClean="0"/>
              <a:t>-  вес </a:t>
            </a:r>
            <a:r>
              <a:rPr lang="ru-RU" u="sng" dirty="0" smtClean="0"/>
              <a:t>лучшей</a:t>
            </a:r>
            <a:r>
              <a:rPr lang="ru-RU" dirty="0" smtClean="0"/>
              <a:t> находки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Total score </a:t>
            </a:r>
            <a:r>
              <a:rPr lang="ru-RU" dirty="0" smtClean="0"/>
              <a:t>(</a:t>
            </a:r>
            <a:r>
              <a:rPr lang="en-US" dirty="0" smtClean="0"/>
              <a:t>bits) - </a:t>
            </a:r>
            <a:r>
              <a:rPr lang="ru-RU" u="sng" dirty="0" smtClean="0"/>
              <a:t>сумм</a:t>
            </a:r>
            <a:r>
              <a:rPr lang="ru-RU" u="sng" dirty="0"/>
              <a:t>а</a:t>
            </a:r>
            <a:r>
              <a:rPr lang="ru-RU" u="sng" dirty="0" smtClean="0"/>
              <a:t> весов </a:t>
            </a:r>
            <a:r>
              <a:rPr lang="ru-RU" dirty="0" smtClean="0"/>
              <a:t>находок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Coverage </a:t>
            </a:r>
            <a:r>
              <a:rPr lang="ru-RU" dirty="0" smtClean="0"/>
              <a:t>– </a:t>
            </a:r>
            <a:r>
              <a:rPr lang="ru-RU" u="sng" dirty="0" smtClean="0"/>
              <a:t>сумма покрытий </a:t>
            </a:r>
            <a:r>
              <a:rPr lang="ru-RU" dirty="0" smtClean="0"/>
              <a:t>находками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Identity – </a:t>
            </a:r>
            <a:r>
              <a:rPr lang="ru-RU" dirty="0" smtClean="0"/>
              <a:t>по </a:t>
            </a:r>
            <a:r>
              <a:rPr lang="ru-RU" u="sng" dirty="0" smtClean="0"/>
              <a:t>лучшей</a:t>
            </a:r>
            <a:r>
              <a:rPr lang="ru-RU" dirty="0" smtClean="0"/>
              <a:t> находке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E-value – </a:t>
            </a:r>
            <a:r>
              <a:rPr lang="ru-RU" u="sng" dirty="0" smtClean="0"/>
              <a:t>лучшей</a:t>
            </a:r>
            <a:r>
              <a:rPr lang="ru-RU" dirty="0" smtClean="0"/>
              <a:t> находки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marL="0" indent="0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5886EAA-5B50-41E9-877E-D447C293CBE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547664" y="116632"/>
            <a:ext cx="6086475" cy="8637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 dirty="0" smtClean="0">
                <a:solidFill>
                  <a:srgbClr val="000000"/>
                </a:solidFill>
              </a:rPr>
              <a:t>Семь </a:t>
            </a:r>
            <a:r>
              <a:rPr lang="ru-RU" sz="4400" dirty="0">
                <a:solidFill>
                  <a:srgbClr val="000000"/>
                </a:solidFill>
              </a:rPr>
              <a:t>видов </a:t>
            </a:r>
            <a:r>
              <a:rPr lang="en-US" sz="4400" dirty="0" smtClean="0">
                <a:solidFill>
                  <a:srgbClr val="000000"/>
                </a:solidFill>
              </a:rPr>
              <a:t>BLAST</a:t>
            </a:r>
            <a:endParaRPr lang="ru-RU" sz="4400" dirty="0">
              <a:solidFill>
                <a:srgbClr val="000000"/>
              </a:solidFill>
            </a:endParaRPr>
          </a:p>
        </p:txBody>
      </p:sp>
      <p:graphicFrame>
        <p:nvGraphicFramePr>
          <p:cNvPr id="409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752905"/>
              </p:ext>
            </p:extLst>
          </p:nvPr>
        </p:nvGraphicFramePr>
        <p:xfrm>
          <a:off x="539552" y="980728"/>
          <a:ext cx="8209036" cy="5330769"/>
        </p:xfrm>
        <a:graphic>
          <a:graphicData uri="http://schemas.openxmlformats.org/drawingml/2006/table">
            <a:tbl>
              <a:tblPr/>
              <a:tblGrid>
                <a:gridCol w="3384376"/>
                <a:gridCol w="2088314"/>
                <a:gridCol w="2736346"/>
              </a:tblGrid>
              <a:tr h="540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Программа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Запрос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Банк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Нуклеотидный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BLAST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N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MegaBLAST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Discontiguous</a:t>
                      </a:r>
                      <a: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megaBLAST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WenQuanYi Micro Hei" charset="0"/>
                        <a:cs typeface="Arial" panose="020B0604020202020204" pitchFamily="34" charset="0"/>
                      </a:endParaRP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BLAST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P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Белок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Белки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BLAST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X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Белки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T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BLAST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N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Белок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T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BLAST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X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191A9A-7CF8-439A-A945-0941D8DE903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492100"/>
          </a:xfrm>
        </p:spPr>
        <p:txBody>
          <a:bodyPr/>
          <a:lstStyle/>
          <a:p>
            <a:r>
              <a:rPr lang="ru-RU" sz="3200" dirty="0" smtClean="0"/>
              <a:t>Выбор варианта нуклеотидного </a:t>
            </a:r>
            <a:r>
              <a:rPr lang="en-US" sz="3200" dirty="0" smtClean="0"/>
              <a:t>BLAST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8291AAC7-376C-467B-BC01-DBCCECCA55C2}" type="slidenum">
              <a:rPr lang="ru-RU" smtClean="0"/>
              <a:pPr algn="r">
                <a:defRPr/>
              </a:pPr>
              <a:t>14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366" r="3942"/>
          <a:stretch/>
        </p:blipFill>
        <p:spPr>
          <a:xfrm>
            <a:off x="288000" y="764704"/>
            <a:ext cx="8568000" cy="208823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982284"/>
              </p:ext>
            </p:extLst>
          </p:nvPr>
        </p:nvGraphicFramePr>
        <p:xfrm>
          <a:off x="372598" y="2708920"/>
          <a:ext cx="8395627" cy="34688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63098"/>
                <a:gridCol w="2376264"/>
                <a:gridCol w="1936353"/>
                <a:gridCol w="2619912"/>
              </a:tblGrid>
              <a:tr h="588065"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Длина</a:t>
                      </a:r>
                      <a:r>
                        <a:rPr lang="ru-RU" sz="2000" baseline="0" dirty="0" smtClean="0">
                          <a:ln w="25400">
                            <a:noFill/>
                          </a:ln>
                        </a:rPr>
                        <a:t> слова по умолчанию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Возможность выбора длины слова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Комментарии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n w="25400">
                            <a:noFill/>
                          </a:ln>
                        </a:rPr>
                        <a:t>Megablast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n w="25400">
                            <a:noFill/>
                          </a:ln>
                        </a:rPr>
                        <a:t>28</a:t>
                      </a:r>
                      <a:endParaRPr lang="ru-RU" sz="2000" b="1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16</a:t>
                      </a:r>
                      <a:r>
                        <a:rPr lang="en-US" sz="2000" dirty="0" smtClean="0">
                          <a:ln w="25400">
                            <a:noFill/>
                          </a:ln>
                        </a:rPr>
                        <a:t>,</a:t>
                      </a:r>
                      <a:r>
                        <a:rPr lang="en-US" sz="2000" baseline="0" dirty="0" smtClean="0">
                          <a:ln w="25400">
                            <a:noFill/>
                          </a:ln>
                        </a:rPr>
                        <a:t> 20, … 256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Поиск</a:t>
                      </a:r>
                      <a:r>
                        <a:rPr lang="ru-RU" sz="2000" baseline="0" dirty="0" smtClean="0">
                          <a:ln w="25400">
                            <a:noFill/>
                          </a:ln>
                        </a:rPr>
                        <a:t> очень похожих последовательностей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n w="25400">
                            <a:noFill/>
                          </a:ln>
                        </a:rPr>
                        <a:t>Discontigous</a:t>
                      </a:r>
                      <a:r>
                        <a:rPr lang="en-US" sz="2000" baseline="0" dirty="0" smtClean="0">
                          <a:ln w="25400">
                            <a:noFill/>
                          </a:ln>
                        </a:rPr>
                        <a:t> </a:t>
                      </a:r>
                      <a:r>
                        <a:rPr lang="en-US" sz="2000" baseline="0" dirty="0" err="1" smtClean="0">
                          <a:ln w="25400">
                            <a:noFill/>
                          </a:ln>
                        </a:rPr>
                        <a:t>megablast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 w="25400">
                            <a:noFill/>
                          </a:ln>
                        </a:rPr>
                        <a:t>11</a:t>
                      </a:r>
                    </a:p>
                    <a:p>
                      <a:pPr algn="ctr"/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Слово</a:t>
                      </a:r>
                      <a:r>
                        <a:rPr lang="ru-RU" sz="2000" baseline="0" dirty="0" smtClean="0">
                          <a:ln w="25400">
                            <a:noFill/>
                          </a:ln>
                        </a:rPr>
                        <a:t>  разрывное</a:t>
                      </a:r>
                      <a:r>
                        <a:rPr lang="en-US" sz="2000" baseline="0" dirty="0" smtClean="0">
                          <a:ln w="25400">
                            <a:noFill/>
                          </a:ln>
                        </a:rPr>
                        <a:t>:</a:t>
                      </a:r>
                    </a:p>
                    <a:p>
                      <a:pPr algn="ctr"/>
                      <a:r>
                        <a:rPr lang="fr-FR" sz="2000" dirty="0" smtClean="0"/>
                        <a:t>1101101101101101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 w="25400">
                            <a:noFill/>
                          </a:ln>
                        </a:rPr>
                        <a:t>12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Ни то, ни сё…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n w="25400">
                            <a:noFill/>
                          </a:ln>
                        </a:rPr>
                        <a:t>BlastN</a:t>
                      </a:r>
                      <a:endParaRPr lang="ru-RU" sz="2000" dirty="0" smtClean="0">
                        <a:ln w="25400">
                          <a:noFill/>
                        </a:ln>
                      </a:endParaRPr>
                    </a:p>
                    <a:p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11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n w="25400">
                            <a:noFill/>
                          </a:ln>
                        </a:rPr>
                        <a:t>7</a:t>
                      </a:r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, 15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Поиск всех похожих последовательностей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6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166688"/>
            <a:ext cx="8226425" cy="526008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6680" y="836712"/>
            <a:ext cx="8496944" cy="57606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Какому виду (или роду) принадлежит </a:t>
            </a:r>
            <a:r>
              <a:rPr lang="ru-RU" sz="2400" dirty="0" err="1"/>
              <a:t>секвенированный</a:t>
            </a:r>
            <a:r>
              <a:rPr lang="ru-RU" sz="2400" dirty="0"/>
              <a:t> фрагмент 18</a:t>
            </a:r>
            <a:r>
              <a:rPr lang="en-US" sz="2400" dirty="0"/>
              <a:t>S </a:t>
            </a:r>
            <a:r>
              <a:rPr lang="ru-RU" sz="2400" dirty="0"/>
              <a:t>РНК из </a:t>
            </a:r>
            <a:r>
              <a:rPr lang="ru-RU" sz="2400" dirty="0" err="1" smtClean="0"/>
              <a:t>метагенома</a:t>
            </a:r>
            <a:r>
              <a:rPr lang="ru-RU" sz="2400" dirty="0" smtClean="0"/>
              <a:t>?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Мы </a:t>
            </a:r>
            <a:r>
              <a:rPr lang="ru-RU" sz="2400" dirty="0" err="1" smtClean="0"/>
              <a:t>секвенировали</a:t>
            </a:r>
            <a:r>
              <a:rPr lang="ru-RU" sz="2400" dirty="0" smtClean="0"/>
              <a:t> участок </a:t>
            </a:r>
            <a:r>
              <a:rPr lang="en-US" sz="2400" dirty="0" smtClean="0"/>
              <a:t>ITS</a:t>
            </a:r>
            <a:r>
              <a:rPr lang="ru-RU" sz="2400" dirty="0" smtClean="0"/>
              <a:t>1 нематоды, для которой известен полный геном. Найти координаты участка в </a:t>
            </a:r>
            <a:r>
              <a:rPr lang="ru-RU" sz="2400" dirty="0" err="1" smtClean="0"/>
              <a:t>контиге</a:t>
            </a:r>
            <a:r>
              <a:rPr lang="ru-RU" sz="2400" dirty="0" smtClean="0"/>
              <a:t> генома и его описание</a:t>
            </a: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Мы </a:t>
            </a:r>
            <a:r>
              <a:rPr lang="ru-RU" sz="2400" dirty="0" err="1" smtClean="0"/>
              <a:t>секвенировали</a:t>
            </a:r>
            <a:r>
              <a:rPr lang="ru-RU" sz="2400" dirty="0" smtClean="0"/>
              <a:t> фрагмент гена гистона </a:t>
            </a:r>
            <a:r>
              <a:rPr lang="en-US" sz="2400" dirty="0" smtClean="0"/>
              <a:t>H3</a:t>
            </a:r>
            <a:r>
              <a:rPr lang="ru-RU" sz="2400" dirty="0" smtClean="0"/>
              <a:t>. </a:t>
            </a:r>
            <a:r>
              <a:rPr lang="en-US" sz="2400" dirty="0" smtClean="0"/>
              <a:t> </a:t>
            </a:r>
            <a:r>
              <a:rPr lang="ru-RU" sz="2400" dirty="0" smtClean="0"/>
              <a:t>Что известно о полиморфизмах на этом участке в белке? </a:t>
            </a: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Есть ли у ген ДНК-</a:t>
            </a:r>
            <a:r>
              <a:rPr lang="ru-RU" sz="2400" dirty="0" err="1" smtClean="0"/>
              <a:t>метилтрансферазы</a:t>
            </a:r>
            <a:r>
              <a:rPr lang="ru-RU" sz="2400" dirty="0" smtClean="0"/>
              <a:t> в геноме </a:t>
            </a:r>
            <a:r>
              <a:rPr lang="en-US" sz="2400" i="1" dirty="0" err="1" smtClean="0"/>
              <a:t>Amoeboaphelidium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protococcarum</a:t>
            </a:r>
            <a:r>
              <a:rPr lang="ru-RU" sz="2400" dirty="0" smtClean="0"/>
              <a:t>?</a:t>
            </a:r>
            <a:r>
              <a:rPr lang="en-US" sz="2400" dirty="0" smtClean="0"/>
              <a:t> 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Насколько похожи и чем похожи геномы двух вирусов разных видов</a:t>
            </a:r>
            <a:r>
              <a:rPr lang="ru-RU" sz="2400" dirty="0"/>
              <a:t>?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Какие глобальные перестройки – крупные </a:t>
            </a:r>
            <a:r>
              <a:rPr lang="ru-RU" sz="2400" dirty="0" err="1" smtClean="0"/>
              <a:t>делеции</a:t>
            </a:r>
            <a:r>
              <a:rPr lang="en-US" sz="2400" dirty="0" smtClean="0"/>
              <a:t>/</a:t>
            </a:r>
            <a:r>
              <a:rPr lang="ru-RU" sz="2400" dirty="0" smtClean="0"/>
              <a:t>вставки, инверсии, дупликации, </a:t>
            </a:r>
            <a:r>
              <a:rPr lang="ru-RU" sz="2400" dirty="0" err="1" smtClean="0"/>
              <a:t>транслокации</a:t>
            </a:r>
            <a:r>
              <a:rPr lang="ru-RU" sz="2400" dirty="0" smtClean="0"/>
              <a:t> -  произошли между геномами двух родственных бактерий? </a:t>
            </a:r>
            <a:endParaRPr lang="ru-RU" sz="2400" dirty="0"/>
          </a:p>
          <a:p>
            <a:pPr marL="0" indent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65886EAA-5B50-41E9-877E-D447C293CBE4}" type="slidenum">
              <a:rPr lang="ru-RU" smtClean="0"/>
              <a:pPr algn="r"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242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91264" cy="2292300"/>
          </a:xfrm>
        </p:spPr>
        <p:txBody>
          <a:bodyPr/>
          <a:lstStyle/>
          <a:p>
            <a:r>
              <a:rPr lang="ru-RU" sz="3600" dirty="0" smtClean="0"/>
              <a:t>Для поиска кодирующих последовательностей надо нуклеотиды транслировать в белки!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</a:t>
            </a:r>
            <a:r>
              <a:rPr lang="ru-RU" dirty="0" err="1" smtClean="0"/>
              <a:t>Е.Кунин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8787" y="3119488"/>
            <a:ext cx="8226425" cy="3600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Сходство последовательностей белков больше чем последовательностей генов за счет синонимических мутаций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выравнивании белковых последовательностей учитывается сходство аминокислот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65886EAA-5B50-41E9-877E-D447C293CBE4}" type="slidenum">
              <a:rPr lang="ru-RU" smtClean="0"/>
              <a:pPr algn="r"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6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166688"/>
            <a:ext cx="8226425" cy="526008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7606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Какому виду (или роду) принадлежит </a:t>
            </a:r>
            <a:r>
              <a:rPr lang="ru-RU" sz="2400" dirty="0" err="1" smtClean="0"/>
              <a:t>секвенированный</a:t>
            </a:r>
            <a:r>
              <a:rPr lang="ru-RU" sz="2400" dirty="0" smtClean="0"/>
              <a:t> фрагмент </a:t>
            </a:r>
            <a:r>
              <a:rPr lang="ru-RU" sz="2400" dirty="0"/>
              <a:t>18</a:t>
            </a:r>
            <a:r>
              <a:rPr lang="en-US" sz="2400" dirty="0"/>
              <a:t>S </a:t>
            </a:r>
            <a:r>
              <a:rPr lang="ru-RU" sz="2400" dirty="0" smtClean="0"/>
              <a:t>РНК из </a:t>
            </a:r>
            <a:r>
              <a:rPr lang="ru-RU" sz="2400" dirty="0" err="1" smtClean="0"/>
              <a:t>метагенома</a:t>
            </a:r>
            <a:r>
              <a:rPr lang="ru-RU" sz="2400" dirty="0" smtClean="0"/>
              <a:t>? (</a:t>
            </a:r>
            <a:r>
              <a:rPr lang="en-US" sz="2400" dirty="0" smtClean="0"/>
              <a:t>BLASTN, word size = 7)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Мы </a:t>
            </a:r>
            <a:r>
              <a:rPr lang="ru-RU" sz="2400" dirty="0" err="1" smtClean="0"/>
              <a:t>секвенировали</a:t>
            </a:r>
            <a:r>
              <a:rPr lang="ru-RU" sz="2400" dirty="0" smtClean="0"/>
              <a:t> участок </a:t>
            </a:r>
            <a:r>
              <a:rPr lang="en-US" sz="2400" dirty="0" smtClean="0"/>
              <a:t>ITS</a:t>
            </a:r>
            <a:r>
              <a:rPr lang="ru-RU" sz="2400" dirty="0" smtClean="0"/>
              <a:t>1 нематоды, для которой известен полный геном. Найти координаты участка в </a:t>
            </a:r>
            <a:r>
              <a:rPr lang="ru-RU" sz="2400" dirty="0" err="1" smtClean="0"/>
              <a:t>контиге</a:t>
            </a:r>
            <a:r>
              <a:rPr lang="ru-RU" sz="2400" dirty="0" smtClean="0"/>
              <a:t> генома и его описание</a:t>
            </a:r>
            <a:r>
              <a:rPr lang="en-US" sz="2400" dirty="0" smtClean="0"/>
              <a:t> (</a:t>
            </a:r>
            <a:r>
              <a:rPr lang="en-US" sz="2400" dirty="0" err="1" smtClean="0"/>
              <a:t>MegaBLAST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Мы </a:t>
            </a:r>
            <a:r>
              <a:rPr lang="ru-RU" sz="2400" dirty="0" err="1" smtClean="0"/>
              <a:t>секвенировали</a:t>
            </a:r>
            <a:r>
              <a:rPr lang="ru-RU" sz="2400" dirty="0" smtClean="0"/>
              <a:t> фрагмент гена гистона </a:t>
            </a:r>
            <a:r>
              <a:rPr lang="en-US" sz="2400" dirty="0" smtClean="0"/>
              <a:t>H3</a:t>
            </a:r>
            <a:r>
              <a:rPr lang="ru-RU" sz="2400" dirty="0" smtClean="0"/>
              <a:t>. </a:t>
            </a:r>
            <a:r>
              <a:rPr lang="en-US" sz="2400" dirty="0" smtClean="0"/>
              <a:t> </a:t>
            </a:r>
            <a:r>
              <a:rPr lang="ru-RU" sz="2400" dirty="0" smtClean="0"/>
              <a:t>Что известно о полиморфизмах в этом белке? </a:t>
            </a:r>
            <a:r>
              <a:rPr lang="en-US" sz="2400" dirty="0" smtClean="0"/>
              <a:t>  (BLASTX)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Есть ли у ген </a:t>
            </a:r>
            <a:r>
              <a:rPr lang="ru-RU" sz="2400" dirty="0" err="1" smtClean="0"/>
              <a:t>ДНК-метилтрансферазы</a:t>
            </a:r>
            <a:r>
              <a:rPr lang="ru-RU" sz="2400" dirty="0" smtClean="0"/>
              <a:t> в геноме </a:t>
            </a:r>
            <a:r>
              <a:rPr lang="en-US" sz="2400" i="1" dirty="0" err="1" smtClean="0"/>
              <a:t>Amoeboaphelidium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protococcarum</a:t>
            </a:r>
            <a:r>
              <a:rPr lang="ru-RU" sz="2400" dirty="0" smtClean="0"/>
              <a:t>?</a:t>
            </a:r>
            <a:r>
              <a:rPr lang="en-US" sz="2400" dirty="0" smtClean="0"/>
              <a:t> (TBALSTN)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Насколько похожи и чем похожи геномы двух вирусов разных видов?</a:t>
            </a:r>
            <a:r>
              <a:rPr lang="en-US" sz="2400" dirty="0" smtClean="0"/>
              <a:t> (TBLASTX)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Какие глобальные перестройки – крупные </a:t>
            </a:r>
            <a:r>
              <a:rPr lang="ru-RU" sz="2400" dirty="0" err="1" smtClean="0"/>
              <a:t>делеции</a:t>
            </a:r>
            <a:r>
              <a:rPr lang="en-US" sz="2400" dirty="0" smtClean="0"/>
              <a:t>/</a:t>
            </a:r>
            <a:r>
              <a:rPr lang="ru-RU" sz="2400" dirty="0" smtClean="0"/>
              <a:t>вставки, инверсии, дупликации, </a:t>
            </a:r>
            <a:r>
              <a:rPr lang="ru-RU" sz="2400" dirty="0" err="1" smtClean="0"/>
              <a:t>транслокации</a:t>
            </a:r>
            <a:r>
              <a:rPr lang="ru-RU" sz="2400" dirty="0" smtClean="0"/>
              <a:t> -  произошли между геномами двух родственных бактерий?</a:t>
            </a:r>
            <a:r>
              <a:rPr lang="en-US" sz="2400" dirty="0" smtClean="0"/>
              <a:t> (BLAST2SEQ)</a:t>
            </a: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5886EAA-5B50-41E9-877E-D447C293CBE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242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Хороший </a:t>
            </a:r>
            <a:r>
              <a:rPr lang="en-US" dirty="0" smtClean="0"/>
              <a:t>help </a:t>
            </a:r>
            <a:r>
              <a:rPr lang="ru-RU" dirty="0" smtClean="0"/>
              <a:t>по </a:t>
            </a:r>
            <a:r>
              <a:rPr lang="en-US" dirty="0" smtClean="0"/>
              <a:t>BLAST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8291AAC7-376C-467B-BC01-DBCCECCA55C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936" y="155853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https://blast.ncbi.nlm.nih.gov/Blast.cgi?CMD=Web&amp;PAGE_TYPE=BlastDocs&amp;DOC_TYPE=BlastHelp#entrez_query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950" y="2708920"/>
            <a:ext cx="79280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Как выйти на него по ссылкам  я не нашел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endParaRPr lang="ru-RU" sz="2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ru-RU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ru-RU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НАШЕЛ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en-US" sz="2800" b="1" dirty="0"/>
              <a:t>Other BLAST information</a:t>
            </a:r>
          </a:p>
          <a:p>
            <a:r>
              <a:rPr lang="en-US" sz="2800" u="sng" dirty="0">
                <a:hlinkClick r:id="rId2" tooltip="Download BLAST Software and Databases"/>
              </a:rPr>
              <a:t>Download BLAST Software and Databases</a:t>
            </a:r>
            <a:endParaRPr lang="en-US" sz="2800" dirty="0"/>
          </a:p>
          <a:p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</a:rPr>
              <a:t>Developer information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u="sng" dirty="0">
                <a:hlinkClick r:id="rId3" tooltip="BLAST Searches at a Cloud Provider"/>
              </a:rPr>
              <a:t>BLAST Searches at a Cloud Provider</a:t>
            </a:r>
            <a:endParaRPr lang="en-US" sz="2800" dirty="0"/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193088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971550" y="188640"/>
            <a:ext cx="7200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Список банков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191A9A-7CF8-439A-A945-0941D8DE903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6425" cy="51845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Повторение (быстро)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Виды </a:t>
            </a:r>
            <a:r>
              <a:rPr lang="en-US" sz="2400" dirty="0" smtClean="0"/>
              <a:t>blast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Гены или белки?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Задачи решаемые нуклеотидным </a:t>
            </a:r>
            <a:r>
              <a:rPr lang="en-US" sz="2400" dirty="0"/>
              <a:t>B</a:t>
            </a:r>
            <a:r>
              <a:rPr lang="en-US" sz="2400" dirty="0" smtClean="0"/>
              <a:t>LAST</a:t>
            </a:r>
            <a:endParaRPr lang="ru-RU" sz="2400" dirty="0" smtClean="0"/>
          </a:p>
          <a:p>
            <a:pPr lvl="1">
              <a:buFont typeface="Arial" pitchFamily="34" charset="0"/>
              <a:buChar char="•"/>
            </a:pPr>
            <a:r>
              <a:rPr lang="ru-RU" sz="2000" dirty="0" smtClean="0"/>
              <a:t>Поиск почти совпадающих последовательностей</a:t>
            </a:r>
          </a:p>
          <a:p>
            <a:pPr lvl="1">
              <a:buFont typeface="Arial" pitchFamily="34" charset="0"/>
              <a:buChar char="•"/>
            </a:pPr>
            <a:r>
              <a:rPr lang="ru-RU" sz="2000" dirty="0" smtClean="0"/>
              <a:t>Поиск далекой последовательности</a:t>
            </a:r>
          </a:p>
          <a:p>
            <a:pPr lvl="1">
              <a:buFont typeface="Arial" pitchFamily="34" charset="0"/>
              <a:buChar char="•"/>
            </a:pPr>
            <a:r>
              <a:rPr lang="ru-RU" sz="2000" dirty="0" smtClean="0"/>
              <a:t>Поиск если в последовательности закодирован ген</a:t>
            </a:r>
          </a:p>
          <a:p>
            <a:pPr lvl="1">
              <a:buFont typeface="Arial" pitchFamily="34" charset="0"/>
              <a:buChar char="•"/>
            </a:pPr>
            <a:r>
              <a:rPr lang="ru-RU" sz="2000" dirty="0" smtClean="0"/>
              <a:t>Поиск известного гена в геноме</a:t>
            </a:r>
          </a:p>
          <a:p>
            <a:pPr lvl="1">
              <a:buFont typeface="Arial" pitchFamily="34" charset="0"/>
              <a:buChar char="•"/>
            </a:pPr>
            <a:r>
              <a:rPr lang="ru-RU" sz="2000" dirty="0" smtClean="0"/>
              <a:t>Сравнение геномов по генам</a:t>
            </a:r>
          </a:p>
          <a:p>
            <a:pPr lvl="1">
              <a:buFont typeface="Arial" pitchFamily="34" charset="0"/>
              <a:buChar char="•"/>
            </a:pPr>
            <a:r>
              <a:rPr lang="ru-RU" sz="2000" dirty="0" smtClean="0"/>
              <a:t>Сравнение геномов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Локальный </a:t>
            </a:r>
            <a:r>
              <a:rPr lang="en-US" sz="2400" dirty="0" smtClean="0"/>
              <a:t>blast</a:t>
            </a:r>
            <a:endParaRPr lang="ru-RU" sz="2400" dirty="0" smtClean="0"/>
          </a:p>
          <a:p>
            <a:pPr lvl="1">
              <a:buFont typeface="Arial" pitchFamily="34" charset="0"/>
              <a:buChar char="•"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5886EAA-5B50-41E9-877E-D447C293CBE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«Функциональные» разделы </a:t>
            </a:r>
            <a:r>
              <a:rPr lang="en-US" dirty="0" err="1" smtClean="0"/>
              <a:t>GenBank</a:t>
            </a:r>
            <a:r>
              <a:rPr lang="en-US" dirty="0" smtClean="0"/>
              <a:t> – ENA</a:t>
            </a:r>
            <a:r>
              <a:rPr lang="ru-RU" dirty="0" smtClean="0"/>
              <a:t>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en-US" dirty="0" smtClean="0"/>
              <a:t>DDBJ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EST – expression sequence tags -</a:t>
            </a:r>
            <a:r>
              <a:rPr lang="ru-RU" sz="2400" dirty="0" smtClean="0"/>
              <a:t>короткие (</a:t>
            </a:r>
            <a:r>
              <a:rPr lang="en-US" sz="2400" dirty="0" smtClean="0"/>
              <a:t> &lt; 800</a:t>
            </a:r>
            <a:r>
              <a:rPr lang="ru-RU" sz="2400" dirty="0" smtClean="0"/>
              <a:t> </a:t>
            </a:r>
            <a:r>
              <a:rPr lang="ru-RU" sz="2400" dirty="0" err="1" smtClean="0"/>
              <a:t>п.н</a:t>
            </a:r>
            <a:r>
              <a:rPr lang="ru-RU" sz="2400" dirty="0" smtClean="0"/>
              <a:t>.) фрагменты </a:t>
            </a:r>
            <a:r>
              <a:rPr lang="en-US" sz="2400" dirty="0" smtClean="0"/>
              <a:t>m</a:t>
            </a:r>
            <a:r>
              <a:rPr lang="ru-RU" sz="2400" dirty="0" smtClean="0"/>
              <a:t>РНК</a:t>
            </a:r>
            <a:r>
              <a:rPr lang="en-US" sz="2400" dirty="0" smtClean="0"/>
              <a:t>, </a:t>
            </a:r>
            <a:r>
              <a:rPr lang="ru-RU" sz="2400" dirty="0" smtClean="0"/>
              <a:t>прочтенные с низким качеством</a:t>
            </a:r>
            <a:r>
              <a:rPr lang="en-US" sz="2400" dirty="0" smtClean="0"/>
              <a:t>. </a:t>
            </a:r>
            <a:r>
              <a:rPr lang="ru-RU" sz="2400" dirty="0" smtClean="0"/>
              <a:t>Технология позволяет получать много </a:t>
            </a:r>
            <a:r>
              <a:rPr lang="en-US" sz="2400" dirty="0" smtClean="0"/>
              <a:t>EST.</a:t>
            </a:r>
            <a:br>
              <a:rPr lang="en-US" sz="2400" dirty="0" smtClean="0"/>
            </a:br>
            <a:r>
              <a:rPr lang="ru-RU" sz="2400" dirty="0" smtClean="0"/>
              <a:t>Используются для обнаружения </a:t>
            </a:r>
            <a:r>
              <a:rPr lang="ru-RU" sz="2400" dirty="0" err="1" smtClean="0"/>
              <a:t>интронов</a:t>
            </a:r>
            <a:r>
              <a:rPr lang="ru-RU" sz="2400" dirty="0" smtClean="0"/>
              <a:t> в генах.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STS - </a:t>
            </a:r>
            <a:r>
              <a:rPr lang="ru-RU" sz="2400" dirty="0" smtClean="0"/>
              <a:t> </a:t>
            </a:r>
            <a:r>
              <a:rPr lang="en-US" sz="2400" dirty="0" smtClean="0"/>
              <a:t>sequence-tagged sites – </a:t>
            </a:r>
            <a:r>
              <a:rPr lang="ru-RU" sz="2400" dirty="0" smtClean="0"/>
              <a:t>короткие (200 – 500 </a:t>
            </a:r>
            <a:r>
              <a:rPr lang="ru-RU" sz="2400" dirty="0" err="1" smtClean="0"/>
              <a:t>п.н</a:t>
            </a:r>
            <a:r>
              <a:rPr lang="ru-RU" sz="2400" dirty="0" smtClean="0"/>
              <a:t>.) геномные последовательности, уникальные в геноме. Использовались как опорные точки для картирования и сборки геномов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GSS –</a:t>
            </a:r>
            <a:r>
              <a:rPr lang="ru-RU" sz="2400" dirty="0" smtClean="0"/>
              <a:t> </a:t>
            </a:r>
            <a:r>
              <a:rPr lang="en-US" sz="2400" dirty="0" smtClean="0"/>
              <a:t>genome survey sequences – </a:t>
            </a:r>
            <a:r>
              <a:rPr lang="ru-RU" sz="2400" dirty="0" smtClean="0"/>
              <a:t>вроде </a:t>
            </a:r>
            <a:r>
              <a:rPr lang="en-US" sz="2400" dirty="0" smtClean="0"/>
              <a:t>EST, </a:t>
            </a:r>
            <a:r>
              <a:rPr lang="ru-RU" sz="2400" dirty="0"/>
              <a:t>н</a:t>
            </a:r>
            <a:r>
              <a:rPr lang="ru-RU" sz="2400" dirty="0" smtClean="0"/>
              <a:t>о геномные. Как их используют сейчас – не знаю </a:t>
            </a:r>
            <a:r>
              <a:rPr lang="en-US" sz="2400" dirty="0" smtClean="0">
                <a:sym typeface="Wingdings" panose="05000000000000000000" pitchFamily="2" charset="2"/>
              </a:rPr>
              <a:t>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5886EAA-5B50-41E9-877E-D447C293CBE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2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6425" cy="1433513"/>
          </a:xfrm>
        </p:spPr>
        <p:txBody>
          <a:bodyPr/>
          <a:lstStyle/>
          <a:p>
            <a:r>
              <a:rPr lang="ru-RU" smtClean="0"/>
              <a:t>Дополнительные параметры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8291AAC7-376C-467B-BC01-DBCCECCA55C2}" type="slidenum">
              <a:rPr lang="ru-RU" smtClean="0"/>
              <a:pPr algn="r">
                <a:defRPr/>
              </a:pPr>
              <a:t>21</a:t>
            </a:fld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75606" y="869206"/>
            <a:ext cx="7920880" cy="5578321"/>
            <a:chOff x="675606" y="869206"/>
            <a:chExt cx="7920880" cy="5578321"/>
          </a:xfrm>
        </p:grpSpPr>
        <p:pic>
          <p:nvPicPr>
            <p:cNvPr id="1126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5606" y="869206"/>
              <a:ext cx="7920880" cy="5578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268" name="Straight Arrow Connector 6"/>
            <p:cNvCxnSpPr>
              <a:cxnSpLocks noChangeShapeType="1"/>
            </p:cNvCxnSpPr>
            <p:nvPr/>
          </p:nvCxnSpPr>
          <p:spPr bwMode="auto">
            <a:xfrm flipH="1" flipV="1">
              <a:off x="2555776" y="2628707"/>
              <a:ext cx="3888432" cy="63201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269" name="Straight Arrow Connector 8"/>
            <p:cNvCxnSpPr>
              <a:cxnSpLocks noChangeShapeType="1"/>
            </p:cNvCxnSpPr>
            <p:nvPr/>
          </p:nvCxnSpPr>
          <p:spPr bwMode="auto">
            <a:xfrm flipH="1" flipV="1">
              <a:off x="2843808" y="3278188"/>
              <a:ext cx="3600400" cy="15081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270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2931617" y="3658367"/>
              <a:ext cx="3408858" cy="12303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271" name="TextBox 12"/>
            <p:cNvSpPr txBox="1">
              <a:spLocks noChangeArrowheads="1"/>
            </p:cNvSpPr>
            <p:nvPr/>
          </p:nvSpPr>
          <p:spPr bwMode="auto">
            <a:xfrm>
              <a:off x="6372225" y="3068638"/>
              <a:ext cx="1944688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chemeClr val="tx1"/>
                  </a:solidFill>
                </a:rPr>
                <a:t>Эти параметры часто приходится задавать</a:t>
              </a:r>
            </a:p>
          </p:txBody>
        </p:sp>
        <p:cxnSp>
          <p:nvCxnSpPr>
            <p:cNvPr id="11272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3347865" y="3858338"/>
              <a:ext cx="2992610" cy="13708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" name="Straight Arrow Connector 8"/>
            <p:cNvCxnSpPr>
              <a:cxnSpLocks noChangeShapeType="1"/>
            </p:cNvCxnSpPr>
            <p:nvPr/>
          </p:nvCxnSpPr>
          <p:spPr bwMode="auto">
            <a:xfrm flipH="1" flipV="1">
              <a:off x="2587526" y="3573490"/>
              <a:ext cx="3752949" cy="79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Локальный BLAST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Standalone BLAST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4725144"/>
            <a:ext cx="7918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Ин</a:t>
            </a:r>
            <a:r>
              <a:rPr lang="en-US" sz="2800" dirty="0" smtClean="0">
                <a:solidFill>
                  <a:schemeClr val="tx1"/>
                </a:solidFill>
              </a:rPr>
              <a:t>c</a:t>
            </a:r>
            <a:r>
              <a:rPr lang="ru-RU" sz="2800" dirty="0" err="1" smtClean="0">
                <a:solidFill>
                  <a:schemeClr val="tx1"/>
                </a:solidFill>
              </a:rPr>
              <a:t>трукцию</a:t>
            </a:r>
            <a:r>
              <a:rPr lang="ru-RU" sz="2800" dirty="0" smtClean="0">
                <a:solidFill>
                  <a:schemeClr val="tx1"/>
                </a:solidFill>
              </a:rPr>
              <a:t> см. на сайте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sz="2800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2800" dirty="0" smtClean="0">
                <a:solidFill>
                  <a:schemeClr val="tx1"/>
                </a:solidFill>
                <a:hlinkClick r:id="rId3"/>
              </a:rPr>
              <a:t>kodomo.fbb.msu.ru/wiki/Main/blast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r"/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©</a:t>
            </a:r>
            <a:r>
              <a:rPr lang="ru-RU" sz="2800" dirty="0" err="1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Ю.Пеков</a:t>
            </a:r>
            <a:r>
              <a:rPr lang="ru-RU" sz="28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(</a:t>
            </a:r>
            <a:r>
              <a:rPr lang="en-US" sz="28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y07)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Локальный (</a:t>
            </a:r>
            <a:r>
              <a:rPr lang="ru-RU" dirty="0" err="1"/>
              <a:t>standalone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en-US" dirty="0" smtClean="0"/>
              <a:t>BLAST </a:t>
            </a:r>
            <a:r>
              <a:rPr lang="ru-RU" dirty="0" smtClean="0"/>
              <a:t>можно установить на свой компьютер (</a:t>
            </a:r>
            <a:r>
              <a:rPr lang="en-US" dirty="0" smtClean="0"/>
              <a:t>BLAST+ </a:t>
            </a:r>
            <a:r>
              <a:rPr lang="ru-RU" dirty="0" smtClean="0"/>
              <a:t>пакет)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Установлен на </a:t>
            </a:r>
            <a:r>
              <a:rPr lang="en-US" dirty="0" err="1" smtClean="0"/>
              <a:t>kodomo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Для поиска в локальном файле </a:t>
            </a:r>
            <a:r>
              <a:rPr lang="en-US" dirty="0" err="1" smtClean="0"/>
              <a:t>db.fasta</a:t>
            </a:r>
            <a:r>
              <a:rPr lang="en-US" dirty="0" smtClean="0"/>
              <a:t> </a:t>
            </a:r>
            <a:r>
              <a:rPr lang="ru-RU" dirty="0" smtClean="0"/>
              <a:t>нужно сначала создать </a:t>
            </a:r>
            <a:r>
              <a:rPr lang="ru-RU" dirty="0" err="1" smtClean="0"/>
              <a:t>создать</a:t>
            </a:r>
            <a:r>
              <a:rPr lang="ru-RU" dirty="0" smtClean="0"/>
              <a:t> БД в формате </a:t>
            </a:r>
            <a:r>
              <a:rPr lang="en-US" dirty="0" smtClean="0"/>
              <a:t>blast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5886EAA-5B50-41E9-877E-D447C293CBE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1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79388" y="1052513"/>
            <a:ext cx="8661400" cy="544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74638" y="1250950"/>
            <a:ext cx="8321675" cy="1309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000000"/>
                </a:solidFill>
                <a:latin typeface="Cumberland AMT;Cumberland;Couri" pitchFamily="49" charset="0"/>
              </a:rPr>
              <a:t>&gt;makeblastdb -in db.fasta -dbtype nucl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22263" y="4389438"/>
            <a:ext cx="8456612" cy="191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>
                <a:solidFill>
                  <a:srgbClr val="000000"/>
                </a:solidFill>
                <a:latin typeface="Cumberland AMT;Cumberland;Couri" pitchFamily="49" charset="0"/>
              </a:rPr>
              <a:t>&gt;blastn -task blastn -query query.fasta -db db.fasta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189038" y="320675"/>
            <a:ext cx="4754562" cy="731838"/>
          </a:xfrm>
          <a:prstGeom prst="rect">
            <a:avLst/>
          </a:prstGeom>
          <a:solidFill>
            <a:srgbClr val="E6E6E6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</a:rPr>
              <a:t>Подготовка банка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096963" y="3475038"/>
            <a:ext cx="4479925" cy="731837"/>
          </a:xfrm>
          <a:prstGeom prst="rect">
            <a:avLst/>
          </a:prstGeom>
          <a:solidFill>
            <a:srgbClr val="E6E6E6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</a:rPr>
              <a:t>Запуск blastn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191A9A-7CF8-439A-A945-0941D8DE903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79388" y="1149052"/>
            <a:ext cx="8661400" cy="544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74638" y="1298624"/>
            <a:ext cx="8686800" cy="313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&gt;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blastn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-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task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blastn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</a:t>
            </a:r>
            <a:b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-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query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query.fasta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umberland AMT;Cumberland;Couri" pitchFamily="49" charset="0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Cumberland AMT;Cumberland;Couri" pitchFamily="49" charset="0"/>
              </a:rPr>
              <a:t>-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db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test.fasta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</a:t>
            </a:r>
            <a:b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-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out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blast.out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umberland AMT;Cumberland;Couri" pitchFamily="49" charset="0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Cumberland AMT;Cumberland;Couri" pitchFamily="49" charset="0"/>
              </a:rPr>
              <a:t>-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evalue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0.001 </a:t>
            </a:r>
            <a:b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-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word_size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7 </a:t>
            </a:r>
            <a:r>
              <a:rPr lang="en-US" sz="3200" dirty="0" smtClean="0">
                <a:solidFill>
                  <a:srgbClr val="000000"/>
                </a:solidFill>
                <a:latin typeface="Cumberland AMT;Cumberland;Couri" pitchFamily="49" charset="0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Cumberland AMT;Cumberland;Couri" pitchFamily="49" charset="0"/>
              </a:rPr>
              <a:t>-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outfmt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umberland AMT;Cumberland;Couri" pitchFamily="49" charset="0"/>
              </a:rPr>
              <a:t>7</a:t>
            </a:r>
            <a:endParaRPr lang="ru-RU" sz="3200" dirty="0">
              <a:solidFill>
                <a:srgbClr val="000000"/>
              </a:solidFill>
              <a:latin typeface="Cumberland AMT;Cumberland;Couri" pitchFamily="49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189038" y="320675"/>
            <a:ext cx="5903912" cy="731838"/>
          </a:xfrm>
          <a:prstGeom prst="rect">
            <a:avLst/>
          </a:prstGeom>
          <a:solidFill>
            <a:srgbClr val="E6E6E6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>
                <a:solidFill>
                  <a:srgbClr val="000000"/>
                </a:solidFill>
              </a:rPr>
              <a:t> </a:t>
            </a:r>
            <a:r>
              <a:rPr lang="ru-RU" sz="3600">
                <a:solidFill>
                  <a:srgbClr val="000000"/>
                </a:solidFill>
              </a:rPr>
              <a:t>Дополнительные параметры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457200" y="5335588"/>
            <a:ext cx="5029200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000">
                <a:solidFill>
                  <a:srgbClr val="000000"/>
                </a:solidFill>
                <a:latin typeface="Cumberland AMT;Cumberland;Couri" pitchFamily="49" charset="0"/>
              </a:rPr>
              <a:t>&gt;blastn -help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191A9A-7CF8-439A-A945-0941D8DE903A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79388" y="1052513"/>
            <a:ext cx="8661400" cy="544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74638" y="1250950"/>
            <a:ext cx="8686800" cy="313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Cumberland AMT;Cumberland;Couri" pitchFamily="49" charset="0"/>
              </a:rPr>
              <a:t>&gt; blastn -task blastn </a:t>
            </a:r>
            <a:br>
              <a:rPr lang="ru-RU" sz="360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3600">
                <a:solidFill>
                  <a:srgbClr val="000000"/>
                </a:solidFill>
                <a:latin typeface="Cumberland AMT;Cumberland;Couri" pitchFamily="49" charset="0"/>
              </a:rPr>
              <a:t>-query query.fasta </a:t>
            </a:r>
            <a:br>
              <a:rPr lang="ru-RU" sz="360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3600">
                <a:solidFill>
                  <a:srgbClr val="000000"/>
                </a:solidFill>
                <a:latin typeface="Cumberland AMT;Cumberland;Couri" pitchFamily="49" charset="0"/>
              </a:rPr>
              <a:t>-db refseq_rna -out blast.out -evalue 0.001 -word_size 7 </a:t>
            </a:r>
            <a:br>
              <a:rPr lang="ru-RU" sz="360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3600">
                <a:solidFill>
                  <a:srgbClr val="000000"/>
                </a:solidFill>
                <a:latin typeface="Cumberland AMT;Cumberland;Couri" pitchFamily="49" charset="0"/>
              </a:rPr>
              <a:t>-outfmt 7 -remote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189038" y="320675"/>
            <a:ext cx="4479925" cy="731838"/>
          </a:xfrm>
          <a:prstGeom prst="rect">
            <a:avLst/>
          </a:prstGeom>
          <a:solidFill>
            <a:srgbClr val="E6E6E6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</a:rPr>
              <a:t>Удаленный бласт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457200" y="5431681"/>
            <a:ext cx="7589838" cy="1309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000000"/>
                </a:solidFill>
                <a:latin typeface="Cumberland AMT;Cumberland;Couri" pitchFamily="49" charset="0"/>
              </a:rPr>
              <a:t>-entrez_query 'arabidopsis[orgn]</a:t>
            </a:r>
            <a:r>
              <a:rPr lang="en-US" sz="2800">
                <a:solidFill>
                  <a:srgbClr val="000000"/>
                </a:solidFill>
                <a:latin typeface="Cumberland AMT;Cumberland;Couri" pitchFamily="49" charset="0"/>
              </a:rPr>
              <a:t>'</a:t>
            </a:r>
            <a:endParaRPr lang="ru-RU" sz="2800">
              <a:solidFill>
                <a:srgbClr val="000000"/>
              </a:solidFill>
              <a:latin typeface="Cumberland AMT;Cumberland;Couri" pitchFamily="49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6588224" y="6458991"/>
            <a:ext cx="2130425" cy="366713"/>
          </a:xfrm>
        </p:spPr>
        <p:txBody>
          <a:bodyPr/>
          <a:lstStyle/>
          <a:p>
            <a:pPr>
              <a:defRPr/>
            </a:pPr>
            <a:fld id="{59191A9A-7CF8-439A-A945-0941D8DE903A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79388" y="1052513"/>
            <a:ext cx="8661400" cy="544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74638" y="1250950"/>
            <a:ext cx="8686800" cy="191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000000"/>
                </a:solidFill>
                <a:latin typeface="Cumberland AMT;Cumberland;Couri" pitchFamily="49" charset="0"/>
              </a:rPr>
              <a:t>&gt;blastn -task blastn </a:t>
            </a:r>
            <a:r>
              <a:rPr lang="en-US" sz="2800">
                <a:solidFill>
                  <a:srgbClr val="000000"/>
                </a:solidFill>
                <a:latin typeface="Cumberland AMT;Cumberland;Couri" pitchFamily="49" charset="0"/>
              </a:rPr>
              <a:t/>
            </a:r>
            <a:br>
              <a:rPr lang="en-US" sz="280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2800">
                <a:solidFill>
                  <a:srgbClr val="000000"/>
                </a:solidFill>
                <a:latin typeface="Cumberland AMT;Cumberland;Couri" pitchFamily="49" charset="0"/>
              </a:rPr>
              <a:t>-query seq1.fasta -subject seq2.fasta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639763" y="320675"/>
            <a:ext cx="8321675" cy="731838"/>
          </a:xfrm>
          <a:prstGeom prst="rect">
            <a:avLst/>
          </a:prstGeom>
          <a:solidFill>
            <a:srgbClr val="E6E6E6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</a:rPr>
              <a:t>Бласт двух последовательностей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191A9A-7CF8-439A-A945-0941D8DE903A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74FC09C-AA65-4092-A2D7-E66400FF6A0A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Парное выравнивание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64779"/>
            <a:ext cx="8226425" cy="39890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Матрица весов замен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Штрафы за </a:t>
            </a:r>
            <a:r>
              <a:rPr lang="ru-RU" dirty="0" err="1" smtClean="0"/>
              <a:t>делеции</a:t>
            </a:r>
            <a:r>
              <a:rPr lang="ru-RU" dirty="0" smtClean="0"/>
              <a:t>/вставки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Вес выравнивания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/>
              <a:t>Оптимальное</a:t>
            </a:r>
            <a:r>
              <a:rPr lang="ru-RU" dirty="0" smtClean="0"/>
              <a:t> выравнивание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Глобальное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Локальное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Карта локального сходства  </a:t>
            </a:r>
            <a:r>
              <a:rPr lang="ru-RU" sz="2000" dirty="0" smtClean="0"/>
              <a:t>(см. слайд …)</a:t>
            </a: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20072" y="1785590"/>
            <a:ext cx="3137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Матрица по умолчанию: </a:t>
            </a:r>
            <a:r>
              <a:rPr lang="en-US" dirty="0" smtClean="0">
                <a:solidFill>
                  <a:schemeClr val="tx1"/>
                </a:solidFill>
              </a:rPr>
              <a:t>2; -3;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                       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 5;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5886EAA-5B50-41E9-877E-D447C293CBE4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636116"/>
          </a:xfrm>
        </p:spPr>
        <p:txBody>
          <a:bodyPr/>
          <a:lstStyle/>
          <a:p>
            <a:r>
              <a:rPr lang="ru-RU" dirty="0" smtClean="0"/>
              <a:t>Парное выравнивание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363272" cy="511256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Что нужно программе для построения парного выравнивания последовательностей нуклеотидов? (кроме самих последовательностей?)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Что такое </a:t>
            </a:r>
            <a:r>
              <a:rPr lang="ru-RU" sz="2800" u="sng" dirty="0" smtClean="0"/>
              <a:t>оптимальное парное выравнивание</a:t>
            </a:r>
            <a:r>
              <a:rPr lang="ru-RU" sz="2800" dirty="0" smtClean="0"/>
              <a:t>? Бывает ли не оптимальное парное выравнивание?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В чем различие между </a:t>
            </a:r>
            <a:r>
              <a:rPr lang="ru-RU" sz="2800" u="sng" dirty="0" smtClean="0"/>
              <a:t>глобальным и локальным парным выравниваниями</a:t>
            </a:r>
            <a:r>
              <a:rPr lang="ru-RU" sz="2800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Локальное или глобальное выравнивание нужно для выравнивания двух последовательностей из </a:t>
            </a:r>
            <a:r>
              <a:rPr lang="en-US" sz="2800" dirty="0" err="1" smtClean="0"/>
              <a:t>GeneBank</a:t>
            </a:r>
            <a:r>
              <a:rPr lang="en-US" sz="2800" dirty="0" smtClean="0"/>
              <a:t>? </a:t>
            </a:r>
            <a:r>
              <a:rPr lang="ru-RU" sz="2800" dirty="0" smtClean="0"/>
              <a:t>Почему?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Биологический смысл выравнивания?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65886EAA-5B50-41E9-877E-D447C293CBE4}" type="slidenum">
              <a:rPr lang="ru-RU" smtClean="0"/>
              <a:pPr algn="r">
                <a:defRPr/>
              </a:pPr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6453336"/>
            <a:ext cx="557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ЛЕКТОРУ: повторение, быстро добиться ответов!!! </a:t>
            </a:r>
            <a:r>
              <a:rPr lang="ru-RU" dirty="0" err="1" smtClean="0">
                <a:solidFill>
                  <a:srgbClr val="00B0F0"/>
                </a:solidFill>
              </a:rPr>
              <a:t>ААл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849694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Математическое ожидание </a:t>
            </a:r>
            <a:r>
              <a:rPr lang="en-US" sz="2400" dirty="0" smtClean="0">
                <a:solidFill>
                  <a:schemeClr val="tx1"/>
                </a:solidFill>
              </a:rPr>
              <a:t>E </a:t>
            </a:r>
            <a:r>
              <a:rPr lang="ru-RU" sz="2400" dirty="0" smtClean="0">
                <a:solidFill>
                  <a:schemeClr val="tx1"/>
                </a:solidFill>
              </a:rPr>
              <a:t>числа случайных находок  с весом </a:t>
            </a:r>
            <a:r>
              <a:rPr lang="en-US" sz="2400" dirty="0" smtClean="0">
                <a:solidFill>
                  <a:schemeClr val="tx1"/>
                </a:solidFill>
              </a:rPr>
              <a:t>X ≥ S </a:t>
            </a:r>
            <a:r>
              <a:rPr lang="ru-RU" sz="2400" dirty="0" smtClean="0">
                <a:solidFill>
                  <a:schemeClr val="tx1"/>
                </a:solidFill>
              </a:rPr>
              <a:t>легко вычисляется из формы для вероятности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E = N/ 2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S’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Здесь </a:t>
            </a:r>
            <a:r>
              <a:rPr lang="en-US" sz="2400" dirty="0" smtClean="0">
                <a:solidFill>
                  <a:schemeClr val="tx1"/>
                </a:solidFill>
              </a:rPr>
              <a:t>N = </a:t>
            </a:r>
            <a:r>
              <a:rPr lang="en-US" sz="2400" dirty="0">
                <a:solidFill>
                  <a:schemeClr val="tx1"/>
                </a:solidFill>
              </a:rPr>
              <a:t>n*m – </a:t>
            </a:r>
            <a:r>
              <a:rPr lang="ru-RU" sz="2400" dirty="0">
                <a:solidFill>
                  <a:schemeClr val="tx1"/>
                </a:solidFill>
              </a:rPr>
              <a:t>«объём» области </a:t>
            </a:r>
            <a:r>
              <a:rPr lang="ru-RU" sz="2400" dirty="0" smtClean="0">
                <a:solidFill>
                  <a:schemeClr val="tx1"/>
                </a:solidFill>
              </a:rPr>
              <a:t>перебора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 – </a:t>
            </a:r>
            <a:r>
              <a:rPr lang="ru-RU" sz="2400" dirty="0" smtClean="0">
                <a:solidFill>
                  <a:schemeClr val="tx1"/>
                </a:solidFill>
              </a:rPr>
              <a:t> длина входной последовательности,  </a:t>
            </a:r>
            <a:r>
              <a:rPr lang="en-US" sz="2400" dirty="0" smtClean="0">
                <a:solidFill>
                  <a:schemeClr val="tx1"/>
                </a:solidFill>
              </a:rPr>
              <a:t>m – </a:t>
            </a:r>
            <a:r>
              <a:rPr lang="ru-RU" sz="2400" dirty="0" smtClean="0">
                <a:solidFill>
                  <a:schemeClr val="tx1"/>
                </a:solidFill>
              </a:rPr>
              <a:t>суммарное число нуклеотидов в области поиска.</a:t>
            </a:r>
          </a:p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S’ </a:t>
            </a:r>
            <a:r>
              <a:rPr lang="en-US" sz="2400" dirty="0" smtClean="0">
                <a:solidFill>
                  <a:schemeClr val="tx1"/>
                </a:solidFill>
              </a:rPr>
              <a:t>– </a:t>
            </a:r>
            <a:r>
              <a:rPr lang="ru-RU" sz="2400" dirty="0" smtClean="0">
                <a:solidFill>
                  <a:schemeClr val="tx1"/>
                </a:solidFill>
              </a:rPr>
              <a:t>нормализованный вес выравнивания, или вес в битах.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1" y="44624"/>
            <a:ext cx="8219256" cy="1068164"/>
          </a:xfrm>
        </p:spPr>
        <p:txBody>
          <a:bodyPr/>
          <a:lstStyle/>
          <a:p>
            <a:r>
              <a:rPr lang="en-US" dirty="0" smtClean="0"/>
              <a:t>E-value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8291AAC7-376C-467B-BC01-DBCCECCA55C2}" type="slidenum">
              <a:rPr lang="ru-RU" smtClean="0"/>
              <a:pPr algn="r">
                <a:defRPr/>
              </a:pPr>
              <a:t>30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6453336"/>
            <a:ext cx="310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ЛЕКТОРУ: повторение!!! </a:t>
            </a:r>
            <a:r>
              <a:rPr lang="ru-RU" dirty="0" err="1" smtClean="0">
                <a:solidFill>
                  <a:srgbClr val="00B0F0"/>
                </a:solidFill>
              </a:rPr>
              <a:t>ААл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6425" cy="1140172"/>
          </a:xfrm>
        </p:spPr>
        <p:txBody>
          <a:bodyPr/>
          <a:lstStyle/>
          <a:p>
            <a:r>
              <a:rPr lang="ru-RU" dirty="0" smtClean="0"/>
              <a:t>Вес в битах </a:t>
            </a:r>
            <a:r>
              <a:rPr lang="en-US" dirty="0" smtClean="0"/>
              <a:t>S’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8987" y="1196752"/>
            <a:ext cx="2486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99592" y="220486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 – </a:t>
            </a:r>
            <a:r>
              <a:rPr lang="ru-RU" sz="2400" dirty="0" smtClean="0">
                <a:solidFill>
                  <a:schemeClr val="tx1"/>
                </a:solidFill>
              </a:rPr>
              <a:t>обычный вес,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λ </a:t>
            </a:r>
            <a:r>
              <a:rPr lang="ru-RU" sz="2400" dirty="0" smtClean="0">
                <a:solidFill>
                  <a:schemeClr val="tx1"/>
                </a:solidFill>
              </a:rPr>
              <a:t> и </a:t>
            </a:r>
            <a:r>
              <a:rPr lang="en-US" sz="2400" dirty="0" smtClean="0">
                <a:solidFill>
                  <a:schemeClr val="tx1"/>
                </a:solidFill>
              </a:rPr>
              <a:t> K</a:t>
            </a:r>
            <a:r>
              <a:rPr lang="ru-RU" sz="2400" dirty="0" smtClean="0">
                <a:solidFill>
                  <a:schemeClr val="tx1"/>
                </a:solidFill>
              </a:rPr>
              <a:t> – коэффициенты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зависящие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  системы весов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48764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Вес в битах отражает объём перебора , необходимый для получения случайно  ОДНОГО выравнивания такого качества.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Согласно теории </a:t>
            </a:r>
            <a:r>
              <a:rPr lang="ru-RU" sz="2400" dirty="0" err="1" smtClean="0">
                <a:solidFill>
                  <a:schemeClr val="tx1"/>
                </a:solidFill>
              </a:rPr>
              <a:t>Карлина-Альтшуля</a:t>
            </a:r>
            <a:r>
              <a:rPr lang="ru-RU" sz="2400" dirty="0" smtClean="0">
                <a:solidFill>
                  <a:schemeClr val="tx1"/>
                </a:solidFill>
              </a:rPr>
              <a:t>, если  вес в битах равен </a:t>
            </a:r>
            <a:r>
              <a:rPr lang="en-US" sz="2400" b="1" dirty="0" smtClean="0">
                <a:solidFill>
                  <a:schemeClr val="tx1"/>
                </a:solidFill>
              </a:rPr>
              <a:t>30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 то это значит, что надо перебрать  </a:t>
            </a:r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r>
              <a:rPr lang="ru-RU" sz="2400" b="1" baseline="30000" dirty="0" smtClean="0">
                <a:solidFill>
                  <a:schemeClr val="tx1"/>
                </a:solidFill>
              </a:rPr>
              <a:t>30</a:t>
            </a:r>
            <a:r>
              <a:rPr lang="ru-RU" sz="2400" baseline="300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пар случайных фрагментов ,  чтобы </a:t>
            </a:r>
            <a:r>
              <a:rPr lang="ru-RU" sz="2400" dirty="0" err="1" smtClean="0">
                <a:solidFill>
                  <a:schemeClr val="tx1"/>
                </a:solidFill>
              </a:rPr>
              <a:t>п</a:t>
            </a:r>
            <a:r>
              <a:rPr lang="en-US" sz="2400" dirty="0" smtClean="0">
                <a:solidFill>
                  <a:schemeClr val="tx1"/>
                </a:solidFill>
              </a:rPr>
              <a:t>o</a:t>
            </a:r>
            <a:r>
              <a:rPr lang="ru-RU" sz="2400" dirty="0" smtClean="0">
                <a:solidFill>
                  <a:schemeClr val="tx1"/>
                </a:solidFill>
              </a:rPr>
              <a:t>лучить  случайно их выравнивание с  таким весом в битах.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8291AAC7-376C-467B-BC01-DBCCECCA55C2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768" y="1556792"/>
            <a:ext cx="874846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Параметры  </a:t>
            </a:r>
            <a:r>
              <a:rPr lang="en-US" sz="2400" dirty="0" smtClean="0">
                <a:solidFill>
                  <a:schemeClr val="tx1"/>
                </a:solidFill>
              </a:rPr>
              <a:t>λ </a:t>
            </a:r>
            <a:r>
              <a:rPr lang="ru-RU" sz="2400" dirty="0" smtClean="0">
                <a:solidFill>
                  <a:schemeClr val="tx1"/>
                </a:solidFill>
              </a:rPr>
              <a:t> и </a:t>
            </a:r>
            <a:r>
              <a:rPr lang="en-US" sz="2400" dirty="0" smtClean="0">
                <a:solidFill>
                  <a:schemeClr val="tx1"/>
                </a:solidFill>
              </a:rPr>
              <a:t> K </a:t>
            </a:r>
            <a:r>
              <a:rPr lang="ru-RU" sz="2400" dirty="0" smtClean="0">
                <a:solidFill>
                  <a:schemeClr val="tx1"/>
                </a:solidFill>
              </a:rPr>
              <a:t>зависят от матрицы весов замен и  штрафов за </a:t>
            </a:r>
            <a:r>
              <a:rPr lang="ru-RU" sz="2400" dirty="0" err="1" smtClean="0">
                <a:solidFill>
                  <a:schemeClr val="tx1"/>
                </a:solidFill>
              </a:rPr>
              <a:t>гэпы</a:t>
            </a:r>
            <a:r>
              <a:rPr lang="ru-RU" sz="2400" dirty="0" smtClean="0">
                <a:solidFill>
                  <a:schemeClr val="tx1"/>
                </a:solidFill>
              </a:rPr>
              <a:t> и вычисляются специальным </a:t>
            </a:r>
            <a:r>
              <a:rPr lang="ru-RU" sz="2400" dirty="0" err="1" smtClean="0">
                <a:solidFill>
                  <a:schemeClr val="tx1"/>
                </a:solidFill>
              </a:rPr>
              <a:t>скриптом</a:t>
            </a:r>
            <a:r>
              <a:rPr lang="ru-RU" sz="2400" dirty="0" smtClean="0">
                <a:solidFill>
                  <a:schemeClr val="tx1"/>
                </a:solidFill>
              </a:rPr>
              <a:t>.  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Теорема К.-А. </a:t>
            </a:r>
            <a:r>
              <a:rPr lang="ru-RU" sz="2400" dirty="0" smtClean="0">
                <a:solidFill>
                  <a:schemeClr val="tx1"/>
                </a:solidFill>
              </a:rPr>
              <a:t>состоит в том, что для каждой системы весов существуют </a:t>
            </a:r>
            <a:r>
              <a:rPr lang="en-US" sz="2400" dirty="0" smtClean="0">
                <a:solidFill>
                  <a:schemeClr val="tx1"/>
                </a:solidFill>
              </a:rPr>
              <a:t>λ </a:t>
            </a:r>
            <a:r>
              <a:rPr lang="ru-RU" sz="2400" dirty="0" smtClean="0">
                <a:solidFill>
                  <a:schemeClr val="tx1"/>
                </a:solidFill>
              </a:rPr>
              <a:t>и</a:t>
            </a:r>
            <a:r>
              <a:rPr lang="en-US" sz="2400" dirty="0" smtClean="0">
                <a:solidFill>
                  <a:schemeClr val="tx1"/>
                </a:solidFill>
              </a:rPr>
              <a:t> K </a:t>
            </a:r>
            <a:r>
              <a:rPr lang="ru-RU" sz="2400" dirty="0" smtClean="0">
                <a:solidFill>
                  <a:schemeClr val="tx1"/>
                </a:solidFill>
              </a:rPr>
              <a:t>такие, что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вероятность получить случайно находку с весом </a:t>
            </a:r>
            <a:r>
              <a:rPr lang="en-US" sz="2400" dirty="0" smtClean="0">
                <a:solidFill>
                  <a:schemeClr val="tx1"/>
                </a:solidFill>
              </a:rPr>
              <a:t>X ≥ S </a:t>
            </a:r>
            <a:r>
              <a:rPr lang="ru-RU" sz="2400" i="1" dirty="0" smtClean="0">
                <a:solidFill>
                  <a:schemeClr val="tx1"/>
                </a:solidFill>
              </a:rPr>
              <a:t>примерно</a:t>
            </a:r>
            <a:r>
              <a:rPr lang="ru-RU" sz="2400" dirty="0" smtClean="0">
                <a:solidFill>
                  <a:schemeClr val="tx1"/>
                </a:solidFill>
              </a:rPr>
              <a:t> (асимптотически) равна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                                           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P(S) = 2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-S’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733256"/>
            <a:ext cx="7020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См.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хороший  текст о </a:t>
            </a:r>
            <a:r>
              <a:rPr lang="en-US" dirty="0" smtClean="0">
                <a:solidFill>
                  <a:schemeClr val="tx1"/>
                </a:solidFill>
              </a:rPr>
              <a:t>BLAST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http://homepages.ulb.ac.be/~dgonze/TEACHING/stat_scores.pdf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06816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Параметры  </a:t>
            </a:r>
            <a:r>
              <a:rPr lang="en-US" dirty="0" smtClean="0">
                <a:solidFill>
                  <a:schemeClr val="tx1"/>
                </a:solidFill>
              </a:rPr>
              <a:t>λ 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en-US" dirty="0" smtClean="0">
                <a:solidFill>
                  <a:schemeClr val="tx1"/>
                </a:solidFill>
              </a:rPr>
              <a:t> K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8291AAC7-376C-467B-BC01-DBCCECCA55C2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</a:t>
            </a:r>
            <a:r>
              <a:rPr lang="ru-RU" dirty="0" smtClean="0"/>
              <a:t>в </a:t>
            </a:r>
            <a:r>
              <a:rPr lang="en-US" dirty="0" smtClean="0"/>
              <a:t>NCBI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8671520" cy="468052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8291AAC7-376C-467B-BC01-DBCCECCA55C2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166688"/>
            <a:ext cx="8226425" cy="526008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dirty="0" smtClean="0"/>
              <a:t>Входные данные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7606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Последовательность или несколько последовательностей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Область поиска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/>
              <a:t>База данных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1800" dirty="0" smtClean="0"/>
              <a:t>Nucleotide, </a:t>
            </a:r>
            <a:r>
              <a:rPr lang="en-US" sz="1800" dirty="0" err="1" smtClean="0"/>
              <a:t>Refseq</a:t>
            </a:r>
            <a:r>
              <a:rPr lang="en-US" sz="1800" dirty="0" smtClean="0"/>
              <a:t> genomic, </a:t>
            </a:r>
            <a:r>
              <a:rPr lang="en-US" sz="1800" dirty="0" err="1" smtClean="0"/>
              <a:t>Refseq</a:t>
            </a:r>
            <a:r>
              <a:rPr lang="en-US" sz="1800" dirty="0" smtClean="0"/>
              <a:t> representative genomic, </a:t>
            </a:r>
            <a:r>
              <a:rPr lang="en-US" sz="1800" dirty="0" err="1" smtClean="0"/>
              <a:t>Refseq</a:t>
            </a:r>
            <a:r>
              <a:rPr lang="en-US" sz="1800" dirty="0" smtClean="0"/>
              <a:t> RNA </a:t>
            </a:r>
            <a:r>
              <a:rPr lang="ru-RU" sz="1800" dirty="0" smtClean="0"/>
              <a:t>и другие</a:t>
            </a:r>
            <a:r>
              <a:rPr lang="en-US" sz="18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/>
              <a:t>Таксон любого уровня – ограничить или исключить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/>
              <a:t>Исключить </a:t>
            </a:r>
            <a:r>
              <a:rPr lang="en-US" sz="2400" dirty="0" smtClean="0"/>
              <a:t>Uncultured/environmental sample sequences</a:t>
            </a:r>
            <a:endParaRPr lang="ru-RU" sz="2400" dirty="0" smtClean="0"/>
          </a:p>
          <a:p>
            <a:pPr lvl="1">
              <a:buFont typeface="Arial" pitchFamily="34" charset="0"/>
              <a:buChar char="•"/>
            </a:pPr>
            <a:r>
              <a:rPr lang="ru-RU" sz="2400" dirty="0" smtClean="0"/>
              <a:t>Любой запрос по полям </a:t>
            </a:r>
          </a:p>
          <a:p>
            <a:pPr lvl="1"/>
            <a:r>
              <a:rPr lang="ru-RU" sz="2400" dirty="0" smtClean="0"/>
              <a:t>ИЛИ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Align two or more sequences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Вариант алгоритма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5886EAA-5B50-41E9-877E-D447C293CBE4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867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166688"/>
            <a:ext cx="8226425" cy="526008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dirty="0" smtClean="0"/>
              <a:t>Параметры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7606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Порог </a:t>
            </a:r>
            <a:r>
              <a:rPr lang="en-US" sz="2400" dirty="0" smtClean="0"/>
              <a:t>E-value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Максимальное число находок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Порог максимального числа находок в одной последовательности (по умолчанию порог отменен)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Длина слова: 7, 11 или 15 для </a:t>
            </a:r>
            <a:r>
              <a:rPr lang="en-US" sz="2400" dirty="0" smtClean="0"/>
              <a:t>BLASTN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чем меньше, тем меньше риск пропустить достоверную находку, но больше время работы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Фильтр участков малой сложности во входной последовательности; например, не искать находки по поли</a:t>
            </a:r>
            <a:r>
              <a:rPr lang="en-US" sz="2400" dirty="0" smtClean="0"/>
              <a:t>A </a:t>
            </a:r>
            <a:r>
              <a:rPr lang="ru-RU" sz="2400" dirty="0" smtClean="0"/>
              <a:t>участкам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Фильтр известных классов повторов в геноме определенного вида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Параметры выравнивания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5886EAA-5B50-41E9-877E-D447C293CBE4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301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56" y="692696"/>
            <a:ext cx="8193088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42988" y="260350"/>
            <a:ext cx="720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1"/>
                </a:solidFill>
              </a:rPr>
              <a:t>Веб-интерфейс на сайте </a:t>
            </a:r>
            <a:r>
              <a:rPr lang="en-US" b="1">
                <a:solidFill>
                  <a:schemeClr val="tx1"/>
                </a:solidFill>
              </a:rPr>
              <a:t>NCBI</a:t>
            </a: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191A9A-7CF8-439A-A945-0941D8DE903A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042988" y="260350"/>
            <a:ext cx="720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1"/>
                </a:solidFill>
              </a:rPr>
              <a:t>Выбор варианта </a:t>
            </a:r>
            <a:r>
              <a:rPr lang="en-US" b="1">
                <a:solidFill>
                  <a:schemeClr val="tx1"/>
                </a:solidFill>
              </a:rPr>
              <a:t>BLASTN (</a:t>
            </a:r>
            <a:r>
              <a:rPr lang="ru-RU" b="1">
                <a:solidFill>
                  <a:schemeClr val="tx1"/>
                </a:solidFill>
              </a:rPr>
              <a:t>по умолчанию стоит </a:t>
            </a:r>
            <a:r>
              <a:rPr lang="en-US" b="1">
                <a:solidFill>
                  <a:schemeClr val="tx1"/>
                </a:solidFill>
              </a:rPr>
              <a:t>megablast)</a:t>
            </a:r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194675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547813" y="4652963"/>
            <a:ext cx="3671887" cy="12239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191A9A-7CF8-439A-A945-0941D8DE903A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042988" y="260350"/>
            <a:ext cx="720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1"/>
                </a:solidFill>
              </a:rPr>
              <a:t>Ограничение поиска организмом или таксоном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193088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191A9A-7CF8-439A-A945-0941D8DE903A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6425" cy="1433513"/>
          </a:xfrm>
        </p:spPr>
        <p:txBody>
          <a:bodyPr/>
          <a:lstStyle/>
          <a:p>
            <a:r>
              <a:rPr lang="ru-RU" smtClean="0"/>
              <a:t>Дополнительные параметры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07375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44" name="Straight Arrow Connector 4"/>
          <p:cNvCxnSpPr>
            <a:cxnSpLocks noChangeShapeType="1"/>
          </p:cNvCxnSpPr>
          <p:nvPr/>
        </p:nvCxnSpPr>
        <p:spPr bwMode="auto">
          <a:xfrm>
            <a:off x="250825" y="4868863"/>
            <a:ext cx="649288" cy="86360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8291AAC7-376C-467B-BC01-DBCCECCA55C2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5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780132"/>
          </a:xfrm>
        </p:spPr>
        <p:txBody>
          <a:bodyPr/>
          <a:lstStyle/>
          <a:p>
            <a:r>
              <a:rPr lang="ru-RU" dirty="0" smtClean="0"/>
              <a:t>Матрица и штрафы за </a:t>
            </a:r>
            <a:r>
              <a:rPr lang="ru-RU" dirty="0" err="1" smtClean="0"/>
              <a:t>гэпы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1032" y="957827"/>
            <a:ext cx="8226425" cy="13681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Каков размер матрицы?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Штрафы – сколько чисел?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>
          <a:xfrm>
            <a:off x="6553200" y="6374655"/>
            <a:ext cx="2130425" cy="366713"/>
          </a:xfrm>
        </p:spPr>
        <p:txBody>
          <a:bodyPr/>
          <a:lstStyle/>
          <a:p>
            <a:pPr algn="r">
              <a:defRPr/>
            </a:pPr>
            <a:fld id="{8291AAC7-376C-467B-BC01-DBCCECCA55C2}" type="slidenum">
              <a:rPr lang="ru-RU" smtClean="0"/>
              <a:pPr algn="r">
                <a:defRPr/>
              </a:pPr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496" y="6453336"/>
            <a:ext cx="557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ЛЕКТОРУ: повторение, быстро добиться ответов!!! </a:t>
            </a:r>
            <a:r>
              <a:rPr lang="ru-RU" dirty="0" err="1" smtClean="0">
                <a:solidFill>
                  <a:srgbClr val="00B0F0"/>
                </a:solidFill>
              </a:rPr>
              <a:t>ААл</a:t>
            </a:r>
            <a:endParaRPr lang="ru-RU" dirty="0">
              <a:solidFill>
                <a:srgbClr val="00B0F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6512" y="4572248"/>
            <a:ext cx="9144000" cy="1780927"/>
            <a:chOff x="68660" y="4572248"/>
            <a:chExt cx="9144000" cy="178092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60" y="4572248"/>
              <a:ext cx="9144000" cy="123253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693396" y="5706844"/>
              <a:ext cx="22966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81% </a:t>
              </a:r>
              <a:r>
                <a:rPr lang="ru-RU" dirty="0" smtClean="0">
                  <a:solidFill>
                    <a:schemeClr val="tx1"/>
                  </a:solidFill>
                </a:rPr>
                <a:t>консервативных </a:t>
              </a:r>
            </a:p>
            <a:p>
              <a:r>
                <a:rPr lang="ru-RU" dirty="0" smtClean="0">
                  <a:solidFill>
                    <a:schemeClr val="tx1"/>
                  </a:solidFill>
                </a:rPr>
                <a:t>позиций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41032" y="2337470"/>
            <a:ext cx="2765501" cy="19389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A  T  C  G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5 -4 -4 -4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-4  5 -4 -4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-4 -4  5 -4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-4 -4 -4  5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8195" y="2427581"/>
            <a:ext cx="3145413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BLAST </a:t>
            </a:r>
            <a:r>
              <a:rPr lang="ru-RU" dirty="0" smtClean="0">
                <a:solidFill>
                  <a:schemeClr val="tx1"/>
                </a:solidFill>
              </a:rPr>
              <a:t>по умолчанию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Матрица по умолчанию: </a:t>
            </a:r>
            <a:r>
              <a:rPr lang="en-US" dirty="0" smtClean="0">
                <a:solidFill>
                  <a:schemeClr val="tx1"/>
                </a:solidFill>
              </a:rPr>
              <a:t>2; -3;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                       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Штрафы за </a:t>
            </a:r>
            <a:r>
              <a:rPr lang="ru-RU" dirty="0" err="1" smtClean="0">
                <a:solidFill>
                  <a:schemeClr val="tx1"/>
                </a:solidFill>
              </a:rPr>
              <a:t>гэп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                 </a:t>
            </a:r>
            <a:r>
              <a:rPr lang="en-US" dirty="0" smtClean="0">
                <a:solidFill>
                  <a:schemeClr val="tx1"/>
                </a:solidFill>
              </a:rPr>
              <a:t> 5; 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4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87524" y="-99392"/>
            <a:ext cx="8568952" cy="720080"/>
          </a:xfrm>
        </p:spPr>
        <p:txBody>
          <a:bodyPr/>
          <a:lstStyle/>
          <a:p>
            <a:r>
              <a:rPr lang="ru-RU" sz="3200" dirty="0" smtClean="0"/>
              <a:t>Какому выравниванию верить?</a:t>
            </a:r>
            <a:endParaRPr lang="en-US" sz="3200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143791" y="375918"/>
            <a:ext cx="8799364" cy="1193078"/>
            <a:chOff x="143791" y="545458"/>
            <a:chExt cx="8799364" cy="119307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15009" r="18284"/>
            <a:stretch>
              <a:fillRect/>
            </a:stretch>
          </p:blipFill>
          <p:spPr bwMode="auto">
            <a:xfrm>
              <a:off x="143791" y="862236"/>
              <a:ext cx="8799364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5292080" y="545458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 smtClean="0">
                  <a:solidFill>
                    <a:schemeClr val="tx1"/>
                  </a:solidFill>
                </a:rPr>
                <a:t>8 консервативных из 54 (15%)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idx="10"/>
          </p:nvPr>
        </p:nvSpPr>
        <p:spPr>
          <a:xfrm>
            <a:off x="7014413" y="6226323"/>
            <a:ext cx="1901825" cy="454025"/>
          </a:xfrm>
        </p:spPr>
        <p:txBody>
          <a:bodyPr/>
          <a:lstStyle/>
          <a:p>
            <a:pPr algn="r">
              <a:defRPr/>
            </a:pPr>
            <a:fld id="{B659C509-EE33-4DC8-9FB9-ED0DA2E5A45D}" type="slidenum">
              <a:rPr lang="ru-RU" smtClean="0"/>
              <a:pPr algn="r">
                <a:defRPr/>
              </a:pPr>
              <a:t>5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3791" y="4508955"/>
            <a:ext cx="8954302" cy="1440325"/>
            <a:chOff x="82194" y="4437111"/>
            <a:chExt cx="8954302" cy="144032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6162" r="7770"/>
            <a:stretch>
              <a:fillRect/>
            </a:stretch>
          </p:blipFill>
          <p:spPr bwMode="auto">
            <a:xfrm>
              <a:off x="82194" y="4734436"/>
              <a:ext cx="8810286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5423441" y="4437111"/>
              <a:ext cx="3613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 smtClean="0">
                  <a:solidFill>
                    <a:schemeClr val="tx1"/>
                  </a:solidFill>
                </a:rPr>
                <a:t>53 консервативных из 54 (98%)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94929" y="3212976"/>
            <a:ext cx="7977471" cy="1233428"/>
            <a:chOff x="179512" y="3301216"/>
            <a:chExt cx="8049479" cy="123342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9950"/>
            <a:stretch>
              <a:fillRect/>
            </a:stretch>
          </p:blipFill>
          <p:spPr bwMode="auto">
            <a:xfrm>
              <a:off x="179512" y="3598540"/>
              <a:ext cx="8049479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4886724" y="3301216"/>
              <a:ext cx="3285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 smtClean="0">
                  <a:solidFill>
                    <a:schemeClr val="tx1"/>
                  </a:solidFill>
                </a:rPr>
                <a:t>34 консервативных из 49 (69%)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9512" y="1772816"/>
            <a:ext cx="8736726" cy="1414636"/>
            <a:chOff x="179512" y="1870348"/>
            <a:chExt cx="8736726" cy="141463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16070" r="1545"/>
            <a:stretch>
              <a:fillRect/>
            </a:stretch>
          </p:blipFill>
          <p:spPr bwMode="auto">
            <a:xfrm>
              <a:off x="179512" y="2197541"/>
              <a:ext cx="8736726" cy="1087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5220072" y="1870348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 smtClean="0">
                  <a:solidFill>
                    <a:schemeClr val="tx1"/>
                  </a:solidFill>
                </a:rPr>
                <a:t>28 консервативных из 54 (52%)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9512" y="5910371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выравнивании без </a:t>
            </a:r>
            <a:r>
              <a:rPr lang="ru-RU" dirty="0" err="1" smtClean="0">
                <a:solidFill>
                  <a:srgbClr val="FF0000"/>
                </a:solidFill>
              </a:rPr>
              <a:t>гэпов</a:t>
            </a:r>
            <a:r>
              <a:rPr lang="ru-RU" dirty="0" smtClean="0">
                <a:solidFill>
                  <a:srgbClr val="FF0000"/>
                </a:solidFill>
              </a:rPr>
              <a:t> двух </a:t>
            </a:r>
            <a:r>
              <a:rPr lang="ru-RU" b="1" u="sng" dirty="0" smtClean="0">
                <a:solidFill>
                  <a:srgbClr val="FF0000"/>
                </a:solidFill>
              </a:rPr>
              <a:t>случайных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нукл</a:t>
            </a:r>
            <a:r>
              <a:rPr lang="ru-RU" dirty="0" smtClean="0">
                <a:solidFill>
                  <a:srgbClr val="FF0000"/>
                </a:solidFill>
              </a:rPr>
              <a:t>. последовательно-</a:t>
            </a:r>
            <a:r>
              <a:rPr lang="ru-RU" dirty="0" err="1" smtClean="0">
                <a:solidFill>
                  <a:srgbClr val="FF0000"/>
                </a:solidFill>
              </a:rPr>
              <a:t>стей</a:t>
            </a:r>
            <a:r>
              <a:rPr lang="ru-RU" dirty="0" smtClean="0">
                <a:solidFill>
                  <a:srgbClr val="FF0000"/>
                </a:solidFill>
              </a:rPr>
              <a:t>  будет процентов 25% колонок с совпадающими буквами. Если с </a:t>
            </a:r>
            <a:r>
              <a:rPr lang="ru-RU" dirty="0" err="1" smtClean="0">
                <a:solidFill>
                  <a:srgbClr val="FF0000"/>
                </a:solidFill>
              </a:rPr>
              <a:t>гэпами</a:t>
            </a:r>
            <a:r>
              <a:rPr lang="ru-RU" dirty="0" smtClean="0">
                <a:solidFill>
                  <a:srgbClr val="FF0000"/>
                </a:solidFill>
              </a:rPr>
              <a:t>, то больше.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" y="6453336"/>
            <a:ext cx="5776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ЛЕКТОРУ: на этот вопрос часто трудно найти ответ!!! </a:t>
            </a:r>
            <a:r>
              <a:rPr lang="ru-RU" dirty="0" err="1" smtClean="0">
                <a:solidFill>
                  <a:srgbClr val="00B0F0"/>
                </a:solidFill>
              </a:rPr>
              <a:t>ААл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87" y="113862"/>
            <a:ext cx="8226425" cy="1284188"/>
          </a:xfrm>
        </p:spPr>
        <p:txBody>
          <a:bodyPr/>
          <a:lstStyle/>
          <a:p>
            <a:r>
              <a:rPr lang="ru-RU" sz="2800" dirty="0" smtClean="0"/>
              <a:t>Выравнивание кодирующих последовательностей не гомологичных белков: гистона </a:t>
            </a:r>
            <a:r>
              <a:rPr lang="en-US" sz="2800" dirty="0" smtClean="0"/>
              <a:t>H3 </a:t>
            </a:r>
            <a:r>
              <a:rPr lang="ru-RU" sz="2800" dirty="0" smtClean="0"/>
              <a:t>и </a:t>
            </a:r>
            <a:r>
              <a:rPr lang="ru-RU" sz="2800" dirty="0" err="1" smtClean="0"/>
              <a:t>цитохромоксидазы</a:t>
            </a:r>
            <a:r>
              <a:rPr lang="ru-RU" sz="2800" dirty="0" smtClean="0"/>
              <a:t> </a:t>
            </a:r>
            <a:r>
              <a:rPr lang="en-US" sz="2800" dirty="0" smtClean="0"/>
              <a:t>CO1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8291AAC7-376C-467B-BC01-DBCCECCA55C2}" type="slidenum">
              <a:rPr lang="ru-RU" smtClean="0"/>
              <a:pPr algn="r">
                <a:defRPr/>
              </a:pPr>
              <a:t>6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318"/>
            <a:ext cx="9144000" cy="459398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2987824" y="5085184"/>
            <a:ext cx="5904656" cy="57606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23731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 красной рамке 26 консервативных позиций из 80 (</a:t>
            </a:r>
            <a:r>
              <a:rPr lang="ru-RU" sz="2400" b="1" dirty="0" smtClean="0">
                <a:solidFill>
                  <a:schemeClr val="tx1"/>
                </a:solidFill>
              </a:rPr>
              <a:t>37%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2744"/>
            <a:ext cx="8226425" cy="1433512"/>
          </a:xfrm>
        </p:spPr>
        <p:txBody>
          <a:bodyPr/>
          <a:lstStyle/>
          <a:p>
            <a:r>
              <a:rPr lang="en-US" dirty="0" smtClean="0"/>
              <a:t>BLAST. </a:t>
            </a:r>
            <a:r>
              <a:rPr lang="ru-RU" dirty="0" smtClean="0"/>
              <a:t>Основы алгоритма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980728"/>
            <a:ext cx="9036496" cy="52565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Теория </a:t>
            </a:r>
            <a:r>
              <a:rPr lang="ru-RU" dirty="0" err="1" smtClean="0"/>
              <a:t>Карлина</a:t>
            </a:r>
            <a:r>
              <a:rPr lang="ru-RU" dirty="0" smtClean="0"/>
              <a:t> – </a:t>
            </a:r>
            <a:r>
              <a:rPr lang="ru-RU" dirty="0" err="1" smtClean="0"/>
              <a:t>Альтшуля</a:t>
            </a:r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Нормализованный вес – </a:t>
            </a:r>
            <a:r>
              <a:rPr lang="en-US" dirty="0" smtClean="0"/>
              <a:t>bit score</a:t>
            </a:r>
            <a:endParaRPr lang="ru-RU" dirty="0" smtClean="0"/>
          </a:p>
          <a:p>
            <a:pPr lvl="2">
              <a:buFont typeface="Arial" pitchFamily="34" charset="0"/>
              <a:buChar char="•"/>
            </a:pPr>
            <a:r>
              <a:rPr lang="ru-RU" dirty="0" smtClean="0"/>
              <a:t>Не зависит от матрицы и штрафов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Отбор и сортировка находок: </a:t>
            </a:r>
            <a:r>
              <a:rPr lang="en-US" dirty="0" smtClean="0"/>
              <a:t>E-value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</a:t>
            </a:r>
            <a:r>
              <a:rPr lang="ru-RU" dirty="0" smtClean="0"/>
              <a:t>Зародыш</a:t>
            </a:r>
            <a:r>
              <a:rPr lang="en-US" dirty="0" smtClean="0"/>
              <a:t>” </a:t>
            </a:r>
            <a:r>
              <a:rPr lang="ru-RU" dirty="0" smtClean="0"/>
              <a:t>выравнивания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Хэш-таблица 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длина слова </a:t>
            </a:r>
          </a:p>
          <a:p>
            <a:pPr lvl="1"/>
            <a:r>
              <a:rPr lang="ru-RU" sz="3200" i="1" dirty="0" smtClean="0"/>
              <a:t>Является ли выравнивание </a:t>
            </a:r>
            <a:r>
              <a:rPr lang="en-US" sz="3200" i="1" dirty="0" smtClean="0"/>
              <a:t>BLAST </a:t>
            </a:r>
            <a:r>
              <a:rPr lang="ru-RU" sz="3200" i="1" dirty="0" smtClean="0"/>
              <a:t>оптимальным?</a:t>
            </a:r>
            <a:endParaRPr lang="en-US" sz="3200" i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Low complexity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65886EAA-5B50-41E9-877E-D447C293CBE4}" type="slidenum">
              <a:rPr lang="ru-RU" smtClean="0"/>
              <a:pPr algn="r">
                <a:defRPr/>
              </a:pPr>
              <a:t>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6453336"/>
            <a:ext cx="4567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ЛЕКТОРУ: повторение, быстро пройти!!! </a:t>
            </a:r>
            <a:r>
              <a:rPr lang="ru-RU" dirty="0" err="1" smtClean="0">
                <a:solidFill>
                  <a:srgbClr val="00B0F0"/>
                </a:solidFill>
              </a:rPr>
              <a:t>ААл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849694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Математическое ожидание </a:t>
            </a:r>
            <a:r>
              <a:rPr lang="en-US" sz="2400" dirty="0" smtClean="0">
                <a:solidFill>
                  <a:schemeClr val="tx1"/>
                </a:solidFill>
              </a:rPr>
              <a:t>E </a:t>
            </a:r>
            <a:r>
              <a:rPr lang="ru-RU" sz="2400" dirty="0" smtClean="0">
                <a:solidFill>
                  <a:schemeClr val="tx1"/>
                </a:solidFill>
              </a:rPr>
              <a:t>числа случайных находок  с весом </a:t>
            </a:r>
            <a:r>
              <a:rPr lang="en-US" sz="2400" dirty="0" smtClean="0">
                <a:solidFill>
                  <a:schemeClr val="tx1"/>
                </a:solidFill>
              </a:rPr>
              <a:t>X ≥ S </a:t>
            </a:r>
            <a:r>
              <a:rPr lang="ru-RU" sz="2400" dirty="0" smtClean="0">
                <a:solidFill>
                  <a:schemeClr val="tx1"/>
                </a:solidFill>
              </a:rPr>
              <a:t>легко вычисляется из формы для вероятности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E = N/ 2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S’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Здесь </a:t>
            </a:r>
            <a:r>
              <a:rPr lang="en-US" sz="2400" dirty="0" smtClean="0">
                <a:solidFill>
                  <a:schemeClr val="tx1"/>
                </a:solidFill>
              </a:rPr>
              <a:t>N = </a:t>
            </a:r>
            <a:r>
              <a:rPr lang="en-US" sz="2400" dirty="0">
                <a:solidFill>
                  <a:schemeClr val="tx1"/>
                </a:solidFill>
              </a:rPr>
              <a:t>n*m – </a:t>
            </a:r>
            <a:r>
              <a:rPr lang="ru-RU" sz="2400" dirty="0">
                <a:solidFill>
                  <a:schemeClr val="tx1"/>
                </a:solidFill>
              </a:rPr>
              <a:t>«объём» области </a:t>
            </a:r>
            <a:r>
              <a:rPr lang="ru-RU" sz="2400" dirty="0" smtClean="0">
                <a:solidFill>
                  <a:schemeClr val="tx1"/>
                </a:solidFill>
              </a:rPr>
              <a:t>перебора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 – </a:t>
            </a:r>
            <a:r>
              <a:rPr lang="ru-RU" sz="2400" dirty="0" smtClean="0">
                <a:solidFill>
                  <a:schemeClr val="tx1"/>
                </a:solidFill>
              </a:rPr>
              <a:t> длина входной последовательности,  </a:t>
            </a:r>
            <a:r>
              <a:rPr lang="en-US" sz="2400" dirty="0" smtClean="0">
                <a:solidFill>
                  <a:schemeClr val="tx1"/>
                </a:solidFill>
              </a:rPr>
              <a:t>m – </a:t>
            </a:r>
            <a:r>
              <a:rPr lang="ru-RU" sz="2400" dirty="0" smtClean="0">
                <a:solidFill>
                  <a:schemeClr val="tx1"/>
                </a:solidFill>
              </a:rPr>
              <a:t>суммарное число нуклеотидов в области поиска.</a:t>
            </a:r>
          </a:p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S’ </a:t>
            </a:r>
            <a:r>
              <a:rPr lang="en-US" sz="2400" dirty="0" smtClean="0">
                <a:solidFill>
                  <a:schemeClr val="tx1"/>
                </a:solidFill>
              </a:rPr>
              <a:t>– </a:t>
            </a:r>
            <a:r>
              <a:rPr lang="ru-RU" sz="2400" dirty="0" smtClean="0">
                <a:solidFill>
                  <a:schemeClr val="tx1"/>
                </a:solidFill>
              </a:rPr>
              <a:t>нормализованный вес выравнивания, или вес в битах.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1" y="44624"/>
            <a:ext cx="8219256" cy="1068164"/>
          </a:xfrm>
        </p:spPr>
        <p:txBody>
          <a:bodyPr/>
          <a:lstStyle/>
          <a:p>
            <a:r>
              <a:rPr lang="en-US" dirty="0" smtClean="0"/>
              <a:t>E-value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8291AAC7-376C-467B-BC01-DBCCECCA55C2}" type="slidenum">
              <a:rPr lang="ru-RU" smtClean="0"/>
              <a:pPr algn="r">
                <a:defRPr/>
              </a:pPr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6453336"/>
            <a:ext cx="310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ЛЕКТОРУ: повторение!!! </a:t>
            </a:r>
            <a:r>
              <a:rPr lang="ru-RU" dirty="0" err="1" smtClean="0">
                <a:solidFill>
                  <a:srgbClr val="00B0F0"/>
                </a:solidFill>
              </a:rPr>
              <a:t>ААл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8291AAC7-376C-467B-BC01-DBCCECCA55C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6360" y="2381979"/>
            <a:ext cx="8504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См.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хороший  текст о </a:t>
            </a:r>
            <a:r>
              <a:rPr lang="en-US" sz="2400" dirty="0" smtClean="0">
                <a:solidFill>
                  <a:schemeClr val="tx1"/>
                </a:solidFill>
              </a:rPr>
              <a:t>BLAST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  <a:hlinkClick r:id="rId2"/>
              </a:rPr>
              <a:t>http://homepages.ulb.ac.be/~dgonze/TEACHING/stat_scores.pdf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r"/>
            <a:endParaRPr lang="ru-RU" sz="2400" dirty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Также см. несколько слайдов в конце презентации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WenQuanYi Micro Hei"/>
        <a:cs typeface="WenQuanYi Micro Hei"/>
      </a:majorFont>
      <a:minorFont>
        <a:latin typeface="Calibri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1289</Words>
  <Application>Microsoft Office PowerPoint</Application>
  <PresentationFormat>Экран (4:3)</PresentationFormat>
  <Paragraphs>281</Paragraphs>
  <Slides>39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Adobe Arabic</vt:lpstr>
      <vt:lpstr>Arial</vt:lpstr>
      <vt:lpstr>Calibri</vt:lpstr>
      <vt:lpstr>Courier New</vt:lpstr>
      <vt:lpstr>Cumberland AMT;Cumberland;Couri</vt:lpstr>
      <vt:lpstr>Times New Roman</vt:lpstr>
      <vt:lpstr>WenQuanYi Micro Hei</vt:lpstr>
      <vt:lpstr>Wingdings</vt:lpstr>
      <vt:lpstr>Office Theme</vt:lpstr>
      <vt:lpstr>BLAST</vt:lpstr>
      <vt:lpstr>План</vt:lpstr>
      <vt:lpstr>Парное выравнивание</vt:lpstr>
      <vt:lpstr>Матрица и штрафы за гэпы</vt:lpstr>
      <vt:lpstr>Какому выравниванию верить?</vt:lpstr>
      <vt:lpstr>Выравнивание кодирующих последовательностей не гомологичных белков: гистона H3 и цитохромоксидазы CO1</vt:lpstr>
      <vt:lpstr>BLAST. Основы алгоритма</vt:lpstr>
      <vt:lpstr>E-value</vt:lpstr>
      <vt:lpstr>Презентация PowerPoint</vt:lpstr>
      <vt:lpstr>Blast по геномам. Ниже на странице есть другие новые специализированные разновидности</vt:lpstr>
      <vt:lpstr>Что значат колонки в таблице находок. Важно знать если на входе – например, геном бактерии</vt:lpstr>
      <vt:lpstr>BLAST. Множественные находки в одной банковской последовательности </vt:lpstr>
      <vt:lpstr>Презентация PowerPoint</vt:lpstr>
      <vt:lpstr>Выбор варианта нуклеотидного BLAST</vt:lpstr>
      <vt:lpstr>Задачи</vt:lpstr>
      <vt:lpstr>Для поиска кодирующих последовательностей надо нуклеотиды транслировать в белки!                                                 Е.Кунин</vt:lpstr>
      <vt:lpstr>Задачи</vt:lpstr>
      <vt:lpstr>Хороший help по BLAST</vt:lpstr>
      <vt:lpstr>Презентация PowerPoint</vt:lpstr>
      <vt:lpstr>«Функциональные» разделы GenBank – ENA – DDBJ </vt:lpstr>
      <vt:lpstr>Дополнительные параметры</vt:lpstr>
      <vt:lpstr>Локальный BLAST Standalone BLAST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  <vt:lpstr>Парное выравнивание</vt:lpstr>
      <vt:lpstr>E-value</vt:lpstr>
      <vt:lpstr>Вес в битах S’</vt:lpstr>
      <vt:lpstr>Параметры  λ  и  K</vt:lpstr>
      <vt:lpstr>BLAST в NCBI</vt:lpstr>
      <vt:lpstr>Входные данные </vt:lpstr>
      <vt:lpstr>Параметры</vt:lpstr>
      <vt:lpstr>Презентация PowerPoint</vt:lpstr>
      <vt:lpstr>Презентация PowerPoint</vt:lpstr>
      <vt:lpstr>Презентация PowerPoint</vt:lpstr>
      <vt:lpstr>Дополнительные параметры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Mariia</dc:creator>
  <cp:lastModifiedBy>aba</cp:lastModifiedBy>
  <cp:revision>153</cp:revision>
  <cp:lastPrinted>1601-01-01T00:00:00Z</cp:lastPrinted>
  <dcterms:created xsi:type="dcterms:W3CDTF">2013-11-07T09:07:48Z</dcterms:created>
  <dcterms:modified xsi:type="dcterms:W3CDTF">2017-10-22T11:02:08Z</dcterms:modified>
</cp:coreProperties>
</file>