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66" r:id="rId4"/>
    <p:sldId id="259" r:id="rId5"/>
    <p:sldId id="261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8" r:id="rId14"/>
    <p:sldId id="272" r:id="rId15"/>
    <p:sldId id="271" r:id="rId16"/>
    <p:sldId id="281" r:id="rId17"/>
    <p:sldId id="280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8" r:id="rId26"/>
    <p:sldId id="291" r:id="rId27"/>
    <p:sldId id="295" r:id="rId28"/>
    <p:sldId id="292" r:id="rId29"/>
    <p:sldId id="293" r:id="rId30"/>
    <p:sldId id="294" r:id="rId31"/>
    <p:sldId id="296" r:id="rId32"/>
    <p:sldId id="29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4607" autoAdjust="0"/>
  </p:normalViewPr>
  <p:slideViewPr>
    <p:cSldViewPr snapToGrid="0" showGuides="1">
      <p:cViewPr varScale="1">
        <p:scale>
          <a:sx n="104" d="100"/>
          <a:sy n="104" d="100"/>
        </p:scale>
        <p:origin x="-1098" y="-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5B778-1CE1-4B47-92E2-54A3F7A08F62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0A071-5D45-4A38-BC51-26D0D7B427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711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0A071-5D45-4A38-BC51-26D0D7B4271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body"/>
          </p:nvPr>
        </p:nvSpPr>
        <p:spPr>
          <a:xfrm>
            <a:off x="360" y="36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оси X расположена последовательность одного генома, целиком! Сжатие 1млн букв не позволяет буквы увидеть.</a:t>
            </a:r>
          </a:p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оси Y снизу вверх расположена последовательность другого генома. </a:t>
            </a:r>
          </a:p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Точки на карте соответствуют совпадающим или очень похожим фрагментам последовательности</a:t>
            </a:r>
          </a:p>
        </p:txBody>
      </p:sp>
      <p:sp>
        <p:nvSpPr>
          <p:cNvPr id="523" name="CustomShape 2"/>
          <p:cNvSpPr/>
          <p:nvPr/>
        </p:nvSpPr>
        <p:spPr>
          <a:xfrm>
            <a:off x="360" y="360"/>
            <a:ext cx="11795760" cy="1179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00C76F8-2B20-4D89-9D1E-3AA78BF5C962}" type="slidenum"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11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50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body"/>
          </p:nvPr>
        </p:nvSpPr>
        <p:spPr>
          <a:xfrm>
            <a:off x="360" y="36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оси X расположена последовательность одного генома, целиком! Сжатие 1млн букв не позволяет буквы увидеть.</a:t>
            </a:r>
          </a:p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 оси Y снизу вверх расположена последовательность другого генома. </a:t>
            </a:r>
          </a:p>
          <a:p>
            <a:endParaRPr lang="en-US" sz="20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Точки на карте соответствуют совпадающим или очень похожим фрагментам последовательности</a:t>
            </a:r>
          </a:p>
        </p:txBody>
      </p:sp>
      <p:sp>
        <p:nvSpPr>
          <p:cNvPr id="525" name="CustomShape 2"/>
          <p:cNvSpPr/>
          <p:nvPr/>
        </p:nvSpPr>
        <p:spPr>
          <a:xfrm>
            <a:off x="360" y="360"/>
            <a:ext cx="11795760" cy="1179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E41181E-9487-4D0C-ABE8-1FFD1E83023F}" type="slidenum">
              <a:rPr lang="en-US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>
                <a:lnSpc>
                  <a:spcPct val="100000"/>
                </a:lnSpc>
              </a:pPr>
              <a:t>12</a:t>
            </a:fld>
            <a:endParaRPr lang="en-US" sz="180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860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4EEC-8FE8-4703-8EBB-1A258DE5821A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70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C8938-AB0D-49AF-8555-4B7EFC8C7580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65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965E-164C-4552-9DAD-541CF6F21CE6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678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319" y="274543"/>
            <a:ext cx="10969043" cy="1142243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99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609319" y="1604167"/>
            <a:ext cx="10971221" cy="39767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2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7872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B7D8-75BD-4600-AA98-DF006C9F5773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344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EB510-8501-4065-A8CF-7EB1F2DEBFC9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972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EBBD-C8D7-492D-80FD-D2766E839938}" type="datetime1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641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2A8C-E168-454A-9250-A76B5B09B1C0}" type="datetime1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442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D7F5-06AF-4E33-91B3-65C99E62A088}" type="datetime1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278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3AEE-2BB9-41E5-A4B2-82AA665CB936}" type="datetime1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8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7E261-FA52-4FF6-9286-88389A486EB1}" type="datetime1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496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812C6-368F-403C-8929-10CFAAC1333C}" type="datetime1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90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121A-CA18-4EF4-8056-DAEEF3F9C18F}" type="datetime1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7452-36C1-460D-9ABE-4EB3F135FC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150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mouse.belozersky.msu.ru/tools/npge.html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mummer.sourceforge.net/manual/AlignmentTypes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Выравнивание геномов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А.Ал</a:t>
            </a:r>
            <a:r>
              <a:rPr lang="ru-RU" dirty="0" smtClean="0"/>
              <a:t>, 2017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5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Table 1"/>
          <p:cNvGraphicFramePr/>
          <p:nvPr>
            <p:extLst>
              <p:ext uri="{D42A27DB-BD31-4B8C-83A1-F6EECF244321}">
                <p14:modId xmlns:p14="http://schemas.microsoft.com/office/powerpoint/2010/main" xmlns="" val="3152999143"/>
              </p:ext>
            </p:extLst>
          </p:nvPr>
        </p:nvGraphicFramePr>
        <p:xfrm>
          <a:off x="2153577" y="1038249"/>
          <a:ext cx="7765486" cy="5736460"/>
        </p:xfrm>
        <a:graphic>
          <a:graphicData uri="http://schemas.openxmlformats.org/drawingml/2006/table">
            <a:tbl>
              <a:tblPr/>
              <a:tblGrid>
                <a:gridCol w="776516"/>
                <a:gridCol w="776516"/>
                <a:gridCol w="776516"/>
                <a:gridCol w="776516"/>
                <a:gridCol w="776516"/>
                <a:gridCol w="776516"/>
                <a:gridCol w="776516"/>
                <a:gridCol w="776516"/>
                <a:gridCol w="776516"/>
                <a:gridCol w="776842"/>
              </a:tblGrid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4866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.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</a:rPr>
                        <a:t>*</a:t>
                      </a: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390280"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45" name="CustomShape 2"/>
          <p:cNvSpPr/>
          <p:nvPr/>
        </p:nvSpPr>
        <p:spPr>
          <a:xfrm>
            <a:off x="1939510" y="125683"/>
            <a:ext cx="8336838" cy="80469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2х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последовательностей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учетом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комплементарной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цепочки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453" name="TextShape 10"/>
          <p:cNvSpPr txBox="1"/>
          <p:nvPr/>
        </p:nvSpPr>
        <p:spPr>
          <a:xfrm>
            <a:off x="10132711" y="6417648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984BB338-C40C-4775-9D5D-903278C8794F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10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10</a:t>
            </a:fld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554480" y="905256"/>
            <a:ext cx="8480258" cy="5442860"/>
            <a:chOff x="1554480" y="905256"/>
            <a:chExt cx="8480258" cy="5442860"/>
          </a:xfrm>
        </p:grpSpPr>
        <p:sp>
          <p:nvSpPr>
            <p:cNvPr id="446" name="Line 3"/>
            <p:cNvSpPr/>
            <p:nvPr/>
          </p:nvSpPr>
          <p:spPr>
            <a:xfrm>
              <a:off x="8814944" y="5393158"/>
              <a:ext cx="645610" cy="389333"/>
            </a:xfrm>
            <a:prstGeom prst="line">
              <a:avLst/>
            </a:prstGeom>
            <a:ln w="50760">
              <a:solidFill>
                <a:srgbClr val="4A7EB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4"/>
            <p:cNvSpPr/>
            <p:nvPr/>
          </p:nvSpPr>
          <p:spPr>
            <a:xfrm>
              <a:off x="1977666" y="6338645"/>
              <a:ext cx="8057072" cy="32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07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endParaRPr lang="ru-RU" dirty="0"/>
            </a:p>
          </p:txBody>
        </p:sp>
        <p:sp>
          <p:nvSpPr>
            <p:cNvPr id="448" name="CustomShape 5"/>
            <p:cNvSpPr/>
            <p:nvPr/>
          </p:nvSpPr>
          <p:spPr>
            <a:xfrm flipH="1">
              <a:off x="2078249" y="1038250"/>
              <a:ext cx="45719" cy="5309866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07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9" name="Line 6"/>
            <p:cNvSpPr/>
            <p:nvPr/>
          </p:nvSpPr>
          <p:spPr>
            <a:xfrm>
              <a:off x="7985765" y="4855824"/>
              <a:ext cx="684236" cy="381618"/>
            </a:xfrm>
            <a:prstGeom prst="line">
              <a:avLst/>
            </a:prstGeom>
            <a:ln w="50760">
              <a:solidFill>
                <a:srgbClr val="4A7EB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0" name="Line 7"/>
            <p:cNvSpPr/>
            <p:nvPr/>
          </p:nvSpPr>
          <p:spPr>
            <a:xfrm>
              <a:off x="8814944" y="3042244"/>
              <a:ext cx="652244" cy="433850"/>
            </a:xfrm>
            <a:prstGeom prst="line">
              <a:avLst/>
            </a:prstGeom>
            <a:ln w="50760">
              <a:solidFill>
                <a:srgbClr val="4A7EB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1" name="Line 8"/>
            <p:cNvSpPr/>
            <p:nvPr/>
          </p:nvSpPr>
          <p:spPr>
            <a:xfrm>
              <a:off x="7228731" y="4287478"/>
              <a:ext cx="643103" cy="447887"/>
            </a:xfrm>
            <a:prstGeom prst="line">
              <a:avLst/>
            </a:prstGeom>
            <a:ln w="50760">
              <a:solidFill>
                <a:srgbClr val="4A7EB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2" name="Line 9"/>
            <p:cNvSpPr/>
            <p:nvPr/>
          </p:nvSpPr>
          <p:spPr>
            <a:xfrm>
              <a:off x="6476268" y="3756346"/>
              <a:ext cx="655508" cy="429280"/>
            </a:xfrm>
            <a:prstGeom prst="line">
              <a:avLst/>
            </a:prstGeom>
            <a:ln w="50760">
              <a:solidFill>
                <a:srgbClr val="4A7EBB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" name="TextBox 12"/>
            <p:cNvSpPr txBox="1"/>
            <p:nvPr/>
          </p:nvSpPr>
          <p:spPr>
            <a:xfrm>
              <a:off x="1627632" y="905256"/>
              <a:ext cx="380232" cy="5344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60000"/>
                </a:lnSpc>
              </a:pPr>
              <a:r>
                <a:rPr lang="en-US" sz="2400" b="1" dirty="0" smtClean="0"/>
                <a:t>G</a:t>
              </a:r>
            </a:p>
            <a:p>
              <a:pPr>
                <a:lnSpc>
                  <a:spcPct val="160000"/>
                </a:lnSpc>
              </a:pPr>
              <a:r>
                <a:rPr lang="en-US" sz="2400" b="1" dirty="0" smtClean="0"/>
                <a:t>G</a:t>
              </a:r>
            </a:p>
            <a:p>
              <a:pPr>
                <a:lnSpc>
                  <a:spcPct val="160000"/>
                </a:lnSpc>
              </a:pPr>
              <a:r>
                <a:rPr lang="en-US" sz="2400" b="1" dirty="0" smtClean="0"/>
                <a:t>A</a:t>
              </a:r>
            </a:p>
            <a:p>
              <a:pPr>
                <a:lnSpc>
                  <a:spcPct val="160000"/>
                </a:lnSpc>
              </a:pPr>
              <a:r>
                <a:rPr lang="en-US" sz="2400" b="1" dirty="0" smtClean="0"/>
                <a:t>T</a:t>
              </a:r>
            </a:p>
            <a:p>
              <a:pPr>
                <a:lnSpc>
                  <a:spcPct val="160000"/>
                </a:lnSpc>
              </a:pPr>
              <a:r>
                <a:rPr lang="en-US" sz="2400" b="1" dirty="0" smtClean="0"/>
                <a:t>C</a:t>
              </a:r>
            </a:p>
            <a:p>
              <a:pPr>
                <a:lnSpc>
                  <a:spcPct val="160000"/>
                </a:lnSpc>
              </a:pPr>
              <a:r>
                <a:rPr lang="en-US" sz="2400" b="1" dirty="0" smtClean="0"/>
                <a:t>G</a:t>
              </a:r>
            </a:p>
            <a:p>
              <a:pPr>
                <a:lnSpc>
                  <a:spcPct val="160000"/>
                </a:lnSpc>
              </a:pPr>
              <a:r>
                <a:rPr lang="en-US" sz="2400" b="1" dirty="0" smtClean="0"/>
                <a:t>A</a:t>
              </a:r>
            </a:p>
            <a:p>
              <a:pPr>
                <a:lnSpc>
                  <a:spcPct val="160000"/>
                </a:lnSpc>
              </a:pPr>
              <a:r>
                <a:rPr lang="en-US" sz="2400" b="1" dirty="0" smtClean="0"/>
                <a:t>T</a:t>
              </a:r>
            </a:p>
            <a:p>
              <a:pPr>
                <a:lnSpc>
                  <a:spcPct val="160000"/>
                </a:lnSpc>
              </a:pPr>
              <a:r>
                <a:rPr lang="en-US" sz="2400" b="1" dirty="0" smtClean="0"/>
                <a:t>C</a:t>
              </a:r>
              <a:endParaRPr lang="ru-RU" b="1" dirty="0"/>
            </a:p>
          </p:txBody>
        </p:sp>
        <p:sp>
          <p:nvSpPr>
            <p:cNvPr id="14" name="CustomShape 4"/>
            <p:cNvSpPr/>
            <p:nvPr/>
          </p:nvSpPr>
          <p:spPr>
            <a:xfrm flipV="1">
              <a:off x="1554480" y="1088136"/>
              <a:ext cx="54864" cy="5193792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50760">
              <a:solidFill>
                <a:srgbClr val="FF0000"/>
              </a:solidFill>
              <a:round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endParaRPr>
            </a:p>
            <a:p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4071811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1983580" y="274543"/>
            <a:ext cx="8221602" cy="1141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r>
              <a:rPr lang="en-US" sz="362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 локального сходства геномов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990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M.capricolum</a:t>
            </a:r>
            <a:r>
              <a:rPr lang="en-US" sz="399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и </a:t>
            </a:r>
            <a:r>
              <a:rPr lang="en-US" sz="3990" i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M.mycoides</a:t>
            </a:r>
            <a:r>
              <a:rPr lang="en-US" sz="399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1527205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6" name="Picture 2"/>
          <p:cNvPicPr/>
          <p:nvPr/>
        </p:nvPicPr>
        <p:blipFill>
          <a:blip r:embed="rId3" cstate="print"/>
          <a:stretch/>
        </p:blipFill>
        <p:spPr>
          <a:xfrm>
            <a:off x="2257797" y="1777185"/>
            <a:ext cx="8133787" cy="4068852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457" name="CustomShape 3"/>
          <p:cNvSpPr/>
          <p:nvPr/>
        </p:nvSpPr>
        <p:spPr>
          <a:xfrm>
            <a:off x="3849233" y="5886517"/>
            <a:ext cx="4204655" cy="515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mycoides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 rot="16199400">
            <a:off x="-222558" y="3350340"/>
            <a:ext cx="4475934" cy="514809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capricolum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TextShape 5"/>
          <p:cNvSpPr txBox="1"/>
          <p:nvPr/>
        </p:nvSpPr>
        <p:spPr>
          <a:xfrm>
            <a:off x="964735" y="23178"/>
            <a:ext cx="1040064" cy="290865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fld id="{8F2DFC48-E475-4007-BAFD-19F0E6D14D4F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>
                <a:lnSpc>
                  <a:spcPct val="100000"/>
                </a:lnSpc>
              </a:pPr>
              <a:t>11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0" name="TextShape 6"/>
          <p:cNvSpPr txBox="1"/>
          <p:nvPr/>
        </p:nvSpPr>
        <p:spPr>
          <a:xfrm>
            <a:off x="1013271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139CE512-77EC-4BF7-AB04-CD680278F4CA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11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1255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CustomShape 2"/>
          <p:cNvSpPr/>
          <p:nvPr/>
        </p:nvSpPr>
        <p:spPr>
          <a:xfrm>
            <a:off x="1527205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3" name="Picture 2"/>
          <p:cNvPicPr/>
          <p:nvPr/>
        </p:nvPicPr>
        <p:blipFill>
          <a:blip r:embed="rId3" cstate="print"/>
          <a:stretch/>
        </p:blipFill>
        <p:spPr>
          <a:xfrm>
            <a:off x="2591427" y="1311670"/>
            <a:ext cx="6656609" cy="3329773"/>
          </a:xfrm>
          <a:prstGeom prst="rect">
            <a:avLst/>
          </a:prstGeom>
          <a:ln w="38160">
            <a:solidFill>
              <a:srgbClr val="404040"/>
            </a:solidFill>
            <a:round/>
          </a:ln>
        </p:spPr>
      </p:pic>
      <p:sp>
        <p:nvSpPr>
          <p:cNvPr id="464" name="CustomShape 3"/>
          <p:cNvSpPr/>
          <p:nvPr/>
        </p:nvSpPr>
        <p:spPr>
          <a:xfrm>
            <a:off x="3893630" y="4674740"/>
            <a:ext cx="3441092" cy="4214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mycoides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4"/>
          <p:cNvSpPr/>
          <p:nvPr/>
        </p:nvSpPr>
        <p:spPr>
          <a:xfrm rot="16199400">
            <a:off x="561571" y="2599182"/>
            <a:ext cx="3663077" cy="421118"/>
          </a:xfrm>
          <a:prstGeom prst="rect">
            <a:avLst/>
          </a:prstGeom>
          <a:noFill/>
          <a:ln>
            <a:solidFill>
              <a:srgbClr val="3465A4"/>
            </a:solidFill>
            <a:custDash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Mycoplasma capricolum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7" name="TextShape 6"/>
          <p:cNvSpPr txBox="1"/>
          <p:nvPr/>
        </p:nvSpPr>
        <p:spPr>
          <a:xfrm>
            <a:off x="1815318" y="0"/>
            <a:ext cx="8043035" cy="116444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Синтеничные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области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-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участки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геномов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состоящие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ортологичных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областей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с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сохранением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порядка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 ориентации 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хромосоме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7"/>
          <p:cNvSpPr/>
          <p:nvPr/>
        </p:nvSpPr>
        <p:spPr>
          <a:xfrm rot="17739600">
            <a:off x="5938176" y="1826805"/>
            <a:ext cx="414589" cy="1736705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8"/>
          <p:cNvSpPr/>
          <p:nvPr/>
        </p:nvSpPr>
        <p:spPr>
          <a:xfrm rot="3860400">
            <a:off x="4169040" y="2846310"/>
            <a:ext cx="414589" cy="1558072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9"/>
          <p:cNvSpPr/>
          <p:nvPr/>
        </p:nvSpPr>
        <p:spPr>
          <a:xfrm rot="3860400">
            <a:off x="7408826" y="1318525"/>
            <a:ext cx="414589" cy="1210797"/>
          </a:xfrm>
          <a:prstGeom prst="ellipse">
            <a:avLst/>
          </a:prstGeom>
          <a:noFill/>
          <a:ln w="12600">
            <a:solidFill>
              <a:srgbClr val="FF3333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TextShape 10"/>
          <p:cNvSpPr txBox="1"/>
          <p:nvPr/>
        </p:nvSpPr>
        <p:spPr>
          <a:xfrm>
            <a:off x="1013271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D67CA792-B346-467B-8268-8D92C8B1CF7C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12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35608" y="5458968"/>
            <a:ext cx="9355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Предполагается, что на участках  между </a:t>
            </a:r>
            <a:r>
              <a:rPr lang="ru-RU" dirty="0" err="1" smtClean="0"/>
              <a:t>ортологичными</a:t>
            </a:r>
            <a:r>
              <a:rPr lang="ru-RU" dirty="0" smtClean="0"/>
              <a:t> не произошло крупных перестроек. </a:t>
            </a:r>
          </a:p>
          <a:p>
            <a:r>
              <a:rPr lang="ru-RU" dirty="0" smtClean="0"/>
              <a:t>Выравнивание на них не детектируется из-за высокой скорости эволюции.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31947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72" y="365125"/>
            <a:ext cx="11475720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6. Гомологию </a:t>
            </a:r>
            <a:r>
              <a:rPr lang="ru-RU" sz="3600" dirty="0" smtClean="0"/>
              <a:t>геномов можно установить с помощью гомологии </a:t>
            </a:r>
            <a:r>
              <a:rPr lang="ru-RU" sz="3600" dirty="0" smtClean="0"/>
              <a:t>белков, закодированных </a:t>
            </a:r>
            <a:r>
              <a:rPr lang="ru-RU" sz="3600" dirty="0" smtClean="0"/>
              <a:t>в них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Геном </a:t>
            </a:r>
            <a:r>
              <a:rPr lang="ru-RU" dirty="0"/>
              <a:t>как мешок </a:t>
            </a:r>
            <a:r>
              <a:rPr lang="ru-RU" dirty="0" smtClean="0"/>
              <a:t>белков - </a:t>
            </a:r>
            <a:r>
              <a:rPr lang="ru-RU" dirty="0" err="1" smtClean="0"/>
              <a:t>пангеном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Найти и аннотировать гены белков в геноме. Аннотировать, значит, </a:t>
            </a:r>
          </a:p>
          <a:p>
            <a:pPr lvl="2"/>
            <a:r>
              <a:rPr lang="ru-RU" dirty="0" smtClean="0"/>
              <a:t>найти </a:t>
            </a:r>
            <a:r>
              <a:rPr lang="ru-RU" dirty="0" err="1" smtClean="0"/>
              <a:t>экзоны</a:t>
            </a:r>
            <a:r>
              <a:rPr lang="ru-RU" dirty="0" smtClean="0"/>
              <a:t> (кодирующую последовательность)</a:t>
            </a:r>
          </a:p>
          <a:p>
            <a:pPr lvl="2"/>
            <a:r>
              <a:rPr lang="ru-RU" dirty="0" smtClean="0"/>
              <a:t>Транслировать (надо знать генетический код для данного организма)</a:t>
            </a:r>
          </a:p>
          <a:p>
            <a:pPr lvl="2"/>
            <a:r>
              <a:rPr lang="ru-RU" dirty="0" smtClean="0"/>
              <a:t>По возможности, предсказать </a:t>
            </a:r>
            <a:r>
              <a:rPr lang="ru-RU" dirty="0" smtClean="0"/>
              <a:t>домены и </a:t>
            </a:r>
            <a:r>
              <a:rPr lang="ru-RU" dirty="0" smtClean="0"/>
              <a:t>функцию белка по гомологии</a:t>
            </a:r>
          </a:p>
          <a:p>
            <a:r>
              <a:rPr lang="ru-RU" dirty="0" smtClean="0"/>
              <a:t>Для двух геномов найти гомологов между мешком 1 и мешком 2, а также внутри каждого из мешков.</a:t>
            </a:r>
          </a:p>
          <a:p>
            <a:r>
              <a:rPr lang="ru-RU" dirty="0" smtClean="0"/>
              <a:t>Разобраться с эволюционной историей каждого семейства гомологов. Найти </a:t>
            </a:r>
            <a:r>
              <a:rPr lang="ru-RU" dirty="0" err="1" smtClean="0"/>
              <a:t>ортологов</a:t>
            </a:r>
            <a:r>
              <a:rPr lang="ru-RU" dirty="0" smtClean="0"/>
              <a:t> и </a:t>
            </a:r>
            <a:r>
              <a:rPr lang="ru-RU" dirty="0" err="1" smtClean="0"/>
              <a:t>ортологичные</a:t>
            </a:r>
            <a:r>
              <a:rPr lang="ru-RU" dirty="0" smtClean="0"/>
              <a:t> группы.</a:t>
            </a:r>
            <a:endParaRPr lang="ru-RU" dirty="0" smtClean="0"/>
          </a:p>
          <a:p>
            <a:endParaRPr lang="ru-RU" dirty="0" smtClean="0"/>
          </a:p>
          <a:p>
            <a:pPr lvl="2"/>
            <a:endParaRPr lang="ru-RU" dirty="0" smtClean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69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1983580" y="273237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2"/>
          <p:cNvSpPr/>
          <p:nvPr/>
        </p:nvSpPr>
        <p:spPr>
          <a:xfrm>
            <a:off x="1983580" y="274543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3"/>
          <p:cNvSpPr/>
          <p:nvPr/>
        </p:nvSpPr>
        <p:spPr>
          <a:xfrm>
            <a:off x="1983580" y="160416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56" name="Рисунок 355"/>
          <p:cNvPicPr/>
          <p:nvPr/>
        </p:nvPicPr>
        <p:blipFill>
          <a:blip r:embed="rId2" cstate="print"/>
          <a:stretch/>
        </p:blipFill>
        <p:spPr>
          <a:xfrm>
            <a:off x="2934021" y="1604167"/>
            <a:ext cx="6323958" cy="4872739"/>
          </a:xfrm>
          <a:prstGeom prst="rect">
            <a:avLst/>
          </a:prstGeom>
          <a:ln>
            <a:noFill/>
          </a:ln>
        </p:spPr>
      </p:pic>
      <p:sp>
        <p:nvSpPr>
          <p:cNvPr id="357" name="CustomShape 4"/>
          <p:cNvSpPr/>
          <p:nvPr/>
        </p:nvSpPr>
        <p:spPr>
          <a:xfrm>
            <a:off x="2058663" y="273237"/>
            <a:ext cx="8221602" cy="1141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Гомологи глобина</a:t>
            </a:r>
            <a:endParaRPr lang="en-US" sz="399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CustomShape 5"/>
          <p:cNvSpPr/>
          <p:nvPr/>
        </p:nvSpPr>
        <p:spPr>
          <a:xfrm>
            <a:off x="1983580" y="1604167"/>
            <a:ext cx="8039770" cy="3976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TextShape 6"/>
          <p:cNvSpPr txBox="1"/>
          <p:nvPr/>
        </p:nvSpPr>
        <p:spPr>
          <a:xfrm>
            <a:off x="10067421" y="6384677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F8272C25-DF66-4F4C-A06E-0116A9E2663C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14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3770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241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Синтеничные</a:t>
            </a:r>
            <a:r>
              <a:rPr lang="ru-RU" dirty="0" smtClean="0"/>
              <a:t> участки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71451"/>
            <a:ext cx="10515600" cy="4905512"/>
          </a:xfrm>
        </p:spPr>
        <p:txBody>
          <a:bodyPr/>
          <a:lstStyle/>
          <a:p>
            <a:r>
              <a:rPr lang="ru-RU" dirty="0" err="1" smtClean="0"/>
              <a:t>Синтения</a:t>
            </a:r>
            <a:r>
              <a:rPr lang="ru-RU" dirty="0" smtClean="0"/>
              <a:t> – неологизм (</a:t>
            </a:r>
            <a:r>
              <a:rPr lang="en-US" dirty="0" smtClean="0"/>
              <a:t>J</a:t>
            </a:r>
            <a:r>
              <a:rPr lang="en-US" i="1" dirty="0" smtClean="0"/>
              <a:t>ohn Renwick, 1971)</a:t>
            </a:r>
            <a:r>
              <a:rPr lang="ru-RU" dirty="0" smtClean="0"/>
              <a:t>. </a:t>
            </a:r>
            <a:endParaRPr lang="en-US" dirty="0" smtClean="0"/>
          </a:p>
          <a:p>
            <a:pPr lvl="1"/>
            <a:r>
              <a:rPr lang="en-US" dirty="0"/>
              <a:t>Greek: </a:t>
            </a:r>
            <a:r>
              <a:rPr lang="en-US" i="1" dirty="0" err="1" smtClean="0"/>
              <a:t>σύν</a:t>
            </a:r>
            <a:r>
              <a:rPr lang="en-US" i="1" dirty="0" smtClean="0"/>
              <a:t> – </a:t>
            </a:r>
            <a:r>
              <a:rPr lang="ru-RU" i="1" dirty="0" smtClean="0"/>
              <a:t>вместе </a:t>
            </a:r>
            <a:r>
              <a:rPr lang="en-US" dirty="0" smtClean="0"/>
              <a:t> </a:t>
            </a:r>
            <a:r>
              <a:rPr lang="en-US" dirty="0"/>
              <a:t>+ </a:t>
            </a:r>
            <a:r>
              <a:rPr lang="en-US" i="1" dirty="0"/>
              <a:t>τα</a:t>
            </a:r>
            <a:r>
              <a:rPr lang="en-US" i="1" dirty="0" err="1"/>
              <a:t>ινί</a:t>
            </a:r>
            <a:r>
              <a:rPr lang="en-US" i="1" dirty="0"/>
              <a:t>α</a:t>
            </a:r>
            <a:r>
              <a:rPr lang="en-US" dirty="0"/>
              <a:t>, </a:t>
            </a:r>
            <a:r>
              <a:rPr lang="en-US" i="1" dirty="0" smtClean="0"/>
              <a:t>tainiā</a:t>
            </a:r>
            <a:r>
              <a:rPr lang="ru-RU" i="1" dirty="0" smtClean="0"/>
              <a:t> - лента</a:t>
            </a:r>
            <a:endParaRPr lang="ru-RU" dirty="0" smtClean="0"/>
          </a:p>
          <a:p>
            <a:pPr lvl="1"/>
            <a:r>
              <a:rPr lang="ru-RU" dirty="0" smtClean="0"/>
              <a:t>Изобразим гены в геноме стрелочками. </a:t>
            </a:r>
            <a:r>
              <a:rPr lang="ru-RU" dirty="0" err="1" smtClean="0"/>
              <a:t>Ортологичные</a:t>
            </a:r>
            <a:r>
              <a:rPr lang="ru-RU" dirty="0" smtClean="0"/>
              <a:t> гены пометим одинаковым цветом или еще как-нибудь (одинаковым номером)</a:t>
            </a:r>
          </a:p>
          <a:p>
            <a:pPr lvl="1"/>
            <a:r>
              <a:rPr lang="ru-RU" dirty="0" smtClean="0"/>
              <a:t>Предположим, в геноме 1 и 2 найдутся одинаковые последовательности генов или комплементарные. Тогда  соответствующие участки геномов называются </a:t>
            </a:r>
            <a:r>
              <a:rPr lang="ru-RU" dirty="0" err="1" smtClean="0"/>
              <a:t>синтеничными</a:t>
            </a:r>
            <a:r>
              <a:rPr lang="ru-RU" dirty="0" smtClean="0"/>
              <a:t>. Конечно, берутся максимальные такие последовательности. </a:t>
            </a:r>
          </a:p>
          <a:p>
            <a:r>
              <a:rPr lang="ru-RU" dirty="0" smtClean="0"/>
              <a:t>Предполагается, что </a:t>
            </a:r>
            <a:r>
              <a:rPr lang="ru-RU" dirty="0" err="1" smtClean="0"/>
              <a:t>синтеничные</a:t>
            </a:r>
            <a:r>
              <a:rPr lang="ru-RU" dirty="0" smtClean="0"/>
              <a:t> участки эволюционировали локально, без крупных эволюционных событий.</a:t>
            </a:r>
          </a:p>
          <a:p>
            <a:pPr lvl="1"/>
            <a:r>
              <a:rPr lang="ru-RU" dirty="0" smtClean="0"/>
              <a:t>Масштаб рассмотрения</a:t>
            </a:r>
          </a:p>
          <a:p>
            <a:pPr lvl="1"/>
            <a:r>
              <a:rPr lang="ru-RU" dirty="0" smtClean="0"/>
              <a:t>Скорость эволюции генов и </a:t>
            </a:r>
            <a:r>
              <a:rPr lang="ru-RU" dirty="0" err="1" smtClean="0"/>
              <a:t>межгенников</a:t>
            </a:r>
            <a:r>
              <a:rPr lang="ru-RU" dirty="0" smtClean="0"/>
              <a:t>.</a:t>
            </a:r>
          </a:p>
          <a:p>
            <a:pPr lvl="2"/>
            <a:endParaRPr lang="ru-RU" dirty="0" smtClean="0"/>
          </a:p>
          <a:p>
            <a:pPr lvl="1"/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12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synten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484" y="2025378"/>
            <a:ext cx="85725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1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045" y="375680"/>
            <a:ext cx="7810523" cy="629072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23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1983580" y="273237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2"/>
          <p:cNvSpPr/>
          <p:nvPr/>
        </p:nvSpPr>
        <p:spPr>
          <a:xfrm>
            <a:off x="4994414" y="5692606"/>
            <a:ext cx="4267986" cy="2095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3"/>
          <p:cNvSpPr/>
          <p:nvPr/>
        </p:nvSpPr>
        <p:spPr>
          <a:xfrm>
            <a:off x="1983580" y="190320"/>
            <a:ext cx="8221602" cy="13100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290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Синтеничные фрагменты на хромосомах</a:t>
            </a:r>
            <a:endParaRPr lang="en-US" sz="290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90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человека и скалозуба</a:t>
            </a:r>
            <a:endParaRPr lang="en-US" sz="290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4"/>
          <p:cNvSpPr/>
          <p:nvPr/>
        </p:nvSpPr>
        <p:spPr>
          <a:xfrm>
            <a:off x="1983580" y="160416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5"/>
          <p:cNvSpPr/>
          <p:nvPr/>
        </p:nvSpPr>
        <p:spPr>
          <a:xfrm>
            <a:off x="3675562" y="6288701"/>
            <a:ext cx="7576866" cy="3133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Jaillon, O., et al. Nature 431, 946–957 (2004) doi:10.1038/nature03025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7" name="Рисунок 476"/>
          <p:cNvPicPr/>
          <p:nvPr/>
        </p:nvPicPr>
        <p:blipFill>
          <a:blip r:embed="rId2" cstate="print"/>
          <a:stretch/>
        </p:blipFill>
        <p:spPr>
          <a:xfrm>
            <a:off x="1913394" y="2232907"/>
            <a:ext cx="8732494" cy="3380046"/>
          </a:xfrm>
          <a:prstGeom prst="rect">
            <a:avLst/>
          </a:prstGeom>
          <a:ln>
            <a:noFill/>
          </a:ln>
        </p:spPr>
      </p:pic>
      <p:pic>
        <p:nvPicPr>
          <p:cNvPr id="478" name="Рисунок 477"/>
          <p:cNvPicPr/>
          <p:nvPr/>
        </p:nvPicPr>
        <p:blipFill>
          <a:blip r:embed="rId3" cstate="print"/>
          <a:stretch/>
        </p:blipFill>
        <p:spPr>
          <a:xfrm>
            <a:off x="4926512" y="1280983"/>
            <a:ext cx="1409604" cy="1879690"/>
          </a:xfrm>
          <a:prstGeom prst="rect">
            <a:avLst/>
          </a:prstGeom>
          <a:ln>
            <a:noFill/>
          </a:ln>
        </p:spPr>
      </p:pic>
      <p:sp>
        <p:nvSpPr>
          <p:cNvPr id="479" name="TextShape 6"/>
          <p:cNvSpPr txBox="1"/>
          <p:nvPr/>
        </p:nvSpPr>
        <p:spPr>
          <a:xfrm>
            <a:off x="10128794" y="6417648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6FFC7CBB-D932-4BEB-8818-0B4FE25171DB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18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66729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"/>
          <p:cNvSpPr/>
          <p:nvPr/>
        </p:nvSpPr>
        <p:spPr>
          <a:xfrm>
            <a:off x="1983580" y="274543"/>
            <a:ext cx="8221602" cy="1141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 algn="ctr">
              <a:lnSpc>
                <a:spcPct val="100000"/>
              </a:lnSpc>
            </a:pPr>
            <a:r>
              <a:rPr lang="en-US" sz="399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Множественное выравнивание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CustomShape 2"/>
          <p:cNvSpPr/>
          <p:nvPr/>
        </p:nvSpPr>
        <p:spPr>
          <a:xfrm>
            <a:off x="1987824" y="1700143"/>
            <a:ext cx="8221602" cy="4524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en-US" sz="290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Вход: 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несколько геномов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каждый геном представлен одной или несколькими хромосомами и плазмидами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вариант: набор контигов или скэффолдов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95869" indent="-195542">
              <a:buClr>
                <a:srgbClr val="000000"/>
              </a:buClr>
              <a:buFont typeface="Arial"/>
              <a:buChar char="•"/>
            </a:pPr>
            <a:r>
              <a:rPr lang="en-US" sz="290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Результат: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Наборы ортологичных участков из всех или части геномов и их выравнивание (блок)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91738" lvl="1" indent="-195542">
              <a:buClr>
                <a:srgbClr val="000000"/>
              </a:buClr>
              <a:buFont typeface="Arial"/>
              <a:buChar char="–"/>
            </a:pPr>
            <a:r>
              <a:rPr lang="en-US" sz="253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последовательность наборов в каждой ДНК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TextShape 3"/>
          <p:cNvSpPr txBox="1"/>
          <p:nvPr/>
        </p:nvSpPr>
        <p:spPr>
          <a:xfrm>
            <a:off x="10166988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0C7638A4-089D-40A1-88A3-5596BB393E3D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19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57351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7320"/>
            <a:ext cx="10515600" cy="47596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Разница между выравниванием последовательностей белков и геномов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Крупные эволюционные  события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Парное выравнивание геномов. Карта локального сходства.  </a:t>
            </a:r>
            <a:r>
              <a:rPr lang="en-US" dirty="0" smtClean="0"/>
              <a:t>Bast2seq</a:t>
            </a:r>
            <a:endParaRPr lang="ru-RU" dirty="0" smtClean="0"/>
          </a:p>
          <a:p>
            <a:pPr marL="914400" lvl="1" indent="-457200"/>
            <a:r>
              <a:rPr lang="ru-RU" dirty="0" smtClean="0"/>
              <a:t>ограничения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Крупные эволюционные  </a:t>
            </a:r>
            <a:r>
              <a:rPr lang="ru-RU" dirty="0" smtClean="0"/>
              <a:t>события</a:t>
            </a:r>
            <a:r>
              <a:rPr lang="en-US" dirty="0" smtClean="0"/>
              <a:t> </a:t>
            </a:r>
            <a:r>
              <a:rPr lang="ru-RU" dirty="0" smtClean="0"/>
              <a:t>на карте </a:t>
            </a:r>
            <a:r>
              <a:rPr lang="ru-RU" dirty="0" smtClean="0"/>
              <a:t>локального сходства.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Другой подход – мешок белковых последовательностей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Паралоги</a:t>
            </a:r>
            <a:r>
              <a:rPr lang="ru-RU" dirty="0" smtClean="0"/>
              <a:t> и </a:t>
            </a:r>
            <a:r>
              <a:rPr lang="ru-RU" dirty="0" err="1" smtClean="0"/>
              <a:t>ортологи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Множественное выравнивание геномов. Нуклеотидный </a:t>
            </a:r>
            <a:r>
              <a:rPr lang="ru-RU" dirty="0" err="1" smtClean="0"/>
              <a:t>пангеном</a:t>
            </a:r>
            <a:r>
              <a:rPr lang="ru-RU" dirty="0" smtClean="0"/>
              <a:t>.</a:t>
            </a:r>
            <a:endParaRPr lang="ru-RU" dirty="0" smtClean="0"/>
          </a:p>
          <a:p>
            <a:pPr marL="914400" lvl="1" indent="-457200"/>
            <a:r>
              <a:rPr lang="ru-RU" dirty="0" smtClean="0"/>
              <a:t>Ограничения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NPG-explorer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40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1"/>
          <p:cNvSpPr/>
          <p:nvPr/>
        </p:nvSpPr>
        <p:spPr>
          <a:xfrm>
            <a:off x="1983580" y="274543"/>
            <a:ext cx="8221602" cy="1141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4" name="CustomShape 2"/>
          <p:cNvSpPr/>
          <p:nvPr/>
        </p:nvSpPr>
        <p:spPr>
          <a:xfrm>
            <a:off x="1983580" y="1599923"/>
            <a:ext cx="8221602" cy="45242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5" name="CustomShape 3"/>
          <p:cNvSpPr/>
          <p:nvPr/>
        </p:nvSpPr>
        <p:spPr>
          <a:xfrm>
            <a:off x="2108284" y="457354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6" name="CustomShape 4"/>
          <p:cNvSpPr/>
          <p:nvPr/>
        </p:nvSpPr>
        <p:spPr>
          <a:xfrm>
            <a:off x="1983580" y="160416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7" name="TextShape 5"/>
          <p:cNvSpPr txBox="1"/>
          <p:nvPr/>
        </p:nvSpPr>
        <p:spPr>
          <a:xfrm>
            <a:off x="1983580" y="273237"/>
            <a:ext cx="8223234" cy="11445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</a:t>
            </a:r>
            <a:endParaRPr lang="en-US" sz="399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TextShape 6"/>
          <p:cNvSpPr txBox="1"/>
          <p:nvPr/>
        </p:nvSpPr>
        <p:spPr>
          <a:xfrm>
            <a:off x="1983580" y="1604167"/>
            <a:ext cx="8223234" cy="39767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может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быть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построен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на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основе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ортологичных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генов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или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ортологичных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участков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генома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нуклеотидный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пангеном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ru-RU" sz="2539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Кор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блоки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которые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включают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участки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встречающиеся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всех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геномах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539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Дополнительные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участки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встречаются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не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во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всех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геномах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539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Уникальные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участки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—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встречаются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только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в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одном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геноме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TextShape 7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88BB07C2-A2D3-4117-89D5-D70B2F5F41CD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20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3324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1983580" y="273237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1" name="CustomShape 2"/>
          <p:cNvSpPr/>
          <p:nvPr/>
        </p:nvSpPr>
        <p:spPr>
          <a:xfrm>
            <a:off x="3873717" y="5581614"/>
            <a:ext cx="5757243" cy="483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Albritton J, Fukuyo M, Kojima KK, Yahara K, Kobayashi I. A Novel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PLoS One. 2016 Aug 9;11(8):e0159419.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2" name="CustomShape 3"/>
          <p:cNvSpPr/>
          <p:nvPr/>
        </p:nvSpPr>
        <p:spPr>
          <a:xfrm>
            <a:off x="1983580" y="190320"/>
            <a:ext cx="8221602" cy="131003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Пангеном</a:t>
            </a:r>
            <a:r>
              <a:rPr lang="ru-RU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по </a:t>
            </a:r>
            <a:r>
              <a:rPr lang="ru-RU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белкам</a:t>
            </a:r>
            <a:r>
              <a:rPr lang="en-US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30 </a:t>
            </a:r>
            <a:r>
              <a:rPr lang="en-US" sz="399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штаммов</a:t>
            </a: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990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Helicobacter pylori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4"/>
          <p:cNvSpPr/>
          <p:nvPr/>
        </p:nvSpPr>
        <p:spPr>
          <a:xfrm>
            <a:off x="1983580" y="160416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4" name="Рисунок 493"/>
          <p:cNvPicPr/>
          <p:nvPr/>
        </p:nvPicPr>
        <p:blipFill>
          <a:blip r:embed="rId2" cstate="print"/>
          <a:stretch/>
        </p:blipFill>
        <p:spPr>
          <a:xfrm>
            <a:off x="2724945" y="1673701"/>
            <a:ext cx="6365090" cy="3829892"/>
          </a:xfrm>
          <a:prstGeom prst="rect">
            <a:avLst/>
          </a:prstGeom>
          <a:ln>
            <a:noFill/>
          </a:ln>
        </p:spPr>
      </p:pic>
      <p:sp>
        <p:nvSpPr>
          <p:cNvPr id="495" name="TextShape 5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159C1E1C-17EE-45A9-B345-B0AD7E3AE6E9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21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9294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3874043" y="5946910"/>
            <a:ext cx="5757243" cy="483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CustomShape 2"/>
          <p:cNvSpPr/>
          <p:nvPr/>
        </p:nvSpPr>
        <p:spPr>
          <a:xfrm>
            <a:off x="1983580" y="461598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CustomShape 3"/>
          <p:cNvSpPr/>
          <p:nvPr/>
        </p:nvSpPr>
        <p:spPr>
          <a:xfrm>
            <a:off x="1983580" y="160416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99" name="Рисунок 498"/>
          <p:cNvPicPr/>
          <p:nvPr/>
        </p:nvPicPr>
        <p:blipFill>
          <a:blip r:embed="rId2" cstate="print"/>
          <a:stretch/>
        </p:blipFill>
        <p:spPr>
          <a:xfrm>
            <a:off x="2197077" y="1604167"/>
            <a:ext cx="7796240" cy="3976794"/>
          </a:xfrm>
          <a:prstGeom prst="rect">
            <a:avLst/>
          </a:prstGeom>
          <a:ln>
            <a:noFill/>
          </a:ln>
        </p:spPr>
      </p:pic>
      <p:sp>
        <p:nvSpPr>
          <p:cNvPr id="500" name="CustomShape 4"/>
          <p:cNvSpPr/>
          <p:nvPr/>
        </p:nvSpPr>
        <p:spPr>
          <a:xfrm>
            <a:off x="2890454" y="5856157"/>
            <a:ext cx="7773062" cy="777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Albritton J, Fukuyo M, Kojima KK, Yahara K, Kobayashi I. A Novel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PLoS One. 2016 Aug 9;11(8):e0159419.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1" name="TextShape 5"/>
          <p:cNvSpPr txBox="1"/>
          <p:nvPr/>
        </p:nvSpPr>
        <p:spPr>
          <a:xfrm>
            <a:off x="1983580" y="251039"/>
            <a:ext cx="8223234" cy="118925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627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7. Выравнивание</a:t>
            </a:r>
            <a:r>
              <a:rPr lang="en-US" sz="3627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3627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нескольких</a:t>
            </a:r>
            <a:r>
              <a:rPr lang="en-US" sz="362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3627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геномов</a:t>
            </a:r>
            <a:r>
              <a:rPr lang="en-US" sz="3627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:
 </a:t>
            </a:r>
            <a:r>
              <a:rPr lang="en-US" sz="3627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визуализация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TextShape 6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C5D67F3F-88C9-47D5-A884-3E919EC25A90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22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44803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1983580" y="273237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CustomShape 2"/>
          <p:cNvSpPr/>
          <p:nvPr/>
        </p:nvSpPr>
        <p:spPr>
          <a:xfrm>
            <a:off x="1983580" y="1604494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TextShape 3"/>
          <p:cNvSpPr txBox="1"/>
          <p:nvPr/>
        </p:nvSpPr>
        <p:spPr>
          <a:xfrm>
            <a:off x="1983580" y="77368"/>
            <a:ext cx="8223234" cy="11445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8.</a:t>
            </a:r>
            <a:r>
              <a:rPr lang="en-US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NPG </a:t>
            </a: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Explorer</a:t>
            </a:r>
          </a:p>
        </p:txBody>
      </p:sp>
      <p:sp>
        <p:nvSpPr>
          <p:cNvPr id="512" name="TextShape 4"/>
          <p:cNvSpPr txBox="1"/>
          <p:nvPr/>
        </p:nvSpPr>
        <p:spPr>
          <a:xfrm>
            <a:off x="1952241" y="899692"/>
            <a:ext cx="8529769" cy="582449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Программа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поиска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визуализации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нуклеотидного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пангенома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hlinkClick r:id="rId2"/>
              </a:rPr>
              <a:t>http://mouse.belozersky.msu.ru/tools/npge.html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построения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пангенома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NPGE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использует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данные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о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гомологичных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участках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а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генах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Один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блок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может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включать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ортологи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и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паралоги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Обозначения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блоков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 –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такие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участки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присутствуют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одному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у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всех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изучаемых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геномов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 –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такие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участки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есть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в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части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геномов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 –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уникальные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участки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 –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повторы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 - 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минорные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участки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длиной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меньше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100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н.п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.,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разделяющие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остальные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блоки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TextShape 5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F4BFE8DA-FAF9-4189-92E6-A2987404F0BA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23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9480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1983580" y="273237"/>
            <a:ext cx="8223234" cy="11445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99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</a:rPr>
              <a:t>NPG-explorer</a:t>
            </a:r>
          </a:p>
        </p:txBody>
      </p:sp>
      <p:pic>
        <p:nvPicPr>
          <p:cNvPr id="515" name="Рисунок 514"/>
          <p:cNvPicPr/>
          <p:nvPr/>
        </p:nvPicPr>
        <p:blipFill>
          <a:blip r:embed="rId2" cstate="print"/>
          <a:stretch/>
        </p:blipFill>
        <p:spPr>
          <a:xfrm>
            <a:off x="1874220" y="1326686"/>
            <a:ext cx="8441955" cy="4809237"/>
          </a:xfrm>
          <a:prstGeom prst="rect">
            <a:avLst/>
          </a:prstGeom>
          <a:ln>
            <a:noFill/>
          </a:ln>
        </p:spPr>
      </p:pic>
      <p:sp>
        <p:nvSpPr>
          <p:cNvPr id="516" name="TextShape 2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6A72E069-C265-4301-91EA-6F04CAA0882B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24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6253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2992"/>
          <a:stretch>
            <a:fillRect/>
          </a:stretch>
        </p:blipFill>
        <p:spPr bwMode="auto">
          <a:xfrm>
            <a:off x="541781" y="256032"/>
            <a:ext cx="10912503" cy="3410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CustomShape 1"/>
          <p:cNvSpPr/>
          <p:nvPr/>
        </p:nvSpPr>
        <p:spPr>
          <a:xfrm>
            <a:off x="1983580" y="274543"/>
            <a:ext cx="8221602" cy="5797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 algn="ctr">
              <a:lnSpc>
                <a:spcPct val="100000"/>
              </a:lnSpc>
            </a:pPr>
            <a:r>
              <a:rPr lang="en-US" sz="399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Литература </a:t>
            </a:r>
            <a:r>
              <a:rPr lang="en-US" sz="244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(книга открыта) 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18" name="Picture 2"/>
          <p:cNvPicPr/>
          <p:nvPr/>
        </p:nvPicPr>
        <p:blipFill>
          <a:blip r:embed="rId2" cstate="print"/>
          <a:stretch/>
        </p:blipFill>
        <p:spPr>
          <a:xfrm>
            <a:off x="1950609" y="1508518"/>
            <a:ext cx="4411623" cy="5112181"/>
          </a:xfrm>
          <a:prstGeom prst="rect">
            <a:avLst/>
          </a:prstGeom>
          <a:ln>
            <a:noFill/>
          </a:ln>
        </p:spPr>
      </p:pic>
      <p:pic>
        <p:nvPicPr>
          <p:cNvPr id="519" name="Picture 3"/>
          <p:cNvPicPr/>
          <p:nvPr/>
        </p:nvPicPr>
        <p:blipFill>
          <a:blip r:embed="rId3" cstate="print"/>
          <a:stretch/>
        </p:blipFill>
        <p:spPr>
          <a:xfrm>
            <a:off x="6747441" y="5233620"/>
            <a:ext cx="3647734" cy="1322116"/>
          </a:xfrm>
          <a:prstGeom prst="rect">
            <a:avLst/>
          </a:prstGeom>
          <a:ln>
            <a:noFill/>
          </a:ln>
        </p:spPr>
      </p:pic>
      <p:pic>
        <p:nvPicPr>
          <p:cNvPr id="520" name="Picture 4"/>
          <p:cNvPicPr/>
          <p:nvPr/>
        </p:nvPicPr>
        <p:blipFill>
          <a:blip r:embed="rId4" cstate="print"/>
          <a:stretch/>
        </p:blipFill>
        <p:spPr>
          <a:xfrm>
            <a:off x="6977914" y="4503682"/>
            <a:ext cx="2092208" cy="532111"/>
          </a:xfrm>
          <a:prstGeom prst="rect">
            <a:avLst/>
          </a:prstGeom>
          <a:ln>
            <a:noFill/>
          </a:ln>
        </p:spPr>
      </p:pic>
      <p:pic>
        <p:nvPicPr>
          <p:cNvPr id="521" name="Picture 5"/>
          <p:cNvPicPr/>
          <p:nvPr/>
        </p:nvPicPr>
        <p:blipFill>
          <a:blip r:embed="rId5" cstate="print"/>
          <a:stretch/>
        </p:blipFill>
        <p:spPr>
          <a:xfrm>
            <a:off x="6708921" y="2441834"/>
            <a:ext cx="2814964" cy="1971748"/>
          </a:xfrm>
          <a:prstGeom prst="rect">
            <a:avLst/>
          </a:prstGeom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6829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3537"/>
            <a:ext cx="10515600" cy="78440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Крупные эволюционные события на карте локального сходства.  </a:t>
            </a:r>
            <a:r>
              <a:rPr lang="ru-RU" sz="2700" dirty="0" smtClean="0"/>
              <a:t>На примере </a:t>
            </a:r>
            <a:r>
              <a:rPr lang="en-US" sz="2700" dirty="0" smtClean="0"/>
              <a:t>2</a:t>
            </a:r>
            <a:r>
              <a:rPr lang="ru-RU" sz="2700" dirty="0" smtClean="0"/>
              <a:t>х бактериальных хромосом</a:t>
            </a:r>
            <a:endParaRPr lang="ru-RU" sz="27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998450" y="4344567"/>
            <a:ext cx="1646124" cy="1511411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59"/>
          <p:cNvGrpSpPr/>
          <p:nvPr/>
        </p:nvGrpSpPr>
        <p:grpSpPr>
          <a:xfrm>
            <a:off x="388432" y="1246275"/>
            <a:ext cx="2336522" cy="2268407"/>
            <a:chOff x="1049887" y="1846524"/>
            <a:chExt cx="2902988" cy="27445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830219" y="2561322"/>
              <a:ext cx="2120174" cy="199162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Группа 14"/>
            <p:cNvGrpSpPr/>
            <p:nvPr/>
          </p:nvGrpSpPr>
          <p:grpSpPr>
            <a:xfrm>
              <a:off x="1049887" y="1846524"/>
              <a:ext cx="2902988" cy="2744525"/>
              <a:chOff x="1049887" y="1846524"/>
              <a:chExt cx="2902988" cy="2744525"/>
            </a:xfrm>
          </p:grpSpPr>
          <p:cxnSp>
            <p:nvCxnSpPr>
              <p:cNvPr id="5" name="Прямая соединительная линия 4"/>
              <p:cNvCxnSpPr/>
              <p:nvPr/>
            </p:nvCxnSpPr>
            <p:spPr>
              <a:xfrm>
                <a:off x="1049887" y="2562486"/>
                <a:ext cx="2900506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423124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 rot="16200000" flipH="1" flipV="1">
                <a:off x="1103811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Прямоугольник 11"/>
              <p:cNvSpPr/>
              <p:nvPr/>
            </p:nvSpPr>
            <p:spPr>
              <a:xfrm>
                <a:off x="1049887" y="1846528"/>
                <a:ext cx="2902988" cy="27433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9" name="Прямая соединительная линия 8"/>
              <p:cNvCxnSpPr/>
              <p:nvPr/>
            </p:nvCxnSpPr>
            <p:spPr>
              <a:xfrm rot="5400000">
                <a:off x="1867922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049887" y="3918695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049887" y="3237989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1056668" y="1873894"/>
              <a:ext cx="700498" cy="609599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20"/>
          <p:cNvGrpSpPr/>
          <p:nvPr/>
        </p:nvGrpSpPr>
        <p:grpSpPr>
          <a:xfrm>
            <a:off x="9440442" y="1287869"/>
            <a:ext cx="2457713" cy="2223954"/>
            <a:chOff x="1049887" y="1846524"/>
            <a:chExt cx="2902988" cy="2744525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1049887" y="2562486"/>
              <a:ext cx="2900506" cy="234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rot="5400000">
              <a:off x="423124" y="3218166"/>
              <a:ext cx="2744525" cy="1241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H="1" flipV="1">
              <a:off x="1103811" y="3218166"/>
              <a:ext cx="2744525" cy="1241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1049887" y="1846528"/>
              <a:ext cx="2902988" cy="274335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6" name="Прямая соединительная линия 25"/>
            <p:cNvCxnSpPr/>
            <p:nvPr/>
          </p:nvCxnSpPr>
          <p:spPr>
            <a:xfrm rot="5400000">
              <a:off x="1867922" y="3218166"/>
              <a:ext cx="2744525" cy="1241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049887" y="3918695"/>
              <a:ext cx="2902988" cy="234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1049887" y="3237989"/>
              <a:ext cx="2902988" cy="2345"/>
            </a:xfrm>
            <a:prstGeom prst="line">
              <a:avLst/>
            </a:prstGeom>
            <a:ln w="6350">
              <a:solidFill>
                <a:schemeClr val="accent2">
                  <a:lumMod val="7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62"/>
          <p:cNvGrpSpPr/>
          <p:nvPr/>
        </p:nvGrpSpPr>
        <p:grpSpPr>
          <a:xfrm>
            <a:off x="6388429" y="1283289"/>
            <a:ext cx="2669846" cy="2229479"/>
            <a:chOff x="8174587" y="1979874"/>
            <a:chExt cx="2902988" cy="2744525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8221348" y="2043440"/>
              <a:ext cx="2853745" cy="267979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Группа 30"/>
            <p:cNvGrpSpPr/>
            <p:nvPr/>
          </p:nvGrpSpPr>
          <p:grpSpPr>
            <a:xfrm>
              <a:off x="8174587" y="1979874"/>
              <a:ext cx="2902988" cy="2744525"/>
              <a:chOff x="1049887" y="1846524"/>
              <a:chExt cx="2902988" cy="2744525"/>
            </a:xfrm>
          </p:grpSpPr>
          <p:cxnSp>
            <p:nvCxnSpPr>
              <p:cNvPr id="32" name="Прямая соединительная линия 31"/>
              <p:cNvCxnSpPr/>
              <p:nvPr/>
            </p:nvCxnSpPr>
            <p:spPr>
              <a:xfrm>
                <a:off x="1049887" y="2562486"/>
                <a:ext cx="2900506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rot="5400000">
                <a:off x="423124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rot="16200000" flipH="1" flipV="1">
                <a:off x="1103811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Прямоугольник 34"/>
              <p:cNvSpPr/>
              <p:nvPr/>
            </p:nvSpPr>
            <p:spPr>
              <a:xfrm>
                <a:off x="1049887" y="1846528"/>
                <a:ext cx="2902988" cy="27433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Прямая соединительная линия 35"/>
              <p:cNvCxnSpPr/>
              <p:nvPr/>
            </p:nvCxnSpPr>
            <p:spPr>
              <a:xfrm rot="5400000">
                <a:off x="1867922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049887" y="3918695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1049887" y="3237989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Прямая соединительная линия 38"/>
          <p:cNvCxnSpPr/>
          <p:nvPr/>
        </p:nvCxnSpPr>
        <p:spPr>
          <a:xfrm flipV="1">
            <a:off x="5335569" y="5956082"/>
            <a:ext cx="700498" cy="60959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3680684" y="5257445"/>
            <a:ext cx="703615" cy="708368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365463" y="4831121"/>
            <a:ext cx="1450573" cy="135535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V="1">
            <a:off x="6723237" y="5275061"/>
            <a:ext cx="700498" cy="60959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61"/>
          <p:cNvGrpSpPr/>
          <p:nvPr/>
        </p:nvGrpSpPr>
        <p:grpSpPr>
          <a:xfrm>
            <a:off x="3238219" y="1268897"/>
            <a:ext cx="2572031" cy="2244823"/>
            <a:chOff x="4701385" y="2009682"/>
            <a:chExt cx="2922336" cy="2744525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5421309" y="2687214"/>
              <a:ext cx="1450573" cy="1355353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4706291" y="4107816"/>
              <a:ext cx="700498" cy="609599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Группа 49"/>
            <p:cNvGrpSpPr/>
            <p:nvPr/>
          </p:nvGrpSpPr>
          <p:grpSpPr>
            <a:xfrm>
              <a:off x="4701385" y="2009682"/>
              <a:ext cx="2922336" cy="2744525"/>
              <a:chOff x="1049887" y="1846524"/>
              <a:chExt cx="2922336" cy="2744525"/>
            </a:xfrm>
          </p:grpSpPr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1049887" y="2562486"/>
                <a:ext cx="2900506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rot="5400000">
                <a:off x="423124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rot="16200000" flipH="1" flipV="1">
                <a:off x="1103811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Прямоугольник 53"/>
              <p:cNvSpPr/>
              <p:nvPr/>
            </p:nvSpPr>
            <p:spPr>
              <a:xfrm>
                <a:off x="1049887" y="1846528"/>
                <a:ext cx="2902988" cy="274335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 rot="5400000">
                <a:off x="1867922" y="3218166"/>
                <a:ext cx="2744525" cy="1241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1069235" y="3891486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1049887" y="3237989"/>
                <a:ext cx="2902988" cy="2345"/>
              </a:xfrm>
              <a:prstGeom prst="line">
                <a:avLst/>
              </a:prstGeom>
              <a:ln w="6350">
                <a:solidFill>
                  <a:schemeClr val="accent2">
                    <a:lumMod val="7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Прямая соединительная линия 58"/>
            <p:cNvCxnSpPr/>
            <p:nvPr/>
          </p:nvCxnSpPr>
          <p:spPr>
            <a:xfrm flipV="1">
              <a:off x="6887911" y="2017314"/>
              <a:ext cx="703615" cy="708368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1" name="Прямая соединительная линия 60"/>
          <p:cNvCxnSpPr>
            <a:endCxn id="25" idx="2"/>
          </p:cNvCxnSpPr>
          <p:nvPr/>
        </p:nvCxnSpPr>
        <p:spPr>
          <a:xfrm>
            <a:off x="9419821" y="2390834"/>
            <a:ext cx="1249478" cy="1120046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endCxn id="25" idx="3"/>
          </p:cNvCxnSpPr>
          <p:nvPr/>
        </p:nvCxnSpPr>
        <p:spPr>
          <a:xfrm>
            <a:off x="10647347" y="1334926"/>
            <a:ext cx="1250808" cy="106445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666014" y="3543094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ru-RU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67586" y="3534107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365463" y="361542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-12445" y="1283289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4307593" y="3592892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ru-RU" sz="2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5286972" y="3570016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ru-RU" sz="24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2781322" y="2138117"/>
            <a:ext cx="444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B</a:t>
            </a:r>
            <a:r>
              <a:rPr lang="en-US" sz="2400" b="1" baseline="30000" dirty="0" err="1" smtClean="0"/>
              <a:t>c</a:t>
            </a:r>
            <a:endParaRPr lang="ru-RU" sz="2400" b="1" baseline="30000" dirty="0"/>
          </a:p>
        </p:txBody>
      </p:sp>
      <p:sp>
        <p:nvSpPr>
          <p:cNvPr id="85" name="TextBox 84"/>
          <p:cNvSpPr txBox="1"/>
          <p:nvPr/>
        </p:nvSpPr>
        <p:spPr>
          <a:xfrm>
            <a:off x="1905000" y="5257800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828139" y="1346684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ru-RU" sz="24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-42444" y="2377359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</a:t>
            </a:r>
            <a:endParaRPr lang="ru-RU" sz="2400" b="1" dirty="0"/>
          </a:p>
        </p:txBody>
      </p:sp>
      <p:cxnSp>
        <p:nvCxnSpPr>
          <p:cNvPr id="91" name="Прямая со стрелкой 90"/>
          <p:cNvCxnSpPr/>
          <p:nvPr/>
        </p:nvCxnSpPr>
        <p:spPr>
          <a:xfrm flipV="1">
            <a:off x="274213" y="1334926"/>
            <a:ext cx="12144" cy="2069084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 flipV="1">
            <a:off x="404936" y="3579009"/>
            <a:ext cx="2318020" cy="36417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3158933" y="1283289"/>
            <a:ext cx="5691" cy="2110270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860354" y="298982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</a:t>
            </a:r>
            <a:endParaRPr lang="ru-RU" sz="2400" b="1" dirty="0"/>
          </a:p>
        </p:txBody>
      </p:sp>
      <p:cxnSp>
        <p:nvCxnSpPr>
          <p:cNvPr id="99" name="Прямая со стрелкой 98"/>
          <p:cNvCxnSpPr/>
          <p:nvPr/>
        </p:nvCxnSpPr>
        <p:spPr>
          <a:xfrm flipV="1">
            <a:off x="3251478" y="3615426"/>
            <a:ext cx="2530437" cy="29555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V="1">
            <a:off x="5271159" y="5336232"/>
            <a:ext cx="1769876" cy="40332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5834445" y="5782049"/>
            <a:ext cx="1769876" cy="40332"/>
          </a:xfrm>
          <a:prstGeom prst="straightConnector1">
            <a:avLst/>
          </a:prstGeom>
          <a:ln w="60325" cmpd="dbl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Группа 109"/>
          <p:cNvGrpSpPr/>
          <p:nvPr/>
        </p:nvGrpSpPr>
        <p:grpSpPr>
          <a:xfrm>
            <a:off x="9172575" y="4225609"/>
            <a:ext cx="2013444" cy="2307761"/>
            <a:chOff x="9172575" y="4225609"/>
            <a:chExt cx="2013444" cy="2307761"/>
          </a:xfrm>
        </p:grpSpPr>
        <p:sp>
          <p:nvSpPr>
            <p:cNvPr id="86" name="TextBox 85"/>
            <p:cNvSpPr txBox="1"/>
            <p:nvPr/>
          </p:nvSpPr>
          <p:spPr>
            <a:xfrm>
              <a:off x="9338970" y="4225609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B</a:t>
              </a:r>
              <a:endParaRPr lang="ru-RU" sz="2400" b="1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0309085" y="6071705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  <a:endParaRPr lang="ru-RU" sz="2400" b="1" dirty="0"/>
            </a:p>
          </p:txBody>
        </p:sp>
        <p:sp useBgFill="1">
          <p:nvSpPr>
            <p:cNvPr id="106" name="Овал 105"/>
            <p:cNvSpPr/>
            <p:nvPr/>
          </p:nvSpPr>
          <p:spPr>
            <a:xfrm>
              <a:off x="9172575" y="4572506"/>
              <a:ext cx="1771650" cy="1613967"/>
            </a:xfrm>
            <a:prstGeom prst="ellipse">
              <a:avLst/>
            </a:prstGeom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9704402" y="5871865"/>
              <a:ext cx="3401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</a:rPr>
                <a:t>x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 rot="19017080">
              <a:off x="10564427" y="5510885"/>
              <a:ext cx="621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|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Дуга 108"/>
            <p:cNvSpPr/>
            <p:nvPr/>
          </p:nvSpPr>
          <p:spPr>
            <a:xfrm>
              <a:off x="9543269" y="4403539"/>
              <a:ext cx="1582401" cy="1707811"/>
            </a:xfrm>
            <a:prstGeom prst="arc">
              <a:avLst>
                <a:gd name="adj1" fmla="val 16200000"/>
                <a:gd name="adj2" fmla="val 20045245"/>
              </a:avLst>
            </a:prstGeom>
            <a:ln w="38100"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Номер слайда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97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7"/>
          <p:cNvGrpSpPr/>
          <p:nvPr/>
        </p:nvGrpSpPr>
        <p:grpSpPr>
          <a:xfrm>
            <a:off x="6593437" y="1006540"/>
            <a:ext cx="1654236" cy="1713734"/>
            <a:chOff x="785786" y="3109795"/>
            <a:chExt cx="1857388" cy="1891635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785786" y="3744071"/>
              <a:ext cx="1855800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 rot="5400000">
              <a:off x="284926" y="4071942"/>
              <a:ext cx="1858182" cy="79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rot="16200000" flipH="1" flipV="1">
              <a:off x="714348" y="4071942"/>
              <a:ext cx="1858182" cy="79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Группа 21"/>
            <p:cNvGrpSpPr>
              <a:grpSpLocks noChangeAspect="1"/>
            </p:cNvGrpSpPr>
            <p:nvPr/>
          </p:nvGrpSpPr>
          <p:grpSpPr>
            <a:xfrm>
              <a:off x="785786" y="3109795"/>
              <a:ext cx="1857388" cy="1890847"/>
              <a:chOff x="1785918" y="1504701"/>
              <a:chExt cx="5572164" cy="3781687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1785918" y="1571612"/>
                <a:ext cx="5572164" cy="37147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" name="Прямая соединительная линия 10"/>
              <p:cNvCxnSpPr/>
              <p:nvPr/>
            </p:nvCxnSpPr>
            <p:spPr>
              <a:xfrm rot="5400000" flipH="1" flipV="1">
                <a:off x="2214546" y="3143248"/>
                <a:ext cx="1714512" cy="257176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 flipV="1">
                <a:off x="3071799" y="1504701"/>
                <a:ext cx="3159667" cy="204660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1258090" y="4071942"/>
              <a:ext cx="1858182" cy="79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785786" y="4572008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785786" y="4143380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32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75"/>
            <a:ext cx="10515600" cy="1106631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1. </a:t>
            </a:r>
            <a:r>
              <a:rPr lang="ru-RU" sz="4000" dirty="0" smtClean="0"/>
              <a:t>Выравнивание как способ описания </a:t>
            </a:r>
            <a:r>
              <a:rPr lang="ru-RU" sz="4000" dirty="0" smtClean="0"/>
              <a:t>г</a:t>
            </a:r>
            <a:r>
              <a:rPr lang="ru-RU" sz="4000" dirty="0" smtClean="0"/>
              <a:t>омологии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014" y="1158240"/>
            <a:ext cx="11527971" cy="4746171"/>
          </a:xfrm>
        </p:spPr>
        <p:txBody>
          <a:bodyPr>
            <a:normAutofit/>
          </a:bodyPr>
          <a:lstStyle/>
          <a:p>
            <a:r>
              <a:rPr lang="ru-RU" dirty="0" smtClean="0"/>
              <a:t>Гомологичные белки или домены белков</a:t>
            </a:r>
          </a:p>
          <a:p>
            <a:pPr lvl="1"/>
            <a:r>
              <a:rPr lang="ru-RU" sz="2600" dirty="0" smtClean="0"/>
              <a:t>произошли от одного белка или домена у общего предка организмов </a:t>
            </a:r>
          </a:p>
          <a:p>
            <a:pPr lvl="1"/>
            <a:r>
              <a:rPr lang="ru-RU" sz="2600" dirty="0" smtClean="0"/>
              <a:t>гомология </a:t>
            </a:r>
            <a:r>
              <a:rPr lang="ru-RU" sz="2600" dirty="0" smtClean="0"/>
              <a:t>устанавливается с помощью выравнивания</a:t>
            </a:r>
          </a:p>
          <a:p>
            <a:r>
              <a:rPr lang="ru-RU" dirty="0" smtClean="0"/>
              <a:t>Гомологичные геномы</a:t>
            </a:r>
          </a:p>
          <a:p>
            <a:pPr lvl="1"/>
            <a:r>
              <a:rPr lang="ru-RU" sz="2600" dirty="0" smtClean="0"/>
              <a:t>геномы организмов, произошедших от одного общего предка </a:t>
            </a:r>
          </a:p>
          <a:p>
            <a:pPr lvl="1"/>
            <a:r>
              <a:rPr lang="ru-RU" sz="2600" dirty="0" smtClean="0"/>
              <a:t>Значит, геномы всех животных </a:t>
            </a:r>
            <a:r>
              <a:rPr lang="ru-RU" sz="2600" dirty="0" err="1" smtClean="0"/>
              <a:t>гомологичны</a:t>
            </a:r>
            <a:r>
              <a:rPr lang="ru-RU" sz="2600" dirty="0" smtClean="0"/>
              <a:t>???</a:t>
            </a:r>
          </a:p>
          <a:p>
            <a:pPr lvl="1"/>
            <a:r>
              <a:rPr lang="ru-RU" sz="2600" dirty="0" smtClean="0"/>
              <a:t>И вообще все геномы </a:t>
            </a:r>
            <a:r>
              <a:rPr lang="ru-RU" sz="2600" dirty="0" err="1" smtClean="0"/>
              <a:t>гомологичны</a:t>
            </a:r>
            <a:r>
              <a:rPr lang="ru-RU" sz="2600" dirty="0" smtClean="0"/>
              <a:t>, так как считается, что все клеточные организмы произошли от </a:t>
            </a:r>
            <a:r>
              <a:rPr lang="en-US" sz="2600" dirty="0" smtClean="0"/>
              <a:t>LUCA????</a:t>
            </a:r>
            <a:endParaRPr lang="ru-RU" sz="2600" dirty="0" smtClean="0"/>
          </a:p>
          <a:p>
            <a:pPr lvl="1"/>
            <a:r>
              <a:rPr lang="ru-RU" sz="2600" dirty="0" smtClean="0"/>
              <a:t>Общие слова не прибавляют конкретного знания</a:t>
            </a:r>
            <a:br>
              <a:rPr lang="ru-RU" sz="26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Нужно </a:t>
            </a:r>
            <a:r>
              <a:rPr lang="ru-RU" sz="2800" dirty="0" smtClean="0">
                <a:solidFill>
                  <a:srgbClr val="FF0000"/>
                </a:solidFill>
              </a:rPr>
              <a:t>рациональное </a:t>
            </a:r>
            <a:r>
              <a:rPr lang="ru-RU" sz="2800" dirty="0" smtClean="0">
                <a:solidFill>
                  <a:srgbClr val="FF0000"/>
                </a:solidFill>
              </a:rPr>
              <a:t>описание гомологии </a:t>
            </a:r>
            <a:r>
              <a:rPr lang="ru-RU" sz="2800" dirty="0" smtClean="0">
                <a:solidFill>
                  <a:srgbClr val="FF0000"/>
                </a:solidFill>
              </a:rPr>
              <a:t>- выравнивание геномов</a:t>
            </a:r>
            <a:endParaRPr lang="ru-RU" sz="26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607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3"/>
          <p:cNvGrpSpPr/>
          <p:nvPr/>
        </p:nvGrpSpPr>
        <p:grpSpPr>
          <a:xfrm>
            <a:off x="1559497" y="116633"/>
            <a:ext cx="4464495" cy="3098559"/>
            <a:chOff x="35496" y="232011"/>
            <a:chExt cx="4464495" cy="3098559"/>
          </a:xfrm>
        </p:grpSpPr>
        <p:sp>
          <p:nvSpPr>
            <p:cNvPr id="15" name="TextBox 14"/>
            <p:cNvSpPr txBox="1"/>
            <p:nvPr/>
          </p:nvSpPr>
          <p:spPr>
            <a:xfrm>
              <a:off x="35496" y="427301"/>
              <a:ext cx="243988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1. Обозначьте гомологичные участки одной буквой. </a:t>
              </a:r>
              <a:r>
                <a:rPr lang="ru-RU" sz="1100" dirty="0" err="1"/>
                <a:t>Напищите</a:t>
              </a:r>
              <a:r>
                <a:rPr lang="ru-RU" sz="1100" dirty="0"/>
                <a:t> посл. </a:t>
              </a:r>
              <a:r>
                <a:rPr lang="en-US" sz="1100" dirty="0"/>
                <a:t>A </a:t>
              </a:r>
              <a:r>
                <a:rPr lang="ru-RU" sz="1100" dirty="0"/>
                <a:t>и </a:t>
              </a:r>
              <a:r>
                <a:rPr lang="en-US" sz="1100" dirty="0"/>
                <a:t>B </a:t>
              </a:r>
              <a:r>
                <a:rPr lang="ru-RU" sz="1100" dirty="0"/>
                <a:t> этими буквами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459" y="232011"/>
              <a:ext cx="3630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Студент (имя, фамилия) ________________________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39752" y="452572"/>
              <a:ext cx="21602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2 </a:t>
              </a:r>
              <a:r>
                <a:rPr lang="en-US" sz="1100" dirty="0"/>
                <a:t>A </a:t>
              </a:r>
              <a:r>
                <a:rPr lang="ru-RU" sz="1100" dirty="0"/>
                <a:t>и </a:t>
              </a:r>
              <a:r>
                <a:rPr lang="en-US" sz="1100" dirty="0"/>
                <a:t>B </a:t>
              </a:r>
              <a:r>
                <a:rPr lang="ru-RU" sz="1100" dirty="0" err="1"/>
                <a:t>гомологичны</a:t>
              </a:r>
              <a:r>
                <a:rPr lang="en-US" sz="1100" dirty="0"/>
                <a:t>;</a:t>
              </a:r>
              <a:r>
                <a:rPr lang="ru-RU" sz="1100" dirty="0"/>
                <a:t> в </a:t>
              </a:r>
              <a:r>
                <a:rPr lang="en-US" sz="1100" dirty="0"/>
                <a:t>A </a:t>
              </a:r>
              <a:r>
                <a:rPr lang="ru-RU" sz="1100" dirty="0" err="1"/>
                <a:t>делетирована</a:t>
              </a:r>
              <a:r>
                <a:rPr lang="ru-RU" sz="1100" dirty="0"/>
                <a:t>. средняя треть Постройте карту.</a:t>
              </a:r>
            </a:p>
          </p:txBody>
        </p:sp>
        <p:grpSp>
          <p:nvGrpSpPr>
            <p:cNvPr id="3" name="Группа 40"/>
            <p:cNvGrpSpPr/>
            <p:nvPr/>
          </p:nvGrpSpPr>
          <p:grpSpPr>
            <a:xfrm>
              <a:off x="179512" y="957277"/>
              <a:ext cx="4266190" cy="2373293"/>
              <a:chOff x="395536" y="719118"/>
              <a:chExt cx="4790108" cy="2619664"/>
            </a:xfrm>
          </p:grpSpPr>
          <p:grpSp>
            <p:nvGrpSpPr>
              <p:cNvPr id="8" name="Группа 1"/>
              <p:cNvGrpSpPr/>
              <p:nvPr/>
            </p:nvGrpSpPr>
            <p:grpSpPr>
              <a:xfrm>
                <a:off x="611560" y="908720"/>
                <a:ext cx="4311637" cy="1858182"/>
                <a:chOff x="928662" y="785794"/>
                <a:chExt cx="4311637" cy="1858182"/>
              </a:xfrm>
            </p:grpSpPr>
            <p:grpSp>
              <p:nvGrpSpPr>
                <p:cNvPr id="18" name="Группа 47"/>
                <p:cNvGrpSpPr/>
                <p:nvPr/>
              </p:nvGrpSpPr>
              <p:grpSpPr>
                <a:xfrm>
                  <a:off x="928662" y="785794"/>
                  <a:ext cx="1857388" cy="1858182"/>
                  <a:chOff x="785786" y="3143248"/>
                  <a:chExt cx="1857388" cy="1858182"/>
                </a:xfrm>
              </p:grpSpPr>
              <p:cxnSp>
                <p:nvCxnSpPr>
                  <p:cNvPr id="5" name="Прямая соединительная линия 4"/>
                  <p:cNvCxnSpPr/>
                  <p:nvPr/>
                </p:nvCxnSpPr>
                <p:spPr>
                  <a:xfrm>
                    <a:off x="785786" y="3500438"/>
                    <a:ext cx="1855800" cy="158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Прямая соединительная линия 5"/>
                  <p:cNvCxnSpPr/>
                  <p:nvPr/>
                </p:nvCxnSpPr>
                <p:spPr>
                  <a:xfrm rot="5400000">
                    <a:off x="284926" y="4071942"/>
                    <a:ext cx="1858182" cy="79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Прямая соединительная линия 6"/>
                  <p:cNvCxnSpPr/>
                  <p:nvPr/>
                </p:nvCxnSpPr>
                <p:spPr>
                  <a:xfrm rot="16200000" flipH="1" flipV="1">
                    <a:off x="714348" y="4071942"/>
                    <a:ext cx="1858182" cy="79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Группа 21"/>
                  <p:cNvGrpSpPr>
                    <a:grpSpLocks noChangeAspect="1"/>
                  </p:cNvGrpSpPr>
                  <p:nvPr/>
                </p:nvGrpSpPr>
                <p:grpSpPr>
                  <a:xfrm>
                    <a:off x="785786" y="3143248"/>
                    <a:ext cx="1857388" cy="1857388"/>
                    <a:chOff x="1785918" y="1571612"/>
                    <a:chExt cx="5572164" cy="3714776"/>
                  </a:xfrm>
                </p:grpSpPr>
                <p:sp>
                  <p:nvSpPr>
                    <p:cNvPr id="12" name="Прямоугольник 11"/>
                    <p:cNvSpPr/>
                    <p:nvPr/>
                  </p:nvSpPr>
                  <p:spPr>
                    <a:xfrm>
                      <a:off x="1785918" y="1571612"/>
                      <a:ext cx="5572164" cy="3714776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13" name="Прямая соединительная линия 12"/>
                    <p:cNvCxnSpPr/>
                    <p:nvPr/>
                  </p:nvCxnSpPr>
                  <p:spPr>
                    <a:xfrm rot="5400000" flipH="1" flipV="1">
                      <a:off x="2214546" y="3143248"/>
                      <a:ext cx="1714512" cy="257176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" name="Прямая соединительная линия 13"/>
                    <p:cNvCxnSpPr/>
                    <p:nvPr/>
                  </p:nvCxnSpPr>
                  <p:spPr>
                    <a:xfrm rot="5400000" flipH="1" flipV="1">
                      <a:off x="3714744" y="1643050"/>
                      <a:ext cx="3000396" cy="428628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" name="Прямая соединительная линия 8"/>
                  <p:cNvCxnSpPr/>
                  <p:nvPr/>
                </p:nvCxnSpPr>
                <p:spPr>
                  <a:xfrm rot="5400000">
                    <a:off x="1070744" y="4071942"/>
                    <a:ext cx="1858182" cy="79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Прямая соединительная линия 9"/>
                  <p:cNvCxnSpPr/>
                  <p:nvPr/>
                </p:nvCxnSpPr>
                <p:spPr>
                  <a:xfrm>
                    <a:off x="785786" y="4572008"/>
                    <a:ext cx="1857388" cy="158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Прямая соединительная линия 10"/>
                  <p:cNvCxnSpPr/>
                  <p:nvPr/>
                </p:nvCxnSpPr>
                <p:spPr>
                  <a:xfrm>
                    <a:off x="785786" y="4143380"/>
                    <a:ext cx="1857388" cy="158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" name="Прямоугольник 3"/>
                <p:cNvSpPr/>
                <p:nvPr/>
              </p:nvSpPr>
              <p:spPr>
                <a:xfrm>
                  <a:off x="3382911" y="785794"/>
                  <a:ext cx="1857388" cy="18573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0" name="Группа 34"/>
              <p:cNvGrpSpPr/>
              <p:nvPr/>
            </p:nvGrpSpPr>
            <p:grpSpPr>
              <a:xfrm>
                <a:off x="395536" y="719118"/>
                <a:ext cx="3850441" cy="2619664"/>
                <a:chOff x="395536" y="719118"/>
                <a:chExt cx="3850441" cy="2619664"/>
              </a:xfrm>
            </p:grpSpPr>
            <p:cxnSp>
              <p:nvCxnSpPr>
                <p:cNvPr id="22" name="Прямая со стрелкой 21"/>
                <p:cNvCxnSpPr/>
                <p:nvPr/>
              </p:nvCxnSpPr>
              <p:spPr>
                <a:xfrm flipV="1">
                  <a:off x="2012558" y="2732081"/>
                  <a:ext cx="471211" cy="38110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 стрелкой 23"/>
                <p:cNvCxnSpPr/>
                <p:nvPr/>
              </p:nvCxnSpPr>
              <p:spPr>
                <a:xfrm flipV="1">
                  <a:off x="638089" y="908723"/>
                  <a:ext cx="0" cy="313179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2411760" y="2708921"/>
                  <a:ext cx="2991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A</a:t>
                  </a:r>
                  <a:endParaRPr lang="ru-RU" sz="1100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395536" y="719118"/>
                  <a:ext cx="2937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</a:t>
                  </a:r>
                  <a:endParaRPr lang="ru-RU" sz="1100" dirty="0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557238" y="3050014"/>
                  <a:ext cx="1757027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err="1"/>
                    <a:t>Seq</a:t>
                  </a:r>
                  <a:r>
                    <a:rPr lang="en-US" sz="1100" dirty="0"/>
                    <a:t> A: ______________</a:t>
                  </a:r>
                  <a:endParaRPr lang="ru-RU" sz="1100" dirty="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335962" y="3050014"/>
                  <a:ext cx="1910015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 err="1"/>
                    <a:t>Seq</a:t>
                  </a:r>
                  <a:r>
                    <a:rPr lang="en-US" sz="1100" dirty="0"/>
                    <a:t> B: ________________</a:t>
                  </a:r>
                  <a:endParaRPr lang="ru-RU" sz="1100" dirty="0"/>
                </a:p>
              </p:txBody>
            </p:sp>
          </p:grpSp>
          <p:grpSp>
            <p:nvGrpSpPr>
              <p:cNvPr id="21" name="Группа 35"/>
              <p:cNvGrpSpPr/>
              <p:nvPr/>
            </p:nvGrpSpPr>
            <p:grpSpPr>
              <a:xfrm>
                <a:off x="2784377" y="801325"/>
                <a:ext cx="2401267" cy="2166463"/>
                <a:chOff x="-455983" y="827747"/>
                <a:chExt cx="2401267" cy="2166463"/>
              </a:xfrm>
            </p:grpSpPr>
            <p:cxnSp>
              <p:nvCxnSpPr>
                <p:cNvPr id="37" name="Прямая со стрелкой 36"/>
                <p:cNvCxnSpPr/>
                <p:nvPr/>
              </p:nvCxnSpPr>
              <p:spPr>
                <a:xfrm>
                  <a:off x="1278581" y="2758503"/>
                  <a:ext cx="404256" cy="22208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Прямая со стрелкой 37"/>
                <p:cNvCxnSpPr/>
                <p:nvPr/>
              </p:nvCxnSpPr>
              <p:spPr>
                <a:xfrm flipV="1">
                  <a:off x="-176740" y="877331"/>
                  <a:ext cx="1" cy="370992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TextBox 38"/>
                <p:cNvSpPr txBox="1"/>
                <p:nvPr/>
              </p:nvSpPr>
              <p:spPr>
                <a:xfrm>
                  <a:off x="1646146" y="2705442"/>
                  <a:ext cx="2991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A</a:t>
                  </a:r>
                  <a:endParaRPr lang="ru-RU" sz="1100" dirty="0"/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>
                  <a:off x="-455983" y="827747"/>
                  <a:ext cx="2937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</a:t>
                  </a:r>
                  <a:endParaRPr lang="ru-RU" sz="1100" dirty="0"/>
                </a:p>
              </p:txBody>
            </p:sp>
          </p:grpSp>
        </p:grpSp>
      </p:grpSp>
      <p:grpSp>
        <p:nvGrpSpPr>
          <p:cNvPr id="23" name="Группа 44"/>
          <p:cNvGrpSpPr/>
          <p:nvPr/>
        </p:nvGrpSpPr>
        <p:grpSpPr>
          <a:xfrm>
            <a:off x="1703513" y="3475006"/>
            <a:ext cx="4464495" cy="2930927"/>
            <a:chOff x="35496" y="90629"/>
            <a:chExt cx="4464495" cy="2930927"/>
          </a:xfrm>
        </p:grpSpPr>
        <p:sp>
          <p:nvSpPr>
            <p:cNvPr id="46" name="TextBox 45"/>
            <p:cNvSpPr txBox="1"/>
            <p:nvPr/>
          </p:nvSpPr>
          <p:spPr>
            <a:xfrm>
              <a:off x="35496" y="380564"/>
              <a:ext cx="243988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1. Обозначьте гомологичные участки одной буквой. </a:t>
              </a:r>
              <a:r>
                <a:rPr lang="ru-RU" sz="1100" dirty="0" err="1"/>
                <a:t>Напищите</a:t>
              </a:r>
              <a:r>
                <a:rPr lang="ru-RU" sz="1100" dirty="0"/>
                <a:t> посл. </a:t>
              </a:r>
              <a:r>
                <a:rPr lang="en-US" sz="1100" dirty="0"/>
                <a:t>A </a:t>
              </a:r>
              <a:r>
                <a:rPr lang="ru-RU" sz="1100" dirty="0"/>
                <a:t>и </a:t>
              </a:r>
              <a:r>
                <a:rPr lang="en-US" sz="1100" dirty="0"/>
                <a:t>B </a:t>
              </a:r>
              <a:r>
                <a:rPr lang="ru-RU" sz="1100" dirty="0"/>
                <a:t> этими буквами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00459" y="90629"/>
              <a:ext cx="3630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Студент (имя, фамилия) ________________________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339752" y="405835"/>
              <a:ext cx="21602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2 </a:t>
              </a:r>
              <a:r>
                <a:rPr lang="en-US" sz="1100" dirty="0"/>
                <a:t>A </a:t>
              </a:r>
              <a:r>
                <a:rPr lang="ru-RU" sz="1100" dirty="0"/>
                <a:t>и </a:t>
              </a:r>
              <a:r>
                <a:rPr lang="en-US" sz="1100" dirty="0"/>
                <a:t>B </a:t>
              </a:r>
              <a:r>
                <a:rPr lang="ru-RU" sz="1100" dirty="0" err="1"/>
                <a:t>гомологичны</a:t>
              </a:r>
              <a:r>
                <a:rPr lang="en-US" sz="1100" dirty="0"/>
                <a:t>;</a:t>
              </a:r>
              <a:r>
                <a:rPr lang="ru-RU" sz="1100" dirty="0"/>
                <a:t> в </a:t>
              </a:r>
              <a:r>
                <a:rPr lang="en-US" sz="1100" dirty="0"/>
                <a:t>B </a:t>
              </a:r>
              <a:r>
                <a:rPr lang="ru-RU" sz="1100" dirty="0"/>
                <a:t>дуплицирована средняя треть Постройте карту.</a:t>
              </a:r>
            </a:p>
          </p:txBody>
        </p:sp>
        <p:grpSp>
          <p:nvGrpSpPr>
            <p:cNvPr id="25" name="Группа 48"/>
            <p:cNvGrpSpPr/>
            <p:nvPr/>
          </p:nvGrpSpPr>
          <p:grpSpPr>
            <a:xfrm>
              <a:off x="107504" y="1005750"/>
              <a:ext cx="4010836" cy="2015806"/>
              <a:chOff x="314685" y="772623"/>
              <a:chExt cx="4503395" cy="2225065"/>
            </a:xfrm>
          </p:grpSpPr>
          <p:grpSp>
            <p:nvGrpSpPr>
              <p:cNvPr id="26" name="Группа 49"/>
              <p:cNvGrpSpPr/>
              <p:nvPr/>
            </p:nvGrpSpPr>
            <p:grpSpPr>
              <a:xfrm>
                <a:off x="611559" y="908720"/>
                <a:ext cx="3907383" cy="1858182"/>
                <a:chOff x="928661" y="785794"/>
                <a:chExt cx="3907383" cy="1858182"/>
              </a:xfrm>
            </p:grpSpPr>
            <p:grpSp>
              <p:nvGrpSpPr>
                <p:cNvPr id="27" name="Группа 47"/>
                <p:cNvGrpSpPr/>
                <p:nvPr/>
              </p:nvGrpSpPr>
              <p:grpSpPr>
                <a:xfrm>
                  <a:off x="928661" y="785794"/>
                  <a:ext cx="1957543" cy="1858182"/>
                  <a:chOff x="785785" y="3143248"/>
                  <a:chExt cx="1957543" cy="1858182"/>
                </a:xfrm>
              </p:grpSpPr>
              <p:cxnSp>
                <p:nvCxnSpPr>
                  <p:cNvPr id="65" name="Прямая соединительная линия 64"/>
                  <p:cNvCxnSpPr/>
                  <p:nvPr/>
                </p:nvCxnSpPr>
                <p:spPr>
                  <a:xfrm rot="16200000" flipH="1" flipV="1">
                    <a:off x="853040" y="4071942"/>
                    <a:ext cx="1858182" cy="79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8" name="Группа 21"/>
                  <p:cNvGrpSpPr>
                    <a:grpSpLocks noChangeAspect="1"/>
                  </p:cNvGrpSpPr>
                  <p:nvPr/>
                </p:nvGrpSpPr>
                <p:grpSpPr>
                  <a:xfrm>
                    <a:off x="785785" y="3143248"/>
                    <a:ext cx="1957543" cy="1857388"/>
                    <a:chOff x="1785915" y="1571612"/>
                    <a:chExt cx="5872628" cy="3714776"/>
                  </a:xfrm>
                </p:grpSpPr>
                <p:sp>
                  <p:nvSpPr>
                    <p:cNvPr id="70" name="Прямоугольник 69"/>
                    <p:cNvSpPr/>
                    <p:nvPr/>
                  </p:nvSpPr>
                  <p:spPr>
                    <a:xfrm>
                      <a:off x="1785915" y="1571612"/>
                      <a:ext cx="5872627" cy="3714776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71" name="Прямая соединительная линия 70"/>
                    <p:cNvCxnSpPr>
                      <a:stCxn id="70" idx="1"/>
                      <a:endCxn id="70" idx="0"/>
                    </p:cNvCxnSpPr>
                    <p:nvPr/>
                  </p:nvCxnSpPr>
                  <p:spPr>
                    <a:xfrm flipV="1">
                      <a:off x="1785915" y="1571612"/>
                      <a:ext cx="2936313" cy="18573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5" name="Прямая соединительная линия 144"/>
                    <p:cNvCxnSpPr>
                      <a:stCxn id="70" idx="2"/>
                      <a:endCxn id="70" idx="3"/>
                    </p:cNvCxnSpPr>
                    <p:nvPr/>
                  </p:nvCxnSpPr>
                  <p:spPr>
                    <a:xfrm flipV="1">
                      <a:off x="4722229" y="3429000"/>
                      <a:ext cx="2936314" cy="185738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9" name="Прямая соединительная линия 68"/>
                  <p:cNvCxnSpPr>
                    <a:endCxn id="70" idx="3"/>
                  </p:cNvCxnSpPr>
                  <p:nvPr/>
                </p:nvCxnSpPr>
                <p:spPr>
                  <a:xfrm>
                    <a:off x="785786" y="4063592"/>
                    <a:ext cx="1957542" cy="8350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2" name="Прямоугольник 61"/>
                <p:cNvSpPr/>
                <p:nvPr/>
              </p:nvSpPr>
              <p:spPr>
                <a:xfrm>
                  <a:off x="3382912" y="785794"/>
                  <a:ext cx="1453132" cy="1857387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Группа 50"/>
              <p:cNvGrpSpPr/>
              <p:nvPr/>
            </p:nvGrpSpPr>
            <p:grpSpPr>
              <a:xfrm>
                <a:off x="314685" y="772623"/>
                <a:ext cx="2396213" cy="2225065"/>
                <a:chOff x="314685" y="772623"/>
                <a:chExt cx="2396213" cy="2225065"/>
              </a:xfrm>
            </p:grpSpPr>
            <p:cxnSp>
              <p:nvCxnSpPr>
                <p:cNvPr id="57" name="Прямая со стрелкой 56"/>
                <p:cNvCxnSpPr/>
                <p:nvPr/>
              </p:nvCxnSpPr>
              <p:spPr>
                <a:xfrm flipV="1">
                  <a:off x="2174260" y="2782861"/>
                  <a:ext cx="309507" cy="9409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Прямая со стрелкой 57"/>
                <p:cNvCxnSpPr/>
                <p:nvPr/>
              </p:nvCxnSpPr>
              <p:spPr>
                <a:xfrm flipH="1" flipV="1">
                  <a:off x="620403" y="908722"/>
                  <a:ext cx="17686" cy="363961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2411760" y="2708920"/>
                  <a:ext cx="2991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A</a:t>
                  </a:r>
                  <a:endParaRPr lang="ru-RU" sz="1100" dirty="0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14685" y="772623"/>
                  <a:ext cx="293738" cy="288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</a:t>
                  </a:r>
                  <a:endParaRPr lang="ru-RU" sz="1100" dirty="0"/>
                </a:p>
              </p:txBody>
            </p:sp>
          </p:grpSp>
          <p:grpSp>
            <p:nvGrpSpPr>
              <p:cNvPr id="31" name="Группа 51"/>
              <p:cNvGrpSpPr/>
              <p:nvPr/>
            </p:nvGrpSpPr>
            <p:grpSpPr>
              <a:xfrm>
                <a:off x="2740218" y="772623"/>
                <a:ext cx="2077862" cy="2219525"/>
                <a:chOff x="-500142" y="799045"/>
                <a:chExt cx="2077862" cy="2219525"/>
              </a:xfrm>
            </p:grpSpPr>
            <p:cxnSp>
              <p:nvCxnSpPr>
                <p:cNvPr id="53" name="Прямая со стрелкой 52"/>
                <p:cNvCxnSpPr/>
                <p:nvPr/>
              </p:nvCxnSpPr>
              <p:spPr>
                <a:xfrm>
                  <a:off x="793475" y="2809283"/>
                  <a:ext cx="485106" cy="0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Прямая со стрелкой 53"/>
                <p:cNvCxnSpPr/>
                <p:nvPr/>
              </p:nvCxnSpPr>
              <p:spPr>
                <a:xfrm flipV="1">
                  <a:off x="-176738" y="877331"/>
                  <a:ext cx="0" cy="342290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TextBox 54"/>
                <p:cNvSpPr txBox="1"/>
                <p:nvPr/>
              </p:nvSpPr>
              <p:spPr>
                <a:xfrm>
                  <a:off x="1278582" y="2729802"/>
                  <a:ext cx="2991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A</a:t>
                  </a:r>
                  <a:endParaRPr lang="ru-RU" sz="1100" dirty="0"/>
                </a:p>
              </p:txBody>
            </p:sp>
            <p:sp>
              <p:nvSpPr>
                <p:cNvPr id="56" name="TextBox 55"/>
                <p:cNvSpPr txBox="1"/>
                <p:nvPr/>
              </p:nvSpPr>
              <p:spPr>
                <a:xfrm>
                  <a:off x="-500142" y="799045"/>
                  <a:ext cx="2937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</a:t>
                  </a:r>
                  <a:endParaRPr lang="ru-RU" sz="1100" dirty="0"/>
                </a:p>
              </p:txBody>
            </p:sp>
          </p:grpSp>
        </p:grpSp>
      </p:grpSp>
      <p:grpSp>
        <p:nvGrpSpPr>
          <p:cNvPr id="32" name="Группа 72"/>
          <p:cNvGrpSpPr/>
          <p:nvPr/>
        </p:nvGrpSpPr>
        <p:grpSpPr>
          <a:xfrm>
            <a:off x="6168010" y="3501009"/>
            <a:ext cx="4464495" cy="2893889"/>
            <a:chOff x="35496" y="127665"/>
            <a:chExt cx="4464495" cy="2893889"/>
          </a:xfrm>
        </p:grpSpPr>
        <p:sp>
          <p:nvSpPr>
            <p:cNvPr id="74" name="TextBox 73"/>
            <p:cNvSpPr txBox="1"/>
            <p:nvPr/>
          </p:nvSpPr>
          <p:spPr>
            <a:xfrm>
              <a:off x="35496" y="427301"/>
              <a:ext cx="243988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1. Обозначьте гомологичные участки одной буквой. </a:t>
              </a:r>
              <a:r>
                <a:rPr lang="ru-RU" sz="1100" dirty="0" err="1"/>
                <a:t>Напищите</a:t>
              </a:r>
              <a:r>
                <a:rPr lang="ru-RU" sz="1100" dirty="0"/>
                <a:t> посл. </a:t>
              </a:r>
              <a:r>
                <a:rPr lang="en-US" sz="1100" dirty="0"/>
                <a:t>A </a:t>
              </a:r>
              <a:r>
                <a:rPr lang="ru-RU" sz="1100" dirty="0"/>
                <a:t>и </a:t>
              </a:r>
              <a:r>
                <a:rPr lang="en-US" sz="1100" dirty="0"/>
                <a:t>B </a:t>
              </a:r>
              <a:r>
                <a:rPr lang="ru-RU" sz="1100" dirty="0"/>
                <a:t> этими буквами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7503" y="127665"/>
              <a:ext cx="36301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200" dirty="0"/>
                <a:t>Студент (имя, фамилия) ________________________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339752" y="452572"/>
              <a:ext cx="21602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/>
                <a:t>2 </a:t>
              </a:r>
              <a:r>
                <a:rPr lang="en-US" sz="1100" dirty="0"/>
                <a:t>A </a:t>
              </a:r>
              <a:r>
                <a:rPr lang="ru-RU" sz="1100" dirty="0"/>
                <a:t>и </a:t>
              </a:r>
              <a:r>
                <a:rPr lang="en-US" sz="1100" dirty="0"/>
                <a:t>B </a:t>
              </a:r>
              <a:r>
                <a:rPr lang="ru-RU" sz="1100" dirty="0" err="1"/>
                <a:t>гомологичны</a:t>
              </a:r>
              <a:r>
                <a:rPr lang="en-US" sz="1100" dirty="0"/>
                <a:t>;</a:t>
              </a:r>
              <a:r>
                <a:rPr lang="ru-RU" sz="1100" dirty="0"/>
                <a:t> в </a:t>
              </a:r>
              <a:r>
                <a:rPr lang="en-US" sz="1100" dirty="0"/>
                <a:t>A </a:t>
              </a:r>
              <a:r>
                <a:rPr lang="ru-RU" sz="1100" dirty="0"/>
                <a:t>дуплицирована средняя треть Постройте карту.</a:t>
              </a:r>
            </a:p>
          </p:txBody>
        </p:sp>
        <p:grpSp>
          <p:nvGrpSpPr>
            <p:cNvPr id="33" name="Группа 76"/>
            <p:cNvGrpSpPr/>
            <p:nvPr/>
          </p:nvGrpSpPr>
          <p:grpSpPr>
            <a:xfrm>
              <a:off x="179512" y="911675"/>
              <a:ext cx="4266190" cy="2109879"/>
              <a:chOff x="395536" y="668782"/>
              <a:chExt cx="4790108" cy="2328904"/>
            </a:xfrm>
          </p:grpSpPr>
          <p:grpSp>
            <p:nvGrpSpPr>
              <p:cNvPr id="35" name="Группа 77"/>
              <p:cNvGrpSpPr/>
              <p:nvPr/>
            </p:nvGrpSpPr>
            <p:grpSpPr>
              <a:xfrm>
                <a:off x="611560" y="903970"/>
                <a:ext cx="4311637" cy="1862932"/>
                <a:chOff x="928662" y="781044"/>
                <a:chExt cx="4311637" cy="1862932"/>
              </a:xfrm>
            </p:grpSpPr>
            <p:grpSp>
              <p:nvGrpSpPr>
                <p:cNvPr id="36" name="Группа 47"/>
                <p:cNvGrpSpPr/>
                <p:nvPr/>
              </p:nvGrpSpPr>
              <p:grpSpPr>
                <a:xfrm>
                  <a:off x="928662" y="781044"/>
                  <a:ext cx="1857388" cy="1862932"/>
                  <a:chOff x="785786" y="3138498"/>
                  <a:chExt cx="1857388" cy="1862932"/>
                </a:xfrm>
              </p:grpSpPr>
              <p:cxnSp>
                <p:nvCxnSpPr>
                  <p:cNvPr id="91" name="Прямая соединительная линия 90"/>
                  <p:cNvCxnSpPr/>
                  <p:nvPr/>
                </p:nvCxnSpPr>
                <p:spPr>
                  <a:xfrm>
                    <a:off x="785786" y="3500438"/>
                    <a:ext cx="1855800" cy="158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Прямая соединительная линия 92"/>
                  <p:cNvCxnSpPr/>
                  <p:nvPr/>
                </p:nvCxnSpPr>
                <p:spPr>
                  <a:xfrm rot="16200000" flipH="1" flipV="1">
                    <a:off x="714348" y="4071942"/>
                    <a:ext cx="1858182" cy="79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41" name="Группа 21"/>
                  <p:cNvGrpSpPr>
                    <a:grpSpLocks noChangeAspect="1"/>
                  </p:cNvGrpSpPr>
                  <p:nvPr/>
                </p:nvGrpSpPr>
                <p:grpSpPr>
                  <a:xfrm>
                    <a:off x="785786" y="3138498"/>
                    <a:ext cx="1857388" cy="1862142"/>
                    <a:chOff x="1785918" y="1562109"/>
                    <a:chExt cx="5572164" cy="3724279"/>
                  </a:xfrm>
                </p:grpSpPr>
                <p:sp>
                  <p:nvSpPr>
                    <p:cNvPr id="98" name="Прямоугольник 97"/>
                    <p:cNvSpPr/>
                    <p:nvPr/>
                  </p:nvSpPr>
                  <p:spPr>
                    <a:xfrm>
                      <a:off x="1785918" y="1571611"/>
                      <a:ext cx="5572164" cy="3714775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99" name="Прямая соединительная линия 98"/>
                    <p:cNvCxnSpPr/>
                    <p:nvPr/>
                  </p:nvCxnSpPr>
                  <p:spPr>
                    <a:xfrm rot="5400000" flipH="1" flipV="1">
                      <a:off x="2214546" y="3143248"/>
                      <a:ext cx="1714512" cy="2571768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Прямая соединительная линия 99"/>
                    <p:cNvCxnSpPr/>
                    <p:nvPr/>
                  </p:nvCxnSpPr>
                  <p:spPr>
                    <a:xfrm flipV="1">
                      <a:off x="4291043" y="1562109"/>
                      <a:ext cx="1212760" cy="7948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5" name="Прямая соединительная линия 94"/>
                  <p:cNvCxnSpPr/>
                  <p:nvPr/>
                </p:nvCxnSpPr>
                <p:spPr>
                  <a:xfrm rot="5400000">
                    <a:off x="1070744" y="4071942"/>
                    <a:ext cx="1858182" cy="79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Прямая соединительная линия 96"/>
                  <p:cNvCxnSpPr/>
                  <p:nvPr/>
                </p:nvCxnSpPr>
                <p:spPr>
                  <a:xfrm>
                    <a:off x="785786" y="4143380"/>
                    <a:ext cx="1857388" cy="158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  <a:prstDash val="sysDash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0" name="Прямоугольник 89"/>
                <p:cNvSpPr/>
                <p:nvPr/>
              </p:nvSpPr>
              <p:spPr>
                <a:xfrm>
                  <a:off x="3382911" y="781044"/>
                  <a:ext cx="1857388" cy="1385240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2" name="Группа 78"/>
              <p:cNvGrpSpPr/>
              <p:nvPr/>
            </p:nvGrpSpPr>
            <p:grpSpPr>
              <a:xfrm>
                <a:off x="395536" y="719118"/>
                <a:ext cx="2315361" cy="2278568"/>
                <a:chOff x="395536" y="719118"/>
                <a:chExt cx="2315361" cy="2278568"/>
              </a:xfrm>
            </p:grpSpPr>
            <p:cxnSp>
              <p:nvCxnSpPr>
                <p:cNvPr id="85" name="Прямая со стрелкой 84"/>
                <p:cNvCxnSpPr/>
                <p:nvPr/>
              </p:nvCxnSpPr>
              <p:spPr>
                <a:xfrm>
                  <a:off x="1931706" y="2732081"/>
                  <a:ext cx="552062" cy="41372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Прямая со стрелкой 85"/>
                <p:cNvCxnSpPr/>
                <p:nvPr/>
              </p:nvCxnSpPr>
              <p:spPr>
                <a:xfrm flipV="1">
                  <a:off x="638088" y="903970"/>
                  <a:ext cx="0" cy="317932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TextBox 86"/>
                <p:cNvSpPr txBox="1"/>
                <p:nvPr/>
              </p:nvSpPr>
              <p:spPr>
                <a:xfrm>
                  <a:off x="2411759" y="2708918"/>
                  <a:ext cx="2991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A</a:t>
                  </a:r>
                  <a:endParaRPr lang="ru-RU" sz="1100" dirty="0"/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395536" y="719118"/>
                  <a:ext cx="2937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</a:t>
                  </a:r>
                  <a:endParaRPr lang="ru-RU" sz="1100" dirty="0"/>
                </a:p>
              </p:txBody>
            </p:sp>
          </p:grpSp>
          <p:grpSp>
            <p:nvGrpSpPr>
              <p:cNvPr id="43" name="Группа 79"/>
              <p:cNvGrpSpPr/>
              <p:nvPr/>
            </p:nvGrpSpPr>
            <p:grpSpPr>
              <a:xfrm>
                <a:off x="2821068" y="668782"/>
                <a:ext cx="2364576" cy="1852007"/>
                <a:chOff x="-419292" y="695204"/>
                <a:chExt cx="2364576" cy="1852007"/>
              </a:xfrm>
            </p:grpSpPr>
            <p:cxnSp>
              <p:nvCxnSpPr>
                <p:cNvPr id="81" name="Прямая со стрелкой 80"/>
                <p:cNvCxnSpPr/>
                <p:nvPr/>
              </p:nvCxnSpPr>
              <p:spPr>
                <a:xfrm>
                  <a:off x="1197729" y="2281605"/>
                  <a:ext cx="497739" cy="0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Прямая со стрелкой 81"/>
                <p:cNvCxnSpPr/>
                <p:nvPr/>
              </p:nvCxnSpPr>
              <p:spPr>
                <a:xfrm flipV="1">
                  <a:off x="-176742" y="930393"/>
                  <a:ext cx="2" cy="476898"/>
                </a:xfrm>
                <a:prstGeom prst="straightConnector1">
                  <a:avLst/>
                </a:prstGeom>
                <a:ln w="25400">
                  <a:solidFill>
                    <a:schemeClr val="accent6">
                      <a:lumMod val="75000"/>
                    </a:schemeClr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TextBox 82"/>
                <p:cNvSpPr txBox="1"/>
                <p:nvPr/>
              </p:nvSpPr>
              <p:spPr>
                <a:xfrm>
                  <a:off x="1646146" y="2258443"/>
                  <a:ext cx="299138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A</a:t>
                  </a:r>
                  <a:endParaRPr lang="ru-RU" sz="1100" dirty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-419292" y="695204"/>
                  <a:ext cx="293737" cy="28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100" dirty="0"/>
                    <a:t>B</a:t>
                  </a:r>
                  <a:endParaRPr lang="ru-RU" sz="1100" dirty="0"/>
                </a:p>
              </p:txBody>
            </p:sp>
          </p:grpSp>
        </p:grpSp>
      </p:grpSp>
      <p:sp>
        <p:nvSpPr>
          <p:cNvPr id="102" name="TextBox 101"/>
          <p:cNvSpPr txBox="1"/>
          <p:nvPr/>
        </p:nvSpPr>
        <p:spPr>
          <a:xfrm>
            <a:off x="6240018" y="334560"/>
            <a:ext cx="24398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1. Обозначьте гомологичные участки одной буквой. </a:t>
            </a:r>
            <a:r>
              <a:rPr lang="ru-RU" sz="1100" dirty="0" err="1"/>
              <a:t>Напищите</a:t>
            </a:r>
            <a:r>
              <a:rPr lang="ru-RU" sz="1100" dirty="0"/>
              <a:t> посл. </a:t>
            </a:r>
            <a:r>
              <a:rPr lang="en-US" sz="1100" dirty="0"/>
              <a:t>A </a:t>
            </a:r>
            <a:r>
              <a:rPr lang="ru-RU" sz="1100" dirty="0"/>
              <a:t>и </a:t>
            </a:r>
            <a:r>
              <a:rPr lang="en-US" sz="1100" dirty="0"/>
              <a:t>B </a:t>
            </a:r>
            <a:r>
              <a:rPr lang="ru-RU" sz="1100" dirty="0"/>
              <a:t> этими буквами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6404981" y="44625"/>
            <a:ext cx="3630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Студент (имя, фамилия) ________________________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544274" y="359831"/>
            <a:ext cx="21602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2 </a:t>
            </a:r>
            <a:r>
              <a:rPr lang="en-US" sz="1100" dirty="0"/>
              <a:t>A </a:t>
            </a:r>
            <a:r>
              <a:rPr lang="ru-RU" sz="1100" dirty="0"/>
              <a:t>и </a:t>
            </a:r>
            <a:r>
              <a:rPr lang="en-US" sz="1100" dirty="0"/>
              <a:t>B </a:t>
            </a:r>
            <a:r>
              <a:rPr lang="ru-RU" sz="1100" dirty="0" err="1"/>
              <a:t>гомологичны</a:t>
            </a:r>
            <a:r>
              <a:rPr lang="en-US" sz="1100" dirty="0"/>
              <a:t>;</a:t>
            </a:r>
            <a:r>
              <a:rPr lang="ru-RU" sz="1100" dirty="0"/>
              <a:t> в </a:t>
            </a:r>
            <a:r>
              <a:rPr lang="en-US" sz="1100" dirty="0"/>
              <a:t>B </a:t>
            </a:r>
            <a:r>
              <a:rPr lang="ru-RU" sz="1100" dirty="0" err="1"/>
              <a:t>делетирована</a:t>
            </a:r>
            <a:r>
              <a:rPr lang="ru-RU" sz="1100" dirty="0"/>
              <a:t>. средняя треть Постройте карту.</a:t>
            </a:r>
          </a:p>
        </p:txBody>
      </p:sp>
      <p:grpSp>
        <p:nvGrpSpPr>
          <p:cNvPr id="44" name="Группа 47"/>
          <p:cNvGrpSpPr/>
          <p:nvPr/>
        </p:nvGrpSpPr>
        <p:grpSpPr>
          <a:xfrm>
            <a:off x="6593437" y="1000190"/>
            <a:ext cx="1654236" cy="1713734"/>
            <a:chOff x="785786" y="3109795"/>
            <a:chExt cx="1857388" cy="1891635"/>
          </a:xfrm>
        </p:grpSpPr>
        <p:cxnSp>
          <p:nvCxnSpPr>
            <p:cNvPr id="119" name="Прямая соединительная линия 118"/>
            <p:cNvCxnSpPr/>
            <p:nvPr/>
          </p:nvCxnSpPr>
          <p:spPr>
            <a:xfrm>
              <a:off x="785786" y="3744071"/>
              <a:ext cx="1855800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rot="5400000">
              <a:off x="284926" y="4071942"/>
              <a:ext cx="1858182" cy="79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rot="16200000" flipH="1" flipV="1">
              <a:off x="714348" y="4071942"/>
              <a:ext cx="1858182" cy="79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Группа 21"/>
            <p:cNvGrpSpPr>
              <a:grpSpLocks noChangeAspect="1"/>
            </p:cNvGrpSpPr>
            <p:nvPr/>
          </p:nvGrpSpPr>
          <p:grpSpPr>
            <a:xfrm>
              <a:off x="785786" y="3109795"/>
              <a:ext cx="1857388" cy="1890847"/>
              <a:chOff x="1785918" y="1504701"/>
              <a:chExt cx="5572164" cy="3781687"/>
            </a:xfrm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1785918" y="1571612"/>
                <a:ext cx="5572164" cy="371477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7" name="Прямая соединительная линия 126"/>
              <p:cNvCxnSpPr/>
              <p:nvPr/>
            </p:nvCxnSpPr>
            <p:spPr>
              <a:xfrm rot="5400000" flipH="1" flipV="1">
                <a:off x="2214546" y="3143248"/>
                <a:ext cx="1714512" cy="2571768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 flipV="1">
                <a:off x="3071799" y="1504701"/>
                <a:ext cx="3159667" cy="204660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Прямая соединительная линия 122"/>
            <p:cNvCxnSpPr/>
            <p:nvPr/>
          </p:nvCxnSpPr>
          <p:spPr>
            <a:xfrm rot="5400000">
              <a:off x="1258090" y="4071942"/>
              <a:ext cx="1858182" cy="794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785786" y="4572008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/>
            <p:cNvCxnSpPr/>
            <p:nvPr/>
          </p:nvCxnSpPr>
          <p:spPr>
            <a:xfrm>
              <a:off x="785786" y="4143380"/>
              <a:ext cx="1857388" cy="1588"/>
            </a:xfrm>
            <a:prstGeom prst="line">
              <a:avLst/>
            </a:prstGeom>
            <a:ln w="6350">
              <a:solidFill>
                <a:schemeClr val="tx1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Прямоугольник 117"/>
          <p:cNvSpPr/>
          <p:nvPr/>
        </p:nvSpPr>
        <p:spPr>
          <a:xfrm>
            <a:off x="8779253" y="1036847"/>
            <a:ext cx="1654236" cy="16827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Группа 106"/>
          <p:cNvGrpSpPr/>
          <p:nvPr/>
        </p:nvGrpSpPr>
        <p:grpSpPr>
          <a:xfrm>
            <a:off x="6384034" y="864536"/>
            <a:ext cx="2062119" cy="2064278"/>
            <a:chOff x="395536" y="719118"/>
            <a:chExt cx="2315362" cy="2278569"/>
          </a:xfrm>
        </p:grpSpPr>
        <p:cxnSp>
          <p:nvCxnSpPr>
            <p:cNvPr id="113" name="Прямая со стрелкой 112"/>
            <p:cNvCxnSpPr/>
            <p:nvPr/>
          </p:nvCxnSpPr>
          <p:spPr>
            <a:xfrm flipV="1">
              <a:off x="2093409" y="2782861"/>
              <a:ext cx="390358" cy="9409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/>
            <p:cNvCxnSpPr/>
            <p:nvPr/>
          </p:nvCxnSpPr>
          <p:spPr>
            <a:xfrm flipH="1" flipV="1">
              <a:off x="620403" y="908722"/>
              <a:ext cx="17686" cy="363961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2411760" y="2708919"/>
              <a:ext cx="299138" cy="28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</a:t>
              </a:r>
              <a:endParaRPr lang="ru-RU" sz="1100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395536" y="719118"/>
              <a:ext cx="293738" cy="28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</a:t>
              </a:r>
              <a:endParaRPr lang="ru-RU" sz="1100" dirty="0"/>
            </a:p>
          </p:txBody>
        </p:sp>
      </p:grpSp>
      <p:grpSp>
        <p:nvGrpSpPr>
          <p:cNvPr id="50" name="Группа 107"/>
          <p:cNvGrpSpPr/>
          <p:nvPr/>
        </p:nvGrpSpPr>
        <p:grpSpPr>
          <a:xfrm>
            <a:off x="8472265" y="939012"/>
            <a:ext cx="2177959" cy="1962714"/>
            <a:chOff x="-500144" y="827747"/>
            <a:chExt cx="2445428" cy="2166462"/>
          </a:xfrm>
        </p:grpSpPr>
        <p:cxnSp>
          <p:nvCxnSpPr>
            <p:cNvPr id="109" name="Прямая со стрелкой 108"/>
            <p:cNvCxnSpPr/>
            <p:nvPr/>
          </p:nvCxnSpPr>
          <p:spPr>
            <a:xfrm flipV="1">
              <a:off x="1278581" y="2780710"/>
              <a:ext cx="404256" cy="28573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 стрелкой 109"/>
            <p:cNvCxnSpPr/>
            <p:nvPr/>
          </p:nvCxnSpPr>
          <p:spPr>
            <a:xfrm flipV="1">
              <a:off x="-176740" y="877331"/>
              <a:ext cx="1" cy="501256"/>
            </a:xfrm>
            <a:prstGeom prst="straightConnector1">
              <a:avLst/>
            </a:prstGeom>
            <a:ln w="254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1646146" y="2705441"/>
              <a:ext cx="299138" cy="28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</a:t>
              </a:r>
              <a:endParaRPr lang="ru-RU" sz="11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-500144" y="827747"/>
              <a:ext cx="293738" cy="288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B</a:t>
              </a:r>
              <a:endParaRPr lang="ru-RU" sz="1100" dirty="0"/>
            </a:p>
          </p:txBody>
        </p:sp>
      </p:grpSp>
      <p:sp>
        <p:nvSpPr>
          <p:cNvPr id="185" name="TextBox 184"/>
          <p:cNvSpPr txBox="1"/>
          <p:nvPr/>
        </p:nvSpPr>
        <p:spPr>
          <a:xfrm>
            <a:off x="6600056" y="2951366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Seq</a:t>
            </a:r>
            <a:r>
              <a:rPr lang="en-US" sz="1100" dirty="0"/>
              <a:t> A: _____________</a:t>
            </a:r>
            <a:endParaRPr lang="ru-RU" sz="1100" dirty="0"/>
          </a:p>
        </p:txBody>
      </p:sp>
      <p:sp>
        <p:nvSpPr>
          <p:cNvPr id="186" name="TextBox 185"/>
          <p:cNvSpPr txBox="1"/>
          <p:nvPr/>
        </p:nvSpPr>
        <p:spPr>
          <a:xfrm>
            <a:off x="8184232" y="2951366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Seq</a:t>
            </a:r>
            <a:r>
              <a:rPr lang="en-US" sz="1100" dirty="0"/>
              <a:t> B: _____________</a:t>
            </a:r>
            <a:endParaRPr lang="ru-RU" sz="1100" dirty="0"/>
          </a:p>
        </p:txBody>
      </p:sp>
      <p:sp>
        <p:nvSpPr>
          <p:cNvPr id="189" name="TextBox 188"/>
          <p:cNvSpPr txBox="1"/>
          <p:nvPr/>
        </p:nvSpPr>
        <p:spPr>
          <a:xfrm>
            <a:off x="2063552" y="6407750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Seq</a:t>
            </a:r>
            <a:r>
              <a:rPr lang="en-US" sz="1100" dirty="0"/>
              <a:t> A: _____________</a:t>
            </a:r>
            <a:endParaRPr lang="ru-RU" sz="1100" dirty="0"/>
          </a:p>
        </p:txBody>
      </p:sp>
      <p:sp>
        <p:nvSpPr>
          <p:cNvPr id="190" name="TextBox 189"/>
          <p:cNvSpPr txBox="1"/>
          <p:nvPr/>
        </p:nvSpPr>
        <p:spPr>
          <a:xfrm>
            <a:off x="3647728" y="6407750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Seq</a:t>
            </a:r>
            <a:r>
              <a:rPr lang="en-US" sz="1100" dirty="0"/>
              <a:t> B: _____________</a:t>
            </a:r>
            <a:endParaRPr lang="ru-RU" sz="1100" dirty="0"/>
          </a:p>
        </p:txBody>
      </p:sp>
      <p:sp>
        <p:nvSpPr>
          <p:cNvPr id="191" name="TextBox 190"/>
          <p:cNvSpPr txBox="1"/>
          <p:nvPr/>
        </p:nvSpPr>
        <p:spPr>
          <a:xfrm>
            <a:off x="6528048" y="6407750"/>
            <a:ext cx="1494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Seq</a:t>
            </a:r>
            <a:r>
              <a:rPr lang="en-US" sz="1100" dirty="0"/>
              <a:t> A: _____________</a:t>
            </a:r>
            <a:endParaRPr lang="ru-RU" sz="1100" dirty="0"/>
          </a:p>
        </p:txBody>
      </p:sp>
      <p:sp>
        <p:nvSpPr>
          <p:cNvPr id="192" name="TextBox 191"/>
          <p:cNvSpPr txBox="1"/>
          <p:nvPr/>
        </p:nvSpPr>
        <p:spPr>
          <a:xfrm>
            <a:off x="8112224" y="6407750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Seq</a:t>
            </a:r>
            <a:r>
              <a:rPr lang="en-US" sz="1100" dirty="0"/>
              <a:t> B: _____________</a:t>
            </a:r>
            <a:endParaRPr lang="ru-RU" sz="1100" dirty="0"/>
          </a:p>
        </p:txBody>
      </p:sp>
      <p:cxnSp>
        <p:nvCxnSpPr>
          <p:cNvPr id="194" name="Прямая соединительная линия 193"/>
          <p:cNvCxnSpPr/>
          <p:nvPr/>
        </p:nvCxnSpPr>
        <p:spPr>
          <a:xfrm>
            <a:off x="6023992" y="0"/>
            <a:ext cx="72008" cy="685800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Прямая соединительная линия 196"/>
          <p:cNvCxnSpPr/>
          <p:nvPr/>
        </p:nvCxnSpPr>
        <p:spPr>
          <a:xfrm>
            <a:off x="1524000" y="3429000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Номер слайда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8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/>
        </p:nvSpPr>
        <p:spPr bwMode="auto">
          <a:xfrm>
            <a:off x="7810500" y="6256337"/>
            <a:ext cx="2667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Palatino" pitchFamily="-11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4FBC9FAD-0628-4031-AC8A-57DBE36FEE6B}" type="datetime1">
              <a:rPr lang="pt-BR" altLang="ru-RU" sz="1400" smtClean="0">
                <a:solidFill>
                  <a:schemeClr val="tx2"/>
                </a:solidFill>
              </a:rPr>
              <a:pPr/>
              <a:t>7/11/2017</a:t>
            </a:fld>
            <a:endParaRPr lang="pt-BR" altLang="ru-RU" sz="1400" smtClean="0">
              <a:solidFill>
                <a:schemeClr val="tx2"/>
              </a:solidFill>
            </a:endParaRPr>
          </a:p>
        </p:txBody>
      </p:sp>
      <p:sp>
        <p:nvSpPr>
          <p:cNvPr id="3" name="Footer Placeholder 3"/>
          <p:cNvSpPr>
            <a:spLocks noGrp="1"/>
          </p:cNvSpPr>
          <p:nvPr/>
        </p:nvSpPr>
        <p:spPr bwMode="auto">
          <a:xfrm>
            <a:off x="2324100" y="6256337"/>
            <a:ext cx="54213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>
                <a:solidFill>
                  <a:schemeClr val="tx2"/>
                </a:solidFill>
                <a:latin typeface="Palatino" pitchFamily="-110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pt-BR" altLang="ru-RU" sz="1400" smtClean="0">
                <a:solidFill>
                  <a:schemeClr val="tx2"/>
                </a:solidFill>
              </a:rPr>
              <a:t>André de Carvalho - ICMC/USP</a:t>
            </a:r>
          </a:p>
        </p:txBody>
      </p:sp>
      <p:sp>
        <p:nvSpPr>
          <p:cNvPr id="4" name="Slide Number Placeholder 4"/>
          <p:cNvSpPr>
            <a:spLocks noGrp="1"/>
          </p:cNvSpPr>
          <p:nvPr/>
        </p:nvSpPr>
        <p:spPr bwMode="auto">
          <a:xfrm>
            <a:off x="1714500" y="1279525"/>
            <a:ext cx="533400" cy="24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fld id="{B557E457-4830-4045-B670-5BA280691E68}" type="slidenum">
              <a:rPr lang="pt-BR" altLang="ru-RU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31</a:t>
            </a:fld>
            <a:endParaRPr lang="pt-BR" altLang="ru-RU" sz="1200">
              <a:solidFill>
                <a:srgbClr val="FFFFFF"/>
              </a:solidFill>
            </a:endParaRPr>
          </a:p>
        </p:txBody>
      </p:sp>
      <p:sp>
        <p:nvSpPr>
          <p:cNvPr id="5" name="Rectangle 1026"/>
          <p:cNvSpPr>
            <a:spLocks noGrp="1" noChangeArrowheads="1"/>
          </p:cNvSpPr>
          <p:nvPr/>
        </p:nvSpPr>
        <p:spPr bwMode="auto">
          <a:xfrm>
            <a:off x="2324100" y="236537"/>
            <a:ext cx="77930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pitchFamily="-111" charset="-128"/>
                <a:cs typeface="ＭＳ Ｐゴシック" pitchFamily="-111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-111" charset="-18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altLang="ru-RU" smtClean="0">
                <a:ea typeface="ＭＳ Ｐゴシック" panose="020B0600070205080204" pitchFamily="34" charset="-128"/>
              </a:rPr>
              <a:t>Genomics with a bag of genes</a:t>
            </a:r>
            <a:endParaRPr lang="pt-BR" altLang="ru-RU" smtClean="0">
              <a:ea typeface="ＭＳ Ｐゴシック" panose="020B0600070205080204" pitchFamily="34" charset="-128"/>
            </a:endParaRP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2857500" y="5037137"/>
            <a:ext cx="74041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dirty="0" smtClean="0"/>
              <a:t>Inversion	Transposition	Duplication	Deletion             </a:t>
            </a:r>
          </a:p>
        </p:txBody>
      </p:sp>
      <p:sp>
        <p:nvSpPr>
          <p:cNvPr id="7" name="Rectangle 1050"/>
          <p:cNvSpPr>
            <a:spLocks noChangeArrowheads="1"/>
          </p:cNvSpPr>
          <p:nvPr/>
        </p:nvSpPr>
        <p:spPr bwMode="auto">
          <a:xfrm>
            <a:off x="2400300" y="2505075"/>
            <a:ext cx="78295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2800" dirty="0">
                <a:solidFill>
                  <a:srgbClr val="003300"/>
                </a:solidFill>
                <a:ea typeface="ＭＳ Ｐゴシック" charset="0"/>
                <a:cs typeface="ＭＳ Ｐゴシック" charset="0"/>
              </a:rPr>
              <a:t>Complete genome alignment does not work</a:t>
            </a:r>
          </a:p>
        </p:txBody>
      </p:sp>
      <p:sp>
        <p:nvSpPr>
          <p:cNvPr id="8" name="Rectangle 1027"/>
          <p:cNvSpPr>
            <a:spLocks noChangeArrowheads="1"/>
          </p:cNvSpPr>
          <p:nvPr/>
        </p:nvSpPr>
        <p:spPr bwMode="auto">
          <a:xfrm>
            <a:off x="2822575" y="4391025"/>
            <a:ext cx="1312863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Arial"/>
                <a:ea typeface="ＭＳ Ｐゴシック" charset="0"/>
                <a:cs typeface="Arial"/>
              </a:rPr>
              <a:t>ACTTTTTGG</a:t>
            </a:r>
          </a:p>
        </p:txBody>
      </p:sp>
      <p:sp>
        <p:nvSpPr>
          <p:cNvPr id="9" name="Rectangle 1028"/>
          <p:cNvSpPr>
            <a:spLocks noChangeArrowheads="1"/>
          </p:cNvSpPr>
          <p:nvPr/>
        </p:nvSpPr>
        <p:spPr bwMode="auto">
          <a:xfrm>
            <a:off x="2306638" y="4425950"/>
            <a:ext cx="503237" cy="215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CCFFCC"/>
                </a:solidFill>
                <a:latin typeface="Arial"/>
                <a:ea typeface="ＭＳ Ｐゴシック" charset="0"/>
                <a:cs typeface="Arial"/>
              </a:rPr>
              <a:t>GAC</a:t>
            </a:r>
          </a:p>
        </p:txBody>
      </p:sp>
      <p:sp>
        <p:nvSpPr>
          <p:cNvPr id="10" name="Rectangle 1035"/>
          <p:cNvSpPr>
            <a:spLocks noChangeArrowheads="1"/>
          </p:cNvSpPr>
          <p:nvPr/>
        </p:nvSpPr>
        <p:spPr bwMode="auto">
          <a:xfrm>
            <a:off x="2809875" y="3817937"/>
            <a:ext cx="129698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0099"/>
                </a:solidFill>
                <a:latin typeface="Arial"/>
                <a:ea typeface="ＭＳ Ｐゴシック" charset="0"/>
                <a:cs typeface="Arial"/>
              </a:rPr>
              <a:t>ACTTTTTGG</a:t>
            </a:r>
          </a:p>
        </p:txBody>
      </p:sp>
      <p:sp>
        <p:nvSpPr>
          <p:cNvPr id="11" name="Rectangle 1036"/>
          <p:cNvSpPr>
            <a:spLocks noChangeArrowheads="1"/>
          </p:cNvSpPr>
          <p:nvPr/>
        </p:nvSpPr>
        <p:spPr bwMode="auto">
          <a:xfrm>
            <a:off x="4610100" y="3817937"/>
            <a:ext cx="863600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latin typeface="Arial"/>
                <a:ea typeface="ＭＳ Ｐゴシック" charset="0"/>
                <a:cs typeface="Arial"/>
              </a:rPr>
              <a:t>TATATA</a:t>
            </a:r>
          </a:p>
        </p:txBody>
      </p:sp>
      <p:sp>
        <p:nvSpPr>
          <p:cNvPr id="12" name="Rectangle 1037"/>
          <p:cNvSpPr>
            <a:spLocks noChangeArrowheads="1"/>
          </p:cNvSpPr>
          <p:nvPr/>
        </p:nvSpPr>
        <p:spPr bwMode="auto">
          <a:xfrm>
            <a:off x="5473700" y="3817937"/>
            <a:ext cx="795338" cy="215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CC"/>
                </a:solidFill>
                <a:latin typeface="Arial"/>
                <a:ea typeface="ＭＳ Ｐゴシック" charset="0"/>
                <a:cs typeface="Arial"/>
              </a:rPr>
              <a:t>CATGT</a:t>
            </a:r>
          </a:p>
        </p:txBody>
      </p:sp>
      <p:sp>
        <p:nvSpPr>
          <p:cNvPr id="13" name="Rectangle 1038"/>
          <p:cNvSpPr>
            <a:spLocks noChangeArrowheads="1"/>
          </p:cNvSpPr>
          <p:nvPr/>
        </p:nvSpPr>
        <p:spPr bwMode="auto">
          <a:xfrm>
            <a:off x="6269038" y="3817937"/>
            <a:ext cx="1044575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AAATAAT</a:t>
            </a:r>
          </a:p>
        </p:txBody>
      </p:sp>
      <p:sp>
        <p:nvSpPr>
          <p:cNvPr id="14" name="Rectangle 1039"/>
          <p:cNvSpPr>
            <a:spLocks noChangeArrowheads="1"/>
          </p:cNvSpPr>
          <p:nvPr/>
        </p:nvSpPr>
        <p:spPr bwMode="auto">
          <a:xfrm>
            <a:off x="7313613" y="3817937"/>
            <a:ext cx="358775" cy="215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CC"/>
                </a:solidFill>
                <a:latin typeface="Arial"/>
                <a:ea typeface="ＭＳ Ｐゴシック" charset="0"/>
                <a:cs typeface="Arial"/>
              </a:rPr>
              <a:t>CG</a:t>
            </a:r>
          </a:p>
        </p:txBody>
      </p:sp>
      <p:sp>
        <p:nvSpPr>
          <p:cNvPr id="15" name="Rectangle 1040"/>
          <p:cNvSpPr>
            <a:spLocks noChangeArrowheads="1"/>
          </p:cNvSpPr>
          <p:nvPr/>
        </p:nvSpPr>
        <p:spPr bwMode="auto">
          <a:xfrm>
            <a:off x="7672388" y="3817937"/>
            <a:ext cx="1296987" cy="2159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AACCCCCG</a:t>
            </a:r>
          </a:p>
        </p:txBody>
      </p:sp>
      <p:sp>
        <p:nvSpPr>
          <p:cNvPr id="16" name="Rectangle 1041"/>
          <p:cNvSpPr>
            <a:spLocks noChangeArrowheads="1"/>
          </p:cNvSpPr>
          <p:nvPr/>
        </p:nvSpPr>
        <p:spPr bwMode="auto">
          <a:xfrm>
            <a:off x="2306638" y="3817937"/>
            <a:ext cx="503237" cy="215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CCFFCC"/>
                </a:solidFill>
                <a:latin typeface="Arial"/>
                <a:ea typeface="ＭＳ Ｐゴシック" charset="0"/>
                <a:cs typeface="Arial"/>
              </a:rPr>
              <a:t>GAC</a:t>
            </a:r>
          </a:p>
        </p:txBody>
      </p:sp>
      <p:sp>
        <p:nvSpPr>
          <p:cNvPr id="17" name="Rectangle 1042"/>
          <p:cNvSpPr>
            <a:spLocks noChangeArrowheads="1"/>
          </p:cNvSpPr>
          <p:nvPr/>
        </p:nvSpPr>
        <p:spPr bwMode="auto">
          <a:xfrm>
            <a:off x="4106863" y="3817937"/>
            <a:ext cx="503237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CC"/>
                </a:solidFill>
                <a:latin typeface="Arial"/>
                <a:ea typeface="ＭＳ Ｐゴシック" charset="0"/>
                <a:cs typeface="Arial"/>
              </a:rPr>
              <a:t>GGG</a:t>
            </a:r>
          </a:p>
        </p:txBody>
      </p:sp>
      <p:sp>
        <p:nvSpPr>
          <p:cNvPr id="18" name="Rectangle 1045"/>
          <p:cNvSpPr>
            <a:spLocks noChangeArrowheads="1"/>
          </p:cNvSpPr>
          <p:nvPr/>
        </p:nvSpPr>
        <p:spPr bwMode="auto">
          <a:xfrm>
            <a:off x="7048500" y="4427537"/>
            <a:ext cx="1012825" cy="2159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AAATAAT</a:t>
            </a:r>
          </a:p>
        </p:txBody>
      </p:sp>
      <p:sp>
        <p:nvSpPr>
          <p:cNvPr id="19" name="Rectangle 1046"/>
          <p:cNvSpPr>
            <a:spLocks noChangeArrowheads="1"/>
          </p:cNvSpPr>
          <p:nvPr/>
        </p:nvSpPr>
        <p:spPr bwMode="auto">
          <a:xfrm>
            <a:off x="8061325" y="4427537"/>
            <a:ext cx="358775" cy="2159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CC"/>
                </a:solidFill>
                <a:latin typeface="Arial"/>
                <a:ea typeface="ＭＳ Ｐゴシック" charset="0"/>
                <a:cs typeface="Arial"/>
              </a:rPr>
              <a:t>CG</a:t>
            </a:r>
          </a:p>
        </p:txBody>
      </p:sp>
      <p:sp>
        <p:nvSpPr>
          <p:cNvPr id="20" name="Rectangle 1047"/>
          <p:cNvSpPr>
            <a:spLocks noChangeArrowheads="1"/>
          </p:cNvSpPr>
          <p:nvPr/>
        </p:nvSpPr>
        <p:spPr bwMode="auto">
          <a:xfrm>
            <a:off x="8420100" y="4391025"/>
            <a:ext cx="1171575" cy="2159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Arial"/>
                <a:ea typeface="ＭＳ Ｐゴシック" charset="0"/>
                <a:cs typeface="Arial"/>
              </a:rPr>
              <a:t>AACCCCG</a:t>
            </a:r>
          </a:p>
        </p:txBody>
      </p:sp>
      <p:sp>
        <p:nvSpPr>
          <p:cNvPr id="21" name="Rectangle 1055"/>
          <p:cNvSpPr>
            <a:spLocks noChangeArrowheads="1"/>
          </p:cNvSpPr>
          <p:nvPr/>
        </p:nvSpPr>
        <p:spPr bwMode="auto">
          <a:xfrm>
            <a:off x="6286500" y="4391025"/>
            <a:ext cx="762000" cy="215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CC"/>
                </a:solidFill>
                <a:latin typeface="Arial"/>
                <a:ea typeface="ＭＳ Ｐゴシック" charset="0"/>
                <a:cs typeface="Arial"/>
              </a:rPr>
              <a:t>CATGT</a:t>
            </a:r>
          </a:p>
        </p:txBody>
      </p:sp>
      <p:sp>
        <p:nvSpPr>
          <p:cNvPr id="22" name="Rectangle 1058"/>
          <p:cNvSpPr>
            <a:spLocks noChangeAspect="1" noChangeArrowheads="1"/>
          </p:cNvSpPr>
          <p:nvPr/>
        </p:nvSpPr>
        <p:spPr bwMode="auto">
          <a:xfrm>
            <a:off x="5786438" y="4391025"/>
            <a:ext cx="503237" cy="215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CC"/>
                </a:solidFill>
                <a:latin typeface="Arial"/>
                <a:ea typeface="ＭＳ Ｐゴシック" charset="0"/>
                <a:cs typeface="Arial"/>
              </a:rPr>
              <a:t>GGG</a:t>
            </a:r>
          </a:p>
        </p:txBody>
      </p:sp>
      <p:sp>
        <p:nvSpPr>
          <p:cNvPr id="23" name="Line 1063"/>
          <p:cNvSpPr>
            <a:spLocks noChangeShapeType="1"/>
          </p:cNvSpPr>
          <p:nvPr/>
        </p:nvSpPr>
        <p:spPr bwMode="auto">
          <a:xfrm flipV="1">
            <a:off x="5448300" y="4732337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Line 1064"/>
          <p:cNvSpPr>
            <a:spLocks noChangeShapeType="1"/>
          </p:cNvSpPr>
          <p:nvPr/>
        </p:nvSpPr>
        <p:spPr bwMode="auto">
          <a:xfrm flipH="1" flipV="1">
            <a:off x="6667500" y="4732337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Line 1065"/>
          <p:cNvSpPr>
            <a:spLocks noChangeShapeType="1"/>
          </p:cNvSpPr>
          <p:nvPr/>
        </p:nvSpPr>
        <p:spPr bwMode="auto">
          <a:xfrm flipV="1">
            <a:off x="4457700" y="4656137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Line 1066"/>
          <p:cNvSpPr>
            <a:spLocks noChangeShapeType="1"/>
          </p:cNvSpPr>
          <p:nvPr/>
        </p:nvSpPr>
        <p:spPr bwMode="auto">
          <a:xfrm flipV="1">
            <a:off x="8648700" y="4732337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7" name="Rectangle 1067"/>
          <p:cNvSpPr>
            <a:spLocks noChangeArrowheads="1"/>
          </p:cNvSpPr>
          <p:nvPr/>
        </p:nvSpPr>
        <p:spPr bwMode="auto">
          <a:xfrm>
            <a:off x="4152900" y="4425950"/>
            <a:ext cx="863600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latin typeface="Arial"/>
                <a:ea typeface="ＭＳ Ｐゴシック" charset="0"/>
                <a:cs typeface="Arial"/>
              </a:rPr>
              <a:t>TATATA</a:t>
            </a:r>
          </a:p>
        </p:txBody>
      </p:sp>
      <p:sp>
        <p:nvSpPr>
          <p:cNvPr id="28" name="Rectangle 1068"/>
          <p:cNvSpPr>
            <a:spLocks noChangeArrowheads="1"/>
          </p:cNvSpPr>
          <p:nvPr/>
        </p:nvSpPr>
        <p:spPr bwMode="auto">
          <a:xfrm>
            <a:off x="5016500" y="4425950"/>
            <a:ext cx="795338" cy="2159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Palatino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600" dirty="0">
                <a:solidFill>
                  <a:srgbClr val="FFFFCC"/>
                </a:solidFill>
                <a:latin typeface="Arial"/>
                <a:ea typeface="ＭＳ Ｐゴシック" charset="0"/>
                <a:cs typeface="Arial"/>
              </a:rPr>
              <a:t>CATGT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1983580" y="273237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4" name="CustomShape 2"/>
          <p:cNvSpPr/>
          <p:nvPr/>
        </p:nvSpPr>
        <p:spPr>
          <a:xfrm>
            <a:off x="1983580" y="274543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627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Горизонтальный перенос генов</a:t>
            </a:r>
            <a:endParaRPr lang="en-US" sz="3627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505" name="CustomShape 3"/>
          <p:cNvSpPr/>
          <p:nvPr/>
        </p:nvSpPr>
        <p:spPr>
          <a:xfrm>
            <a:off x="1983580" y="160416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6" name="Рисунок 505"/>
          <p:cNvPicPr/>
          <p:nvPr/>
        </p:nvPicPr>
        <p:blipFill>
          <a:blip r:embed="rId2" cstate="print"/>
          <a:stretch/>
        </p:blipFill>
        <p:spPr>
          <a:xfrm>
            <a:off x="3423871" y="1545733"/>
            <a:ext cx="6148981" cy="4315647"/>
          </a:xfrm>
          <a:prstGeom prst="rect">
            <a:avLst/>
          </a:prstGeom>
          <a:ln>
            <a:noFill/>
          </a:ln>
        </p:spPr>
      </p:pic>
      <p:sp>
        <p:nvSpPr>
          <p:cNvPr id="507" name="CustomShape 4"/>
          <p:cNvSpPr/>
          <p:nvPr/>
        </p:nvSpPr>
        <p:spPr>
          <a:xfrm>
            <a:off x="2716130" y="5906430"/>
            <a:ext cx="7773062" cy="777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Uchiyama I, Albritton J, Fukuyo M, Kojima KK, Yahara K, Kobayashi I. A Novel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Approach to Helicobacter pylori Pan-Genome Analysis for Identification of Genomic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Islands. PLoS One. 2016 Aug 9;11(8):e0159419.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TextShape 5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CD701638-3CE6-4DA6-B390-3C67497C88B1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32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9019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775"/>
            <a:ext cx="10515600" cy="775705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2. События </a:t>
            </a:r>
            <a:r>
              <a:rPr lang="ru-RU" sz="3600" dirty="0" smtClean="0"/>
              <a:t>в эволюции геномов от предка к потомку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394" y="792480"/>
            <a:ext cx="11527971" cy="606552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Точечные или локальные мутации – </a:t>
            </a:r>
            <a:r>
              <a:rPr lang="ru-RU" dirty="0" smtClean="0"/>
              <a:t>описываются выравниванием последовательностей</a:t>
            </a:r>
            <a:endParaRPr lang="ru-RU" dirty="0" smtClean="0"/>
          </a:p>
          <a:p>
            <a:pPr lvl="1"/>
            <a:r>
              <a:rPr lang="ru-RU" sz="2200" dirty="0" smtClean="0"/>
              <a:t> </a:t>
            </a:r>
            <a:r>
              <a:rPr lang="ru-RU" sz="2200" dirty="0" err="1" smtClean="0"/>
              <a:t>гомологичность</a:t>
            </a:r>
            <a:r>
              <a:rPr lang="ru-RU" sz="2200" dirty="0" smtClean="0"/>
              <a:t> участков, на которых были только локальные </a:t>
            </a:r>
            <a:r>
              <a:rPr lang="ru-RU" sz="2200" dirty="0" smtClean="0"/>
              <a:t>мутации, может быть установлена выравниванием нуклеотидных последовательностей; </a:t>
            </a:r>
            <a:r>
              <a:rPr lang="ru-RU" sz="2200" dirty="0" smtClean="0">
                <a:solidFill>
                  <a:srgbClr val="FF0000"/>
                </a:solidFill>
              </a:rPr>
              <a:t>нет крупных  участков без хорошего выравнивания!</a:t>
            </a:r>
            <a:endParaRPr lang="ru-RU" sz="2200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Крупные (сотни, тысячи, десятки тысяч и более </a:t>
            </a:r>
            <a:r>
              <a:rPr lang="ru-RU" dirty="0" err="1" smtClean="0"/>
              <a:t>п.н</a:t>
            </a:r>
            <a:r>
              <a:rPr lang="ru-RU" dirty="0" smtClean="0"/>
              <a:t>.) изменения </a:t>
            </a:r>
            <a:r>
              <a:rPr lang="ru-RU" dirty="0"/>
              <a:t>генома при </a:t>
            </a:r>
            <a:r>
              <a:rPr lang="ru-RU" dirty="0" smtClean="0"/>
              <a:t>наследовании от </a:t>
            </a:r>
            <a:r>
              <a:rPr lang="ru-RU" dirty="0"/>
              <a:t>родителя к </a:t>
            </a:r>
            <a:r>
              <a:rPr lang="ru-RU" dirty="0" smtClean="0"/>
              <a:t>потомку </a:t>
            </a:r>
          </a:p>
          <a:p>
            <a:pPr lvl="1"/>
            <a:r>
              <a:rPr lang="ru-RU" sz="2200" dirty="0" err="1" smtClean="0"/>
              <a:t>делеция</a:t>
            </a:r>
            <a:endParaRPr lang="ru-RU" sz="2200" dirty="0" smtClean="0"/>
          </a:p>
          <a:p>
            <a:pPr lvl="1"/>
            <a:r>
              <a:rPr lang="ru-RU" sz="2200" dirty="0" smtClean="0"/>
              <a:t>инверсия </a:t>
            </a:r>
          </a:p>
          <a:p>
            <a:pPr lvl="1"/>
            <a:r>
              <a:rPr lang="ru-RU" sz="2200" dirty="0" err="1" smtClean="0"/>
              <a:t>транслокация</a:t>
            </a:r>
            <a:r>
              <a:rPr lang="ru-RU" sz="2200" dirty="0" smtClean="0"/>
              <a:t> </a:t>
            </a:r>
            <a:endParaRPr lang="ru-RU" sz="2600" dirty="0" smtClean="0"/>
          </a:p>
          <a:p>
            <a:pPr lvl="2"/>
            <a:r>
              <a:rPr lang="ru-RU" sz="1900" dirty="0" smtClean="0"/>
              <a:t>В одной хромосоме</a:t>
            </a:r>
          </a:p>
          <a:p>
            <a:pPr lvl="2"/>
            <a:r>
              <a:rPr lang="ru-RU" sz="1900" dirty="0" smtClean="0"/>
              <a:t>Между хромосомами</a:t>
            </a:r>
          </a:p>
          <a:p>
            <a:pPr lvl="1"/>
            <a:r>
              <a:rPr lang="ru-RU" sz="2200" dirty="0" smtClean="0"/>
              <a:t>дупликация участка ДНК </a:t>
            </a:r>
          </a:p>
          <a:p>
            <a:pPr lvl="1"/>
            <a:r>
              <a:rPr lang="en-US" sz="2200" dirty="0" err="1" smtClean="0"/>
              <a:t>слияние-разделение</a:t>
            </a:r>
            <a:r>
              <a:rPr lang="en-US" sz="2200" dirty="0" smtClean="0"/>
              <a:t> </a:t>
            </a:r>
            <a:r>
              <a:rPr lang="en-US" sz="2200" dirty="0" err="1" smtClean="0"/>
              <a:t>хромосом</a:t>
            </a:r>
            <a:r>
              <a:rPr lang="en-US" sz="2200" dirty="0" smtClean="0"/>
              <a:t> </a:t>
            </a:r>
            <a:endParaRPr lang="ru-RU" sz="2200" dirty="0" smtClean="0"/>
          </a:p>
          <a:p>
            <a:pPr lvl="1"/>
            <a:r>
              <a:rPr lang="ru-RU" sz="2200" dirty="0" smtClean="0"/>
              <a:t>дупликация хромосом</a:t>
            </a:r>
          </a:p>
          <a:p>
            <a:pPr lvl="1"/>
            <a:r>
              <a:rPr lang="ru-RU" sz="2200" dirty="0" smtClean="0"/>
              <a:t>г</a:t>
            </a:r>
            <a:r>
              <a:rPr lang="en-US" sz="2200" dirty="0" err="1" smtClean="0"/>
              <a:t>оризонтальный</a:t>
            </a:r>
            <a:r>
              <a:rPr lang="en-US" sz="2200" dirty="0" smtClean="0"/>
              <a:t> </a:t>
            </a:r>
            <a:r>
              <a:rPr lang="en-US" sz="2200" dirty="0" err="1" smtClean="0"/>
              <a:t>перенос</a:t>
            </a:r>
            <a:r>
              <a:rPr lang="en-US" sz="2200" dirty="0" smtClean="0"/>
              <a:t> </a:t>
            </a:r>
            <a:r>
              <a:rPr lang="ru-RU" sz="2200" dirty="0" smtClean="0"/>
              <a:t>крупных участков из других </a:t>
            </a:r>
            <a:r>
              <a:rPr lang="en-US" sz="2200" dirty="0" err="1" smtClean="0"/>
              <a:t>гено</a:t>
            </a:r>
            <a:r>
              <a:rPr lang="ru-RU" sz="2200" dirty="0" err="1" smtClean="0"/>
              <a:t>мов</a:t>
            </a:r>
            <a:r>
              <a:rPr lang="ru-RU" sz="2200" dirty="0" smtClean="0"/>
              <a:t> (</a:t>
            </a:r>
            <a:r>
              <a:rPr lang="en-US" sz="2200" dirty="0" smtClean="0"/>
              <a:t>HGT, </a:t>
            </a:r>
            <a:r>
              <a:rPr lang="ru-RU" sz="2200" dirty="0" smtClean="0"/>
              <a:t>ГПГ</a:t>
            </a:r>
            <a:r>
              <a:rPr lang="en-US" sz="2200" dirty="0" smtClean="0"/>
              <a:t>)</a:t>
            </a:r>
            <a:endParaRPr lang="ru-RU" sz="2200" dirty="0" smtClean="0"/>
          </a:p>
          <a:p>
            <a:pPr lvl="2"/>
            <a:r>
              <a:rPr lang="ru-RU" sz="1900" dirty="0" smtClean="0"/>
              <a:t>в</a:t>
            </a:r>
            <a:r>
              <a:rPr lang="ru-RU" sz="1900" dirty="0" smtClean="0"/>
              <a:t>ставки</a:t>
            </a:r>
          </a:p>
          <a:p>
            <a:pPr lvl="2"/>
            <a:r>
              <a:rPr lang="ru-RU" sz="1900" dirty="0" smtClean="0"/>
              <a:t>п</a:t>
            </a:r>
            <a:r>
              <a:rPr lang="ru-RU" sz="1900" dirty="0" smtClean="0"/>
              <a:t>риобретения чужих ДНК – </a:t>
            </a:r>
            <a:r>
              <a:rPr lang="ru-RU" sz="1900" dirty="0" err="1" smtClean="0"/>
              <a:t>плазмид</a:t>
            </a:r>
            <a:r>
              <a:rPr lang="ru-RU" sz="1900" dirty="0" smtClean="0"/>
              <a:t>, хромосом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В родственных геномах можно найти гомологичные участки, но их число и порядок в одном геноме может отличаться от порядка в другом геноме.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1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114"/>
            <a:ext cx="10515600" cy="758281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3. Парное выравнивание геномов для нахождения гомологичных участков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5759" y="1213416"/>
            <a:ext cx="11512731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Ответ дается алгоритмами локального выравнивания. Точнее – глобально-локального, ответом служит множество локальных выравниваний  -  назовем их парными блоками</a:t>
            </a:r>
          </a:p>
          <a:p>
            <a:r>
              <a:rPr lang="ru-RU" dirty="0" smtClean="0"/>
              <a:t>Ограничения подхода</a:t>
            </a:r>
            <a:r>
              <a:rPr lang="en-US" dirty="0" smtClean="0"/>
              <a:t>:</a:t>
            </a:r>
            <a:endParaRPr lang="en-US" dirty="0" smtClean="0"/>
          </a:p>
          <a:p>
            <a:pPr lvl="2"/>
            <a:r>
              <a:rPr lang="ru-RU" sz="2400" dirty="0" smtClean="0"/>
              <a:t>Трудно </a:t>
            </a:r>
            <a:r>
              <a:rPr lang="ru-RU" sz="2400" dirty="0" smtClean="0"/>
              <a:t>отличить достоверное выравнивание от </a:t>
            </a:r>
            <a:r>
              <a:rPr lang="ru-RU" sz="2400" dirty="0" smtClean="0"/>
              <a:t>случайного (по проценту сходства </a:t>
            </a:r>
            <a:r>
              <a:rPr lang="en-US" sz="2400" dirty="0" smtClean="0"/>
              <a:t>&gt;90%? &gt;70%? &gt;50%?)</a:t>
            </a:r>
            <a:endParaRPr lang="ru-RU" sz="2400" dirty="0" smtClean="0"/>
          </a:p>
          <a:p>
            <a:pPr lvl="2"/>
            <a:r>
              <a:rPr lang="ru-RU" sz="2400" dirty="0" smtClean="0"/>
              <a:t>Неравномерная скорость накопления мутаций в разных участках генома (напр., </a:t>
            </a:r>
            <a:r>
              <a:rPr lang="ru-RU" sz="2400" dirty="0" smtClean="0"/>
              <a:t>в </a:t>
            </a:r>
            <a:r>
              <a:rPr lang="ru-RU" sz="2400" dirty="0" smtClean="0"/>
              <a:t>кодирующих последовательностях </a:t>
            </a:r>
            <a:r>
              <a:rPr lang="ru-RU" sz="2400" dirty="0" smtClean="0"/>
              <a:t>и </a:t>
            </a:r>
            <a:r>
              <a:rPr lang="ru-RU" sz="2400" dirty="0" err="1" smtClean="0"/>
              <a:t>некодирующих</a:t>
            </a:r>
            <a:r>
              <a:rPr lang="ru-RU" sz="2400" dirty="0" smtClean="0"/>
              <a:t>) приводит к тому, что даже гомологичные участки иногда не могут быть найдены выравниванием</a:t>
            </a:r>
          </a:p>
          <a:p>
            <a:pPr lvl="2"/>
            <a:r>
              <a:rPr lang="ru-RU" sz="2400" dirty="0" smtClean="0"/>
              <a:t>Для больших геномов требуются значительные вычислительные ресурсы</a:t>
            </a:r>
            <a:endParaRPr lang="ru-RU" sz="2400" dirty="0" smtClean="0"/>
          </a:p>
          <a:p>
            <a:r>
              <a:rPr lang="en-US" dirty="0" smtClean="0"/>
              <a:t>Blast2seq </a:t>
            </a:r>
            <a:r>
              <a:rPr lang="ru-RU" dirty="0" smtClean="0"/>
              <a:t>как </a:t>
            </a:r>
            <a:r>
              <a:rPr lang="ru-RU" dirty="0" smtClean="0"/>
              <a:t>п</a:t>
            </a:r>
            <a:r>
              <a:rPr lang="ru-RU" dirty="0" smtClean="0"/>
              <a:t>арное </a:t>
            </a:r>
            <a:r>
              <a:rPr lang="ru-RU" dirty="0" smtClean="0"/>
              <a:t>выравнивание геномов. Карта локального сходства.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89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1983580" y="273237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2"/>
          <p:cNvSpPr/>
          <p:nvPr/>
        </p:nvSpPr>
        <p:spPr>
          <a:xfrm>
            <a:off x="1983580" y="1604494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3"/>
          <p:cNvSpPr/>
          <p:nvPr/>
        </p:nvSpPr>
        <p:spPr>
          <a:xfrm>
            <a:off x="1983580" y="364643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4"/>
          <p:cNvSpPr/>
          <p:nvPr/>
        </p:nvSpPr>
        <p:spPr>
          <a:xfrm>
            <a:off x="1983580" y="160416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5"/>
          <p:cNvSpPr/>
          <p:nvPr/>
        </p:nvSpPr>
        <p:spPr>
          <a:xfrm>
            <a:off x="1983580" y="274543"/>
            <a:ext cx="8221602" cy="1141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4" name="CustomShape 6"/>
          <p:cNvSpPr/>
          <p:nvPr/>
        </p:nvSpPr>
        <p:spPr>
          <a:xfrm>
            <a:off x="1983580" y="1604167"/>
            <a:ext cx="8039770" cy="3976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5" name="TextShape 7"/>
          <p:cNvSpPr txBox="1"/>
          <p:nvPr/>
        </p:nvSpPr>
        <p:spPr>
          <a:xfrm>
            <a:off x="1983580" y="273237"/>
            <a:ext cx="8223234" cy="11445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blast2seq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TextShape 8"/>
          <p:cNvSpPr txBox="1"/>
          <p:nvPr/>
        </p:nvSpPr>
        <p:spPr>
          <a:xfrm>
            <a:off x="557784" y="1366423"/>
            <a:ext cx="10524744" cy="39767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539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Вход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две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геномные 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последовательности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/>
            </a:r>
            <a:b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2539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Результат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</a:t>
            </a:r>
            <a:endParaRPr lang="en-US" sz="2902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-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набор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пар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гомологичных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участков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(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парных блоков) 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и 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их</a:t>
            </a: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выравниваний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– то, что нужно для выравнивания геномов</a:t>
            </a:r>
            <a:b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</a:br>
            <a:endParaRPr lang="en-US" sz="2902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r>
              <a:rPr lang="en-US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-</a:t>
            </a:r>
            <a:r>
              <a:rPr lang="en-US" sz="2539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визуализация</a:t>
            </a:r>
            <a:r>
              <a:rPr lang="ru-RU" sz="2539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– карта локального сходства – для описания крупных перестроек геномов</a:t>
            </a:r>
            <a:endParaRPr lang="en-US" sz="290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77" name="TextShape 9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CD3490DC-AE3B-405C-A27E-F81A3F8ABB79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6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2928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CustomShape 1"/>
          <p:cNvSpPr/>
          <p:nvPr/>
        </p:nvSpPr>
        <p:spPr>
          <a:xfrm>
            <a:off x="1983580" y="273237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9" name="CustomShape 2"/>
          <p:cNvSpPr/>
          <p:nvPr/>
        </p:nvSpPr>
        <p:spPr>
          <a:xfrm>
            <a:off x="1983580" y="1604494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0" name="CustomShape 3"/>
          <p:cNvSpPr/>
          <p:nvPr/>
        </p:nvSpPr>
        <p:spPr>
          <a:xfrm>
            <a:off x="2141908" y="461598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1" name="CustomShape 4"/>
          <p:cNvSpPr/>
          <p:nvPr/>
        </p:nvSpPr>
        <p:spPr>
          <a:xfrm>
            <a:off x="1983580" y="160416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CustomShape 5"/>
          <p:cNvSpPr/>
          <p:nvPr/>
        </p:nvSpPr>
        <p:spPr>
          <a:xfrm>
            <a:off x="1933634" y="274870"/>
            <a:ext cx="8221602" cy="11419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6"/>
          <p:cNvSpPr/>
          <p:nvPr/>
        </p:nvSpPr>
        <p:spPr>
          <a:xfrm>
            <a:off x="1983580" y="1604167"/>
            <a:ext cx="8039770" cy="39761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TextShape 7"/>
          <p:cNvSpPr txBox="1"/>
          <p:nvPr/>
        </p:nvSpPr>
        <p:spPr>
          <a:xfrm>
            <a:off x="2000236" y="0"/>
            <a:ext cx="8223234" cy="114452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blast2seq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sp>
        <p:nvSpPr>
          <p:cNvPr id="385" name="TextShape 8"/>
          <p:cNvSpPr txBox="1"/>
          <p:nvPr/>
        </p:nvSpPr>
        <p:spPr>
          <a:xfrm>
            <a:off x="886968" y="1024128"/>
            <a:ext cx="10314432" cy="517550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База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–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одна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последовательность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; она индексируется на лету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</a:pP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Вход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–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другая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последовательность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</a:pP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Результат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–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набор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находок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т.е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.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пар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фрагментов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похожих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друг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на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друга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; можно сохранить табличную выдачу: одна строка – одна пара гомологов</a:t>
            </a:r>
          </a:p>
          <a:p>
            <a:pPr>
              <a:lnSpc>
                <a:spcPct val="120000"/>
              </a:lnSpc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Визуализация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–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карта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локального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сходства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Каждая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находка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изображается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отрезком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</a:pPr>
            <a:r>
              <a:rPr lang="en-US" sz="2400" b="1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Визуализация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–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карта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локального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сходства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</a:t>
            </a: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</a:pP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Каждая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находка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изображается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отрезком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20000"/>
              </a:lnSpc>
            </a:pPr>
            <a:r>
              <a:rPr lang="en-US" sz="24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Алгоритм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–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тот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же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blast (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обычно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blastn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)</a:t>
            </a: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20000"/>
              </a:lnSpc>
            </a:pP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ea typeface="DejaVu Sans"/>
            </a:endParaRPr>
          </a:p>
          <a:p>
            <a:pPr>
              <a:lnSpc>
                <a:spcPct val="120000"/>
              </a:lnSpc>
            </a:pP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Ограничения: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критерии выравнивания явно не прописаны; строго говоря, нужна постобработка.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86" name="TextShape 9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188D02B1-B283-4127-B7CA-D19BC52A3C98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7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1472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CustomShape 1"/>
          <p:cNvSpPr/>
          <p:nvPr/>
        </p:nvSpPr>
        <p:spPr>
          <a:xfrm>
            <a:off x="1983580" y="273237"/>
            <a:ext cx="8221602" cy="11435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4"/>
          <p:cNvSpPr/>
          <p:nvPr/>
        </p:nvSpPr>
        <p:spPr>
          <a:xfrm>
            <a:off x="2355732" y="3020627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CustomShape 5"/>
          <p:cNvSpPr/>
          <p:nvPr/>
        </p:nvSpPr>
        <p:spPr>
          <a:xfrm>
            <a:off x="8571961" y="6338322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6"/>
          <p:cNvSpPr/>
          <p:nvPr/>
        </p:nvSpPr>
        <p:spPr>
          <a:xfrm>
            <a:off x="2769994" y="1430823"/>
            <a:ext cx="5800335" cy="67575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7"/>
          <p:cNvSpPr/>
          <p:nvPr/>
        </p:nvSpPr>
        <p:spPr>
          <a:xfrm>
            <a:off x="2769994" y="2329209"/>
            <a:ext cx="5800335" cy="67575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4" name="CustomShape 8"/>
          <p:cNvSpPr/>
          <p:nvPr/>
        </p:nvSpPr>
        <p:spPr>
          <a:xfrm>
            <a:off x="2355732" y="1223529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B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9"/>
          <p:cNvSpPr/>
          <p:nvPr/>
        </p:nvSpPr>
        <p:spPr>
          <a:xfrm>
            <a:off x="2355732" y="2121914"/>
            <a:ext cx="412957" cy="4123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2176" b="1" spc="-1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6" name="Line 10"/>
          <p:cNvSpPr/>
          <p:nvPr/>
        </p:nvSpPr>
        <p:spPr>
          <a:xfrm>
            <a:off x="7328846" y="1499704"/>
            <a:ext cx="20729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7" name="Line 11"/>
          <p:cNvSpPr/>
          <p:nvPr/>
        </p:nvSpPr>
        <p:spPr>
          <a:xfrm flipH="1">
            <a:off x="7121551" y="1499704"/>
            <a:ext cx="20729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CustomShape 12"/>
          <p:cNvSpPr/>
          <p:nvPr/>
        </p:nvSpPr>
        <p:spPr>
          <a:xfrm>
            <a:off x="7121551" y="2329209"/>
            <a:ext cx="412631" cy="67575"/>
          </a:xfrm>
          <a:prstGeom prst="rect">
            <a:avLst/>
          </a:prstGeom>
          <a:solidFill>
            <a:srgbClr val="0066FF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3"/>
          <p:cNvSpPr/>
          <p:nvPr/>
        </p:nvSpPr>
        <p:spPr>
          <a:xfrm>
            <a:off x="7535814" y="2329209"/>
            <a:ext cx="1448778" cy="67575"/>
          </a:xfrm>
          <a:prstGeom prst="rect">
            <a:avLst/>
          </a:prstGeom>
          <a:solidFill>
            <a:srgbClr val="969696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14"/>
          <p:cNvSpPr/>
          <p:nvPr/>
        </p:nvSpPr>
        <p:spPr>
          <a:xfrm>
            <a:off x="3253138" y="1499704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15"/>
          <p:cNvSpPr/>
          <p:nvPr/>
        </p:nvSpPr>
        <p:spPr>
          <a:xfrm>
            <a:off x="3667727" y="1499704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6"/>
          <p:cNvSpPr/>
          <p:nvPr/>
        </p:nvSpPr>
        <p:spPr>
          <a:xfrm>
            <a:off x="3668054" y="2329209"/>
            <a:ext cx="412631" cy="67575"/>
          </a:xfrm>
          <a:prstGeom prst="rect">
            <a:avLst/>
          </a:prstGeom>
          <a:solidFill>
            <a:srgbClr val="000099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Line 17"/>
          <p:cNvSpPr/>
          <p:nvPr/>
        </p:nvSpPr>
        <p:spPr>
          <a:xfrm flipH="1">
            <a:off x="3253138" y="1499704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Line 18"/>
          <p:cNvSpPr/>
          <p:nvPr/>
        </p:nvSpPr>
        <p:spPr>
          <a:xfrm flipH="1">
            <a:off x="3667727" y="1499704"/>
            <a:ext cx="414263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19"/>
          <p:cNvSpPr/>
          <p:nvPr/>
        </p:nvSpPr>
        <p:spPr>
          <a:xfrm>
            <a:off x="3253464" y="2329209"/>
            <a:ext cx="412631" cy="67575"/>
          </a:xfrm>
          <a:prstGeom prst="rect">
            <a:avLst/>
          </a:prstGeom>
          <a:solidFill>
            <a:srgbClr val="FF00FF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20"/>
          <p:cNvSpPr/>
          <p:nvPr/>
        </p:nvSpPr>
        <p:spPr>
          <a:xfrm>
            <a:off x="3253464" y="1430823"/>
            <a:ext cx="412631" cy="67575"/>
          </a:xfrm>
          <a:prstGeom prst="rect">
            <a:avLst/>
          </a:prstGeom>
          <a:solidFill>
            <a:srgbClr val="000099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21"/>
          <p:cNvSpPr/>
          <p:nvPr/>
        </p:nvSpPr>
        <p:spPr>
          <a:xfrm>
            <a:off x="3668054" y="1430823"/>
            <a:ext cx="412631" cy="67575"/>
          </a:xfrm>
          <a:prstGeom prst="rect">
            <a:avLst/>
          </a:prstGeom>
          <a:solidFill>
            <a:srgbClr val="FF00FF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2"/>
          <p:cNvSpPr/>
          <p:nvPr/>
        </p:nvSpPr>
        <p:spPr>
          <a:xfrm>
            <a:off x="4842288" y="1430823"/>
            <a:ext cx="1656073" cy="67575"/>
          </a:xfrm>
          <a:prstGeom prst="rect">
            <a:avLst/>
          </a:prstGeom>
          <a:solidFill>
            <a:srgbClr val="CC0000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Line 23"/>
          <p:cNvSpPr/>
          <p:nvPr/>
        </p:nvSpPr>
        <p:spPr>
          <a:xfrm>
            <a:off x="4842289" y="1499704"/>
            <a:ext cx="165770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Line 24"/>
          <p:cNvSpPr/>
          <p:nvPr/>
        </p:nvSpPr>
        <p:spPr>
          <a:xfrm flipH="1">
            <a:off x="4842289" y="1499704"/>
            <a:ext cx="1657705" cy="829505"/>
          </a:xfrm>
          <a:prstGeom prst="line">
            <a:avLst/>
          </a:prstGeom>
          <a:ln w="9360">
            <a:solidFill>
              <a:srgbClr val="08080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25"/>
          <p:cNvSpPr/>
          <p:nvPr/>
        </p:nvSpPr>
        <p:spPr>
          <a:xfrm>
            <a:off x="4842288" y="2329209"/>
            <a:ext cx="1656073" cy="67575"/>
          </a:xfrm>
          <a:prstGeom prst="rect">
            <a:avLst/>
          </a:prstGeom>
          <a:solidFill>
            <a:srgbClr val="CC0000"/>
          </a:solidFill>
          <a:ln w="9360">
            <a:solidFill>
              <a:srgbClr val="080808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Line 26"/>
          <p:cNvSpPr/>
          <p:nvPr/>
        </p:nvSpPr>
        <p:spPr>
          <a:xfrm flipH="1">
            <a:off x="5498123" y="2467297"/>
            <a:ext cx="345709" cy="0"/>
          </a:xfrm>
          <a:prstGeom prst="line">
            <a:avLst/>
          </a:prstGeom>
          <a:ln w="9360">
            <a:solidFill>
              <a:srgbClr val="080808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1" name="CustomShape 35"/>
          <p:cNvSpPr/>
          <p:nvPr/>
        </p:nvSpPr>
        <p:spPr>
          <a:xfrm>
            <a:off x="2955056" y="1145177"/>
            <a:ext cx="1241810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Translocation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CustomShape 36"/>
          <p:cNvSpPr/>
          <p:nvPr/>
        </p:nvSpPr>
        <p:spPr>
          <a:xfrm>
            <a:off x="5256552" y="1154321"/>
            <a:ext cx="896427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Inversion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CustomShape 37"/>
          <p:cNvSpPr/>
          <p:nvPr/>
        </p:nvSpPr>
        <p:spPr>
          <a:xfrm>
            <a:off x="6914257" y="1154321"/>
            <a:ext cx="896427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Insertion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CustomShape 38"/>
          <p:cNvSpPr/>
          <p:nvPr/>
        </p:nvSpPr>
        <p:spPr>
          <a:xfrm>
            <a:off x="2130808" y="6338321"/>
            <a:ext cx="5683140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u="sng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2"/>
              </a:rPr>
              <a:t>http://mummer.sourceforge.net/manual/AlignmentTypes.pdf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5" name="CustomShape 39"/>
          <p:cNvSpPr/>
          <p:nvPr/>
        </p:nvSpPr>
        <p:spPr>
          <a:xfrm>
            <a:off x="1983580" y="274543"/>
            <a:ext cx="8221602" cy="114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5. </a:t>
            </a:r>
            <a:r>
              <a:rPr lang="en-US" sz="399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399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399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локального</a:t>
            </a:r>
            <a:r>
              <a:rPr lang="en-US" sz="399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399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endParaRPr lang="en-US" sz="399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CustomShape 40"/>
          <p:cNvSpPr/>
          <p:nvPr/>
        </p:nvSpPr>
        <p:spPr>
          <a:xfrm>
            <a:off x="1983580" y="1604167"/>
            <a:ext cx="8038791" cy="39758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TextShape 41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6496862E-8CC6-4630-B567-57C625A402AF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8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Номер слайда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0140696" y="1197864"/>
            <a:ext cx="914400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CustomShape 37"/>
          <p:cNvSpPr/>
          <p:nvPr/>
        </p:nvSpPr>
        <p:spPr>
          <a:xfrm>
            <a:off x="4030849" y="1160417"/>
            <a:ext cx="1153799" cy="301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/>
          <a:lstStyle/>
          <a:p>
            <a:pPr>
              <a:lnSpc>
                <a:spcPct val="100000"/>
              </a:lnSpc>
            </a:pPr>
            <a:r>
              <a:rPr lang="en-US" sz="145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Impact"/>
                <a:ea typeface="DejaVu Sans"/>
              </a:rPr>
              <a:t>No homology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pSp>
        <p:nvGrpSpPr>
          <p:cNvPr id="95" name="Группа 94"/>
          <p:cNvGrpSpPr/>
          <p:nvPr/>
        </p:nvGrpSpPr>
        <p:grpSpPr>
          <a:xfrm>
            <a:off x="2743200" y="3008376"/>
            <a:ext cx="6257544" cy="3337560"/>
            <a:chOff x="2743200" y="3008376"/>
            <a:chExt cx="6257544" cy="3337560"/>
          </a:xfrm>
        </p:grpSpPr>
        <p:sp>
          <p:nvSpPr>
            <p:cNvPr id="388" name="Line 2"/>
            <p:cNvSpPr/>
            <p:nvPr/>
          </p:nvSpPr>
          <p:spPr>
            <a:xfrm>
              <a:off x="2769995" y="6338321"/>
              <a:ext cx="6216556" cy="0"/>
            </a:xfrm>
            <a:prstGeom prst="line">
              <a:avLst/>
            </a:prstGeom>
            <a:ln w="19080">
              <a:solidFill>
                <a:srgbClr val="08080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Line 3"/>
            <p:cNvSpPr/>
            <p:nvPr/>
          </p:nvSpPr>
          <p:spPr>
            <a:xfrm flipV="1">
              <a:off x="2769994" y="3020627"/>
              <a:ext cx="0" cy="3317695"/>
            </a:xfrm>
            <a:prstGeom prst="line">
              <a:avLst/>
            </a:prstGeom>
            <a:ln w="19080">
              <a:solidFill>
                <a:srgbClr val="08080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3" name="Line 27"/>
            <p:cNvSpPr/>
            <p:nvPr/>
          </p:nvSpPr>
          <p:spPr>
            <a:xfrm flipV="1">
              <a:off x="2752344" y="3066346"/>
              <a:ext cx="5746465" cy="3279589"/>
            </a:xfrm>
            <a:prstGeom prst="line">
              <a:avLst/>
            </a:prstGeom>
            <a:ln w="38160">
              <a:solidFill>
                <a:srgbClr val="4D4D4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4" name="Line 28"/>
            <p:cNvSpPr/>
            <p:nvPr/>
          </p:nvSpPr>
          <p:spPr>
            <a:xfrm flipV="1">
              <a:off x="4842289" y="4195514"/>
              <a:ext cx="1657705" cy="967593"/>
            </a:xfrm>
            <a:prstGeom prst="line">
              <a:avLst/>
            </a:prstGeom>
            <a:ln w="76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5" name="Line 29"/>
            <p:cNvSpPr/>
            <p:nvPr/>
          </p:nvSpPr>
          <p:spPr>
            <a:xfrm flipH="1" flipV="1">
              <a:off x="4860952" y="4191624"/>
              <a:ext cx="1622143" cy="874152"/>
            </a:xfrm>
            <a:prstGeom prst="line">
              <a:avLst/>
            </a:prstGeom>
            <a:ln w="38160">
              <a:solidFill>
                <a:srgbClr val="CC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6" name="Line 30"/>
            <p:cNvSpPr/>
            <p:nvPr/>
          </p:nvSpPr>
          <p:spPr>
            <a:xfrm flipV="1">
              <a:off x="7535814" y="3020627"/>
              <a:ext cx="1450410" cy="829505"/>
            </a:xfrm>
            <a:prstGeom prst="line">
              <a:avLst/>
            </a:prstGeom>
            <a:ln w="38160">
              <a:solidFill>
                <a:srgbClr val="4D4D4D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7" name="Line 31"/>
            <p:cNvSpPr/>
            <p:nvPr/>
          </p:nvSpPr>
          <p:spPr>
            <a:xfrm flipV="1">
              <a:off x="7121551" y="3020627"/>
              <a:ext cx="1450410" cy="829505"/>
            </a:xfrm>
            <a:prstGeom prst="line">
              <a:avLst/>
            </a:prstGeom>
            <a:ln w="76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8" name="Line 32"/>
            <p:cNvSpPr/>
            <p:nvPr/>
          </p:nvSpPr>
          <p:spPr>
            <a:xfrm flipV="1">
              <a:off x="3266880" y="5646904"/>
              <a:ext cx="345382" cy="207295"/>
            </a:xfrm>
            <a:prstGeom prst="line">
              <a:avLst/>
            </a:prstGeom>
            <a:ln w="38160">
              <a:solidFill>
                <a:srgbClr val="FF00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9" name="Line 33"/>
            <p:cNvSpPr/>
            <p:nvPr/>
          </p:nvSpPr>
          <p:spPr>
            <a:xfrm flipV="1">
              <a:off x="3253138" y="5577697"/>
              <a:ext cx="828852" cy="484123"/>
            </a:xfrm>
            <a:prstGeom prst="line">
              <a:avLst/>
            </a:prstGeom>
            <a:ln w="76320">
              <a:solidFill>
                <a:srgbClr val="FFFFF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0" name="Line 34"/>
            <p:cNvSpPr/>
            <p:nvPr/>
          </p:nvSpPr>
          <p:spPr>
            <a:xfrm flipV="1">
              <a:off x="3736935" y="5854198"/>
              <a:ext cx="345382" cy="207295"/>
            </a:xfrm>
            <a:prstGeom prst="line">
              <a:avLst/>
            </a:prstGeom>
            <a:ln w="38160">
              <a:solidFill>
                <a:srgbClr val="00006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Прямоугольник 44"/>
            <p:cNvSpPr/>
            <p:nvPr/>
          </p:nvSpPr>
          <p:spPr>
            <a:xfrm>
              <a:off x="3956304" y="5135880"/>
              <a:ext cx="914400" cy="5029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 flipV="1">
              <a:off x="2776728" y="6016752"/>
              <a:ext cx="6193536" cy="5181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 flipV="1">
              <a:off x="2770632" y="5815584"/>
              <a:ext cx="6199632" cy="36576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2743200" y="5590032"/>
              <a:ext cx="6257544" cy="6096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/>
            <p:cNvCxnSpPr/>
            <p:nvPr/>
          </p:nvCxnSpPr>
          <p:spPr>
            <a:xfrm flipH="1" flipV="1">
              <a:off x="3163824" y="3090672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2774297" y="5066522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flipV="1">
              <a:off x="2786732" y="4164519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789836" y="3841038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 flipV="1">
              <a:off x="2792940" y="3013683"/>
              <a:ext cx="6173760" cy="6503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flipH="1" flipV="1">
              <a:off x="3636264" y="3096768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flipH="1" flipV="1">
              <a:off x="4072128" y="3075432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4837176" y="3090672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 flipV="1">
              <a:off x="6461760" y="3096768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H="1" flipV="1">
              <a:off x="7089648" y="3066288"/>
              <a:ext cx="51444" cy="3234302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 flipV="1">
              <a:off x="7479792" y="3008376"/>
              <a:ext cx="51444" cy="3316598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/>
            <p:cNvCxnSpPr/>
            <p:nvPr/>
          </p:nvCxnSpPr>
          <p:spPr>
            <a:xfrm flipH="1" flipV="1">
              <a:off x="8948928" y="3014472"/>
              <a:ext cx="39624" cy="3331464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0364639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CustomShape 1"/>
          <p:cNvSpPr/>
          <p:nvPr/>
        </p:nvSpPr>
        <p:spPr>
          <a:xfrm>
            <a:off x="1939510" y="125682"/>
            <a:ext cx="8221602" cy="69500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1612" tIns="40806" rIns="81612" bIns="40806" anchor="ctr"/>
          <a:lstStyle/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Карта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сходства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 2х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Schoolbook L"/>
                <a:ea typeface="DejaVu Sans"/>
              </a:rPr>
              <a:t>последовательностей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Schoolbook L"/>
            </a:endParaRPr>
          </a:p>
        </p:txBody>
      </p:sp>
      <p:graphicFrame>
        <p:nvGraphicFramePr>
          <p:cNvPr id="429" name="Table 2"/>
          <p:cNvGraphicFramePr/>
          <p:nvPr>
            <p:extLst>
              <p:ext uri="{D42A27DB-BD31-4B8C-83A1-F6EECF244321}">
                <p14:modId xmlns:p14="http://schemas.microsoft.com/office/powerpoint/2010/main" xmlns="" val="573543018"/>
              </p:ext>
            </p:extLst>
          </p:nvPr>
        </p:nvGraphicFramePr>
        <p:xfrm>
          <a:off x="2067464" y="820691"/>
          <a:ext cx="8057072" cy="5783107"/>
        </p:xfrm>
        <a:graphic>
          <a:graphicData uri="http://schemas.openxmlformats.org/drawingml/2006/table">
            <a:tbl>
              <a:tblPr/>
              <a:tblGrid>
                <a:gridCol w="806001"/>
                <a:gridCol w="806001"/>
                <a:gridCol w="806001"/>
                <a:gridCol w="806001"/>
                <a:gridCol w="806001"/>
                <a:gridCol w="806001"/>
                <a:gridCol w="806001"/>
                <a:gridCol w="806001"/>
                <a:gridCol w="806001"/>
                <a:gridCol w="803063"/>
              </a:tblGrid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804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33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*</a:t>
                      </a:r>
                      <a:endParaRPr lang="en-US" sz="33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510565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G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A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T</a:t>
                      </a:r>
                      <a:endParaRPr lang="en-US" sz="160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500" b="1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C</a:t>
                      </a:r>
                      <a:endParaRPr lang="en-US" sz="160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81612" marR="81612" marT="41459" marB="41459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430" name="CustomShape 3"/>
          <p:cNvSpPr/>
          <p:nvPr/>
        </p:nvSpPr>
        <p:spPr>
          <a:xfrm>
            <a:off x="1527205" y="0"/>
            <a:ext cx="10691837" cy="106996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4"/>
          <p:cNvSpPr/>
          <p:nvPr/>
        </p:nvSpPr>
        <p:spPr>
          <a:xfrm flipV="1">
            <a:off x="3346501" y="5132430"/>
            <a:ext cx="690765" cy="499466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Line 5"/>
          <p:cNvSpPr/>
          <p:nvPr/>
        </p:nvSpPr>
        <p:spPr>
          <a:xfrm flipV="1">
            <a:off x="4186453" y="4634923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Line 6"/>
          <p:cNvSpPr/>
          <p:nvPr/>
        </p:nvSpPr>
        <p:spPr>
          <a:xfrm flipV="1">
            <a:off x="6630445" y="3351001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7"/>
          <p:cNvSpPr/>
          <p:nvPr/>
        </p:nvSpPr>
        <p:spPr>
          <a:xfrm flipV="1">
            <a:off x="7351569" y="2856432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Line 8"/>
          <p:cNvSpPr/>
          <p:nvPr/>
        </p:nvSpPr>
        <p:spPr>
          <a:xfrm flipV="1">
            <a:off x="8157244" y="2357292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6" name="Line 9"/>
          <p:cNvSpPr/>
          <p:nvPr/>
        </p:nvSpPr>
        <p:spPr>
          <a:xfrm flipV="1">
            <a:off x="8995890" y="1779445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Line 10"/>
          <p:cNvSpPr/>
          <p:nvPr/>
        </p:nvSpPr>
        <p:spPr>
          <a:xfrm flipV="1">
            <a:off x="3364318" y="2298966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Line 11"/>
          <p:cNvSpPr/>
          <p:nvPr/>
        </p:nvSpPr>
        <p:spPr>
          <a:xfrm flipV="1">
            <a:off x="8219165" y="5240874"/>
            <a:ext cx="652570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9" name="CustomShape 12"/>
          <p:cNvSpPr/>
          <p:nvPr/>
        </p:nvSpPr>
        <p:spPr>
          <a:xfrm>
            <a:off x="2847702" y="6001904"/>
            <a:ext cx="7361397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CustomShape 13"/>
          <p:cNvSpPr/>
          <p:nvPr/>
        </p:nvSpPr>
        <p:spPr>
          <a:xfrm>
            <a:off x="2960850" y="894495"/>
            <a:ext cx="326" cy="507594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50760">
            <a:solidFill>
              <a:srgbClr val="FF00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Line 14"/>
          <p:cNvSpPr/>
          <p:nvPr/>
        </p:nvSpPr>
        <p:spPr>
          <a:xfrm flipV="1">
            <a:off x="9054988" y="4062977"/>
            <a:ext cx="652244" cy="433523"/>
          </a:xfrm>
          <a:prstGeom prst="line">
            <a:avLst/>
          </a:prstGeom>
          <a:ln w="5076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2" name="Line 15"/>
          <p:cNvSpPr/>
          <p:nvPr/>
        </p:nvSpPr>
        <p:spPr>
          <a:xfrm flipV="1">
            <a:off x="5003227" y="3969929"/>
            <a:ext cx="1484659" cy="563793"/>
          </a:xfrm>
          <a:prstGeom prst="line">
            <a:avLst/>
          </a:prstGeom>
          <a:ln w="22320" cap="rnd">
            <a:solidFill>
              <a:srgbClr val="4A7EBB"/>
            </a:solidFill>
            <a:custDash>
              <a:ds d="100000" sp="100000"/>
            </a:custDash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TextShape 16"/>
          <p:cNvSpPr txBox="1"/>
          <p:nvPr/>
        </p:nvSpPr>
        <p:spPr>
          <a:xfrm>
            <a:off x="10067421" y="6385003"/>
            <a:ext cx="497507" cy="389453"/>
          </a:xfrm>
          <a:prstGeom prst="rect">
            <a:avLst/>
          </a:prstGeom>
          <a:noFill/>
          <a:ln>
            <a:noFill/>
          </a:ln>
        </p:spPr>
        <p:txBody>
          <a:bodyPr lIns="81612" tIns="40806" rIns="81612" bIns="40806"/>
          <a:lstStyle/>
          <a:p>
            <a:fld id="{CC91BC15-B3DD-45A0-A0C6-43EFE9AEC7A4}" type="slidenum"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/>
              <a:t>9</a:t>
            </a:fld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7452-36C1-460D-9ABE-4EB3F135FC8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54340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1450</Words>
  <Application>Microsoft Office PowerPoint</Application>
  <PresentationFormat>Произвольный</PresentationFormat>
  <Paragraphs>387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Выравнивание геномов</vt:lpstr>
      <vt:lpstr>План</vt:lpstr>
      <vt:lpstr>1. Выравнивание как способ описания гомологии</vt:lpstr>
      <vt:lpstr>2. События в эволюции геномов от предка к потомку</vt:lpstr>
      <vt:lpstr>3. Парное выравнивание геномов для нахождения гомологичных участков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6. Гомологию геномов можно установить с помощью гомологии белков, закодированных в них</vt:lpstr>
      <vt:lpstr>Слайд 14</vt:lpstr>
      <vt:lpstr>Синтеничные участки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КОНЕЦ</vt:lpstr>
      <vt:lpstr>Крупные эволюционные события на карте локального сходства.  На примере 2х бактериальных хромосом</vt:lpstr>
      <vt:lpstr>Слайд 29</vt:lpstr>
      <vt:lpstr>Слайд 30</vt:lpstr>
      <vt:lpstr>Слайд 31</vt:lpstr>
      <vt:lpstr>Слайд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aba</dc:creator>
  <cp:lastModifiedBy>aba</cp:lastModifiedBy>
  <cp:revision>42</cp:revision>
  <dcterms:created xsi:type="dcterms:W3CDTF">2017-11-04T13:30:32Z</dcterms:created>
  <dcterms:modified xsi:type="dcterms:W3CDTF">2017-11-07T06:38:15Z</dcterms:modified>
</cp:coreProperties>
</file>