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63" r:id="rId9"/>
    <p:sldId id="264" r:id="rId10"/>
    <p:sldId id="275" r:id="rId11"/>
    <p:sldId id="266" r:id="rId12"/>
    <p:sldId id="267" r:id="rId13"/>
    <p:sldId id="268" r:id="rId14"/>
    <p:sldId id="273" r:id="rId15"/>
    <p:sldId id="269" r:id="rId16"/>
    <p:sldId id="270" r:id="rId17"/>
    <p:sldId id="274" r:id="rId18"/>
    <p:sldId id="271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9" autoAdjust="0"/>
    <p:restoredTop sz="94660"/>
  </p:normalViewPr>
  <p:slideViewPr>
    <p:cSldViewPr snapToGrid="0">
      <p:cViewPr varScale="1">
        <p:scale>
          <a:sx n="88" d="100"/>
          <a:sy n="88" d="100"/>
        </p:scale>
        <p:origin x="35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2CF0-3E42-49F0-9348-1893FEC5E29A}" type="datetimeFigureOut">
              <a:rPr lang="ru-RU" smtClean="0"/>
              <a:t>19.11.2017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707B-9F95-46C9-AA07-1ED8629E2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090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2CF0-3E42-49F0-9348-1893FEC5E29A}" type="datetimeFigureOut">
              <a:rPr lang="ru-RU" smtClean="0"/>
              <a:t>19.11.2017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707B-9F95-46C9-AA07-1ED8629E2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840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2CF0-3E42-49F0-9348-1893FEC5E29A}" type="datetimeFigureOut">
              <a:rPr lang="ru-RU" smtClean="0"/>
              <a:t>19.11.2017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707B-9F95-46C9-AA07-1ED8629E2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088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2CF0-3E42-49F0-9348-1893FEC5E29A}" type="datetimeFigureOut">
              <a:rPr lang="ru-RU" smtClean="0"/>
              <a:t>19.11.2017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707B-9F95-46C9-AA07-1ED8629E2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521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2CF0-3E42-49F0-9348-1893FEC5E29A}" type="datetimeFigureOut">
              <a:rPr lang="ru-RU" smtClean="0"/>
              <a:t>19.11.2017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707B-9F95-46C9-AA07-1ED8629E2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808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2CF0-3E42-49F0-9348-1893FEC5E29A}" type="datetimeFigureOut">
              <a:rPr lang="ru-RU" smtClean="0"/>
              <a:t>19.11.2017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707B-9F95-46C9-AA07-1ED8629E2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689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2CF0-3E42-49F0-9348-1893FEC5E29A}" type="datetimeFigureOut">
              <a:rPr lang="ru-RU" smtClean="0"/>
              <a:t>19.11.2017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707B-9F95-46C9-AA07-1ED8629E2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67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2CF0-3E42-49F0-9348-1893FEC5E29A}" type="datetimeFigureOut">
              <a:rPr lang="ru-RU" smtClean="0"/>
              <a:t>19.11.2017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707B-9F95-46C9-AA07-1ED8629E2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788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2CF0-3E42-49F0-9348-1893FEC5E29A}" type="datetimeFigureOut">
              <a:rPr lang="ru-RU" smtClean="0"/>
              <a:t>19.11.2017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707B-9F95-46C9-AA07-1ED8629E2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768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2CF0-3E42-49F0-9348-1893FEC5E29A}" type="datetimeFigureOut">
              <a:rPr lang="ru-RU" smtClean="0"/>
              <a:t>19.11.2017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707B-9F95-46C9-AA07-1ED8629E2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436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2CF0-3E42-49F0-9348-1893FEC5E29A}" type="datetimeFigureOut">
              <a:rPr lang="ru-RU" smtClean="0"/>
              <a:t>19.11.2017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707B-9F95-46C9-AA07-1ED8629E2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780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D2CF0-3E42-49F0-9348-1893FEC5E29A}" type="datetimeFigureOut">
              <a:rPr lang="ru-RU" smtClean="0"/>
              <a:t>19.11.2017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F707B-9F95-46C9-AA07-1ED8629E2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743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81650"/>
            <a:ext cx="12192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в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транскриптомный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</a:t>
            </a:r>
          </a:p>
          <a:p>
            <a:pPr algn="ctr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140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70560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Некодирующие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РНК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1538" y="1400447"/>
            <a:ext cx="4988923" cy="4711761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7070554" y="6319322"/>
            <a:ext cx="1479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Science, 2013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127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5704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Картирование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6687" y="1099044"/>
            <a:ext cx="4238625" cy="24479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14103" y="3704191"/>
            <a:ext cx="53470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аннотации: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аннотированные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экзон-экзонные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границы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возможные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экзон-экзонные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границы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00206" y="3704191"/>
            <a:ext cx="54167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Предсказание аннотации из данных: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8812" y="4244565"/>
            <a:ext cx="5678125" cy="206477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1784" y="5669674"/>
            <a:ext cx="217170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459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5704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Индексирование генома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9085" y="2874588"/>
            <a:ext cx="104938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Аналогично задаче картирования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экзомного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секвенирования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Индексирование с учетом разметки (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gtf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800100" lvl="1" indent="-34290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Экстракция из аннотации экзонов</a:t>
            </a:r>
          </a:p>
          <a:p>
            <a:pPr marL="800100" lvl="1" indent="-34290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Экстракция из аннотации сайтов сплайсинга</a:t>
            </a:r>
          </a:p>
          <a:p>
            <a:pPr marL="800100" lvl="1" indent="-34290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Индексирование с использованием списка экзонов и сайтов сплайсинга</a:t>
            </a:r>
          </a:p>
        </p:txBody>
      </p:sp>
    </p:spTree>
    <p:extLst>
      <p:ext uri="{BB962C8B-B14F-4D97-AF65-F5344CB8AC3E}">
        <p14:creationId xmlns:p14="http://schemas.microsoft.com/office/powerpoint/2010/main" val="3452193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5704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Hisat2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874588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нужно поменять при запуске?</a:t>
            </a:r>
          </a:p>
        </p:txBody>
      </p:sp>
    </p:spTree>
    <p:extLst>
      <p:ext uri="{BB962C8B-B14F-4D97-AF65-F5344CB8AC3E}">
        <p14:creationId xmlns:p14="http://schemas.microsoft.com/office/powerpoint/2010/main" val="2089816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2" y="1233487"/>
            <a:ext cx="11763375" cy="43910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35704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IGV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705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5704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Глубина покрытия важна!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984823"/>
            <a:ext cx="121919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клетке присутствуют 2 варианта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транскриптов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одного гена:</a:t>
            </a: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Секвенировали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два образца: один получился с хорошим покрытием, другой – с плохим Видим: </a:t>
            </a: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Дифференциальный альтернативный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сплайсинг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Дифференциальная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кспрессия?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Нужно нормировать на размер библиотеки и оценивать нормировочные коэффициенты!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6474" y="1554886"/>
            <a:ext cx="4048125" cy="7524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49" y="3479477"/>
            <a:ext cx="8801100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8589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5704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Подсчет чтений –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Htseq-count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221" y="941822"/>
            <a:ext cx="5608729" cy="573373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4272" y="941822"/>
            <a:ext cx="2771775" cy="21145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14272" y="4323669"/>
            <a:ext cx="2552700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7091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5704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анализа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61850" y="1785257"/>
            <a:ext cx="1994263" cy="679269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reads.fastq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 стрелкой 4"/>
          <p:cNvCxnSpPr>
            <a:stCxn id="3" idx="3"/>
          </p:cNvCxnSpPr>
          <p:nvPr/>
        </p:nvCxnSpPr>
        <p:spPr>
          <a:xfrm>
            <a:off x="2656113" y="2124892"/>
            <a:ext cx="1027613" cy="870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Скругленный прямоугольник 5"/>
          <p:cNvSpPr/>
          <p:nvPr/>
        </p:nvSpPr>
        <p:spPr>
          <a:xfrm>
            <a:off x="3683726" y="1785256"/>
            <a:ext cx="1994263" cy="679269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FasqC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5677989" y="2120536"/>
            <a:ext cx="1027613" cy="870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Скругленный прямоугольник 7"/>
          <p:cNvSpPr/>
          <p:nvPr/>
        </p:nvSpPr>
        <p:spPr>
          <a:xfrm>
            <a:off x="6705602" y="1780901"/>
            <a:ext cx="2664821" cy="679269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Trimmomatic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(???)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>
            <a:stCxn id="8" idx="2"/>
            <a:endCxn id="12" idx="0"/>
          </p:cNvCxnSpPr>
          <p:nvPr/>
        </p:nvCxnSpPr>
        <p:spPr>
          <a:xfrm flipH="1">
            <a:off x="8038012" y="2460170"/>
            <a:ext cx="1" cy="67926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7040880" y="3139439"/>
            <a:ext cx="1994263" cy="679269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Hisat2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849394" y="3139438"/>
            <a:ext cx="1994263" cy="679269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Genes.gtf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Прямая со стрелкой 14"/>
          <p:cNvCxnSpPr>
            <a:stCxn id="14" idx="1"/>
            <a:endCxn id="12" idx="3"/>
          </p:cNvCxnSpPr>
          <p:nvPr/>
        </p:nvCxnSpPr>
        <p:spPr>
          <a:xfrm flipH="1">
            <a:off x="9035143" y="3479073"/>
            <a:ext cx="814251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6226629" y="3479072"/>
            <a:ext cx="814251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5138057" y="3139438"/>
            <a:ext cx="1088573" cy="679269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.sam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flipH="1">
            <a:off x="4315104" y="3466007"/>
            <a:ext cx="814251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2320840" y="3143791"/>
            <a:ext cx="1994263" cy="679269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.bam + sort + index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flipH="1">
            <a:off x="3317970" y="3818707"/>
            <a:ext cx="1" cy="67926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1506588" y="3466006"/>
            <a:ext cx="814251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кругленный прямоугольник 23"/>
          <p:cNvSpPr/>
          <p:nvPr/>
        </p:nvSpPr>
        <p:spPr>
          <a:xfrm>
            <a:off x="418014" y="3139438"/>
            <a:ext cx="1088573" cy="679269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IGV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320838" y="4497976"/>
            <a:ext cx="1994263" cy="679269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Htseq-count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 flipH="1">
            <a:off x="3317968" y="5190310"/>
            <a:ext cx="1" cy="67926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25" idx="2"/>
          </p:cNvCxnSpPr>
          <p:nvPr/>
        </p:nvCxnSpPr>
        <p:spPr>
          <a:xfrm>
            <a:off x="3317970" y="5177245"/>
            <a:ext cx="426716" cy="67491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25" idx="2"/>
          </p:cNvCxnSpPr>
          <p:nvPr/>
        </p:nvCxnSpPr>
        <p:spPr>
          <a:xfrm flipH="1">
            <a:off x="2926080" y="5177245"/>
            <a:ext cx="391890" cy="67491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18706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5704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можно сделать дальше?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395616"/>
            <a:ext cx="121919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Оценить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самосогласованность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образцов</a:t>
            </a:r>
          </a:p>
          <a:p>
            <a:pPr marL="342900" indent="-342900" algn="ctr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чтений легло в границы разметки?</a:t>
            </a:r>
          </a:p>
          <a:p>
            <a:pPr marL="342900" indent="-342900" algn="ctr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Подсчет дифференциальной экспрессии</a:t>
            </a:r>
          </a:p>
          <a:p>
            <a:pPr marL="342900" indent="-342900" algn="ctr">
              <a:buFontTx/>
              <a:buChar char="-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аннотация</a:t>
            </a:r>
          </a:p>
          <a:p>
            <a:pPr marL="342900" indent="-342900" algn="ctr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альтернативного сплайсинга</a:t>
            </a:r>
          </a:p>
          <a:p>
            <a:pPr marL="342900" indent="-342900" algn="ctr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Сборка аннотации</a:t>
            </a:r>
          </a:p>
          <a:p>
            <a:pPr marL="342900" indent="-342900" algn="ctr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342900" indent="-342900" algn="ctr">
              <a:buFontTx/>
              <a:buChar char="-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299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70560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886894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Секвенировать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транскриптом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585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70560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Типы РНК в клетке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11434" y="1533465"/>
            <a:ext cx="556913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Тотальная РНК</a:t>
            </a:r>
          </a:p>
          <a:p>
            <a:pPr marL="457200" indent="-457200">
              <a:buFontTx/>
              <a:buChar char="-"/>
            </a:pP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полиА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 фракции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рРНК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размеру: </a:t>
            </a:r>
          </a:p>
          <a:p>
            <a:pPr marL="914400" lvl="1" indent="-457200">
              <a:buFontTx/>
              <a:buChar char="-"/>
            </a:pP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Малые РНК: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371600" lvl="2" indent="-457200">
              <a:buFontTx/>
              <a:buChar char="-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микроРНК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малые ядерные РНК </a:t>
            </a:r>
          </a:p>
          <a:p>
            <a:pPr marL="1371600" lvl="2" indent="-45720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малые ядрышковые РНК </a:t>
            </a:r>
          </a:p>
          <a:p>
            <a:pPr marL="1371600" lvl="2" indent="-45720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малые интерферирующие РНК </a:t>
            </a:r>
          </a:p>
          <a:p>
            <a:pPr marL="1371600" lvl="2" indent="-457200">
              <a:buFontTx/>
              <a:buChar char="-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пиРНК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Tx/>
              <a:buChar char="-"/>
            </a:pP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«Длинные» РНК: </a:t>
            </a:r>
          </a:p>
          <a:p>
            <a:pPr marL="1371600" lvl="2" indent="-457200">
              <a:buFontTx/>
              <a:buChar char="-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мРНК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371600" lvl="2" indent="-45720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длинные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некодирующие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РНК</a:t>
            </a:r>
          </a:p>
          <a:p>
            <a:pPr marL="457200" indent="-457200">
              <a:buFontTx/>
              <a:buChar char="-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внутриклеточной локализации: </a:t>
            </a:r>
          </a:p>
          <a:p>
            <a:pPr marL="914400" lvl="1" indent="-45720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Ядерные</a:t>
            </a:r>
          </a:p>
          <a:p>
            <a:pPr marL="914400" lvl="1" indent="-457200">
              <a:buFontTx/>
              <a:buChar char="-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Цитоплазмаические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...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443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70560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8537" y="1733763"/>
            <a:ext cx="94749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нужной фракции РНК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качества РНК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Обратная транскрипция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=&gt;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кДНК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Фрагментация (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200-300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AutoNum type="arabicPeriod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Секвенирование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(чем глубже, тем лучше)</a:t>
            </a:r>
          </a:p>
          <a:p>
            <a:pPr marL="457200" indent="-457200">
              <a:buAutoNum type="arabicPeriod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Технические реплики – повторный анализ одного и того же образца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Биологические реплики – повторное взятие образца и анализ </a:t>
            </a:r>
          </a:p>
          <a:p>
            <a:pPr marL="457200" indent="-457200">
              <a:buAutoNum type="arabicPeriod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179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70560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75657" y="2108234"/>
            <a:ext cx="98406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концентрации РНК, сравнение в нескольких образцах (виды, ткани, исследования типа «случай-контроль», анализ раковых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транскриптомов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однонуклеотидных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полиморфизмов (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SNP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AutoNum type="arabicPeriod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Детекция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мест альтернативного сплайсинга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некодирущих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РНК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Редактирование РНК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транскриптомов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единичной клетки</a:t>
            </a:r>
          </a:p>
        </p:txBody>
      </p:sp>
    </p:spTree>
    <p:extLst>
      <p:ext uri="{BB962C8B-B14F-4D97-AF65-F5344CB8AC3E}">
        <p14:creationId xmlns:p14="http://schemas.microsoft.com/office/powerpoint/2010/main" val="3954735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70560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транскриптомов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80939" y="1335535"/>
            <a:ext cx="10728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Первые работы по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секвенированию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транскриптомов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появились в 2008 году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t="4017" b="41788"/>
          <a:stretch/>
        </p:blipFill>
        <p:spPr>
          <a:xfrm>
            <a:off x="980939" y="2532447"/>
            <a:ext cx="5063096" cy="302187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245378" y="6289570"/>
            <a:ext cx="38763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Science. 2008 Jun 6; 320(5881): 1344–1349.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25660" y="2128553"/>
            <a:ext cx="10583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дрожжи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/>
          <a:srcRect l="5516" t="59453" r="46999" b="414"/>
          <a:stretch/>
        </p:blipFill>
        <p:spPr>
          <a:xfrm>
            <a:off x="7114903" y="2553724"/>
            <a:ext cx="3223730" cy="3000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225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70560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Дифференциальная экспрессия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0903" y="1255335"/>
            <a:ext cx="5350193" cy="511147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485822" y="6182139"/>
            <a:ext cx="46153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Grunda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al. BMC Research Notes 2012, 5:248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915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70560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Альтернативный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сплайсинг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335" y="1798184"/>
            <a:ext cx="10905329" cy="145011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08877" y="3937811"/>
            <a:ext cx="67742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АпоВ-100 – длинный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транскрипт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синтезируется в печени.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АпоВ-48 – коротки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транскрипт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синтезируется в кишечнике.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Синтезирующиеся белки входят в состав разных групп липопротеинов, которые в последующем идут каждый своим путем метаболизма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835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70560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Некодирующие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РНК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1598" y="1176958"/>
            <a:ext cx="6814254" cy="44242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24676" y="6093158"/>
            <a:ext cx="1154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открытие механизма РНК-интерференции в 2006 году присуждена Нобелевская премия по медицине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946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1891</TotalTime>
  <Words>380</Words>
  <Application>Microsoft Office PowerPoint</Application>
  <PresentationFormat>Широкоэкранный</PresentationFormat>
  <Paragraphs>105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Жарикова</dc:creator>
  <cp:lastModifiedBy>Анастасия Жарикова</cp:lastModifiedBy>
  <cp:revision>16</cp:revision>
  <dcterms:created xsi:type="dcterms:W3CDTF">2017-11-19T16:31:32Z</dcterms:created>
  <dcterms:modified xsi:type="dcterms:W3CDTF">2017-11-21T00:02:38Z</dcterms:modified>
</cp:coreProperties>
</file>