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8" r:id="rId2"/>
    <p:sldId id="297" r:id="rId3"/>
    <p:sldId id="280" r:id="rId4"/>
    <p:sldId id="348" r:id="rId5"/>
    <p:sldId id="349" r:id="rId6"/>
    <p:sldId id="332" r:id="rId7"/>
    <p:sldId id="333" r:id="rId8"/>
    <p:sldId id="342" r:id="rId9"/>
    <p:sldId id="350" r:id="rId10"/>
    <p:sldId id="339" r:id="rId11"/>
    <p:sldId id="351" r:id="rId12"/>
    <p:sldId id="340" r:id="rId13"/>
    <p:sldId id="313" r:id="rId14"/>
    <p:sldId id="296" r:id="rId15"/>
    <p:sldId id="341" r:id="rId16"/>
    <p:sldId id="329" r:id="rId17"/>
    <p:sldId id="328" r:id="rId18"/>
    <p:sldId id="284" r:id="rId19"/>
    <p:sldId id="314" r:id="rId20"/>
    <p:sldId id="305" r:id="rId21"/>
    <p:sldId id="315" r:id="rId22"/>
    <p:sldId id="316" r:id="rId23"/>
    <p:sldId id="317" r:id="rId24"/>
    <p:sldId id="361" r:id="rId25"/>
    <p:sldId id="331" r:id="rId26"/>
    <p:sldId id="343" r:id="rId27"/>
    <p:sldId id="336" r:id="rId28"/>
    <p:sldId id="359" r:id="rId29"/>
    <p:sldId id="326" r:id="rId30"/>
    <p:sldId id="327" r:id="rId31"/>
    <p:sldId id="320" r:id="rId32"/>
    <p:sldId id="321" r:id="rId33"/>
    <p:sldId id="322" r:id="rId34"/>
    <p:sldId id="324" r:id="rId35"/>
    <p:sldId id="345" r:id="rId36"/>
    <p:sldId id="346" r:id="rId37"/>
    <p:sldId id="309" r:id="rId38"/>
    <p:sldId id="276" r:id="rId39"/>
    <p:sldId id="263" r:id="rId40"/>
    <p:sldId id="360" r:id="rId41"/>
    <p:sldId id="352" r:id="rId42"/>
    <p:sldId id="353" r:id="rId43"/>
    <p:sldId id="354" r:id="rId44"/>
    <p:sldId id="355" r:id="rId45"/>
    <p:sldId id="356" r:id="rId46"/>
    <p:sldId id="357" r:id="rId47"/>
    <p:sldId id="358" r:id="rId4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 autoAdjust="0"/>
    <p:restoredTop sz="94660"/>
  </p:normalViewPr>
  <p:slideViewPr>
    <p:cSldViewPr showGuides="1">
      <p:cViewPr varScale="1">
        <p:scale>
          <a:sx n="94" d="100"/>
          <a:sy n="94" d="100"/>
        </p:scale>
        <p:origin x="-1032" y="-102"/>
      </p:cViewPr>
      <p:guideLst>
        <p:guide orient="horz" pos="2251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36757E5-96D7-431E-A57F-7FDC3A5ABD52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39B859-A38B-492C-A20D-CB246D2449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529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59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849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785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263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327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57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B859-A38B-492C-A20D-CB246D2449D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295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61C4A4-9A62-419F-8F53-C3A1E3A10A37}" type="slidenum">
              <a:rPr lang="ru-RU" altLang="ru-RU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126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ABA2-2487-44A2-AADD-15A94D8B3D89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65F6-6006-4083-A83B-4076BA891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20A8-534B-4BDE-9FCE-8862E9F4069C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1F2F-D772-406D-B4CC-E653C0708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9803-62C7-4701-8D66-8BF30697558B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4B07-2E74-4FCD-A458-8E5DD35DB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E480-6DF8-4A3E-9042-AEAD9575C22C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6CEE-E414-4CA3-95AA-A3D5D6C9A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F96-ED26-43BF-BA0F-7CE81EC60D0F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5DC1-0DBD-405B-B584-1873A9884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BFE7-CBBE-4125-A4F5-6C65137DA986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888D-411D-4D4B-9506-E6C196AFE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6C53-1F07-4849-899B-A3C18FB22AD8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9197-23D7-45A0-8627-DEBCEE7C8C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4EAA-17F7-4884-947A-5B5205ECAFB1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64D8-C1EE-4C20-A2E9-4E883B4FA2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81D8-3122-4D86-94B9-F3A5E2D32B70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8054-9893-4433-9B13-C4D815CC7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4081-780C-42F6-B522-A1EDF52960F9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7584-4A98-4013-8E56-B57AFC54B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2E24-EC4E-4926-8703-A654141B2A5C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296F-9DA3-4800-B0CE-016BE02AF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1CE32-E438-4B69-A036-0071D01A218B}" type="datetime1">
              <a:rPr lang="ru-RU" smtClean="0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417050-8169-4B64-9110-FF11C6D1C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chick.manchester.ac.uk/SiteSeer/IUPAC_cod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ioinformatics.org/sms/iupac.html" TargetMode="Externa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About/glance/images/swoosh.gif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ddbj.nig.ac.jp/images/logosmall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genbank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://www.ebi.ac.uk/ena/about/formats" TargetMode="External"/><Relationship Id="rId7" Type="http://schemas.openxmlformats.org/officeDocument/2006/relationships/hyperlink" Target="http://www.ddbj.nig.ac.jp/" TargetMode="External"/><Relationship Id="rId12" Type="http://schemas.openxmlformats.org/officeDocument/2006/relationships/hyperlink" Target="http://www.ncbi.nlm.nih.gov/bioproject/" TargetMode="External"/><Relationship Id="rId2" Type="http://schemas.openxmlformats.org/officeDocument/2006/relationships/hyperlink" Target="http://trace.ddbj.nig.ac.jp/dra/index_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cbi.nlm.nih.gov/Traces/home/" TargetMode="External"/><Relationship Id="rId11" Type="http://schemas.openxmlformats.org/officeDocument/2006/relationships/hyperlink" Target="http://trace.ddbj.nig.ac.jp/bioproject/index_e.html" TargetMode="External"/><Relationship Id="rId5" Type="http://schemas.openxmlformats.org/officeDocument/2006/relationships/hyperlink" Target="http://trace.ddbj.nig.ac.jp/dta/index_e.html" TargetMode="External"/><Relationship Id="rId10" Type="http://schemas.openxmlformats.org/officeDocument/2006/relationships/hyperlink" Target="http://www.ncbi.nlm.nih.gov/biosample/" TargetMode="External"/><Relationship Id="rId4" Type="http://schemas.openxmlformats.org/officeDocument/2006/relationships/hyperlink" Target="http://www.ncbi.nlm.nih.gov/sra/" TargetMode="External"/><Relationship Id="rId9" Type="http://schemas.openxmlformats.org/officeDocument/2006/relationships/hyperlink" Target="http://trace.ddbj.nig.ac.jp/biosample/index_e.html" TargetMode="External"/><Relationship Id="rId1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Traces/trace.cgi" TargetMode="External"/><Relationship Id="rId2" Type="http://schemas.openxmlformats.org/officeDocument/2006/relationships/hyperlink" Target="http://www.ncbi.nlm.nih.gov/Traces/s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Traces/assembly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http://www.ncbi.nlm.nih.gov/About/glance/images/swoosh.gif" TargetMode="External"/><Relationship Id="rId7" Type="http://schemas.openxmlformats.org/officeDocument/2006/relationships/hyperlink" Target="http://www.uniprot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ddbj.nig.ac.jp/images/logosmall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refseq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About/glance/images/swoosh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" TargetMode="External"/><Relationship Id="rId2" Type="http://schemas.openxmlformats.org/officeDocument/2006/relationships/hyperlink" Target="http://www.dkfz.de/menu/cgi-bin/srs7.1.3.1/wgetz?-page+top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rs.cmbi.ru.nl/m6/" TargetMode="External"/><Relationship Id="rId4" Type="http://schemas.openxmlformats.org/officeDocument/2006/relationships/hyperlink" Target="http://www.ebi.ac.uk/en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.2014.1520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/>
              <a:t>Банки нуклеотидных последовательностей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pPr algn="r">
              <a:defRPr/>
            </a:pPr>
            <a:r>
              <a:rPr lang="ru-RU" dirty="0" err="1" smtClean="0"/>
              <a:t>ААл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565F6-6006-4083-A83B-4076BA89184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548680"/>
          </a:xfrm>
        </p:spPr>
        <p:txBody>
          <a:bodyPr/>
          <a:lstStyle/>
          <a:p>
            <a:r>
              <a:rPr lang="en-US" altLang="ru-RU" sz="3600" dirty="0" smtClean="0"/>
              <a:t>NGS: </a:t>
            </a:r>
            <a:r>
              <a:rPr lang="ru-RU" altLang="ru-RU" sz="3600" dirty="0" smtClean="0"/>
              <a:t>термины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7644" y="620688"/>
            <a:ext cx="8906844" cy="5215310"/>
          </a:xfrm>
        </p:spPr>
        <p:txBody>
          <a:bodyPr/>
          <a:lstStyle/>
          <a:p>
            <a:r>
              <a:rPr lang="ru-RU" altLang="ru-RU" sz="2400" b="1" dirty="0" smtClean="0"/>
              <a:t>Прочтение</a:t>
            </a:r>
            <a:r>
              <a:rPr lang="ru-RU" altLang="ru-RU" sz="2400" dirty="0" smtClean="0"/>
              <a:t>, оно же – </a:t>
            </a:r>
            <a:r>
              <a:rPr lang="ru-RU" altLang="ru-RU" sz="2400" dirty="0" err="1" smtClean="0"/>
              <a:t>рид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– известная последовательность</a:t>
            </a:r>
            <a:r>
              <a:rPr lang="en-US" altLang="ru-RU" sz="2400" dirty="0" smtClean="0"/>
              <a:t> </a:t>
            </a:r>
            <a:r>
              <a:rPr lang="ru-RU" altLang="ru-RU" sz="2400" b="1" dirty="0" smtClean="0"/>
              <a:t>Качество </a:t>
            </a:r>
            <a:r>
              <a:rPr lang="ru-RU" altLang="ru-RU" sz="2400" b="1" dirty="0"/>
              <a:t>прочтения</a:t>
            </a:r>
            <a:r>
              <a:rPr lang="en-US" altLang="ru-RU" sz="2400" b="1" dirty="0" smtClean="0"/>
              <a:t>:</a:t>
            </a:r>
            <a:endParaRPr lang="ru-RU" altLang="ru-RU" sz="2400" b="1" dirty="0" smtClean="0"/>
          </a:p>
          <a:p>
            <a:pPr marL="457200" lvl="1" indent="0">
              <a:buNone/>
            </a:pPr>
            <a:r>
              <a:rPr lang="ru-RU" altLang="ru-RU" sz="2000" dirty="0" smtClean="0"/>
              <a:t>Для каждого нуклеотида определяется качество </a:t>
            </a:r>
            <a:r>
              <a:rPr lang="en-US" altLang="ru-RU" sz="2000" b="1" dirty="0" smtClean="0"/>
              <a:t/>
            </a:r>
            <a:br>
              <a:rPr lang="en-US" altLang="ru-RU" sz="2000" b="1" dirty="0" smtClean="0"/>
            </a:br>
            <a:r>
              <a:rPr lang="en-US" altLang="ru-RU" sz="2000" b="1" dirty="0" smtClean="0"/>
              <a:t>p – </a:t>
            </a:r>
            <a:r>
              <a:rPr lang="ru-RU" altLang="ru-RU" sz="2000" dirty="0" smtClean="0"/>
              <a:t>вероятность ошибочного прочтения нуклеотида</a:t>
            </a:r>
            <a:endParaRPr lang="en-US" altLang="ru-RU" sz="2000" u="sng" dirty="0" smtClean="0"/>
          </a:p>
          <a:p>
            <a:r>
              <a:rPr lang="ru-RU" altLang="ru-RU" sz="2400" b="1" dirty="0" err="1" smtClean="0"/>
              <a:t>Контиг</a:t>
            </a:r>
            <a:r>
              <a:rPr lang="en-US" altLang="ru-RU" sz="2400" b="1" dirty="0" smtClean="0"/>
              <a:t> </a:t>
            </a:r>
            <a:r>
              <a:rPr lang="en-US" altLang="ru-RU" sz="2400" dirty="0" smtClean="0"/>
              <a:t>– </a:t>
            </a:r>
            <a:r>
              <a:rPr lang="ru-RU" altLang="ru-RU" sz="2400" dirty="0" err="1" smtClean="0"/>
              <a:t>секвенированый</a:t>
            </a:r>
            <a:r>
              <a:rPr lang="ru-RU" altLang="ru-RU" sz="2400" dirty="0" smtClean="0"/>
              <a:t> без пропусков фрагмент ДНК</a:t>
            </a:r>
            <a:endParaRPr lang="en-US" altLang="ru-RU" sz="2400" dirty="0" smtClean="0"/>
          </a:p>
          <a:p>
            <a:r>
              <a:rPr lang="en-US" altLang="ru-RU" sz="2400" b="1" dirty="0" smtClean="0"/>
              <a:t>C</a:t>
            </a:r>
            <a:r>
              <a:rPr lang="ru-RU" altLang="ru-RU" sz="2400" b="1" dirty="0" err="1" smtClean="0"/>
              <a:t>кэффолд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– набор </a:t>
            </a:r>
            <a:r>
              <a:rPr lang="ru-RU" altLang="ru-RU" sz="2400" dirty="0" err="1" smtClean="0"/>
              <a:t>контигов</a:t>
            </a:r>
            <a:r>
              <a:rPr lang="ru-RU" altLang="ru-RU" sz="2400" dirty="0" smtClean="0"/>
              <a:t>, про который доказано, что </a:t>
            </a:r>
            <a:r>
              <a:rPr lang="ru-RU" altLang="ru-RU" sz="2400" dirty="0" err="1" smtClean="0"/>
              <a:t>контиги</a:t>
            </a:r>
            <a:r>
              <a:rPr lang="ru-RU" altLang="ru-RU" sz="2400" dirty="0" smtClean="0"/>
              <a:t> один за другим; </a:t>
            </a:r>
            <a:r>
              <a:rPr lang="ru-RU" altLang="ru-RU" sz="2000" dirty="0" smtClean="0"/>
              <a:t>разрывы между </a:t>
            </a:r>
            <a:r>
              <a:rPr lang="ru-RU" altLang="ru-RU" sz="2000" dirty="0" err="1" smtClean="0"/>
              <a:t>контигами</a:t>
            </a:r>
            <a:r>
              <a:rPr lang="ru-RU" altLang="ru-RU" sz="2000" dirty="0" smtClean="0"/>
              <a:t> либо заполняются буквами </a:t>
            </a:r>
            <a:r>
              <a:rPr lang="en-US" altLang="ru-RU" sz="2000" dirty="0" smtClean="0"/>
              <a:t>N </a:t>
            </a:r>
            <a:r>
              <a:rPr lang="ru-RU" altLang="ru-RU" sz="2000" dirty="0" smtClean="0"/>
              <a:t>в числе, равном предполагаемой длине разрыва; либо заполняются последовательностью нуклеотидов, определенных с низкой достоверностью</a:t>
            </a:r>
            <a:endParaRPr lang="en-US" altLang="ru-RU" sz="2000" dirty="0" smtClean="0"/>
          </a:p>
          <a:p>
            <a:r>
              <a:rPr lang="ru-RU" altLang="ru-RU" sz="2400" b="1" dirty="0" smtClean="0"/>
              <a:t>Качества сборки</a:t>
            </a:r>
          </a:p>
          <a:p>
            <a:pPr lvl="1"/>
            <a:r>
              <a:rPr lang="ru-RU" altLang="ru-RU" sz="2000" b="1" dirty="0" smtClean="0"/>
              <a:t>Покрытие:</a:t>
            </a:r>
            <a:r>
              <a:rPr lang="ru-RU" altLang="ru-RU" sz="2000" dirty="0" smtClean="0"/>
              <a:t> среднее число </a:t>
            </a:r>
            <a:r>
              <a:rPr lang="ru-RU" altLang="ru-RU" sz="2000" dirty="0" err="1" smtClean="0"/>
              <a:t>ридов</a:t>
            </a:r>
            <a:r>
              <a:rPr lang="ru-RU" altLang="ru-RU" sz="2000" dirty="0" smtClean="0"/>
              <a:t>, в которые попал каждый нуклеотид </a:t>
            </a:r>
          </a:p>
          <a:p>
            <a:pPr lvl="1"/>
            <a:r>
              <a:rPr lang="en-US" altLang="ru-RU" sz="2000" b="1" dirty="0" smtClean="0"/>
              <a:t>N50: </a:t>
            </a:r>
            <a:r>
              <a:rPr lang="ru-RU" altLang="ru-RU" sz="2000" dirty="0" smtClean="0"/>
              <a:t>упорядочим </a:t>
            </a:r>
            <a:r>
              <a:rPr lang="ru-RU" altLang="ru-RU" sz="2000" dirty="0" err="1" smtClean="0"/>
              <a:t>контиги</a:t>
            </a:r>
            <a:r>
              <a:rPr lang="ru-RU" altLang="ru-RU" sz="2000" dirty="0" smtClean="0"/>
              <a:t> по длине по убыванию; найдем первый </a:t>
            </a:r>
            <a:r>
              <a:rPr lang="ru-RU" altLang="ru-RU" sz="2000" dirty="0" err="1" smtClean="0"/>
              <a:t>контиг</a:t>
            </a:r>
            <a:r>
              <a:rPr lang="ru-RU" altLang="ru-RU" sz="2000" dirty="0" smtClean="0"/>
              <a:t> такой, что он и все более длинные покрывают более половины генома; длина этого </a:t>
            </a:r>
            <a:r>
              <a:rPr lang="ru-RU" altLang="ru-RU" sz="2000" dirty="0" err="1" smtClean="0"/>
              <a:t>контига</a:t>
            </a:r>
            <a:r>
              <a:rPr lang="ru-RU" altLang="ru-RU" sz="2000" dirty="0" smtClean="0"/>
              <a:t> и есть </a:t>
            </a:r>
            <a:r>
              <a:rPr lang="en-US" altLang="ru-RU" sz="2000" dirty="0" smtClean="0"/>
              <a:t>N50</a:t>
            </a:r>
            <a:endParaRPr lang="ru-RU" altLang="ru-RU" sz="2000" dirty="0" smtClean="0"/>
          </a:p>
          <a:p>
            <a:pPr lvl="1"/>
            <a:r>
              <a:rPr lang="en-US" altLang="ru-RU" sz="2000" b="1" dirty="0" smtClean="0"/>
              <a:t>L50</a:t>
            </a:r>
            <a:r>
              <a:rPr lang="ru-RU" altLang="ru-RU" sz="2000" b="1" dirty="0" smtClean="0"/>
              <a:t>:</a:t>
            </a:r>
            <a:r>
              <a:rPr lang="ru-RU" altLang="ru-RU" sz="2000" dirty="0" smtClean="0"/>
              <a:t> посчитаем, сколько </a:t>
            </a:r>
            <a:r>
              <a:rPr lang="ru-RU" altLang="ru-RU" sz="2000" dirty="0" err="1" smtClean="0"/>
              <a:t>контигов</a:t>
            </a:r>
            <a:r>
              <a:rPr lang="ru-RU" altLang="ru-RU" sz="2000" dirty="0" smtClean="0"/>
              <a:t> покрывает половину генома; это и есть </a:t>
            </a:r>
            <a:r>
              <a:rPr lang="en-US" altLang="ru-RU" sz="2000" dirty="0" smtClean="0"/>
              <a:t>L50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z="1600" smtClean="0"/>
              <a:pPr>
                <a:defRPr/>
              </a:pPr>
              <a:t>10</a:t>
            </a:fld>
            <a:endParaRPr lang="ru-RU" altLang="ru-RU" sz="16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9840" y="1412776"/>
            <a:ext cx="2880320" cy="5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5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Геном человека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104737"/>
              </p:ext>
            </p:extLst>
          </p:nvPr>
        </p:nvGraphicFramePr>
        <p:xfrm>
          <a:off x="489755" y="1417638"/>
          <a:ext cx="6084676" cy="4575420"/>
        </p:xfrm>
        <a:graphic>
          <a:graphicData uri="http://schemas.openxmlformats.org/drawingml/2006/table">
            <a:tbl>
              <a:tblPr/>
              <a:tblGrid>
                <a:gridCol w="3532081"/>
                <a:gridCol w="2552595"/>
              </a:tblGrid>
              <a:tr h="412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985735"/>
                          </a:solidFill>
                          <a:effectLst/>
                          <a:latin typeface="Arial" panose="020B0604020202020204" pitchFamily="34" charset="0"/>
                        </a:rPr>
                        <a:t>Global statistics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2" marR="4482" marT="4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sequence length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3,088,495,238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assembly gap length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221,748,766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Gaps between scaffolds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scaffolds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1,826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Scaffold N50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89,467,683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Scaffold L50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2,521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N50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29,140,631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L50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chromosomes and plasmids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4482" marR="4482" marT="4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81292" y="3204265"/>
            <a:ext cx="178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Включены </a:t>
            </a:r>
            <a:r>
              <a:rPr lang="en-US" sz="1600" dirty="0" smtClean="0"/>
              <a:t>unplaced scaffolds!</a:t>
            </a:r>
            <a:endParaRPr lang="ru-RU" sz="1600" dirty="0"/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>
            <a:off x="6603657" y="3496653"/>
            <a:ext cx="577635" cy="3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1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</a:t>
            </a:r>
            <a:r>
              <a:rPr lang="ru-RU" dirty="0" smtClean="0"/>
              <a:t> технологии</a:t>
            </a:r>
            <a:r>
              <a:rPr lang="en-US" dirty="0" smtClean="0"/>
              <a:t> </a:t>
            </a:r>
            <a:r>
              <a:rPr lang="en-US" sz="4000" dirty="0" smtClean="0"/>
              <a:t>2016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4" name="Picture 2" descr="nrg.2016.57-t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" t="1" r="8777" b="13630"/>
          <a:stretch/>
        </p:blipFill>
        <p:spPr bwMode="auto">
          <a:xfrm>
            <a:off x="1008392" y="1700808"/>
            <a:ext cx="7092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877272"/>
            <a:ext cx="7152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Escalona</a:t>
            </a:r>
            <a:r>
              <a:rPr lang="en-US" dirty="0" smtClean="0"/>
              <a:t> et al., </a:t>
            </a:r>
            <a:r>
              <a:rPr lang="en-US" i="1" dirty="0"/>
              <a:t>Nature Reviews Genetics, 2016 </a:t>
            </a:r>
            <a:br>
              <a:rPr lang="en-US" i="1" dirty="0"/>
            </a:br>
            <a:r>
              <a:rPr lang="en-US" i="1" dirty="0"/>
              <a:t>http://www.nature.com/nrg/journal/v17/n8/fig_tab/nrg.2016.57_T1.html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72136"/>
            <a:ext cx="2234202" cy="441742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6409181" y="161387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61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714202"/>
          </a:xfrm>
        </p:spPr>
        <p:txBody>
          <a:bodyPr/>
          <a:lstStyle/>
          <a:p>
            <a:r>
              <a:rPr lang="en-US" sz="4000" dirty="0" smtClean="0"/>
              <a:t>NGS: </a:t>
            </a:r>
            <a:r>
              <a:rPr lang="ru-RU" sz="4000" dirty="0" smtClean="0"/>
              <a:t>Масштабы бедствия для </a:t>
            </a:r>
            <a:r>
              <a:rPr lang="ru-RU" sz="4000" dirty="0" err="1" smtClean="0"/>
              <a:t>биоинформатиков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10670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Eukaryotes [</a:t>
            </a:r>
            <a:r>
              <a:rPr lang="ru-RU" sz="3200" dirty="0" smtClean="0"/>
              <a:t>4 816</a:t>
            </a:r>
            <a:r>
              <a:rPr lang="en-US" sz="3200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Prokaryotes [</a:t>
            </a:r>
            <a:r>
              <a:rPr lang="ru-RU" sz="3200" dirty="0" smtClean="0"/>
              <a:t>114 867</a:t>
            </a:r>
            <a:r>
              <a:rPr lang="en-US" sz="3200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Viruses [</a:t>
            </a:r>
            <a:r>
              <a:rPr lang="ru-RU" sz="3200" dirty="0" smtClean="0"/>
              <a:t>7 504</a:t>
            </a:r>
            <a:r>
              <a:rPr lang="en-US" sz="3200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Plasmids [</a:t>
            </a:r>
            <a:r>
              <a:rPr lang="ru-RU" sz="3200" dirty="0" smtClean="0"/>
              <a:t>10 258</a:t>
            </a:r>
            <a:r>
              <a:rPr lang="en-US" sz="3200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Organelles [</a:t>
            </a:r>
            <a:r>
              <a:rPr lang="ru-RU" sz="3200" dirty="0" smtClean="0"/>
              <a:t>10 834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3020" y="5949280"/>
            <a:ext cx="8487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Это далеко не все известные где-то и кому-то геномы!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4613" y="1988840"/>
            <a:ext cx="8181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Сегодня по данным </a:t>
            </a:r>
            <a:r>
              <a:rPr lang="en-US" sz="3200" dirty="0"/>
              <a:t>NCBI, </a:t>
            </a:r>
            <a:r>
              <a:rPr lang="ru-RU" sz="3200" dirty="0" err="1"/>
              <a:t>секвенированы</a:t>
            </a:r>
            <a:r>
              <a:rPr lang="ru-RU" sz="3200" dirty="0"/>
              <a:t> или </a:t>
            </a:r>
            <a:r>
              <a:rPr lang="ru-RU" sz="3200" i="1" dirty="0"/>
              <a:t>в процессе </a:t>
            </a:r>
            <a:r>
              <a:rPr lang="ru-RU" sz="3200" i="1" dirty="0" err="1"/>
              <a:t>секвенирования</a:t>
            </a:r>
            <a:r>
              <a:rPr lang="ru-RU" sz="3200" i="1" dirty="0"/>
              <a:t> </a:t>
            </a:r>
            <a:r>
              <a:rPr lang="ru-RU" sz="3200" dirty="0"/>
              <a:t>геномы: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824"/>
          </a:xfrm>
        </p:spPr>
        <p:txBody>
          <a:bodyPr/>
          <a:lstStyle/>
          <a:p>
            <a:r>
              <a:rPr lang="ru-RU" sz="3200" dirty="0" smtClean="0"/>
              <a:t>Некоторые современные геномные проекты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59537"/>
          </a:xfrm>
        </p:spPr>
        <p:txBody>
          <a:bodyPr/>
          <a:lstStyle/>
          <a:p>
            <a:r>
              <a:rPr lang="ru-RU" sz="2000" dirty="0" smtClean="0"/>
              <a:t>2012: </a:t>
            </a:r>
            <a:r>
              <a:rPr lang="en-US" sz="2000" b="1" dirty="0" smtClean="0"/>
              <a:t>100</a:t>
            </a:r>
            <a:r>
              <a:rPr lang="ru-RU" sz="2000" b="1" dirty="0" smtClean="0"/>
              <a:t> </a:t>
            </a:r>
            <a:r>
              <a:rPr lang="en-US" sz="2000" b="1" dirty="0" smtClean="0"/>
              <a:t>000 </a:t>
            </a:r>
            <a:r>
              <a:rPr lang="ru-RU" sz="2000" dirty="0" smtClean="0"/>
              <a:t>геномов людей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en-US" sz="1400" dirty="0" smtClean="0"/>
              <a:t>http://www.genomicsengland.co.uk/the-100000-genomes-project/</a:t>
            </a:r>
            <a:endParaRPr lang="ru-RU" sz="2000" dirty="0" smtClean="0"/>
          </a:p>
          <a:p>
            <a:r>
              <a:rPr lang="ru-RU" sz="2000" dirty="0" smtClean="0"/>
              <a:t>2010 </a:t>
            </a:r>
            <a:r>
              <a:rPr lang="en-US" sz="2000" dirty="0" smtClean="0"/>
              <a:t>:</a:t>
            </a:r>
            <a:r>
              <a:rPr lang="ru-RU" sz="2000" dirty="0" smtClean="0"/>
              <a:t> 10 000 геномов позвоночных</a:t>
            </a:r>
            <a:br>
              <a:rPr lang="ru-RU" sz="2000" dirty="0" smtClean="0"/>
            </a:br>
            <a:r>
              <a:rPr lang="en-US" sz="1400" dirty="0" smtClean="0"/>
              <a:t>https://genome10k.soe.ucsc.edu/</a:t>
            </a:r>
            <a:endParaRPr lang="ru-RU" sz="2000" dirty="0" smtClean="0"/>
          </a:p>
          <a:p>
            <a:r>
              <a:rPr lang="ru-RU" sz="2000" dirty="0" smtClean="0"/>
              <a:t>2008</a:t>
            </a:r>
            <a:r>
              <a:rPr lang="en-US" sz="2000" dirty="0" smtClean="0"/>
              <a:t>:</a:t>
            </a:r>
            <a:r>
              <a:rPr lang="ru-RU" sz="2000" dirty="0" smtClean="0"/>
              <a:t> 1000 геномов людей</a:t>
            </a:r>
            <a:endParaRPr lang="ru-RU" sz="2000" b="1" dirty="0" smtClean="0"/>
          </a:p>
          <a:p>
            <a:r>
              <a:rPr lang="ru-RU" sz="2000" dirty="0" smtClean="0"/>
              <a:t>2008 </a:t>
            </a:r>
            <a:r>
              <a:rPr lang="en-US" sz="2000" dirty="0" smtClean="0"/>
              <a:t>: </a:t>
            </a:r>
            <a:r>
              <a:rPr lang="ru-RU" sz="2000" dirty="0" smtClean="0"/>
              <a:t>3000 геномов риса</a:t>
            </a:r>
            <a:br>
              <a:rPr lang="ru-RU" sz="2000" dirty="0" smtClean="0"/>
            </a:br>
            <a:r>
              <a:rPr lang="en-US" sz="1600" dirty="0" smtClean="0"/>
              <a:t> </a:t>
            </a:r>
            <a:r>
              <a:rPr lang="en-US" sz="1400" dirty="0" smtClean="0"/>
              <a:t>http://gigadb.org/dataset/200001</a:t>
            </a:r>
            <a:endParaRPr lang="en-US" sz="1600" dirty="0" smtClean="0"/>
          </a:p>
          <a:p>
            <a:r>
              <a:rPr lang="en-US" sz="2000" dirty="0" smtClean="0"/>
              <a:t>2009 : 1000 </a:t>
            </a:r>
            <a:r>
              <a:rPr lang="ru-RU" sz="2000" dirty="0" smtClean="0"/>
              <a:t>геномов растений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1400" dirty="0" smtClean="0"/>
              <a:t> https://sites.google.com/a/ualberta.ca/onekp/</a:t>
            </a:r>
            <a:endParaRPr lang="en-US" sz="2000" dirty="0" smtClean="0"/>
          </a:p>
          <a:p>
            <a:r>
              <a:rPr lang="en-US" sz="2000" dirty="0" smtClean="0"/>
              <a:t>20</a:t>
            </a:r>
            <a:r>
              <a:rPr lang="ru-RU" sz="2000" dirty="0" smtClean="0"/>
              <a:t>12</a:t>
            </a:r>
            <a:r>
              <a:rPr lang="en-US" sz="2000" dirty="0" smtClean="0"/>
              <a:t> : 1000 </a:t>
            </a:r>
            <a:r>
              <a:rPr lang="ru-RU" sz="2000" dirty="0" smtClean="0"/>
              <a:t> геномов грибов </a:t>
            </a:r>
            <a:br>
              <a:rPr lang="ru-RU" sz="2000" dirty="0" smtClean="0"/>
            </a:br>
            <a:r>
              <a:rPr lang="en-US" sz="1400" dirty="0" smtClean="0"/>
              <a:t>http://1000.fungalgenomes.org/home/ </a:t>
            </a:r>
            <a:endParaRPr lang="ru-RU" sz="2000" dirty="0" smtClean="0"/>
          </a:p>
          <a:p>
            <a:r>
              <a:rPr lang="ru-RU" sz="2000" dirty="0" smtClean="0"/>
              <a:t>2008 : 1001 геном </a:t>
            </a:r>
            <a:r>
              <a:rPr lang="ru-RU" sz="2000" dirty="0" err="1" smtClean="0"/>
              <a:t>резушки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Таля</a:t>
            </a:r>
            <a:r>
              <a:rPr lang="ru-RU" sz="2000" dirty="0" smtClean="0"/>
              <a:t> (</a:t>
            </a:r>
            <a:r>
              <a:rPr lang="en-US" sz="2000" i="1" dirty="0" smtClean="0"/>
              <a:t>Arabidopsis thaliana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en-US" sz="1400" dirty="0" smtClean="0"/>
              <a:t>http://1001genomes.org/ </a:t>
            </a:r>
            <a:r>
              <a:rPr lang="en-US" sz="2000" dirty="0" smtClean="0"/>
              <a:t> </a:t>
            </a:r>
            <a:endParaRPr lang="en-US" sz="2000" i="1" dirty="0" smtClean="0"/>
          </a:p>
          <a:p>
            <a:r>
              <a:rPr lang="en-US" sz="2000" dirty="0" smtClean="0"/>
              <a:t>5 000 </a:t>
            </a:r>
            <a:r>
              <a:rPr lang="ru-RU" sz="2000" dirty="0" smtClean="0"/>
              <a:t>геномов артропод </a:t>
            </a:r>
            <a:br>
              <a:rPr lang="ru-RU" sz="2000" dirty="0" smtClean="0"/>
            </a:br>
            <a:r>
              <a:rPr lang="en-US" sz="1400" dirty="0" smtClean="0"/>
              <a:t>http://www.entsoc.org/press-releases/entomologists-launch-5000-insect-genome-project-i5k</a:t>
            </a:r>
            <a:endParaRPr lang="ru-RU" sz="1400" dirty="0" smtClean="0"/>
          </a:p>
          <a:p>
            <a:r>
              <a:rPr lang="ru-RU" sz="2000" dirty="0" smtClean="0"/>
              <a:t>….</a:t>
            </a:r>
          </a:p>
          <a:p>
            <a:r>
              <a:rPr lang="ru-RU" sz="2000" dirty="0" smtClean="0"/>
              <a:t>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36912"/>
            <a:ext cx="8229600" cy="1143000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Применения </a:t>
            </a:r>
            <a:r>
              <a:rPr lang="en-US" dirty="0" smtClean="0"/>
              <a:t>NGS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23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8788" y="22225"/>
            <a:ext cx="8229600" cy="1143000"/>
          </a:xfrm>
        </p:spPr>
        <p:txBody>
          <a:bodyPr/>
          <a:lstStyle/>
          <a:p>
            <a:r>
              <a:rPr lang="ru-RU" dirty="0"/>
              <a:t>Что </a:t>
            </a:r>
            <a:r>
              <a:rPr lang="ru-RU" dirty="0" err="1"/>
              <a:t>секвенируют</a:t>
            </a:r>
            <a:endParaRPr lang="ru-RU" dirty="0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33512" y="980330"/>
            <a:ext cx="8229600" cy="5761038"/>
          </a:xfrm>
        </p:spPr>
        <p:txBody>
          <a:bodyPr/>
          <a:lstStyle/>
          <a:p>
            <a:r>
              <a:rPr lang="ru-RU" sz="2800" dirty="0" smtClean="0"/>
              <a:t>Геномы</a:t>
            </a:r>
          </a:p>
          <a:p>
            <a:pPr lvl="1"/>
            <a:r>
              <a:rPr lang="ru-RU" sz="1600" dirty="0" smtClean="0"/>
              <a:t>Систематика</a:t>
            </a:r>
          </a:p>
          <a:p>
            <a:pPr lvl="1"/>
            <a:r>
              <a:rPr lang="ru-RU" sz="1600" dirty="0" smtClean="0"/>
              <a:t>Гены и мутации</a:t>
            </a:r>
          </a:p>
          <a:p>
            <a:r>
              <a:rPr lang="ru-RU" sz="2800" dirty="0" err="1" smtClean="0"/>
              <a:t>Транскриптомы</a:t>
            </a:r>
            <a:endParaRPr lang="ru-RU" sz="2800" dirty="0" smtClean="0"/>
          </a:p>
          <a:p>
            <a:pPr lvl="1"/>
            <a:r>
              <a:rPr lang="ru-RU" sz="1600" dirty="0" err="1" smtClean="0"/>
              <a:t>мРНК</a:t>
            </a:r>
            <a:r>
              <a:rPr lang="ru-RU" sz="1600" dirty="0" smtClean="0"/>
              <a:t>, другие РНК</a:t>
            </a:r>
          </a:p>
          <a:p>
            <a:pPr lvl="1"/>
            <a:r>
              <a:rPr lang="ru-RU" sz="1600" dirty="0" smtClean="0"/>
              <a:t>Оценка экспрессии генов</a:t>
            </a:r>
          </a:p>
          <a:p>
            <a:r>
              <a:rPr lang="ru-RU" sz="2800" dirty="0" err="1" smtClean="0"/>
              <a:t>Экзомы</a:t>
            </a:r>
            <a:endParaRPr lang="ru-RU" sz="2800" dirty="0" smtClean="0"/>
          </a:p>
          <a:p>
            <a:pPr lvl="1"/>
            <a:r>
              <a:rPr lang="ru-RU" sz="1600" dirty="0" smtClean="0"/>
              <a:t>Гены и мутации в них (как геномы, но дешевле)</a:t>
            </a:r>
          </a:p>
          <a:p>
            <a:r>
              <a:rPr lang="ru-RU" sz="2800" dirty="0" err="1" smtClean="0"/>
              <a:t>Метиломы</a:t>
            </a:r>
            <a:endParaRPr lang="ru-RU" sz="2800" dirty="0" smtClean="0"/>
          </a:p>
          <a:p>
            <a:pPr lvl="1"/>
            <a:r>
              <a:rPr lang="en-US" sz="1600" dirty="0" smtClean="0"/>
              <a:t>C5M: </a:t>
            </a:r>
            <a:r>
              <a:rPr lang="ru-RU" sz="1600" dirty="0" smtClean="0"/>
              <a:t>(</a:t>
            </a:r>
            <a:r>
              <a:rPr lang="ru-RU" sz="1600" dirty="0" err="1" smtClean="0"/>
              <a:t>неметилированные</a:t>
            </a:r>
            <a:r>
              <a:rPr lang="ru-RU" sz="1600" dirty="0" smtClean="0"/>
              <a:t> </a:t>
            </a:r>
            <a:r>
              <a:rPr lang="ru-RU" sz="1600" dirty="0" err="1" smtClean="0"/>
              <a:t>цитозины</a:t>
            </a:r>
            <a:r>
              <a:rPr lang="ru-RU" sz="1600" dirty="0" smtClean="0"/>
              <a:t> при обработке бисульфитом переходят в </a:t>
            </a:r>
            <a:r>
              <a:rPr lang="ru-RU" sz="1600" dirty="0" err="1" smtClean="0"/>
              <a:t>урацилы</a:t>
            </a:r>
            <a:r>
              <a:rPr lang="ru-RU" sz="1600" dirty="0" smtClean="0"/>
              <a:t> и </a:t>
            </a:r>
            <a:r>
              <a:rPr lang="ru-RU" sz="1600" dirty="0" err="1" smtClean="0"/>
              <a:t>аденины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компл</a:t>
            </a:r>
            <a:r>
              <a:rPr lang="ru-RU" sz="1600" dirty="0" smtClean="0"/>
              <a:t> цепи; далее – сравнение последовательностей обработанных и необработанных)</a:t>
            </a:r>
          </a:p>
          <a:p>
            <a:pPr lvl="1"/>
            <a:r>
              <a:rPr lang="ru-RU" sz="1600" dirty="0" smtClean="0"/>
              <a:t>Другие виды </a:t>
            </a:r>
            <a:r>
              <a:rPr lang="ru-RU" sz="1600" dirty="0" err="1" smtClean="0"/>
              <a:t>метилирования</a:t>
            </a:r>
            <a:r>
              <a:rPr lang="ru-RU" sz="1600" dirty="0" smtClean="0"/>
              <a:t> ДНК</a:t>
            </a:r>
            <a:r>
              <a:rPr lang="en-US" sz="1600" dirty="0" smtClean="0"/>
              <a:t>  </a:t>
            </a:r>
            <a:r>
              <a:rPr lang="ru-RU" sz="1600" dirty="0" smtClean="0"/>
              <a:t>(</a:t>
            </a:r>
            <a:r>
              <a:rPr lang="en-US" sz="1600" dirty="0" smtClean="0"/>
              <a:t>SMRT </a:t>
            </a:r>
            <a:r>
              <a:rPr lang="ru-RU" sz="1600" dirty="0" smtClean="0"/>
              <a:t>технология)</a:t>
            </a:r>
          </a:p>
          <a:p>
            <a:pPr lvl="1"/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87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8788" y="22225"/>
            <a:ext cx="8229600" cy="1143000"/>
          </a:xfrm>
        </p:spPr>
        <p:txBody>
          <a:bodyPr/>
          <a:lstStyle/>
          <a:p>
            <a:r>
              <a:rPr lang="ru-RU" dirty="0" smtClean="0"/>
              <a:t>Что </a:t>
            </a:r>
            <a:r>
              <a:rPr lang="ru-RU" dirty="0" err="1" smtClean="0"/>
              <a:t>секвенируют</a:t>
            </a:r>
            <a:endParaRPr lang="ru-RU" dirty="0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8788" y="1340768"/>
            <a:ext cx="8229600" cy="4608512"/>
          </a:xfrm>
        </p:spPr>
        <p:txBody>
          <a:bodyPr/>
          <a:lstStyle/>
          <a:p>
            <a:r>
              <a:rPr lang="ru-RU" sz="2800" dirty="0" smtClean="0"/>
              <a:t>Сайты связывания ДНК определенным белком – </a:t>
            </a:r>
            <a:r>
              <a:rPr lang="en-US" sz="2800" dirty="0" smtClean="0"/>
              <a:t>Chip-</a:t>
            </a:r>
            <a:r>
              <a:rPr lang="en-US" sz="2800" dirty="0" err="1" smtClean="0"/>
              <a:t>seq</a:t>
            </a:r>
            <a:r>
              <a:rPr lang="en-US" sz="2800" dirty="0" smtClean="0"/>
              <a:t> </a:t>
            </a:r>
          </a:p>
          <a:p>
            <a:pPr lvl="1"/>
            <a:r>
              <a:rPr lang="ru-RU" sz="2000" dirty="0" smtClean="0"/>
              <a:t>Обработка </a:t>
            </a:r>
            <a:r>
              <a:rPr lang="ru-RU" sz="2000" dirty="0" err="1" smtClean="0"/>
              <a:t>нуклезой</a:t>
            </a:r>
            <a:r>
              <a:rPr lang="ru-RU" sz="2000" dirty="0" smtClean="0"/>
              <a:t>; выделение изучаемого белка антителами; отмывание ДНК и </a:t>
            </a:r>
            <a:r>
              <a:rPr lang="ru-RU" sz="2000" dirty="0" err="1" smtClean="0"/>
              <a:t>севенирование</a:t>
            </a:r>
            <a:endParaRPr lang="ru-RU" sz="2000" dirty="0" smtClean="0"/>
          </a:p>
          <a:p>
            <a:pPr lvl="1"/>
            <a:r>
              <a:rPr lang="ru-RU" sz="2000" dirty="0" smtClean="0"/>
              <a:t>Много вариаций метода</a:t>
            </a:r>
          </a:p>
          <a:p>
            <a:r>
              <a:rPr lang="ru-RU" sz="2800" dirty="0"/>
              <a:t>Участки </a:t>
            </a:r>
            <a:r>
              <a:rPr lang="ru-RU" sz="2800" dirty="0" smtClean="0"/>
              <a:t>хромосом, сближенные в ядре клетки – </a:t>
            </a:r>
            <a:r>
              <a:rPr lang="en-US" sz="2800" dirty="0" err="1" smtClean="0"/>
              <a:t>HiC</a:t>
            </a:r>
            <a:endParaRPr lang="en-US" sz="2800" dirty="0" smtClean="0"/>
          </a:p>
          <a:p>
            <a:r>
              <a:rPr lang="ru-RU" sz="2800" dirty="0" err="1" smtClean="0"/>
              <a:t>Метагеномы</a:t>
            </a:r>
            <a:r>
              <a:rPr lang="ru-RU" sz="2800" dirty="0" smtClean="0"/>
              <a:t> </a:t>
            </a:r>
            <a:r>
              <a:rPr lang="ru-RU" sz="1600" dirty="0" smtClean="0"/>
              <a:t>(тотальная ДНК из образца окружающей среды: пробы из болота; мазка из рта; из клоаки Парижа; кишечника человека; забора воды в Саргассовом море, …)</a:t>
            </a:r>
          </a:p>
          <a:p>
            <a:r>
              <a:rPr lang="ru-RU" sz="2800" dirty="0" smtClean="0"/>
              <a:t>Другое</a:t>
            </a:r>
            <a:endParaRPr lang="en-US" sz="2800" dirty="0"/>
          </a:p>
          <a:p>
            <a:endParaRPr lang="en-US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05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33413"/>
          </a:xfrm>
        </p:spPr>
        <p:txBody>
          <a:bodyPr/>
          <a:lstStyle/>
          <a:p>
            <a:r>
              <a:rPr lang="ru-RU" altLang="ru-RU" strike="sngStrike" dirty="0" smtClean="0"/>
              <a:t>Цели </a:t>
            </a:r>
            <a:r>
              <a:rPr lang="ru-RU" altLang="ru-RU" strike="sngStrike" dirty="0" err="1" smtClean="0"/>
              <a:t>секвенирования</a:t>
            </a:r>
            <a:r>
              <a:rPr lang="ru-RU" altLang="ru-RU" dirty="0"/>
              <a:t> </a:t>
            </a:r>
            <a:r>
              <a:rPr lang="ru-RU" altLang="ru-RU" dirty="0" smtClean="0"/>
              <a:t>Статьи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9039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sz="2000" dirty="0" smtClean="0"/>
              <a:t>Геномы </a:t>
            </a:r>
          </a:p>
          <a:p>
            <a:pPr lvl="1"/>
            <a:r>
              <a:rPr lang="ru-RU" altLang="ru-RU" sz="2000" dirty="0" smtClean="0"/>
              <a:t>Людей</a:t>
            </a:r>
          </a:p>
          <a:p>
            <a:pPr lvl="2"/>
            <a:r>
              <a:rPr lang="ru-RU" altLang="ru-RU" sz="2000" dirty="0" smtClean="0"/>
              <a:t>Медицинские </a:t>
            </a:r>
          </a:p>
          <a:p>
            <a:pPr lvl="2"/>
            <a:r>
              <a:rPr lang="ru-RU" altLang="ru-RU" sz="2000" dirty="0" smtClean="0"/>
              <a:t>Исторические и эволюционные (расселение, </a:t>
            </a:r>
            <a:r>
              <a:rPr lang="ru-RU" altLang="ru-RU" sz="2000" dirty="0" err="1" smtClean="0"/>
              <a:t>денисовцы</a:t>
            </a:r>
            <a:r>
              <a:rPr lang="ru-RU" altLang="ru-RU" sz="2000" dirty="0" smtClean="0"/>
              <a:t>, неандертальцы, …)</a:t>
            </a:r>
          </a:p>
          <a:p>
            <a:pPr lvl="1"/>
            <a:r>
              <a:rPr lang="ru-RU" altLang="ru-RU" sz="2000" dirty="0" smtClean="0"/>
              <a:t>важных бактерий и архей</a:t>
            </a:r>
          </a:p>
          <a:p>
            <a:pPr lvl="2"/>
            <a:r>
              <a:rPr lang="ru-RU" altLang="ru-RU" sz="2000" dirty="0" smtClean="0"/>
              <a:t>Медицинские</a:t>
            </a:r>
          </a:p>
          <a:p>
            <a:pPr lvl="2"/>
            <a:r>
              <a:rPr lang="ru-RU" altLang="ru-RU" sz="2000" dirty="0" smtClean="0"/>
              <a:t>Биотехнологические</a:t>
            </a:r>
          </a:p>
          <a:p>
            <a:pPr lvl="2"/>
            <a:r>
              <a:rPr lang="ru-RU" altLang="ru-RU" sz="2000" dirty="0" smtClean="0"/>
              <a:t>Эволюционные и общебиологические</a:t>
            </a:r>
          </a:p>
          <a:p>
            <a:pPr lvl="1"/>
            <a:r>
              <a:rPr lang="ru-RU" altLang="ru-RU" sz="2000" dirty="0" smtClean="0"/>
              <a:t>всех</a:t>
            </a:r>
          </a:p>
          <a:p>
            <a:pPr lvl="2"/>
            <a:r>
              <a:rPr lang="ru-RU" altLang="ru-RU" sz="2000" dirty="0" err="1" smtClean="0"/>
              <a:t>Протеомы</a:t>
            </a:r>
            <a:r>
              <a:rPr lang="ru-RU" altLang="ru-RU" sz="2000" dirty="0" smtClean="0"/>
              <a:t>: Биологические и эволюционные цели</a:t>
            </a:r>
          </a:p>
          <a:p>
            <a:pPr lvl="2"/>
            <a:r>
              <a:rPr lang="ru-RU" altLang="ru-RU" sz="2000" dirty="0" err="1" smtClean="0"/>
              <a:t>Референсы</a:t>
            </a:r>
            <a:r>
              <a:rPr lang="ru-RU" altLang="ru-RU" sz="2000" dirty="0" smtClean="0"/>
              <a:t> для др. видов </a:t>
            </a:r>
            <a:r>
              <a:rPr lang="ru-RU" altLang="ru-RU" sz="2000" dirty="0" err="1" smtClean="0"/>
              <a:t>секвенирований</a:t>
            </a:r>
            <a:endParaRPr lang="ru-RU" altLang="ru-RU" sz="2000" dirty="0" smtClean="0"/>
          </a:p>
          <a:p>
            <a:r>
              <a:rPr lang="ru-RU" altLang="ru-RU" sz="2000" dirty="0" err="1" smtClean="0"/>
              <a:t>Транскриптомы</a:t>
            </a:r>
            <a:endParaRPr lang="ru-RU" altLang="ru-RU" sz="2000" dirty="0" smtClean="0"/>
          </a:p>
          <a:p>
            <a:r>
              <a:rPr lang="ru-RU" altLang="ru-RU" sz="2000" dirty="0" smtClean="0"/>
              <a:t>Сигналы</a:t>
            </a:r>
          </a:p>
          <a:p>
            <a:pPr lvl="1"/>
            <a:r>
              <a:rPr lang="ru-RU" altLang="ru-RU" sz="2000" dirty="0" smtClean="0"/>
              <a:t>Сайты связывания регуляторов транскрипции</a:t>
            </a:r>
          </a:p>
          <a:p>
            <a:pPr lvl="1"/>
            <a:r>
              <a:rPr lang="ru-RU" altLang="ru-RU" sz="2000" dirty="0" err="1" smtClean="0"/>
              <a:t>Эпигенетика</a:t>
            </a:r>
            <a:r>
              <a:rPr lang="ru-RU" altLang="ru-RU" sz="2000" dirty="0" smtClean="0"/>
              <a:t>: </a:t>
            </a:r>
            <a:r>
              <a:rPr lang="ru-RU" altLang="ru-RU" sz="2000" dirty="0" err="1" smtClean="0"/>
              <a:t>метилирование</a:t>
            </a:r>
            <a:r>
              <a:rPr lang="ru-RU" altLang="ru-RU" sz="2000" dirty="0" smtClean="0"/>
              <a:t> и </a:t>
            </a:r>
            <a:r>
              <a:rPr lang="ru-RU" altLang="ru-RU" sz="2000" dirty="0" err="1" smtClean="0"/>
              <a:t>гистоновый</a:t>
            </a:r>
            <a:r>
              <a:rPr lang="ru-RU" altLang="ru-RU" sz="2000" dirty="0" smtClean="0"/>
              <a:t> код</a:t>
            </a:r>
          </a:p>
          <a:p>
            <a:pPr lvl="1"/>
            <a:endParaRPr lang="ru-RU" altLang="ru-RU" sz="2000" dirty="0" smtClean="0"/>
          </a:p>
          <a:p>
            <a:pPr lvl="1"/>
            <a:endParaRPr lang="ru-RU" alt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геномов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err="1" smtClean="0"/>
              <a:t>Вироиды</a:t>
            </a:r>
            <a:endParaRPr lang="ru-RU" sz="2400" dirty="0" smtClean="0"/>
          </a:p>
          <a:p>
            <a:pPr lvl="1"/>
            <a:r>
              <a:rPr lang="ru-RU" sz="2000" dirty="0" smtClean="0"/>
              <a:t>Минимальный</a:t>
            </a:r>
          </a:p>
          <a:p>
            <a:pPr lvl="1"/>
            <a:r>
              <a:rPr lang="ru-RU" sz="2000" dirty="0" smtClean="0"/>
              <a:t>Типичный </a:t>
            </a:r>
          </a:p>
          <a:p>
            <a:pPr lvl="1"/>
            <a:r>
              <a:rPr lang="ru-RU" sz="2000" dirty="0" smtClean="0"/>
              <a:t>Максимальный</a:t>
            </a:r>
          </a:p>
          <a:p>
            <a:r>
              <a:rPr lang="ru-RU" sz="2400" dirty="0" smtClean="0"/>
              <a:t>Вирусы, бактериофаги</a:t>
            </a:r>
          </a:p>
          <a:p>
            <a:pPr lvl="1"/>
            <a:r>
              <a:rPr lang="ru-RU" sz="2000" dirty="0" smtClean="0"/>
              <a:t>Минимальный</a:t>
            </a:r>
          </a:p>
          <a:p>
            <a:pPr lvl="1"/>
            <a:r>
              <a:rPr lang="ru-RU" sz="2000" dirty="0" smtClean="0"/>
              <a:t>Типичный </a:t>
            </a:r>
          </a:p>
          <a:p>
            <a:pPr lvl="1"/>
            <a:r>
              <a:rPr lang="ru-RU" sz="2000" dirty="0" smtClean="0"/>
              <a:t>Максимальный</a:t>
            </a:r>
            <a:endParaRPr lang="ru-RU" dirty="0" smtClean="0"/>
          </a:p>
          <a:p>
            <a:endParaRPr lang="ru-RU" sz="2000" dirty="0" smtClean="0"/>
          </a:p>
          <a:p>
            <a:endParaRPr lang="ru-RU" sz="22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Бактерии, археи</a:t>
            </a:r>
          </a:p>
          <a:p>
            <a:pPr lvl="1"/>
            <a:r>
              <a:rPr lang="ru-RU" sz="2000" dirty="0" smtClean="0"/>
              <a:t>Минимальный</a:t>
            </a:r>
          </a:p>
          <a:p>
            <a:pPr lvl="1"/>
            <a:r>
              <a:rPr lang="ru-RU" sz="2000" dirty="0" smtClean="0"/>
              <a:t>Типичный </a:t>
            </a:r>
          </a:p>
          <a:p>
            <a:pPr lvl="1"/>
            <a:r>
              <a:rPr lang="ru-RU" sz="2000" dirty="0" smtClean="0"/>
              <a:t>Максимальный</a:t>
            </a:r>
          </a:p>
          <a:p>
            <a:r>
              <a:rPr lang="ru-RU" sz="2400" dirty="0" smtClean="0"/>
              <a:t>Эукариоты</a:t>
            </a:r>
          </a:p>
          <a:p>
            <a:pPr lvl="1"/>
            <a:r>
              <a:rPr lang="ru-RU" sz="2000" dirty="0" smtClean="0"/>
              <a:t>Минимальный</a:t>
            </a:r>
          </a:p>
          <a:p>
            <a:pPr lvl="1"/>
            <a:r>
              <a:rPr lang="ru-RU" sz="2000" dirty="0" smtClean="0"/>
              <a:t>Типичный </a:t>
            </a:r>
          </a:p>
          <a:p>
            <a:pPr lvl="1"/>
            <a:r>
              <a:rPr lang="ru-RU" sz="2000" dirty="0" smtClean="0"/>
              <a:t>Максимальный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888D-411D-4D4B-9506-E6C196AFEE4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08275"/>
            <a:ext cx="8229600" cy="1143000"/>
          </a:xfrm>
        </p:spPr>
        <p:txBody>
          <a:bodyPr/>
          <a:lstStyle/>
          <a:p>
            <a:r>
              <a:rPr lang="en-US" altLang="ru-RU" dirty="0" smtClean="0"/>
              <a:t>I. </a:t>
            </a:r>
            <a:r>
              <a:rPr lang="ru-RU" altLang="ru-RU" dirty="0" err="1" smtClean="0"/>
              <a:t>Секвенирование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08275"/>
            <a:ext cx="8229600" cy="1143000"/>
          </a:xfrm>
        </p:spPr>
        <p:txBody>
          <a:bodyPr/>
          <a:lstStyle/>
          <a:p>
            <a:r>
              <a:rPr lang="en-US" dirty="0" smtClean="0"/>
              <a:t>IV. </a:t>
            </a:r>
            <a:r>
              <a:rPr lang="ru-RU" dirty="0" smtClean="0"/>
              <a:t>Базы данных о нуклеотидных последовательностях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47994" y="6309320"/>
            <a:ext cx="2133600" cy="365125"/>
          </a:xfrm>
        </p:spPr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22556" y="332656"/>
            <a:ext cx="8228013" cy="1546225"/>
            <a:chOff x="159172" y="629245"/>
            <a:chExt cx="8228013" cy="154622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46647" y="1278533"/>
              <a:ext cx="6337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619672" y="837208"/>
              <a:ext cx="6696075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pc="600" dirty="0">
                  <a:latin typeface="Courier New" pitchFamily="49" charset="0"/>
                  <a:cs typeface="Courier New" pitchFamily="49" charset="0"/>
                </a:rPr>
                <a:t>ATCGTGCAGTGCGTAAACGTAGCAGTCGA</a:t>
              </a:r>
              <a:endParaRPr lang="ru-RU" spc="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9672" y="1700808"/>
              <a:ext cx="6551613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pc="600" dirty="0">
                  <a:latin typeface="Courier New" pitchFamily="49" charset="0"/>
                  <a:cs typeface="Courier New" pitchFamily="49" charset="0"/>
                </a:rPr>
                <a:t>UACGACGUCACGCAU</a:t>
              </a:r>
              <a:endParaRPr lang="ru-RU" spc="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49" name="TextBox 6"/>
            <p:cNvSpPr txBox="1">
              <a:spLocks noChangeArrowheads="1"/>
            </p:cNvSpPr>
            <p:nvPr/>
          </p:nvSpPr>
          <p:spPr bwMode="auto">
            <a:xfrm>
              <a:off x="1114847" y="629245"/>
              <a:ext cx="431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3’</a:t>
              </a:r>
              <a:endParaRPr lang="ru-RU"/>
            </a:p>
          </p:txBody>
        </p:sp>
        <p:sp>
          <p:nvSpPr>
            <p:cNvPr id="6150" name="TextBox 7"/>
            <p:cNvSpPr txBox="1">
              <a:spLocks noChangeArrowheads="1"/>
            </p:cNvSpPr>
            <p:nvPr/>
          </p:nvSpPr>
          <p:spPr bwMode="auto">
            <a:xfrm>
              <a:off x="7955385" y="651470"/>
              <a:ext cx="431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5’</a:t>
              </a:r>
              <a:endParaRPr lang="ru-RU"/>
            </a:p>
          </p:txBody>
        </p:sp>
        <p:sp>
          <p:nvSpPr>
            <p:cNvPr id="6151" name="TextBox 8"/>
            <p:cNvSpPr txBox="1">
              <a:spLocks noChangeArrowheads="1"/>
            </p:cNvSpPr>
            <p:nvPr/>
          </p:nvSpPr>
          <p:spPr bwMode="auto">
            <a:xfrm>
              <a:off x="1127547" y="1805583"/>
              <a:ext cx="4333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5’</a:t>
              </a:r>
              <a:endParaRPr lang="ru-RU"/>
            </a:p>
          </p:txBody>
        </p:sp>
        <p:sp>
          <p:nvSpPr>
            <p:cNvPr id="6152" name="TextBox 9"/>
            <p:cNvSpPr txBox="1">
              <a:spLocks noChangeArrowheads="1"/>
            </p:cNvSpPr>
            <p:nvPr/>
          </p:nvSpPr>
          <p:spPr bwMode="auto">
            <a:xfrm>
              <a:off x="5939260" y="1710333"/>
              <a:ext cx="431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3’</a:t>
              </a: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894685" y="1205508"/>
              <a:ext cx="325437" cy="6889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546647" y="1637308"/>
              <a:ext cx="3348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220122" y="1637308"/>
              <a:ext cx="574675" cy="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6" name="TextBox 24"/>
            <p:cNvSpPr txBox="1">
              <a:spLocks noChangeArrowheads="1"/>
            </p:cNvSpPr>
            <p:nvPr/>
          </p:nvSpPr>
          <p:spPr bwMode="auto">
            <a:xfrm>
              <a:off x="159172" y="999133"/>
              <a:ext cx="8112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ДНК</a:t>
              </a:r>
            </a:p>
          </p:txBody>
        </p:sp>
        <p:sp>
          <p:nvSpPr>
            <p:cNvPr id="6157" name="TextBox 25"/>
            <p:cNvSpPr txBox="1">
              <a:spLocks noChangeArrowheads="1"/>
            </p:cNvSpPr>
            <p:nvPr/>
          </p:nvSpPr>
          <p:spPr bwMode="auto">
            <a:xfrm>
              <a:off x="178222" y="1411883"/>
              <a:ext cx="8112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РНК</a:t>
              </a:r>
            </a:p>
          </p:txBody>
        </p:sp>
      </p:grpSp>
      <p:sp>
        <p:nvSpPr>
          <p:cNvPr id="6160" name="TextBox 28"/>
          <p:cNvSpPr txBox="1">
            <a:spLocks noChangeArrowheads="1"/>
          </p:cNvSpPr>
          <p:nvPr/>
        </p:nvSpPr>
        <p:spPr bwMode="auto">
          <a:xfrm>
            <a:off x="3347864" y="1844824"/>
            <a:ext cx="16198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Запись: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987" y="2420888"/>
            <a:ext cx="9001547" cy="3589584"/>
            <a:chOff x="-7515" y="3151783"/>
            <a:chExt cx="9001547" cy="3589584"/>
          </a:xfrm>
        </p:grpSpPr>
        <p:sp>
          <p:nvSpPr>
            <p:cNvPr id="27" name="TextBox 26"/>
            <p:cNvSpPr txBox="1"/>
            <p:nvPr/>
          </p:nvSpPr>
          <p:spPr>
            <a:xfrm>
              <a:off x="1259310" y="4120158"/>
              <a:ext cx="6696075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pc="600" dirty="0">
                  <a:latin typeface="Courier New" pitchFamily="49" charset="0"/>
                  <a:cs typeface="Courier New" pitchFamily="49" charset="0"/>
                </a:rPr>
                <a:t>AGCTGACGATGCAAATGCGTGACGTGCTA</a:t>
              </a:r>
              <a:endParaRPr lang="ru-RU" spc="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59310" y="4696420"/>
              <a:ext cx="65532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6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pc="600" dirty="0">
                  <a:latin typeface="Courier New" pitchFamily="49" charset="0"/>
                  <a:cs typeface="Courier New" pitchFamily="49" charset="0"/>
                </a:rPr>
                <a:t>ACGACG</a:t>
              </a:r>
              <a:r>
                <a:rPr lang="en-US" b="1" spc="6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pc="600" dirty="0">
                  <a:latin typeface="Courier New" pitchFamily="49" charset="0"/>
                  <a:cs typeface="Courier New" pitchFamily="49" charset="0"/>
                </a:rPr>
                <a:t>CACGCA</a:t>
              </a:r>
              <a:r>
                <a:rPr lang="en-US" b="1" spc="600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endParaRPr lang="ru-RU" b="1" spc="6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61" name="TextBox 29"/>
            <p:cNvSpPr txBox="1">
              <a:spLocks noChangeArrowheads="1"/>
            </p:cNvSpPr>
            <p:nvPr/>
          </p:nvSpPr>
          <p:spPr bwMode="auto">
            <a:xfrm>
              <a:off x="159172" y="4120158"/>
              <a:ext cx="8302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ДНК</a:t>
              </a:r>
            </a:p>
          </p:txBody>
        </p:sp>
        <p:sp>
          <p:nvSpPr>
            <p:cNvPr id="6162" name="TextBox 30"/>
            <p:cNvSpPr txBox="1">
              <a:spLocks noChangeArrowheads="1"/>
            </p:cNvSpPr>
            <p:nvPr/>
          </p:nvSpPr>
          <p:spPr bwMode="auto">
            <a:xfrm>
              <a:off x="178222" y="4613870"/>
              <a:ext cx="8318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РНК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898947" y="4397970"/>
              <a:ext cx="3730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</a:rPr>
                <a:t>5</a:t>
              </a:r>
              <a:r>
                <a:rPr lang="en-US" b="1">
                  <a:solidFill>
                    <a:srgbClr val="C00000"/>
                  </a:solidFill>
                </a:rPr>
                <a:t>’</a:t>
              </a:r>
              <a:endParaRPr lang="ru-RU" b="1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7655347" y="4397970"/>
              <a:ext cx="3730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3’</a:t>
              </a:r>
              <a:endParaRPr lang="ru-RU" b="1">
                <a:solidFill>
                  <a:srgbClr val="C00000"/>
                </a:solidFill>
              </a:endParaRPr>
            </a:p>
          </p:txBody>
        </p:sp>
        <p:grpSp>
          <p:nvGrpSpPr>
            <p:cNvPr id="2" name="Группа 41"/>
            <p:cNvGrpSpPr>
              <a:grpSpLocks/>
            </p:cNvGrpSpPr>
            <p:nvPr/>
          </p:nvGrpSpPr>
          <p:grpSpPr bwMode="auto">
            <a:xfrm>
              <a:off x="1403772" y="3151783"/>
              <a:ext cx="7559675" cy="679450"/>
              <a:chOff x="1475656" y="2821578"/>
              <a:chExt cx="7560840" cy="679430"/>
            </a:xfrm>
          </p:grpSpPr>
          <p:sp>
            <p:nvSpPr>
              <p:cNvPr id="34" name="Прямоугольная выноска 33"/>
              <p:cNvSpPr/>
              <p:nvPr/>
            </p:nvSpPr>
            <p:spPr>
              <a:xfrm>
                <a:off x="1978972" y="2821578"/>
                <a:ext cx="7057524" cy="679430"/>
              </a:xfrm>
              <a:prstGeom prst="wedgeRectCallout">
                <a:avLst>
                  <a:gd name="adj1" fmla="val -20486"/>
                  <a:gd name="adj2" fmla="val 86378"/>
                </a:avLst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73" name="TextBox 34"/>
              <p:cNvSpPr txBox="1">
                <a:spLocks noChangeArrowheads="1"/>
              </p:cNvSpPr>
              <p:nvPr/>
            </p:nvSpPr>
            <p:spPr bwMode="auto">
              <a:xfrm>
                <a:off x="1475656" y="2821578"/>
                <a:ext cx="756084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800100" lvl="1" indent="-342900"/>
                <a:r>
                  <a:rPr lang="ru-RU" dirty="0"/>
                  <a:t>Последовательность = последовательность однобуквенных символов.</a:t>
                </a:r>
              </a:p>
              <a:p>
                <a:pPr marL="800100" lvl="1" indent="-342900"/>
                <a:r>
                  <a:rPr lang="ru-RU" dirty="0"/>
                  <a:t>Никаких дефисов и обозначений фосфодиэфирных связей.</a:t>
                </a:r>
              </a:p>
            </p:txBody>
          </p:sp>
        </p:grpSp>
        <p:grpSp>
          <p:nvGrpSpPr>
            <p:cNvPr id="4" name="Группа 42"/>
            <p:cNvGrpSpPr>
              <a:grpSpLocks/>
            </p:cNvGrpSpPr>
            <p:nvPr/>
          </p:nvGrpSpPr>
          <p:grpSpPr bwMode="auto">
            <a:xfrm>
              <a:off x="2801195" y="5739409"/>
              <a:ext cx="6192837" cy="1001958"/>
              <a:chOff x="2873488" y="5339987"/>
              <a:chExt cx="6192688" cy="638927"/>
            </a:xfrm>
          </p:grpSpPr>
          <p:sp>
            <p:nvSpPr>
              <p:cNvPr id="37" name="Прямоугольная выноска 36"/>
              <p:cNvSpPr/>
              <p:nvPr/>
            </p:nvSpPr>
            <p:spPr>
              <a:xfrm rot="10800000">
                <a:off x="2873488" y="5339987"/>
                <a:ext cx="6192688" cy="638927"/>
              </a:xfrm>
              <a:prstGeom prst="wedgeRectCallout">
                <a:avLst>
                  <a:gd name="adj1" fmla="val 24417"/>
                  <a:gd name="adj2" fmla="val 131765"/>
                </a:avLst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71" name="TextBox 38"/>
              <p:cNvSpPr txBox="1">
                <a:spLocks noChangeArrowheads="1"/>
              </p:cNvSpPr>
              <p:nvPr/>
            </p:nvSpPr>
            <p:spPr bwMode="auto">
              <a:xfrm>
                <a:off x="2873488" y="5344211"/>
                <a:ext cx="6142793" cy="58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dirty="0"/>
                  <a:t>Одни и те же буквы используются для записи ДНК и РНК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(в записи указано какая последовательность  – РНК или ДНК – а в последовательности </a:t>
                </a:r>
                <a:r>
                  <a:rPr lang="en-US" dirty="0" smtClean="0"/>
                  <a:t>T </a:t>
                </a:r>
                <a:r>
                  <a:rPr lang="ru-RU" dirty="0" smtClean="0"/>
                  <a:t>а не </a:t>
                </a:r>
                <a:r>
                  <a:rPr lang="en-US" dirty="0" smtClean="0"/>
                  <a:t>U</a:t>
                </a:r>
                <a:r>
                  <a:rPr lang="ru-RU" dirty="0"/>
                  <a:t>)</a:t>
                </a:r>
              </a:p>
            </p:txBody>
          </p:sp>
        </p:grpSp>
        <p:grpSp>
          <p:nvGrpSpPr>
            <p:cNvPr id="7" name="Группа 43"/>
            <p:cNvGrpSpPr>
              <a:grpSpLocks/>
            </p:cNvGrpSpPr>
            <p:nvPr/>
          </p:nvGrpSpPr>
          <p:grpSpPr bwMode="auto">
            <a:xfrm>
              <a:off x="-7515" y="5383808"/>
              <a:ext cx="2635250" cy="495300"/>
              <a:chOff x="64961" y="5053435"/>
              <a:chExt cx="2634829" cy="495155"/>
            </a:xfrm>
          </p:grpSpPr>
          <p:sp>
            <p:nvSpPr>
              <p:cNvPr id="40" name="Прямоугольная выноска 39"/>
              <p:cNvSpPr/>
              <p:nvPr/>
            </p:nvSpPr>
            <p:spPr>
              <a:xfrm rot="10800000">
                <a:off x="64961" y="5053435"/>
                <a:ext cx="2634829" cy="495155"/>
              </a:xfrm>
              <a:prstGeom prst="wedgeRectCallout">
                <a:avLst>
                  <a:gd name="adj1" fmla="val 11072"/>
                  <a:gd name="adj2" fmla="val 184136"/>
                </a:avLst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69" name="TextBox 40"/>
              <p:cNvSpPr txBox="1">
                <a:spLocks noChangeArrowheads="1"/>
              </p:cNvSpPr>
              <p:nvPr/>
            </p:nvSpPr>
            <p:spPr bwMode="auto">
              <a:xfrm>
                <a:off x="179512" y="5147900"/>
                <a:ext cx="23234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/>
                  <a:t>Направление: 5</a:t>
                </a:r>
                <a:r>
                  <a:rPr lang="en-US"/>
                  <a:t>’ -&gt; 3’</a:t>
                </a:r>
                <a:endParaRPr lang="ru-RU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627784" y="116632"/>
            <a:ext cx="3406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Последовательность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0269" y="6381328"/>
            <a:ext cx="126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С.А.С.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6453336"/>
            <a:ext cx="38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быстро пролистнуть!!!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642350" cy="1223962"/>
          </a:xfrm>
          <a:noFill/>
        </p:spPr>
        <p:txBody>
          <a:bodyPr wrap="none" lIns="0" tIns="0" rIns="0" bIns="0"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000066"/>
                </a:solidFill>
              </a:rPr>
              <a:t>Общепринятые однобуквенные обозначения для стандартных</a:t>
            </a:r>
            <a:endParaRPr lang="en-US" sz="2000" b="1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000066"/>
                </a:solidFill>
              </a:rPr>
              <a:t>азотистых</a:t>
            </a:r>
            <a:r>
              <a:rPr lang="en-US" sz="2000" b="1" smtClean="0">
                <a:solidFill>
                  <a:srgbClr val="000066"/>
                </a:solidFill>
              </a:rPr>
              <a:t> </a:t>
            </a:r>
            <a:r>
              <a:rPr lang="ru-RU" sz="2000" b="1" smtClean="0">
                <a:solidFill>
                  <a:srgbClr val="000066"/>
                </a:solidFill>
              </a:rPr>
              <a:t>оснований</a:t>
            </a:r>
            <a:r>
              <a:rPr lang="en-US" sz="2000" b="1" smtClean="0">
                <a:solidFill>
                  <a:srgbClr val="000066"/>
                </a:solidFill>
              </a:rPr>
              <a:t> </a:t>
            </a:r>
            <a:r>
              <a:rPr lang="ru-RU" sz="2000" b="1" smtClean="0">
                <a:solidFill>
                  <a:srgbClr val="000066"/>
                </a:solidFill>
              </a:rPr>
              <a:t>(остатков нуклеозидов и нуклеотидов)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000066"/>
                </a:solidFill>
              </a:rPr>
              <a:t>и вырожденных позиций в выравниваниях нуклеиновых кислот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3841" b="2699"/>
          <a:stretch>
            <a:fillRect/>
          </a:stretch>
        </p:blipFill>
        <p:spPr bwMode="auto">
          <a:xfrm>
            <a:off x="5940425" y="1916113"/>
            <a:ext cx="30432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50825" y="1557338"/>
          <a:ext cx="6672263" cy="4608512"/>
        </p:xfrm>
        <a:graphic>
          <a:graphicData uri="http://schemas.openxmlformats.org/presentationml/2006/ole">
            <p:oleObj spid="_x0000_s52239" name="Документ" r:id="rId5" imgW="7411974" imgH="5120234" progId="Word.Document.8">
              <p:embed/>
            </p:oleObj>
          </a:graphicData>
        </a:graphic>
      </p:graphicFrame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841603" y="5938836"/>
            <a:ext cx="5256584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Arial" charset="0"/>
                <a:hlinkClick r:id="rId6"/>
              </a:rPr>
              <a:t>http://www.bioinformatics.org/sms/iupac.html</a:t>
            </a:r>
            <a:endParaRPr lang="en-US" sz="1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  <a:hlinkClick r:id="rId7"/>
              </a:rPr>
              <a:t>http://www.chick.manchester.ac.uk/SiteSeer/IUPAC_codes.html</a:t>
            </a:r>
            <a:endParaRPr lang="ru-RU" sz="14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488050"/>
            <a:ext cx="38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быстро пролистнуть!!!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656406" y="2273740"/>
            <a:ext cx="8020050" cy="3859728"/>
            <a:chOff x="323850" y="1462145"/>
            <a:chExt cx="8020050" cy="3829667"/>
          </a:xfrm>
        </p:grpSpPr>
        <p:pic>
          <p:nvPicPr>
            <p:cNvPr id="23556" name="Picture 28" descr="NCBI Logo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882650" y="2708275"/>
              <a:ext cx="189865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29" descr="logo_embl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5963" y="2708275"/>
              <a:ext cx="167640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30" descr="http://www.ddbj.nig.ac.jp/images/logosmall.jpg"/>
            <p:cNvPicPr preferRelativeResize="0"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5703888" y="2708275"/>
              <a:ext cx="2540000" cy="898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Левая фигурная скобка 4"/>
            <p:cNvSpPr/>
            <p:nvPr/>
          </p:nvSpPr>
          <p:spPr>
            <a:xfrm rot="16200000">
              <a:off x="4083050" y="533400"/>
              <a:ext cx="501650" cy="8020050"/>
            </a:xfrm>
            <a:prstGeom prst="leftBrac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3614737" y="4746014"/>
              <a:ext cx="1647825" cy="54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ru-RU" sz="3000" b="1" dirty="0" smtClean="0"/>
                <a:t>INSDC</a:t>
              </a:r>
              <a:endParaRPr lang="ru-RU" altLang="ru-RU" sz="2400" dirty="0"/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1147763" y="3644900"/>
              <a:ext cx="1368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dirty="0" err="1"/>
                <a:t>GenBank</a:t>
              </a:r>
              <a:endParaRPr lang="ru-RU" altLang="ru-RU" sz="2400" dirty="0"/>
            </a:p>
          </p:txBody>
        </p:sp>
        <p:sp>
          <p:nvSpPr>
            <p:cNvPr id="23562" name="TextBox 7"/>
            <p:cNvSpPr txBox="1">
              <a:spLocks noChangeArrowheads="1"/>
            </p:cNvSpPr>
            <p:nvPr/>
          </p:nvSpPr>
          <p:spPr bwMode="auto">
            <a:xfrm>
              <a:off x="3722688" y="3644900"/>
              <a:ext cx="12223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/>
                <a:t>EMBL</a:t>
              </a:r>
              <a:endParaRPr lang="ru-RU" altLang="ru-RU" sz="2400"/>
            </a:p>
          </p:txBody>
        </p:sp>
        <p:sp>
          <p:nvSpPr>
            <p:cNvPr id="23563" name="TextBox 8"/>
            <p:cNvSpPr txBox="1">
              <a:spLocks noChangeArrowheads="1"/>
            </p:cNvSpPr>
            <p:nvPr/>
          </p:nvSpPr>
          <p:spPr bwMode="auto">
            <a:xfrm>
              <a:off x="6596063" y="3573463"/>
              <a:ext cx="10350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/>
                <a:t>DDBJ</a:t>
              </a:r>
              <a:endParaRPr lang="ru-RU" altLang="ru-RU" sz="2400"/>
            </a:p>
          </p:txBody>
        </p:sp>
        <p:pic>
          <p:nvPicPr>
            <p:cNvPr id="23564" name="Рисунок 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2488" y="1462145"/>
              <a:ext cx="38147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 стрелкой 11"/>
            <p:cNvCxnSpPr/>
            <p:nvPr/>
          </p:nvCxnSpPr>
          <p:spPr>
            <a:xfrm flipV="1">
              <a:off x="4030663" y="1959130"/>
              <a:ext cx="0" cy="7207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5" name="Заголовок 19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549035"/>
          </a:xfrm>
        </p:spPr>
        <p:txBody>
          <a:bodyPr/>
          <a:lstStyle/>
          <a:p>
            <a:r>
              <a:rPr lang="ru-RU" altLang="ru-RU" dirty="0" smtClean="0"/>
              <a:t>Нуклеотидный архив</a:t>
            </a:r>
            <a:br>
              <a:rPr lang="ru-RU" altLang="ru-RU" dirty="0" smtClean="0"/>
            </a:br>
            <a:r>
              <a:rPr lang="ru-RU" altLang="ru-RU" sz="3600" dirty="0" smtClean="0"/>
              <a:t>Консорциум </a:t>
            </a:r>
            <a:r>
              <a:rPr lang="en-US" altLang="ru-RU" sz="3600" b="1" dirty="0" smtClean="0"/>
              <a:t>INSDC</a:t>
            </a:r>
            <a:r>
              <a:rPr lang="ru-RU" altLang="ru-RU" sz="3600" b="1" dirty="0" smtClean="0"/>
              <a:t> </a:t>
            </a:r>
            <a:r>
              <a:rPr lang="ru-RU" altLang="ru-RU" sz="3600" dirty="0" smtClean="0"/>
              <a:t> </a:t>
            </a:r>
            <a:r>
              <a:rPr lang="en-US" altLang="ru-RU" sz="2800" dirty="0" smtClean="0"/>
              <a:t>(</a:t>
            </a:r>
            <a:r>
              <a:rPr lang="en-US" altLang="ru-RU" sz="2800" dirty="0"/>
              <a:t>International Nucleotide Sequence Database Collaboration)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 smtClean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21275" y="6021288"/>
            <a:ext cx="253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http://www.insdc.org/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рхивы </a:t>
            </a:r>
            <a:r>
              <a:rPr lang="en-US" dirty="0" smtClean="0"/>
              <a:t>EMBL (ENA), </a:t>
            </a:r>
            <a:r>
              <a:rPr lang="en-US" dirty="0" err="1" smtClean="0"/>
              <a:t>Genebank</a:t>
            </a:r>
            <a:r>
              <a:rPr lang="en-US" dirty="0" smtClean="0"/>
              <a:t>, DDBJ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Ранее архивы стремились хранить все нуклеотидные последовательности. Статья не принималась, если последовательность не была депонирована в архиве!</a:t>
            </a:r>
          </a:p>
          <a:p>
            <a:r>
              <a:rPr lang="ru-RU" dirty="0" smtClean="0"/>
              <a:t>Сейчас это не так. Многие геномные данные хранятся на сайтах проектов и не депонированы (пока?!) в архивы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77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5438334"/>
              </p:ext>
            </p:extLst>
          </p:nvPr>
        </p:nvGraphicFramePr>
        <p:xfrm>
          <a:off x="2051721" y="1340768"/>
          <a:ext cx="6912768" cy="4525964"/>
        </p:xfrm>
        <a:graphic>
          <a:graphicData uri="http://schemas.openxmlformats.org/drawingml/2006/table">
            <a:tbl>
              <a:tblPr/>
              <a:tblGrid>
                <a:gridCol w="1717812"/>
                <a:gridCol w="1180671"/>
                <a:gridCol w="1416805"/>
                <a:gridCol w="2597480"/>
              </a:tblGrid>
              <a:tr h="514011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  <a:latin typeface="inherit"/>
                        </a:rPr>
                        <a:t>Data type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  <a:latin typeface="inherit"/>
                        </a:rPr>
                        <a:t>DDBJ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  <a:latin typeface="inherit"/>
                        </a:rPr>
                        <a:t>EMBL-EBI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  <a:latin typeface="inherit"/>
                        </a:rPr>
                        <a:t>NCBI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4960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  <a:latin typeface="inherit"/>
                        </a:rPr>
                        <a:t>Next generation reads</a:t>
                      </a: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 dirty="0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2"/>
                        </a:rPr>
                        <a:t>Sequence Read Archive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  <a:latin typeface="inherit"/>
                        </a:rPr>
                        <a:t>European Nucleotide</a:t>
                      </a:r>
                    </a:p>
                    <a:p>
                      <a:pPr algn="ctr" fontAlgn="base"/>
                      <a:r>
                        <a:rPr lang="en-US" sz="1600" dirty="0">
                          <a:effectLst/>
                          <a:latin typeface="inherit"/>
                        </a:rPr>
                        <a:t>Archive (</a:t>
                      </a:r>
                      <a:r>
                        <a:rPr lang="en-US" sz="1600" u="sng" dirty="0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3"/>
                        </a:rPr>
                        <a:t>ENA</a:t>
                      </a:r>
                      <a:r>
                        <a:rPr lang="en-US" sz="16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4"/>
                        </a:rPr>
                        <a:t>Sequence Read Archive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  <a:latin typeface="inherit"/>
                        </a:rPr>
                        <a:t>Capillary reads</a:t>
                      </a: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 dirty="0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5"/>
                        </a:rPr>
                        <a:t>Trace Archive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 dirty="0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6"/>
                        </a:rPr>
                        <a:t>Trace Archive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4644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  <a:latin typeface="inherit"/>
                        </a:rPr>
                        <a:t>Annotated sequences</a:t>
                      </a: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7"/>
                        </a:rPr>
                        <a:t>DDBJ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8"/>
                        </a:rPr>
                        <a:t>GenBank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11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  <a:latin typeface="inherit"/>
                        </a:rPr>
                        <a:t>Samples</a:t>
                      </a: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9"/>
                        </a:rPr>
                        <a:t>BioSample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10"/>
                        </a:rPr>
                        <a:t>BioSample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11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  <a:latin typeface="inherit"/>
                        </a:rPr>
                        <a:t>Studies</a:t>
                      </a: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11"/>
                        </a:rPr>
                        <a:t>BioProject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u="sng" dirty="0" err="1">
                          <a:solidFill>
                            <a:srgbClr val="0062A0"/>
                          </a:solidFill>
                          <a:effectLst/>
                          <a:latin typeface="inherit"/>
                          <a:hlinkClick r:id="rId12"/>
                        </a:rPr>
                        <a:t>BioProject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33377" marR="33377" marT="16689" marB="16689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784473" y="1083702"/>
            <a:ext cx="2972230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67322" y="6822"/>
            <a:ext cx="9144000" cy="945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1324278"/>
            <a:ext cx="1591618" cy="45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mtClean="0"/>
              <a:t>SRA </a:t>
            </a:r>
            <a:r>
              <a:rPr lang="ru-RU" smtClean="0"/>
              <a:t>и </a:t>
            </a:r>
            <a:r>
              <a:rPr lang="en-US" smtClean="0"/>
              <a:t>Trace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27650"/>
          </a:xfrm>
        </p:spPr>
        <p:txBody>
          <a:bodyPr/>
          <a:lstStyle/>
          <a:p>
            <a:r>
              <a:rPr lang="en-US" sz="2800" b="1" smtClean="0"/>
              <a:t>SRA – Sequence Reads Archive</a:t>
            </a:r>
          </a:p>
          <a:p>
            <a:r>
              <a:rPr lang="en-US" sz="2800" smtClean="0"/>
              <a:t>The </a:t>
            </a:r>
            <a:r>
              <a:rPr lang="en-US" sz="2800" b="1" smtClean="0"/>
              <a:t>Trace Archives</a:t>
            </a:r>
            <a:r>
              <a:rPr lang="en-US" sz="2800" smtClean="0"/>
              <a:t> includes the following archives:</a:t>
            </a:r>
          </a:p>
          <a:p>
            <a:pPr lvl="1"/>
            <a:r>
              <a:rPr lang="en-US" sz="2400" smtClean="0"/>
              <a:t>The </a:t>
            </a:r>
            <a:r>
              <a:rPr lang="en-US" sz="2400" smtClean="0">
                <a:hlinkClick r:id="rId2"/>
              </a:rPr>
              <a:t>Sequence Read Archive</a:t>
            </a:r>
            <a:r>
              <a:rPr lang="en-US" sz="2400" smtClean="0"/>
              <a:t> (SRA) stores raw sequence data from "next-generation" sequencing technologies including 454, IonTorrent, Illumina, SOLiD, Helicos and Complete Genomics. </a:t>
            </a:r>
          </a:p>
          <a:p>
            <a:pPr lvl="1"/>
            <a:r>
              <a:rPr lang="en-US" sz="2400" smtClean="0"/>
              <a:t>The </a:t>
            </a:r>
            <a:r>
              <a:rPr lang="en-US" sz="2400" smtClean="0">
                <a:hlinkClick r:id="rId3"/>
              </a:rPr>
              <a:t>Trace Archive</a:t>
            </a:r>
            <a:r>
              <a:rPr lang="en-US" sz="2400" smtClean="0"/>
              <a:t> serves </a:t>
            </a:r>
            <a:r>
              <a:rPr lang="en-US" sz="2400" b="1" smtClean="0"/>
              <a:t>as the repository of sequencing data from gel/capillary platforms </a:t>
            </a:r>
            <a:r>
              <a:rPr lang="en-US" sz="2400" smtClean="0"/>
              <a:t>such as Applied Biosystems ABI 3730</a:t>
            </a:r>
            <a:r>
              <a:rPr lang="en-US" sz="2400" baseline="30000" smtClean="0"/>
              <a:t>®</a:t>
            </a:r>
            <a:r>
              <a:rPr lang="en-US" sz="2400" smtClean="0"/>
              <a:t>.</a:t>
            </a:r>
          </a:p>
          <a:p>
            <a:pPr lvl="1"/>
            <a:r>
              <a:rPr lang="en-US" sz="2400" b="1" smtClean="0"/>
              <a:t>The </a:t>
            </a:r>
            <a:r>
              <a:rPr lang="en-US" sz="2400" b="1" smtClean="0">
                <a:hlinkClick r:id="rId4"/>
              </a:rPr>
              <a:t>Trace Assembly Archive</a:t>
            </a:r>
            <a:r>
              <a:rPr lang="en-US" sz="2400" b="1" smtClean="0"/>
              <a:t> stores pairwise alignment and multiple alignment of sequencing reads</a:t>
            </a:r>
            <a:r>
              <a:rPr lang="en-US" sz="2400" smtClean="0"/>
              <a:t>, linking basic trace data with finished genomic sequence as found in GenBank.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52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1579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400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0" y="1579563"/>
            <a:ext cx="68294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1579563"/>
            <a:ext cx="137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1579563"/>
            <a:ext cx="1085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 noRot="1"/>
          </p:cNvGrpSpPr>
          <p:nvPr/>
        </p:nvGrpSpPr>
        <p:grpSpPr bwMode="auto">
          <a:xfrm>
            <a:off x="30163" y="-747713"/>
            <a:ext cx="9005887" cy="1598613"/>
            <a:chOff x="0" y="0"/>
            <a:chExt cx="5760" cy="1007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4899" y="528"/>
              <a:ext cx="861" cy="47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200" b="1">
                  <a:solidFill>
                    <a:srgbClr val="333399"/>
                  </a:solidFill>
                  <a:cs typeface="Times New Roman" pitchFamily="18" charset="0"/>
                </a:rPr>
                <a:t>DDBJ</a:t>
              </a:r>
              <a:endParaRPr lang="en-US" sz="2200"/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3768" y="528"/>
              <a:ext cx="1131" cy="47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200"/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2584" y="528"/>
              <a:ext cx="1184" cy="47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200" b="1">
                  <a:solidFill>
                    <a:srgbClr val="333399"/>
                  </a:solidFill>
                  <a:cs typeface="Times New Roman" pitchFamily="18" charset="0"/>
                </a:rPr>
                <a:t>EMBL</a:t>
              </a:r>
            </a:p>
            <a:p>
              <a:pPr algn="ctr"/>
              <a:endParaRPr lang="en-US" sz="2200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1831" y="528"/>
              <a:ext cx="753" cy="47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200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484" y="528"/>
              <a:ext cx="1347" cy="47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200" b="1">
                  <a:solidFill>
                    <a:srgbClr val="333399"/>
                  </a:solidFill>
                  <a:cs typeface="Times New Roman" pitchFamily="18" charset="0"/>
                </a:rPr>
                <a:t>         GenBank</a:t>
              </a:r>
              <a:endParaRPr lang="en-US" sz="2200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0" y="528"/>
              <a:ext cx="484" cy="47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200"/>
            </a:p>
          </p:txBody>
        </p:sp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>
              <a:off x="0" y="0"/>
              <a:ext cx="0" cy="528"/>
            </a:xfrm>
            <a:prstGeom prst="line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2"/>
            <p:cNvSpPr>
              <a:spLocks noChangeShapeType="1"/>
            </p:cNvSpPr>
            <p:nvPr/>
          </p:nvSpPr>
          <p:spPr bwMode="auto">
            <a:xfrm>
              <a:off x="5760" y="0"/>
              <a:ext cx="0" cy="528"/>
            </a:xfrm>
            <a:prstGeom prst="line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>
              <a:off x="0" y="528"/>
              <a:ext cx="5760" cy="0"/>
            </a:xfrm>
            <a:prstGeom prst="line">
              <a:avLst/>
            </a:prstGeom>
            <a:noFill/>
            <a:ln w="762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24"/>
            <p:cNvSpPr>
              <a:spLocks noChangeShapeType="1"/>
            </p:cNvSpPr>
            <p:nvPr/>
          </p:nvSpPr>
          <p:spPr bwMode="auto">
            <a:xfrm>
              <a:off x="0" y="1007"/>
              <a:ext cx="5760" cy="0"/>
            </a:xfrm>
            <a:prstGeom prst="line">
              <a:avLst/>
            </a:prstGeom>
            <a:noFill/>
            <a:ln w="76200" cap="sq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>
              <a:off x="0" y="528"/>
              <a:ext cx="0" cy="479"/>
            </a:xfrm>
            <a:prstGeom prst="line">
              <a:avLst/>
            </a:prstGeom>
            <a:noFill/>
            <a:ln w="76200" cap="sq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>
              <a:off x="5760" y="528"/>
              <a:ext cx="0" cy="479"/>
            </a:xfrm>
            <a:prstGeom prst="line">
              <a:avLst/>
            </a:prstGeom>
            <a:noFill/>
            <a:ln w="76200" cap="sq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23" name="Picture 28" descr="NCBI Logo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1463" y="158750"/>
            <a:ext cx="1114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9" descr="logo_embl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3" y="187325"/>
            <a:ext cx="86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0" descr="http://www.ddbj.nig.ac.jp/images/logosmall.jpg"/>
          <p:cNvPicPr preferRelativeResize="0"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477000" y="176213"/>
            <a:ext cx="152717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6" name="Rectangle 331">
            <a:hlinkClick r:id="rId7"/>
          </p:cNvPr>
          <p:cNvSpPr>
            <a:spLocks noChangeArrowheads="1" noTextEdit="1"/>
          </p:cNvSpPr>
          <p:nvPr/>
        </p:nvSpPr>
        <p:spPr bwMode="auto">
          <a:xfrm>
            <a:off x="2238375" y="1671638"/>
            <a:ext cx="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527248" y="836712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банки-архивы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обмениваются данными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1 запись = 1 эксперимент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границы </a:t>
            </a:r>
            <a:r>
              <a:rPr lang="ru-RU" sz="2600" b="1" dirty="0">
                <a:solidFill>
                  <a:srgbClr val="C00000"/>
                </a:solidFill>
              </a:rPr>
              <a:t>экспериментальные</a:t>
            </a:r>
            <a:r>
              <a:rPr lang="ru-RU" sz="2400" dirty="0"/>
              <a:t>, а не естественные</a:t>
            </a:r>
          </a:p>
        </p:txBody>
      </p:sp>
      <p:pic>
        <p:nvPicPr>
          <p:cNvPr id="9228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82" y="2452557"/>
            <a:ext cx="8102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5496" y="6488050"/>
            <a:ext cx="38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быстро пролистнуть!!!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9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ru-RU" dirty="0" smtClean="0"/>
              <a:t>Разделы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78054-9893-4433-9B13-C4D815CC72E2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7626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06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ru-RU" altLang="ru-RU" dirty="0" smtClean="0"/>
              <a:t>Структура записи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613" y="1052513"/>
            <a:ext cx="6985000" cy="452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LOCUS       LGKD01000001     253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DNA     linear   INV 31-JUL-2015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DEFINITION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Scaffold4_contig_1, whole genome </a:t>
            </a:r>
            <a:r>
              <a:rPr lang="ru-RU" sz="1200" dirty="0">
                <a:latin typeface="Courier New" pitchFamily="49" charset="0"/>
                <a:cs typeface="Courier New" pitchFamily="49" charset="0"/>
              </a:rPr>
              <a:t>	   	 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shotgun sequence.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ACCESSION   LGKD01000001 LGKD01000000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DBLINK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BioProject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PRJNA270931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BioSample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SAMN03271701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SOURCE    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ORGANISM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Eukaryota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Metazoa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Lophotrochozoa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Mollusca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Cephalopoda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Coleoidea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Neocoleoidea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Octopodiformes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Octopoda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Incirrata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Octopodidae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Octopus.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COMMENT     ##Genome-Assembly-Data-START##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Assembly Method      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Meraculous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v. May-2013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Assembly Name         :: Octopus_bimaculoides_v2_0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Genome Coverage       :: 92x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Sequencing Technology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Illumina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HiSeq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2000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##Genome-Assembly-Data-END##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FEATURES             Location/Qualifiers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source          1..253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/organism="Octopus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mol_type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="genomic DNA"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ORIGIN      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1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gaacagcatg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aatgttaaaa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ctgaaatgga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tgatgatgat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gatgatgatg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981075"/>
            <a:ext cx="6913562" cy="544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ID   LGKD01000001; SV 1; linear; genomic DNA; WGS; INV; 253 BP.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AC   LGKD01000001;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PR   Project:PRJNA270931;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DT   07-AUG-2015 (Rel. 125, Created)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DE 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Scaffold4_contig_1, whole genome shotgun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sequ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OS 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OC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Eukaryota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Metazoa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Lophotrochozoa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Mollusca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Cephalopoda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Coleoidea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##Genome-Assembly-Data-START##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Assembly Method      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Meraculous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v. May-2013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Assembly Name         :: Octopus_bimaculoides_v2_0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Genome Coverage       :: 92x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Sequencing Technology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Illumina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HiSeq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2000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##Genome-Assembly-Data-END##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FH   Key             Location/Qualifiers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FT   source          1..253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FT                   /organism="Octopus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«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FT                  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mol_type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="genomic DNA"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SQ   Sequence 253 BP; 90 A; 20 C; 62 G; 81 T; 0 other;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gaacagcatg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aatgttaaaa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ctgaaatgga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tgatgatgat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gatgatgatg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//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79388" y="549275"/>
            <a:ext cx="58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/>
              <a:t>ENA</a:t>
            </a:r>
            <a:endParaRPr lang="ru-RU" altLang="ru-RU" b="1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7308850" y="549275"/>
            <a:ext cx="1048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 dirty="0" err="1"/>
              <a:t>GenBank</a:t>
            </a:r>
            <a:endParaRPr lang="ru-RU" alt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6725" y="115888"/>
            <a:ext cx="8229600" cy="706437"/>
          </a:xfrm>
        </p:spPr>
        <p:txBody>
          <a:bodyPr/>
          <a:lstStyle/>
          <a:p>
            <a:r>
              <a:rPr lang="ru-RU" altLang="ru-RU" dirty="0" smtClean="0"/>
              <a:t>История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528" y="730076"/>
            <a:ext cx="7380431" cy="6083300"/>
          </a:xfrm>
        </p:spPr>
        <p:txBody>
          <a:bodyPr/>
          <a:lstStyle/>
          <a:p>
            <a:r>
              <a:rPr lang="ru-RU" altLang="ru-RU" sz="2400" dirty="0" smtClean="0"/>
              <a:t>Первая последовательность белка</a:t>
            </a:r>
            <a:r>
              <a:rPr lang="en-US" altLang="ru-RU" sz="2400" dirty="0" smtClean="0"/>
              <a:t>:</a:t>
            </a:r>
          </a:p>
          <a:p>
            <a:pPr lvl="1"/>
            <a:r>
              <a:rPr lang="en-US" altLang="ru-RU" sz="2400" dirty="0" smtClean="0"/>
              <a:t>1951-52, </a:t>
            </a:r>
            <a:r>
              <a:rPr lang="ru-RU" altLang="ru-RU" sz="2400" dirty="0" smtClean="0"/>
              <a:t>бычий инсулин, Фредерик </a:t>
            </a:r>
            <a:br>
              <a:rPr lang="ru-RU" altLang="ru-RU" sz="2400" dirty="0" smtClean="0"/>
            </a:br>
            <a:r>
              <a:rPr lang="ru-RU" altLang="ru-RU" sz="2400" dirty="0" err="1" smtClean="0"/>
              <a:t>Сэнгер</a:t>
            </a:r>
            <a:r>
              <a:rPr lang="ru-RU" altLang="ru-RU" sz="2400" dirty="0" smtClean="0"/>
              <a:t> (нобелевская 1958)</a:t>
            </a:r>
          </a:p>
          <a:p>
            <a:r>
              <a:rPr lang="ru-RU" altLang="ru-RU" sz="2400" dirty="0" smtClean="0"/>
              <a:t>Первая последовательность вируса</a:t>
            </a:r>
            <a:r>
              <a:rPr lang="en-US" altLang="ru-RU" sz="2400" dirty="0" smtClean="0"/>
              <a:t>:</a:t>
            </a:r>
          </a:p>
          <a:p>
            <a:pPr lvl="1"/>
            <a:r>
              <a:rPr lang="en-US" altLang="ru-RU" sz="2400" dirty="0" smtClean="0"/>
              <a:t>1976, </a:t>
            </a:r>
            <a:r>
              <a:rPr lang="ru-RU" altLang="ru-RU" sz="2400" dirty="0" smtClean="0"/>
              <a:t>бактериофаг </a:t>
            </a:r>
            <a:r>
              <a:rPr lang="en-US" altLang="ru-RU" sz="2400" dirty="0" smtClean="0"/>
              <a:t>MS2, </a:t>
            </a:r>
            <a:r>
              <a:rPr lang="ru-RU" altLang="ru-RU" sz="2400" dirty="0" err="1" smtClean="0"/>
              <a:t>Уолтер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Файрес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 (</a:t>
            </a:r>
            <a:r>
              <a:rPr lang="en-US" altLang="ru-RU" sz="2400" dirty="0" smtClean="0"/>
              <a:t>Walter </a:t>
            </a:r>
            <a:r>
              <a:rPr lang="en-US" altLang="ru-RU" sz="2400" dirty="0" err="1" smtClean="0"/>
              <a:t>Fiers</a:t>
            </a:r>
            <a:r>
              <a:rPr lang="ru-RU" altLang="ru-RU" sz="2400" dirty="0" smtClean="0"/>
              <a:t>)</a:t>
            </a:r>
            <a:r>
              <a:rPr lang="en-US" altLang="ru-RU" sz="2400" dirty="0" smtClean="0"/>
              <a:t> </a:t>
            </a:r>
            <a:endParaRPr lang="ru-RU" altLang="ru-RU" sz="2400" dirty="0" smtClean="0"/>
          </a:p>
          <a:p>
            <a:r>
              <a:rPr lang="ru-RU" altLang="ru-RU" sz="2400" dirty="0" smtClean="0"/>
              <a:t>Первый геном бактерии</a:t>
            </a:r>
            <a:r>
              <a:rPr lang="en-US" altLang="ru-RU" sz="2400" dirty="0" smtClean="0"/>
              <a:t>:</a:t>
            </a:r>
          </a:p>
          <a:p>
            <a:pPr lvl="1"/>
            <a:r>
              <a:rPr lang="en-US" altLang="ru-RU" sz="2400" dirty="0" smtClean="0"/>
              <a:t>1995, </a:t>
            </a:r>
            <a:r>
              <a:rPr lang="en-US" altLang="ru-RU" sz="2400" i="1" dirty="0" err="1" smtClean="0"/>
              <a:t>Haemophilus</a:t>
            </a:r>
            <a:r>
              <a:rPr lang="en-US" altLang="ru-RU" sz="2400" i="1" dirty="0" smtClean="0"/>
              <a:t> influenza, </a:t>
            </a:r>
            <a:r>
              <a:rPr lang="ru-RU" altLang="ru-RU" sz="2400" dirty="0" err="1" smtClean="0"/>
              <a:t>Крэг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Вентер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en-US" altLang="ru-RU" sz="2400" dirty="0" smtClean="0"/>
              <a:t>(</a:t>
            </a:r>
            <a:r>
              <a:rPr lang="en-US" sz="2400" dirty="0" smtClean="0"/>
              <a:t>Craig Venter) </a:t>
            </a:r>
            <a:r>
              <a:rPr lang="ru-RU" sz="2400" dirty="0" smtClean="0"/>
              <a:t>и команда</a:t>
            </a:r>
            <a:endParaRPr lang="ru-RU" altLang="ru-RU" sz="2400" i="1" dirty="0" smtClean="0"/>
          </a:p>
          <a:p>
            <a:r>
              <a:rPr lang="ru-RU" altLang="ru-RU" sz="2400" dirty="0" smtClean="0"/>
              <a:t>Первый геном человека:</a:t>
            </a:r>
            <a:endParaRPr lang="en-US" altLang="ru-RU" sz="2400" dirty="0" smtClean="0"/>
          </a:p>
          <a:p>
            <a:pPr lvl="1"/>
            <a:r>
              <a:rPr lang="en-US" altLang="ru-RU" sz="2400" dirty="0" smtClean="0"/>
              <a:t>2001, 90%, </a:t>
            </a:r>
            <a:r>
              <a:rPr lang="ru-RU" altLang="ru-RU" sz="2400" dirty="0" smtClean="0"/>
              <a:t>международный консорциум</a:t>
            </a:r>
            <a:endParaRPr lang="en-US" altLang="ru-RU" sz="2400" dirty="0" smtClean="0"/>
          </a:p>
          <a:p>
            <a:pPr lvl="1"/>
            <a:r>
              <a:rPr lang="en-US" altLang="ru-RU" sz="2400" dirty="0" smtClean="0"/>
              <a:t>2001, Celera Genomics (</a:t>
            </a:r>
            <a:r>
              <a:rPr lang="ru-RU" altLang="ru-RU" sz="2400" dirty="0" err="1" smtClean="0"/>
              <a:t>Крэг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Вентер</a:t>
            </a:r>
            <a:r>
              <a:rPr lang="ru-RU" altLang="ru-RU" sz="2400" dirty="0" smtClean="0"/>
              <a:t>)</a:t>
            </a:r>
            <a:endParaRPr lang="en-US" altLang="ru-RU" sz="2400" dirty="0" smtClean="0"/>
          </a:p>
          <a:p>
            <a:r>
              <a:rPr lang="ru-RU" altLang="ru-RU" sz="2400" dirty="0" smtClean="0"/>
              <a:t>Сегодня – след. слайд</a:t>
            </a:r>
            <a:endParaRPr lang="en-US" altLang="ru-RU" sz="2400" dirty="0"/>
          </a:p>
          <a:p>
            <a:endParaRPr lang="ru-RU" altLang="ru-RU" sz="2000" dirty="0" smtClean="0"/>
          </a:p>
          <a:p>
            <a:endParaRPr lang="ru-RU" altLang="ru-RU" sz="2000" dirty="0" smtClean="0"/>
          </a:p>
        </p:txBody>
      </p:sp>
      <p:pic>
        <p:nvPicPr>
          <p:cNvPr id="7172" name="Picture 5" descr="Frederick Sang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711200"/>
            <a:ext cx="13287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s://upload.wikimedia.org/wikipedia/commons/thumb/7/75/Walter_Fiers.jpg/200px-Walter_Fi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75" y="2493963"/>
            <a:ext cx="13001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Craigvent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437515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3413"/>
          </a:xfrm>
        </p:spPr>
        <p:txBody>
          <a:bodyPr/>
          <a:lstStyle/>
          <a:p>
            <a:r>
              <a:rPr lang="ru-RU" altLang="ru-RU" smtClean="0"/>
              <a:t>Структура записи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981075"/>
            <a:ext cx="6913562" cy="544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ID   LGKD01000001; SV 1; linear; genomic DNA; WGS; INV; 253 BP.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AC   LGKD01000001;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PR   Project:PRJNA270931;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DT   07-AUG-2015 (Rel. 125, Created)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DE 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Scaffold4_contig_1, whole genome shotgun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sequ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OS 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OC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Eukaryota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Metazoa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Lophotrochozoa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Mollusca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Cephalopoda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Coleoidea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##Genome-Assembly-Data-START##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Assembly Method      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Meraculous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v. May-2013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Assembly Name         :: Octopus_bimaculoides_v2_0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Genome Coverage       :: 92x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Sequencing Technology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Illumina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HiSeq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2000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CC   ##Genome-Assembly-Data-END##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FH   Key             Location/Qualifiers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FT   source          1..253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FT                   /organism="Octopus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«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FT                  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mol_type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="genomic DNA"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XX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SQ   Sequence 253 BP; 90 A; 20 C; 62 G; 81 T; 0 other;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gaacagcatg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aatgttaaaa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ctgaaatgga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tgatgatgat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gatgatgatg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//</a:t>
            </a:r>
            <a:endParaRPr lang="ru-R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79388" y="549275"/>
            <a:ext cx="58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ENA</a:t>
            </a:r>
            <a:endParaRPr lang="ru-RU" altLang="ru-RU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308850" y="549275"/>
            <a:ext cx="1049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/>
              <a:t>GenBank</a:t>
            </a:r>
            <a:endParaRPr lang="ru-RU" altLang="ru-RU" b="1"/>
          </a:p>
        </p:txBody>
      </p:sp>
      <p:sp>
        <p:nvSpPr>
          <p:cNvPr id="4" name="Прямоугольник 3"/>
          <p:cNvSpPr/>
          <p:nvPr/>
        </p:nvSpPr>
        <p:spPr>
          <a:xfrm>
            <a:off x="1979613" y="1052513"/>
            <a:ext cx="6985000" cy="452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LOCUS       LGKD01000001     253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DNA     linear   INV 31-JUL-2015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DEFINITION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Scaffold4_contig_1, whole genome </a:t>
            </a:r>
            <a:r>
              <a:rPr lang="ru-RU" sz="1200" dirty="0">
                <a:latin typeface="Courier New" pitchFamily="49" charset="0"/>
                <a:cs typeface="Courier New" pitchFamily="49" charset="0"/>
              </a:rPr>
              <a:t>	   	 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shotgun sequence.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ACCESSION   LGKD01000001 LGKD01000000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DBLINK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BioProject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PRJNA270931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BioSample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SAMN03271701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SOURCE    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ORGANISM  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Eukaryota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Metazoa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Lophotrochozoa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Mollusca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Cephalopoda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Coleoidea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Neocoleoidea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Octopodiformes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Octopoda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Incirrata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Octopodidae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 Octopus.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COMMENT     ##Genome-Assembly-Data-START##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Assembly Method      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Meraculous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v. May-2013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Assembly Name         :: Octopus_bimaculoides_v2_0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Genome Coverage       :: 92x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Sequencing Technology ::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Illumina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HiSeq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2000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##Genome-Assembly-Data-END##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FEATURES             Location/Qualifiers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source          1..253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/organism="Octopus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bimaculoides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mol_type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="genomic DNA"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ORIGIN      </a:t>
            </a: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1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gaacagcatg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aatgttaaaa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ctgaaatgga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tgatgatgat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gatgatgatg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//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8640"/>
            <a:ext cx="6697662" cy="5140325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" pitchFamily="49" charset="0"/>
              </a:rPr>
              <a:t>  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ID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identification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begins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each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; 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AC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accession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number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PR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project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identifier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DT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date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(2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DE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description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KW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keyword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OS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organism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species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OC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organism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classification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OG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organelle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RN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number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RC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comment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RP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positions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RX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cross-reference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RG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group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RA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author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(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 (&gt;=0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RT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title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RL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location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DR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database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cross-reference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CC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comments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notes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AH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assembly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header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 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AS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assembly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information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FH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feature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table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header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(2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FT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feature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table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data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(&gt;=2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 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XX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spacer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line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many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SQ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sequence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header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CO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contig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/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construct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line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(0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or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&gt;=1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 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bb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- (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blanks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sequence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data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(&gt;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=1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</a:t>
            </a:r>
            <a:b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// -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termination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line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(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ends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each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; 1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per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Courier" pitchFamily="49" charset="0"/>
              </a:rPr>
              <a:t>entry</a:t>
            </a:r>
            <a:r>
              <a:rPr lang="ru-RU" sz="1600" b="1" dirty="0" smtClean="0">
                <a:solidFill>
                  <a:srgbClr val="000066"/>
                </a:solidFill>
                <a:latin typeface="Courier" pitchFamily="49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-13171"/>
            <a:ext cx="8229600" cy="777875"/>
          </a:xfrm>
        </p:spPr>
        <p:txBody>
          <a:bodyPr/>
          <a:lstStyle/>
          <a:p>
            <a:r>
              <a:rPr lang="ru-RU" altLang="ru-RU" dirty="0" smtClean="0"/>
              <a:t>Базы метаданных данных в </a:t>
            </a:r>
            <a:r>
              <a:rPr lang="en-US" altLang="ru-RU" dirty="0" smtClean="0"/>
              <a:t>NCBI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847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Assembly </a:t>
            </a:r>
            <a:endParaRPr lang="ru-RU" sz="2800" dirty="0" smtClean="0"/>
          </a:p>
          <a:p>
            <a:pPr lvl="1"/>
            <a:r>
              <a:rPr lang="ru-RU" sz="2400" dirty="0" smtClean="0"/>
              <a:t>одна </a:t>
            </a:r>
            <a:r>
              <a:rPr lang="ru-RU" sz="2400" dirty="0"/>
              <a:t>сборка </a:t>
            </a:r>
            <a:r>
              <a:rPr lang="ru-RU" sz="2400" dirty="0" smtClean="0"/>
              <a:t>генома; </a:t>
            </a:r>
            <a:r>
              <a:rPr lang="ru-RU" sz="2400" dirty="0"/>
              <a:t>содержит </a:t>
            </a:r>
            <a:r>
              <a:rPr lang="ru-RU" sz="2400" dirty="0" smtClean="0"/>
              <a:t>технические </a:t>
            </a:r>
            <a:r>
              <a:rPr lang="ru-RU" sz="2400" dirty="0"/>
              <a:t>данные </a:t>
            </a:r>
            <a:r>
              <a:rPr lang="ru-RU" sz="2400" dirty="0" smtClean="0"/>
              <a:t>и ссылки </a:t>
            </a:r>
            <a:r>
              <a:rPr lang="ru-RU" sz="2400" dirty="0"/>
              <a:t>на </a:t>
            </a:r>
            <a:r>
              <a:rPr lang="ru-RU" sz="2400" dirty="0" smtClean="0"/>
              <a:t>записи последовательностей </a:t>
            </a:r>
            <a:r>
              <a:rPr lang="ru-RU" sz="2400" dirty="0"/>
              <a:t>– </a:t>
            </a:r>
            <a:r>
              <a:rPr lang="ru-RU" sz="2400" dirty="0" err="1"/>
              <a:t>контигов</a:t>
            </a:r>
            <a:r>
              <a:rPr lang="ru-RU" sz="2400" dirty="0"/>
              <a:t>, </a:t>
            </a:r>
            <a:r>
              <a:rPr lang="ru-RU" sz="2400" dirty="0" err="1" smtClean="0"/>
              <a:t>скэффлдов</a:t>
            </a:r>
            <a:r>
              <a:rPr lang="ru-RU" sz="2400" dirty="0" smtClean="0"/>
              <a:t> </a:t>
            </a:r>
            <a:r>
              <a:rPr lang="ru-RU" sz="2400" dirty="0"/>
              <a:t>или хромосом, </a:t>
            </a:r>
            <a:r>
              <a:rPr lang="ru-RU" sz="2400" dirty="0" err="1"/>
              <a:t>плазмид</a:t>
            </a:r>
            <a:r>
              <a:rPr lang="ru-RU" sz="2400" dirty="0"/>
              <a:t> и т.д</a:t>
            </a:r>
            <a:r>
              <a:rPr lang="ru-RU" sz="2400" dirty="0" smtClean="0"/>
              <a:t>. и </a:t>
            </a:r>
            <a:r>
              <a:rPr lang="en-US" sz="2400" dirty="0" err="1" smtClean="0"/>
              <a:t>bioproject</a:t>
            </a:r>
            <a:r>
              <a:rPr lang="en-US" sz="2400" dirty="0" smtClean="0"/>
              <a:t>, </a:t>
            </a:r>
            <a:r>
              <a:rPr lang="en-US" sz="2400" dirty="0" err="1" smtClean="0"/>
              <a:t>biosample</a:t>
            </a:r>
            <a:r>
              <a:rPr lang="en-US" sz="2400" dirty="0" smtClean="0"/>
              <a:t>, WGS project</a:t>
            </a:r>
            <a:endParaRPr lang="ru-RU" sz="2400" dirty="0"/>
          </a:p>
          <a:p>
            <a:pPr>
              <a:defRPr/>
            </a:pPr>
            <a:r>
              <a:rPr lang="en-US" sz="2800" dirty="0" err="1" smtClean="0"/>
              <a:t>Bioproject</a:t>
            </a:r>
            <a:endParaRPr lang="en-US" sz="2800" dirty="0"/>
          </a:p>
          <a:p>
            <a:pPr lvl="1">
              <a:defRPr/>
            </a:pPr>
            <a:r>
              <a:rPr lang="ru-RU" sz="2400" dirty="0" smtClean="0"/>
              <a:t>Один проект обычно в одной  организации; его  задачи, ссылки на геномные проекты</a:t>
            </a:r>
          </a:p>
          <a:p>
            <a:pPr lvl="1">
              <a:defRPr/>
            </a:pPr>
            <a:r>
              <a:rPr lang="ru-RU" sz="2400" dirty="0" smtClean="0"/>
              <a:t>Один </a:t>
            </a:r>
            <a:r>
              <a:rPr lang="en-US" sz="2400" dirty="0" smtClean="0"/>
              <a:t>WGS project – </a:t>
            </a:r>
            <a:r>
              <a:rPr lang="ru-RU" sz="2400" dirty="0" smtClean="0"/>
              <a:t>детали </a:t>
            </a:r>
            <a:r>
              <a:rPr lang="ru-RU" sz="2400" dirty="0" err="1" smtClean="0"/>
              <a:t>секвенирования</a:t>
            </a:r>
            <a:r>
              <a:rPr lang="ru-RU" sz="2400" dirty="0" smtClean="0"/>
              <a:t> генома</a:t>
            </a:r>
            <a:endParaRPr lang="ru-RU" sz="2400" dirty="0"/>
          </a:p>
          <a:p>
            <a:pPr>
              <a:defRPr/>
            </a:pPr>
            <a:r>
              <a:rPr lang="en-US" sz="2800" dirty="0" err="1" smtClean="0"/>
              <a:t>Biosample</a:t>
            </a:r>
            <a:endParaRPr lang="ru-RU" sz="2800" dirty="0"/>
          </a:p>
          <a:p>
            <a:pPr lvl="1">
              <a:defRPr/>
            </a:pPr>
            <a:r>
              <a:rPr lang="ru-RU" sz="2400" dirty="0" smtClean="0"/>
              <a:t>Один образец – из которого получена ДНК (РНК)</a:t>
            </a:r>
            <a:endParaRPr lang="ru-RU" sz="2400" dirty="0"/>
          </a:p>
          <a:p>
            <a:pPr>
              <a:defRPr/>
            </a:pPr>
            <a:r>
              <a:rPr lang="en-US" sz="2800" dirty="0" smtClean="0"/>
              <a:t>Genomes </a:t>
            </a:r>
            <a:endParaRPr lang="ru-RU" sz="2800" dirty="0" smtClean="0"/>
          </a:p>
          <a:p>
            <a:pPr lvl="1">
              <a:defRPr/>
            </a:pPr>
            <a:r>
              <a:rPr lang="ru-RU" sz="2000" dirty="0" smtClean="0"/>
              <a:t>Информация о геномных проектах согласно таксономии </a:t>
            </a: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5593"/>
            <a:ext cx="8229600" cy="1143000"/>
          </a:xfrm>
        </p:spPr>
        <p:txBody>
          <a:bodyPr/>
          <a:lstStyle/>
          <a:p>
            <a:r>
              <a:rPr lang="en-US" altLang="ru-RU" dirty="0" err="1" smtClean="0"/>
              <a:t>Bioproject</a:t>
            </a:r>
            <a:r>
              <a:rPr lang="ru-RU" altLang="ru-RU" dirty="0" smtClean="0"/>
              <a:t>, </a:t>
            </a:r>
            <a:r>
              <a:rPr lang="en-US" altLang="ru-RU" dirty="0" err="1" smtClean="0"/>
              <a:t>Biosample</a:t>
            </a:r>
            <a:r>
              <a:rPr lang="en-US" altLang="ru-RU" dirty="0" smtClean="0"/>
              <a:t>, Assembly</a:t>
            </a:r>
            <a:endParaRPr lang="ru-RU" altLang="ru-RU" dirty="0" smtClean="0"/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grpSp>
        <p:nvGrpSpPr>
          <p:cNvPr id="22545" name="Группа 22544"/>
          <p:cNvGrpSpPr/>
          <p:nvPr/>
        </p:nvGrpSpPr>
        <p:grpSpPr>
          <a:xfrm>
            <a:off x="181039" y="1230833"/>
            <a:ext cx="8781922" cy="5270547"/>
            <a:chOff x="315379" y="1268760"/>
            <a:chExt cx="8781922" cy="527054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187624" y="1268760"/>
              <a:ext cx="220036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Bioproject</a:t>
              </a:r>
              <a:endParaRPr lang="en-US" sz="2400" dirty="0" smtClean="0"/>
            </a:p>
            <a:p>
              <a:pPr algn="ctr"/>
              <a:r>
                <a:rPr lang="ru-RU" sz="1400" dirty="0" smtClean="0"/>
                <a:t>Геномы </a:t>
              </a:r>
              <a:r>
                <a:rPr lang="ru-RU" sz="1400" dirty="0" err="1" smtClean="0"/>
                <a:t>бруцелл</a:t>
              </a:r>
              <a:endParaRPr lang="ru-RU" sz="14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62093" y="2733908"/>
              <a:ext cx="233029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Biosample</a:t>
              </a:r>
              <a:endParaRPr lang="ru-RU" sz="2400" dirty="0" smtClean="0"/>
            </a:p>
            <a:p>
              <a:pPr algn="ctr"/>
              <a:r>
                <a:rPr lang="en-US" sz="1600" dirty="0" err="1" smtClean="0"/>
                <a:t>B.</a:t>
              </a:r>
              <a:r>
                <a:rPr lang="en-US" sz="1600" dirty="0" err="1"/>
                <a:t>o</a:t>
              </a:r>
              <a:r>
                <a:rPr lang="en-US" sz="1600" dirty="0" err="1" smtClean="0"/>
                <a:t>vis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из крови овцы из </a:t>
              </a:r>
              <a:r>
                <a:rPr lang="ru-RU" sz="1600" dirty="0" err="1" smtClean="0"/>
                <a:t>с.х</a:t>
              </a:r>
              <a:r>
                <a:rPr lang="ru-RU" sz="1600" dirty="0" smtClean="0"/>
                <a:t>. </a:t>
              </a:r>
              <a:r>
                <a:rPr lang="ru-RU" sz="1600" dirty="0" err="1" smtClean="0"/>
                <a:t>Птичное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Моск</a:t>
              </a:r>
              <a:r>
                <a:rPr lang="ru-RU" sz="1600" dirty="0" smtClean="0"/>
                <a:t>. </a:t>
              </a:r>
              <a:r>
                <a:rPr lang="ru-RU" sz="1600" dirty="0" err="1" smtClean="0"/>
                <a:t>обл</a:t>
              </a:r>
              <a:endParaRPr lang="ru-RU" sz="16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54643" y="5589240"/>
              <a:ext cx="1586463" cy="8861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Assembly</a:t>
              </a:r>
              <a:r>
                <a:rPr lang="ru-RU" sz="2400" dirty="0" smtClean="0"/>
                <a:t> </a:t>
              </a:r>
              <a:endParaRPr lang="en-US" sz="2400" dirty="0" smtClean="0"/>
            </a:p>
            <a:p>
              <a:pPr algn="ctr"/>
              <a:r>
                <a:rPr lang="en-US" sz="1600" dirty="0" smtClean="0"/>
                <a:t>B-</a:t>
              </a:r>
              <a:r>
                <a:rPr lang="en-US" sz="1600" dirty="0" err="1" smtClean="0"/>
                <a:t>ovis</a:t>
              </a:r>
              <a:r>
                <a:rPr lang="en-US" sz="1600" dirty="0" smtClean="0"/>
                <a:t>- 1047.</a:t>
              </a:r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50410" y="5589240"/>
              <a:ext cx="1590896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Assembly</a:t>
              </a:r>
              <a:endParaRPr lang="en-US" sz="3600" dirty="0"/>
            </a:p>
            <a:p>
              <a:pPr algn="ctr"/>
              <a:r>
                <a:rPr lang="en-US" sz="1600" dirty="0"/>
                <a:t>B-</a:t>
              </a:r>
              <a:r>
                <a:rPr lang="en-US" sz="1600" dirty="0" err="1"/>
                <a:t>ovis</a:t>
              </a:r>
              <a:r>
                <a:rPr lang="en-US" sz="1600" dirty="0"/>
                <a:t>- </a:t>
              </a:r>
              <a:r>
                <a:rPr lang="en-US" sz="1600" dirty="0" smtClean="0"/>
                <a:t>1047.2</a:t>
              </a:r>
              <a:endParaRPr lang="ru-RU" sz="1600" dirty="0"/>
            </a:p>
            <a:p>
              <a:pPr algn="ctr"/>
              <a:endParaRPr lang="ru-RU" sz="16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724128" y="1268760"/>
              <a:ext cx="220036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Bioproject</a:t>
              </a:r>
              <a:endParaRPr lang="en-US" sz="2400" dirty="0" smtClean="0"/>
            </a:p>
            <a:p>
              <a:pPr algn="ctr"/>
              <a:r>
                <a:rPr lang="ru-RU" sz="1400" dirty="0" smtClean="0"/>
                <a:t>Геномы патогенов</a:t>
              </a:r>
              <a:endParaRPr lang="ru-RU" sz="1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419872" y="2708920"/>
              <a:ext cx="220036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Biosample</a:t>
              </a:r>
              <a:endParaRPr lang="ru-RU" sz="2400" dirty="0" smtClean="0"/>
            </a:p>
            <a:p>
              <a:pPr algn="ctr"/>
              <a:r>
                <a:rPr lang="en-US" sz="1600" dirty="0" err="1" smtClean="0"/>
                <a:t>B.</a:t>
              </a:r>
              <a:r>
                <a:rPr lang="en-US" sz="1600" dirty="0" err="1"/>
                <a:t>o</a:t>
              </a:r>
              <a:r>
                <a:rPr lang="en-US" sz="1600" dirty="0" err="1" smtClean="0"/>
                <a:t>vis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из пациента  из Люксембурга</a:t>
              </a:r>
              <a:endParaRPr lang="ru-RU" sz="16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526138" y="2658615"/>
              <a:ext cx="2490480" cy="10214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Biosample</a:t>
              </a:r>
              <a:endParaRPr lang="ru-RU" sz="2400" dirty="0" smtClean="0"/>
            </a:p>
            <a:p>
              <a:pPr algn="ctr"/>
              <a:r>
                <a:rPr lang="en-US" sz="1600" dirty="0" err="1" smtClean="0"/>
                <a:t>H.Influenzae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из пациента  из 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Австралии</a:t>
              </a:r>
              <a:endParaRPr lang="ru-RU" sz="16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957330" y="5624907"/>
              <a:ext cx="1644226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Assembly</a:t>
              </a:r>
              <a:r>
                <a:rPr lang="ru-RU" sz="2400" dirty="0" smtClean="0"/>
                <a:t> </a:t>
              </a:r>
              <a:endParaRPr lang="en-US" sz="2400" dirty="0" smtClean="0"/>
            </a:p>
            <a:p>
              <a:pPr algn="ctr"/>
              <a:r>
                <a:rPr lang="en-US" sz="1600" dirty="0" smtClean="0"/>
                <a:t>B-</a:t>
              </a:r>
              <a:r>
                <a:rPr lang="en-US" sz="1600" dirty="0" err="1" smtClean="0"/>
                <a:t>ovis</a:t>
              </a:r>
              <a:r>
                <a:rPr lang="en-US" sz="1600" dirty="0" smtClean="0"/>
                <a:t>- Lux-5.</a:t>
              </a:r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829538" y="5610271"/>
              <a:ext cx="1601173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Assembly</a:t>
              </a:r>
              <a:r>
                <a:rPr lang="ru-RU" sz="2400" dirty="0" smtClean="0"/>
                <a:t> </a:t>
              </a:r>
              <a:endParaRPr lang="en-US" sz="2400" dirty="0" smtClean="0"/>
            </a:p>
            <a:p>
              <a:pPr algn="ctr"/>
              <a:r>
                <a:rPr lang="en-US" sz="1600" dirty="0" smtClean="0"/>
                <a:t>B-</a:t>
              </a:r>
              <a:r>
                <a:rPr lang="en-US" sz="1600" dirty="0" err="1" smtClean="0"/>
                <a:t>ovis</a:t>
              </a:r>
              <a:r>
                <a:rPr lang="en-US" sz="1600" dirty="0" smtClean="0"/>
                <a:t>- prx-107.</a:t>
              </a:r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629738" y="5602287"/>
              <a:ext cx="1467563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Assembly</a:t>
              </a:r>
              <a:r>
                <a:rPr lang="ru-RU" sz="2400" dirty="0" smtClean="0"/>
                <a:t> </a:t>
              </a:r>
              <a:endParaRPr lang="en-US" sz="2400" dirty="0" smtClean="0"/>
            </a:p>
            <a:p>
              <a:pPr algn="ctr"/>
              <a:r>
                <a:rPr lang="en-US" sz="1600" dirty="0" smtClean="0"/>
                <a:t>H-</a:t>
              </a:r>
              <a:r>
                <a:rPr lang="en-US" sz="1600" dirty="0" err="1" smtClean="0"/>
                <a:t>inf</a:t>
              </a:r>
              <a:r>
                <a:rPr lang="en-US" sz="1600" dirty="0" smtClean="0"/>
                <a:t>- prx-108.</a:t>
              </a:r>
              <a:r>
                <a:rPr lang="ru-RU" sz="1600" dirty="0" smtClean="0"/>
                <a:t>1</a:t>
              </a:r>
              <a:endParaRPr lang="ru-RU" sz="1600" dirty="0"/>
            </a:p>
          </p:txBody>
        </p:sp>
        <p:cxnSp>
          <p:nvCxnSpPr>
            <p:cNvPr id="5" name="Прямая со стрелкой 4"/>
            <p:cNvCxnSpPr>
              <a:endCxn id="61" idx="0"/>
            </p:cNvCxnSpPr>
            <p:nvPr/>
          </p:nvCxnSpPr>
          <p:spPr>
            <a:xfrm>
              <a:off x="7763179" y="3560231"/>
              <a:ext cx="144929" cy="468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61" idx="2"/>
              <a:endCxn id="19" idx="0"/>
            </p:cNvCxnSpPr>
            <p:nvPr/>
          </p:nvCxnSpPr>
          <p:spPr>
            <a:xfrm>
              <a:off x="7908108" y="4942980"/>
              <a:ext cx="455412" cy="6593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endCxn id="7" idx="0"/>
            </p:cNvCxnSpPr>
            <p:nvPr/>
          </p:nvCxnSpPr>
          <p:spPr>
            <a:xfrm flipH="1">
              <a:off x="1527241" y="2188651"/>
              <a:ext cx="932772" cy="5452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endCxn id="15" idx="0"/>
            </p:cNvCxnSpPr>
            <p:nvPr/>
          </p:nvCxnSpPr>
          <p:spPr>
            <a:xfrm>
              <a:off x="2349438" y="2183160"/>
              <a:ext cx="2170615" cy="525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endCxn id="9" idx="0"/>
            </p:cNvCxnSpPr>
            <p:nvPr/>
          </p:nvCxnSpPr>
          <p:spPr>
            <a:xfrm flipH="1">
              <a:off x="1147875" y="4886955"/>
              <a:ext cx="79586" cy="7022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15" idx="2"/>
              <a:endCxn id="52" idx="0"/>
            </p:cNvCxnSpPr>
            <p:nvPr/>
          </p:nvCxnSpPr>
          <p:spPr>
            <a:xfrm flipH="1">
              <a:off x="3373863" y="3623320"/>
              <a:ext cx="1146190" cy="4209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5010010" y="2093287"/>
              <a:ext cx="1846185" cy="565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16" idx="0"/>
            </p:cNvCxnSpPr>
            <p:nvPr/>
          </p:nvCxnSpPr>
          <p:spPr>
            <a:xfrm>
              <a:off x="6763866" y="2158876"/>
              <a:ext cx="1007512" cy="4997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60" idx="2"/>
            </p:cNvCxnSpPr>
            <p:nvPr/>
          </p:nvCxnSpPr>
          <p:spPr>
            <a:xfrm>
              <a:off x="5822135" y="4950843"/>
              <a:ext cx="774224" cy="674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Скругленный прямоугольник 50"/>
            <p:cNvSpPr/>
            <p:nvPr/>
          </p:nvSpPr>
          <p:spPr>
            <a:xfrm>
              <a:off x="315379" y="4044306"/>
              <a:ext cx="1368152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WGS Project </a:t>
              </a:r>
              <a:r>
                <a:rPr lang="en-US" sz="1600" dirty="0" smtClean="0"/>
                <a:t>Bo-</a:t>
              </a:r>
              <a:r>
                <a:rPr lang="en-US" sz="1600" dirty="0" err="1" smtClean="0"/>
                <a:t>xcd</a:t>
              </a:r>
              <a:endParaRPr lang="ru-RU" sz="1600" dirty="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646379" y="4044306"/>
              <a:ext cx="145496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WGS Project </a:t>
              </a:r>
              <a:r>
                <a:rPr lang="en-US" sz="1600" dirty="0" smtClean="0"/>
                <a:t>Bo-lux-5</a:t>
              </a:r>
              <a:endParaRPr lang="ru-RU" sz="1600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094651" y="4036443"/>
              <a:ext cx="145496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WGS Project </a:t>
              </a:r>
            </a:p>
            <a:p>
              <a:pPr algn="ctr"/>
              <a:r>
                <a:rPr lang="en-US" sz="1600" dirty="0" smtClean="0"/>
                <a:t>B-</a:t>
              </a:r>
              <a:r>
                <a:rPr lang="en-US" sz="1600" dirty="0" err="1" smtClean="0"/>
                <a:t>prx</a:t>
              </a:r>
              <a:endParaRPr lang="ru-RU" sz="1600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7180624" y="4028580"/>
              <a:ext cx="145496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WGS Project </a:t>
              </a:r>
              <a:r>
                <a:rPr lang="en-US" sz="1600" dirty="0" smtClean="0"/>
                <a:t>Bhinf-prx-108</a:t>
              </a:r>
              <a:endParaRPr lang="ru-RU" sz="1600" dirty="0"/>
            </a:p>
          </p:txBody>
        </p:sp>
        <p:cxnSp>
          <p:nvCxnSpPr>
            <p:cNvPr id="71" name="Прямая со стрелкой 70"/>
            <p:cNvCxnSpPr>
              <a:endCxn id="12" idx="0"/>
            </p:cNvCxnSpPr>
            <p:nvPr/>
          </p:nvCxnSpPr>
          <p:spPr>
            <a:xfrm>
              <a:off x="1347325" y="4958706"/>
              <a:ext cx="1598533" cy="6305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endCxn id="17" idx="0"/>
            </p:cNvCxnSpPr>
            <p:nvPr/>
          </p:nvCxnSpPr>
          <p:spPr>
            <a:xfrm>
              <a:off x="3384985" y="4899591"/>
              <a:ext cx="1394458" cy="7253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>
              <a:endCxn id="60" idx="0"/>
            </p:cNvCxnSpPr>
            <p:nvPr/>
          </p:nvCxnSpPr>
          <p:spPr>
            <a:xfrm>
              <a:off x="5367609" y="3611149"/>
              <a:ext cx="454526" cy="4252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7" idx="2"/>
            </p:cNvCxnSpPr>
            <p:nvPr/>
          </p:nvCxnSpPr>
          <p:spPr>
            <a:xfrm flipH="1">
              <a:off x="1061873" y="3648308"/>
              <a:ext cx="465368" cy="3587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2264" y="0"/>
            <a:ext cx="8229600" cy="1143000"/>
          </a:xfrm>
        </p:spPr>
        <p:txBody>
          <a:bodyPr/>
          <a:lstStyle/>
          <a:p>
            <a:r>
              <a:rPr lang="ru-RU" dirty="0" smtClean="0"/>
              <a:t>Вторичные БД в </a:t>
            </a:r>
            <a:r>
              <a:rPr lang="en-US" dirty="0" smtClean="0"/>
              <a:t>NCBI</a:t>
            </a:r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79512" y="941363"/>
            <a:ext cx="8703096" cy="5616624"/>
          </a:xfrm>
        </p:spPr>
        <p:txBody>
          <a:bodyPr/>
          <a:lstStyle/>
          <a:p>
            <a:r>
              <a:rPr lang="en-US" sz="2800" dirty="0" err="1" smtClean="0"/>
              <a:t>Refseq</a:t>
            </a:r>
            <a:r>
              <a:rPr lang="en-US" sz="2800" dirty="0" smtClean="0"/>
              <a:t> – </a:t>
            </a:r>
            <a:r>
              <a:rPr lang="ru-RU" sz="2800" dirty="0" smtClean="0"/>
              <a:t>вроде </a:t>
            </a:r>
            <a:r>
              <a:rPr lang="en-US" sz="2800" dirty="0" err="1" smtClean="0"/>
              <a:t>Swissprot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en-US" sz="2800" dirty="0" err="1" smtClean="0"/>
              <a:t>Uniprot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sz="2800" dirty="0" smtClean="0"/>
              <a:t>Nucleotide – </a:t>
            </a:r>
            <a:r>
              <a:rPr lang="ru-RU" sz="2800" dirty="0" smtClean="0"/>
              <a:t>виртуальная база данных, т.е. состоит из нескольких «физических» баз последовательностей: </a:t>
            </a:r>
            <a:r>
              <a:rPr lang="en-US" sz="2800" dirty="0" err="1" smtClean="0"/>
              <a:t>genbank</a:t>
            </a:r>
            <a:r>
              <a:rPr lang="en-US" sz="2800" dirty="0" smtClean="0"/>
              <a:t>, </a:t>
            </a:r>
            <a:r>
              <a:rPr lang="en-US" sz="2800" dirty="0" err="1" smtClean="0"/>
              <a:t>refseq</a:t>
            </a:r>
            <a:r>
              <a:rPr lang="en-US" sz="2800" dirty="0" smtClean="0"/>
              <a:t>, PDB</a:t>
            </a:r>
            <a:endParaRPr lang="ru-RU" sz="2800" dirty="0" smtClean="0"/>
          </a:p>
          <a:p>
            <a:r>
              <a:rPr lang="en-US" sz="2800" dirty="0" err="1" smtClean="0"/>
              <a:t>nr</a:t>
            </a:r>
            <a:r>
              <a:rPr lang="en-US" sz="2800" dirty="0" smtClean="0"/>
              <a:t>, </a:t>
            </a:r>
            <a:r>
              <a:rPr lang="ru-RU" sz="2800" dirty="0" smtClean="0"/>
              <a:t>она же </a:t>
            </a:r>
            <a:r>
              <a:rPr lang="en-US" sz="2800" dirty="0" err="1" smtClean="0"/>
              <a:t>nt</a:t>
            </a:r>
            <a:r>
              <a:rPr lang="en-US" sz="2800" dirty="0" smtClean="0"/>
              <a:t> – non redundant </a:t>
            </a:r>
            <a:r>
              <a:rPr lang="ru-RU" sz="2800" dirty="0" smtClean="0"/>
              <a:t>база, по которой возможен поиск </a:t>
            </a:r>
            <a:r>
              <a:rPr lang="en-US" sz="2800" dirty="0" smtClean="0"/>
              <a:t>blast; </a:t>
            </a:r>
            <a:r>
              <a:rPr lang="ru-RU" sz="2800" dirty="0" smtClean="0"/>
              <a:t>выкинуты также разделы со служебными  последовательностями.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000" dirty="0" smtClean="0"/>
              <a:t>The </a:t>
            </a:r>
            <a:r>
              <a:rPr lang="en-US" sz="2000" dirty="0"/>
              <a:t>nucleotide collection </a:t>
            </a:r>
            <a:r>
              <a:rPr lang="en-US" sz="2000" dirty="0" err="1" smtClean="0"/>
              <a:t>nt</a:t>
            </a:r>
            <a:r>
              <a:rPr lang="en-US" sz="2000" dirty="0" smtClean="0"/>
              <a:t> consists of </a:t>
            </a:r>
            <a:r>
              <a:rPr lang="en-US" sz="2000" dirty="0" err="1" smtClean="0"/>
              <a:t>GenBank+EMBL+DDBJ+PDB+RefSeq</a:t>
            </a:r>
            <a:r>
              <a:rPr lang="en-US" sz="2000" dirty="0" smtClean="0"/>
              <a:t> </a:t>
            </a:r>
            <a:r>
              <a:rPr lang="en-US" sz="2000" dirty="0"/>
              <a:t>sequences, but excludes EST, STS, GSS, WGS, TSA, patent sequences as well as phase 0, 1, and 2 HTGS sequences. The database is non-redundant. Identical sequences have been merged into one entry, while preserving the accession, GI, title and taxonomy information for each entry.</a:t>
            </a:r>
            <a:endParaRPr lang="ru-RU" sz="2000" dirty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226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Refseq</a:t>
            </a:r>
            <a:r>
              <a:rPr lang="en-US" dirty="0" smtClean="0"/>
              <a:t> (NCBI)</a:t>
            </a:r>
            <a:r>
              <a:rPr lang="ru-RU" dirty="0" smtClean="0"/>
              <a:t>: что нужно знать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92901" y="960437"/>
            <a:ext cx="8502352" cy="5578475"/>
          </a:xfrm>
        </p:spPr>
        <p:txBody>
          <a:bodyPr/>
          <a:lstStyle/>
          <a:p>
            <a:r>
              <a:rPr lang="en-US" sz="2000" dirty="0" err="1"/>
              <a:t>Refseq</a:t>
            </a:r>
            <a:r>
              <a:rPr lang="en-US" sz="2000" dirty="0"/>
              <a:t>  – </a:t>
            </a:r>
            <a:r>
              <a:rPr lang="ru-RU" sz="2000" dirty="0"/>
              <a:t>вроде </a:t>
            </a:r>
            <a:r>
              <a:rPr lang="en-US" sz="2000" dirty="0" err="1"/>
              <a:t>Swissprot</a:t>
            </a:r>
            <a:r>
              <a:rPr lang="en-US" sz="2000" dirty="0"/>
              <a:t> </a:t>
            </a:r>
            <a:r>
              <a:rPr lang="ru-RU" sz="2000" dirty="0"/>
              <a:t>в </a:t>
            </a:r>
            <a:r>
              <a:rPr lang="en-US" sz="2000" dirty="0" err="1"/>
              <a:t>Uniprot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r>
              <a:rPr lang="en-US" altLang="ru-RU" sz="2000" dirty="0" smtClean="0">
                <a:hlinkClick r:id="rId2"/>
              </a:rPr>
              <a:t>http://www.ncbi.nlm.nih.gov/refseq</a:t>
            </a:r>
            <a:r>
              <a:rPr lang="en-US" altLang="ru-RU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ru-RU" altLang="ru-RU" sz="2000" dirty="0" smtClean="0"/>
              <a:t>Стремится к тому, чтобы границы были </a:t>
            </a:r>
            <a:r>
              <a:rPr lang="ru-RU" altLang="ru-RU" sz="2400" dirty="0" smtClean="0">
                <a:solidFill>
                  <a:srgbClr val="C00000"/>
                </a:solidFill>
              </a:rPr>
              <a:t>естественными</a:t>
            </a:r>
            <a:r>
              <a:rPr lang="ru-RU" altLang="ru-RU" sz="2000" dirty="0" smtClean="0"/>
              <a:t>, </a:t>
            </a:r>
            <a:r>
              <a:rPr lang="ru-RU" altLang="ru-RU" sz="2000" dirty="0" smtClean="0"/>
              <a:t>а не </a:t>
            </a:r>
            <a:r>
              <a:rPr lang="ru-RU" altLang="ru-RU" sz="2000" dirty="0" smtClean="0"/>
              <a:t>экспериментальными; но не всегдадостигает этого</a:t>
            </a:r>
            <a:endParaRPr lang="en-US" sz="2000" dirty="0"/>
          </a:p>
          <a:p>
            <a:r>
              <a:rPr lang="en-US" sz="2000" dirty="0" err="1" smtClean="0"/>
              <a:t>Refseq</a:t>
            </a:r>
            <a:r>
              <a:rPr lang="en-US" sz="2000" dirty="0" smtClean="0"/>
              <a:t> </a:t>
            </a:r>
            <a:r>
              <a:rPr lang="ru-RU" sz="2000" dirty="0" smtClean="0"/>
              <a:t>включает последовательности ДНК, РНК и белков. Различаются по первым буквам идентификаторов:</a:t>
            </a:r>
          </a:p>
          <a:p>
            <a:pPr lvl="1"/>
            <a:r>
              <a:rPr lang="ru-RU" sz="1800" b="1" dirty="0" smtClean="0"/>
              <a:t>ДНК</a:t>
            </a:r>
            <a:r>
              <a:rPr lang="en-US" sz="1800" b="1" dirty="0" smtClean="0"/>
              <a:t>:</a:t>
            </a:r>
            <a:r>
              <a:rPr lang="en-US" sz="1800" dirty="0" smtClean="0"/>
              <a:t> AC_ , NC_ – </a:t>
            </a:r>
            <a:r>
              <a:rPr lang="ru-RU" sz="1800" dirty="0" smtClean="0"/>
              <a:t>полные последовательности молекул ДНК;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/>
              <a:t>NG_,  NT_, NW_, NZ</a:t>
            </a:r>
            <a:r>
              <a:rPr lang="ru-RU" sz="1800" dirty="0" smtClean="0"/>
              <a:t>  -не полные, напр., </a:t>
            </a:r>
            <a:r>
              <a:rPr lang="ru-RU" sz="1800" dirty="0" err="1" smtClean="0"/>
              <a:t>контиги</a:t>
            </a:r>
            <a:endParaRPr lang="en-US" sz="1800" dirty="0" smtClean="0"/>
          </a:p>
          <a:p>
            <a:pPr lvl="1"/>
            <a:r>
              <a:rPr lang="ru-RU" sz="1800" dirty="0" smtClean="0"/>
              <a:t> </a:t>
            </a:r>
            <a:r>
              <a:rPr lang="en-US" sz="1800" dirty="0" smtClean="0"/>
              <a:t>NM_ - </a:t>
            </a:r>
            <a:r>
              <a:rPr lang="en-US" sz="1800" b="1" dirty="0" smtClean="0"/>
              <a:t>mRNA, </a:t>
            </a:r>
            <a:r>
              <a:rPr lang="en-US" sz="1800" dirty="0" smtClean="0"/>
              <a:t>NR_ - </a:t>
            </a:r>
            <a:r>
              <a:rPr lang="ru-RU" sz="1800" dirty="0" smtClean="0"/>
              <a:t>другие </a:t>
            </a:r>
            <a:r>
              <a:rPr lang="en-US" sz="1800" b="1" dirty="0" smtClean="0"/>
              <a:t>RNA</a:t>
            </a:r>
            <a:r>
              <a:rPr lang="ru-RU" sz="1800" dirty="0" smtClean="0"/>
              <a:t>, </a:t>
            </a:r>
            <a:r>
              <a:rPr lang="en-US" sz="1800" dirty="0" smtClean="0"/>
              <a:t>XM_, XR_ - </a:t>
            </a:r>
            <a:r>
              <a:rPr lang="ru-RU" sz="1800" dirty="0" smtClean="0"/>
              <a:t>предсказанные</a:t>
            </a:r>
            <a:r>
              <a:rPr lang="en-US" sz="1800" dirty="0" smtClean="0"/>
              <a:t> </a:t>
            </a:r>
            <a:r>
              <a:rPr lang="ru-RU" sz="1800" dirty="0" err="1" smtClean="0"/>
              <a:t>транскрипты</a:t>
            </a:r>
            <a:endParaRPr lang="ru-RU" sz="1800" dirty="0" smtClean="0"/>
          </a:p>
          <a:p>
            <a:pPr lvl="1"/>
            <a:r>
              <a:rPr lang="ru-RU" sz="1800" b="1" dirty="0" smtClean="0"/>
              <a:t>Белки: </a:t>
            </a:r>
            <a:r>
              <a:rPr lang="en-US" sz="1800" dirty="0" smtClean="0"/>
              <a:t>AP_, NP_, </a:t>
            </a:r>
            <a:r>
              <a:rPr lang="en-US" sz="1800" dirty="0"/>
              <a:t>WP</a:t>
            </a:r>
            <a:r>
              <a:rPr lang="en-US" sz="1800" dirty="0" smtClean="0"/>
              <a:t>_,</a:t>
            </a:r>
            <a:r>
              <a:rPr lang="ru-RU" sz="1800" b="1" dirty="0" smtClean="0"/>
              <a:t> </a:t>
            </a:r>
            <a:r>
              <a:rPr lang="ru-RU" sz="1800" dirty="0" smtClean="0"/>
              <a:t> </a:t>
            </a:r>
            <a:r>
              <a:rPr lang="en-US" sz="1800" dirty="0" smtClean="0"/>
              <a:t>YP_, XP_</a:t>
            </a:r>
            <a:endParaRPr lang="ru-RU" sz="1800" dirty="0" smtClean="0"/>
          </a:p>
          <a:p>
            <a:r>
              <a:rPr lang="ru-RU" sz="2000" dirty="0" smtClean="0"/>
              <a:t>Источник последовательностей -  </a:t>
            </a:r>
            <a:r>
              <a:rPr lang="en-US" sz="2000" dirty="0" err="1" smtClean="0"/>
              <a:t>Genbank</a:t>
            </a:r>
            <a:r>
              <a:rPr lang="ru-RU" sz="2000" dirty="0" smtClean="0"/>
              <a:t> (</a:t>
            </a:r>
            <a:r>
              <a:rPr lang="en-US" sz="2000" dirty="0" smtClean="0"/>
              <a:t>INSDC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en-US" sz="2000" dirty="0" err="1" smtClean="0"/>
              <a:t>RefSeq</a:t>
            </a:r>
            <a:r>
              <a:rPr lang="en-US" sz="2000" dirty="0" smtClean="0"/>
              <a:t>  </a:t>
            </a:r>
            <a:r>
              <a:rPr lang="ru-RU" sz="2000" dirty="0" smtClean="0"/>
              <a:t>стремится составить представительную (</a:t>
            </a:r>
            <a:r>
              <a:rPr lang="en-US" sz="2000" dirty="0" smtClean="0"/>
              <a:t>non-redundant</a:t>
            </a:r>
            <a:r>
              <a:rPr lang="ru-RU" sz="2000" dirty="0" smtClean="0"/>
              <a:t>) выборку последовательностей, «</a:t>
            </a:r>
            <a:r>
              <a:rPr lang="en-US" sz="2000" dirty="0" smtClean="0"/>
              <a:t>reference standards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en-US" sz="2000" dirty="0" err="1" smtClean="0"/>
              <a:t>Refseq</a:t>
            </a:r>
            <a:r>
              <a:rPr lang="en-US" sz="2000" dirty="0" smtClean="0"/>
              <a:t> </a:t>
            </a:r>
            <a:r>
              <a:rPr lang="en-US" sz="2000" dirty="0"/>
              <a:t>includes chromosomes, complete genomic molecules (organelle genomes, viruses, plasmids), intermediate assembled genomic </a:t>
            </a:r>
            <a:r>
              <a:rPr lang="en-US" sz="2000" dirty="0" err="1"/>
              <a:t>contigs</a:t>
            </a:r>
            <a:r>
              <a:rPr lang="en-US" sz="2000" dirty="0"/>
              <a:t>, curated genomic regions, mRNAs, RNAs, and proteins.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1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/>
          <a:lstStyle/>
          <a:p>
            <a:r>
              <a:rPr lang="en-US" dirty="0" smtClean="0"/>
              <a:t>Nucleotide</a:t>
            </a:r>
            <a:r>
              <a:rPr lang="ru-RU" dirty="0" smtClean="0"/>
              <a:t> (</a:t>
            </a:r>
            <a:r>
              <a:rPr lang="en-US" dirty="0" smtClean="0"/>
              <a:t>NCBI): </a:t>
            </a:r>
            <a:r>
              <a:rPr lang="ru-RU" dirty="0" smtClean="0"/>
              <a:t>что нужно знать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25144"/>
          </a:xfrm>
        </p:spPr>
        <p:txBody>
          <a:bodyPr/>
          <a:lstStyle/>
          <a:p>
            <a:r>
              <a:rPr lang="en-US" sz="2400" dirty="0" smtClean="0"/>
              <a:t>Nucleotide </a:t>
            </a:r>
            <a:r>
              <a:rPr lang="ru-RU" sz="2400" dirty="0" smtClean="0"/>
              <a:t>объединяет все БД нуклеотидных последовательностей в </a:t>
            </a:r>
            <a:r>
              <a:rPr lang="en-US" sz="2400" dirty="0" smtClean="0"/>
              <a:t>NCBI (</a:t>
            </a:r>
            <a:r>
              <a:rPr lang="en-US" sz="2400" dirty="0" err="1"/>
              <a:t>GenBank</a:t>
            </a:r>
            <a:r>
              <a:rPr lang="en-US" sz="2400" dirty="0"/>
              <a:t>, </a:t>
            </a:r>
            <a:r>
              <a:rPr lang="en-US" sz="2400" dirty="0" err="1"/>
              <a:t>RefSeq</a:t>
            </a:r>
            <a:r>
              <a:rPr lang="en-US" sz="2400" dirty="0"/>
              <a:t>, the Third Party Annotation (TPA) database, and </a:t>
            </a:r>
            <a:r>
              <a:rPr lang="en-US" sz="2400" dirty="0" smtClean="0"/>
              <a:t>PDB). </a:t>
            </a:r>
          </a:p>
          <a:p>
            <a:r>
              <a:rPr lang="ru-RU" sz="2400" u="sng" dirty="0" smtClean="0"/>
              <a:t>Одна та же</a:t>
            </a:r>
            <a:r>
              <a:rPr lang="ru-RU" sz="2400" dirty="0" smtClean="0"/>
              <a:t> последовательность может лежать в этой БД много раз </a:t>
            </a:r>
          </a:p>
          <a:p>
            <a:r>
              <a:rPr lang="ru-RU" sz="2400" dirty="0" smtClean="0"/>
              <a:t>В </a:t>
            </a:r>
            <a:r>
              <a:rPr lang="en-US" sz="2400" dirty="0" smtClean="0"/>
              <a:t>BLAST </a:t>
            </a:r>
            <a:r>
              <a:rPr lang="ru-RU" sz="2400" dirty="0" smtClean="0"/>
              <a:t>можно выбрать базу данных </a:t>
            </a:r>
            <a:r>
              <a:rPr lang="en-US" sz="2400" dirty="0" err="1" smtClean="0"/>
              <a:t>nr</a:t>
            </a:r>
            <a:r>
              <a:rPr lang="en-US" sz="2400" dirty="0" smtClean="0"/>
              <a:t>/</a:t>
            </a:r>
            <a:r>
              <a:rPr lang="en-US" sz="2400" dirty="0" err="1" smtClean="0"/>
              <a:t>nt</a:t>
            </a:r>
            <a:r>
              <a:rPr lang="en-US" sz="2400" dirty="0" smtClean="0"/>
              <a:t> – </a:t>
            </a:r>
            <a:r>
              <a:rPr lang="en-US" sz="2400" dirty="0" err="1" smtClean="0"/>
              <a:t>nonredundant</a:t>
            </a:r>
            <a:r>
              <a:rPr lang="en-US" sz="2400" dirty="0" smtClean="0"/>
              <a:t> </a:t>
            </a:r>
            <a:r>
              <a:rPr lang="ru-RU" sz="2400" dirty="0" smtClean="0"/>
              <a:t>вариант (</a:t>
            </a:r>
            <a:r>
              <a:rPr lang="en-US" sz="2400" dirty="0" err="1" smtClean="0"/>
              <a:t>nr</a:t>
            </a:r>
            <a:r>
              <a:rPr lang="en-US" sz="2400" dirty="0" smtClean="0"/>
              <a:t> – </a:t>
            </a:r>
            <a:r>
              <a:rPr lang="ru-RU" sz="2400" dirty="0" smtClean="0"/>
              <a:t>белки, </a:t>
            </a:r>
            <a:r>
              <a:rPr lang="en-US" sz="2400" dirty="0" err="1" smtClean="0"/>
              <a:t>nt</a:t>
            </a:r>
            <a:r>
              <a:rPr lang="en-US" sz="2400" dirty="0" smtClean="0"/>
              <a:t> – </a:t>
            </a:r>
            <a:r>
              <a:rPr lang="ru-RU" sz="2400" dirty="0" smtClean="0"/>
              <a:t>нуклеотиды)</a:t>
            </a:r>
            <a:r>
              <a:rPr lang="en-US" sz="2400" dirty="0" smtClean="0"/>
              <a:t>; </a:t>
            </a:r>
            <a:r>
              <a:rPr lang="ru-RU" sz="2400" dirty="0"/>
              <a:t>выкинуты также разделы со служебными  последовательностями.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1800" dirty="0"/>
              <a:t>The nucleotide collection </a:t>
            </a:r>
            <a:r>
              <a:rPr lang="en-US" sz="1800" dirty="0" err="1"/>
              <a:t>nt</a:t>
            </a:r>
            <a:r>
              <a:rPr lang="en-US" sz="1800" dirty="0"/>
              <a:t> consists of </a:t>
            </a:r>
            <a:r>
              <a:rPr lang="en-US" sz="1800" dirty="0" err="1"/>
              <a:t>GenBank+EMBL+DDBJ+PDB+RefSeq</a:t>
            </a:r>
            <a:r>
              <a:rPr lang="en-US" sz="1800" dirty="0"/>
              <a:t> sequences, but excludes EST, STS, GSS, WGS, TSA, patent sequences as well as phase 0, 1, and 2 HTGS sequences. The database is non-redundant. Identical sequences have been merged into one entry, while preserving the accession, GI, title and taxonomy information for each entry.</a:t>
            </a:r>
            <a:endParaRPr lang="ru-RU" sz="1800" dirty="0"/>
          </a:p>
          <a:p>
            <a:endParaRPr lang="en-US" sz="2400" dirty="0" smtClean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11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V. </a:t>
            </a:r>
            <a:r>
              <a:rPr lang="ru-RU" dirty="0" smtClean="0"/>
              <a:t>Поиск</a:t>
            </a:r>
            <a:r>
              <a:rPr lang="en-US" dirty="0" smtClean="0"/>
              <a:t> </a:t>
            </a:r>
            <a:r>
              <a:rPr lang="ru-RU" dirty="0" smtClean="0"/>
              <a:t>по аннотациям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8" descr="NCBI Logo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48488" y="212725"/>
            <a:ext cx="187166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633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000" dirty="0" smtClean="0"/>
              <a:t>Поиск по словам</a:t>
            </a:r>
            <a:endParaRPr lang="ru-RU" altLang="ru-RU" sz="4000" dirty="0"/>
          </a:p>
        </p:txBody>
      </p:sp>
      <p:pic>
        <p:nvPicPr>
          <p:cNvPr id="4096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1628800"/>
            <a:ext cx="9005887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75463" y="2997200"/>
            <a:ext cx="1152525" cy="7191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78054-9893-4433-9B13-C4D815CC72E2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866900" y="188640"/>
            <a:ext cx="54102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Методы поиска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51656" y="1320999"/>
            <a:ext cx="8040688" cy="489364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SRS (</a:t>
            </a:r>
            <a:r>
              <a:rPr lang="ru-RU" sz="2400" dirty="0" smtClean="0"/>
              <a:t>проект загнулся …)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hlinkClick r:id="rId2"/>
              </a:rPr>
              <a:t>http://www.dkfz.de/menu/cgi-bin/srs7.1.3.1/wgetz?-page+top</a:t>
            </a:r>
            <a:endParaRPr lang="en-US" sz="2400" dirty="0" smtClean="0"/>
          </a:p>
          <a:p>
            <a:pPr marL="0" indent="0" eaLnBrk="1" hangingPunct="1">
              <a:defRPr/>
            </a:pPr>
            <a:r>
              <a:rPr lang="en-US" sz="2400" dirty="0"/>
              <a:t>EMBL-EBI SRS service was </a:t>
            </a:r>
            <a:r>
              <a:rPr lang="en-US" sz="2400" i="1" u="sng" dirty="0"/>
              <a:t>decommissioned</a:t>
            </a:r>
            <a:r>
              <a:rPr lang="en-US" sz="2400" dirty="0"/>
              <a:t> on </a:t>
            </a:r>
            <a:r>
              <a:rPr lang="en-US" sz="2400" b="1" dirty="0"/>
              <a:t>Thursday 19th December 2013</a:t>
            </a:r>
            <a:endParaRPr lang="ru-RU" sz="2400" dirty="0" smtClean="0"/>
          </a:p>
          <a:p>
            <a:pPr eaLnBrk="1" hangingPunct="1">
              <a:buFontTx/>
              <a:buChar char="-"/>
              <a:defRPr/>
            </a:pPr>
            <a:r>
              <a:rPr lang="ru-RU" sz="2400" dirty="0" smtClean="0"/>
              <a:t>Поиск </a:t>
            </a:r>
            <a:r>
              <a:rPr lang="en-US" sz="2400" dirty="0" smtClean="0"/>
              <a:t>NCBI</a:t>
            </a:r>
            <a:r>
              <a:rPr lang="ru-RU" sz="2400" dirty="0" smtClean="0"/>
              <a:t> 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hlinkClick r:id="rId3"/>
              </a:rPr>
              <a:t>http://www.ncbi.nlm.nih.gov/</a:t>
            </a:r>
            <a:endParaRPr lang="en-US" sz="2400" dirty="0" smtClean="0"/>
          </a:p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ENA</a:t>
            </a:r>
            <a:endParaRPr lang="ru-RU" sz="2400" dirty="0" smtClean="0"/>
          </a:p>
          <a:p>
            <a:pPr marL="0" indent="0" eaLnBrk="1" hangingPunct="1">
              <a:defRPr/>
            </a:pPr>
            <a:r>
              <a:rPr lang="en-US" sz="2400" dirty="0" smtClean="0">
                <a:hlinkClick r:id="rId4"/>
              </a:rPr>
              <a:t>http://www.ebi.ac.uk/ena/</a:t>
            </a:r>
            <a:endParaRPr lang="en-US" sz="2400" dirty="0" smtClean="0"/>
          </a:p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MRS</a:t>
            </a:r>
            <a:r>
              <a:rPr lang="ru-RU" sz="2400" dirty="0" smtClean="0"/>
              <a:t> </a:t>
            </a:r>
          </a:p>
          <a:p>
            <a:pPr marL="0" indent="0" eaLnBrk="1" hangingPunct="1">
              <a:defRPr/>
            </a:pPr>
            <a:r>
              <a:rPr lang="en-US" sz="2400" u="sng" dirty="0" smtClean="0">
                <a:hlinkClick r:id="rId5"/>
              </a:rPr>
              <a:t>http://mrs.cmbi.ru.nl/m6/</a:t>
            </a:r>
            <a:endParaRPr lang="en-US" sz="2400" u="sng" dirty="0" smtClean="0"/>
          </a:p>
          <a:p>
            <a:pPr marL="0" indent="0" eaLnBrk="1" hangingPunct="1">
              <a:defRPr/>
            </a:pPr>
            <a:endParaRPr lang="en-US" sz="2400" u="sng" dirty="0" smtClean="0"/>
          </a:p>
          <a:p>
            <a:pPr marL="0" indent="0" eaLnBrk="1" hangingPunct="1">
              <a:defRPr/>
            </a:pPr>
            <a:r>
              <a:rPr lang="en-US" sz="2400" u="sng" dirty="0" smtClean="0"/>
              <a:t>DBGET </a:t>
            </a:r>
          </a:p>
          <a:p>
            <a:pPr marL="0" indent="0" eaLnBrk="1" hangingPunct="1">
              <a:defRPr/>
            </a:pPr>
            <a:r>
              <a:rPr lang="en-US" sz="2400" u="sng" dirty="0" smtClean="0"/>
              <a:t>http</a:t>
            </a:r>
            <a:r>
              <a:rPr lang="en-US" sz="2400" u="sng" dirty="0"/>
              <a:t>://www.genome.jp/dbget/</a:t>
            </a:r>
            <a:endParaRPr lang="en-US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78054-9893-4433-9B13-C4D815CC72E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Из письма студента МФК </a:t>
            </a:r>
            <a:r>
              <a:rPr lang="ru-RU" sz="2400" b="1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Биоинформатика</a:t>
            </a:r>
            <a:r>
              <a:rPr lang="ru-RU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- 2017</a:t>
            </a:r>
            <a:endParaRPr lang="en-US" sz="2400" b="1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домашнее задание - Капустянская М. 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еквенирование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экзома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стоит 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112 140-123 000р </a:t>
            </a:r>
            <a:r>
              <a:rPr lang="en-US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покрытие 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х100-х70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24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генома 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- 554 400р 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(покрытие х20) </a:t>
            </a:r>
            <a:endParaRPr lang="ru-RU" sz="24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https://www.genotek.ru/lab/ </a:t>
            </a:r>
            <a:endParaRPr lang="ru-RU" sz="2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лина 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прочтения в среднем 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14 000 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н.п., но некоторые прочтения могут достигать 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30 000 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н.п. </a:t>
            </a:r>
            <a:r>
              <a:rPr lang="ru-RU" sz="24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://www.genotek.ru/lab/pacbio </a:t>
            </a:r>
            <a:endParaRPr lang="ru-RU" sz="24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9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35DC1-0DBD-405B-B584-1873A988426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85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altLang="ru-RU" smtClean="0"/>
              <a:t>Геном осьминога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23850" y="1290638"/>
            <a:ext cx="84963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</a:t>
            </a:r>
            <a:r>
              <a:rPr lang="en-US" sz="2400"/>
              <a:t>oleoid cephalopods (octopus, squid and cuttlefish) are active,</a:t>
            </a:r>
          </a:p>
          <a:p>
            <a:r>
              <a:rPr lang="en-US" sz="2400"/>
              <a:t>resourceful predators with a rich behavioural repertoire. They</a:t>
            </a:r>
          </a:p>
          <a:p>
            <a:r>
              <a:rPr lang="en-US" sz="2400"/>
              <a:t>have the largest nervous systems among the invertebrates and</a:t>
            </a:r>
          </a:p>
          <a:p>
            <a:r>
              <a:rPr lang="en-US" sz="2400"/>
              <a:t>present other striking morphological innovations including cam-</a:t>
            </a:r>
          </a:p>
          <a:p>
            <a:r>
              <a:rPr lang="en-US" sz="2400"/>
              <a:t>era-like eyes, prehensile arms, a highly derived early</a:t>
            </a:r>
            <a:r>
              <a:rPr lang="ru-RU" sz="2400"/>
              <a:t> </a:t>
            </a:r>
            <a:r>
              <a:rPr lang="en-US" sz="2400"/>
              <a:t>embryogenesis and a remarkably sophisticated adaptive colouration system. </a:t>
            </a:r>
          </a:p>
          <a:p>
            <a:endParaRPr lang="en-US" sz="2400"/>
          </a:p>
          <a:p>
            <a:r>
              <a:rPr lang="en-US" sz="2400"/>
              <a:t>To investigate the molecular bases of cephalopod brain and body</a:t>
            </a:r>
          </a:p>
          <a:p>
            <a:r>
              <a:rPr lang="en-US" sz="2400"/>
              <a:t>innovations, we sequenced the genome and multiple transcrip-</a:t>
            </a:r>
          </a:p>
          <a:p>
            <a:r>
              <a:rPr lang="en-US" sz="2400"/>
              <a:t>tomes of the California two-spot octopus, Octopus bimaculoides.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380288" y="6165850"/>
            <a:ext cx="142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Nature, 2015</a:t>
            </a:r>
            <a:endParaRPr lang="ru-RU" b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57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Параметры сборки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 оценкам, геном осьминога </a:t>
            </a:r>
            <a:r>
              <a:rPr lang="en-US" dirty="0" smtClean="0"/>
              <a:t>2.7 </a:t>
            </a:r>
            <a:r>
              <a:rPr lang="ru-RU" dirty="0" err="1" smtClean="0"/>
              <a:t>млрд</a:t>
            </a:r>
            <a:r>
              <a:rPr lang="ru-RU" dirty="0" smtClean="0"/>
              <a:t> п.н. (а у человека?)</a:t>
            </a:r>
          </a:p>
          <a:p>
            <a:pPr>
              <a:defRPr/>
            </a:pPr>
            <a:r>
              <a:rPr lang="ru-RU" dirty="0" smtClean="0"/>
              <a:t>Всего </a:t>
            </a:r>
            <a:r>
              <a:rPr lang="ru-RU" dirty="0" err="1" smtClean="0"/>
              <a:t>контигов</a:t>
            </a:r>
            <a:r>
              <a:rPr lang="ru-RU" dirty="0" smtClean="0"/>
              <a:t> – 700 000 штук</a:t>
            </a:r>
          </a:p>
          <a:p>
            <a:pPr lvl="1">
              <a:defRPr/>
            </a:pPr>
            <a:r>
              <a:rPr lang="ru-RU" dirty="0" smtClean="0"/>
              <a:t>Сумма длин </a:t>
            </a:r>
            <a:r>
              <a:rPr lang="ru-RU" dirty="0" err="1" smtClean="0"/>
              <a:t>контигов</a:t>
            </a:r>
            <a:r>
              <a:rPr lang="ru-RU" dirty="0" smtClean="0"/>
              <a:t> - 1.98 </a:t>
            </a:r>
            <a:r>
              <a:rPr lang="ru-RU" dirty="0" err="1" smtClean="0"/>
              <a:t>млрд</a:t>
            </a:r>
            <a:r>
              <a:rPr lang="ru-RU" dirty="0" smtClean="0"/>
              <a:t> п.н.</a:t>
            </a:r>
          </a:p>
          <a:p>
            <a:pPr lvl="1">
              <a:defRPr/>
            </a:pPr>
            <a:r>
              <a:rPr lang="en-US" dirty="0" smtClean="0"/>
              <a:t>N</a:t>
            </a:r>
            <a:r>
              <a:rPr lang="ru-RU" dirty="0" smtClean="0"/>
              <a:t>50</a:t>
            </a:r>
            <a:r>
              <a:rPr lang="en-US" dirty="0" smtClean="0"/>
              <a:t> </a:t>
            </a:r>
            <a:r>
              <a:rPr lang="ru-RU" dirty="0" smtClean="0"/>
              <a:t>около 5 000 п.н.</a:t>
            </a:r>
          </a:p>
          <a:p>
            <a:pPr lvl="1">
              <a:defRPr/>
            </a:pPr>
            <a:r>
              <a:rPr lang="en-US" dirty="0" smtClean="0"/>
              <a:t>L50 </a:t>
            </a:r>
            <a:r>
              <a:rPr lang="ru-RU" dirty="0" smtClean="0"/>
              <a:t> около 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ru-RU" sz="3200" dirty="0" smtClean="0"/>
              <a:t>Всего </a:t>
            </a:r>
            <a:r>
              <a:rPr lang="ru-RU" sz="3200" dirty="0" err="1" smtClean="0"/>
              <a:t>скэффолдов</a:t>
            </a:r>
            <a:r>
              <a:rPr lang="ru-RU" sz="3200" dirty="0" smtClean="0"/>
              <a:t> 150 000 штук </a:t>
            </a:r>
          </a:p>
          <a:p>
            <a:pPr marL="742950" lvl="2" indent="-342900">
              <a:defRPr/>
            </a:pPr>
            <a:r>
              <a:rPr lang="ru-RU" sz="2800" dirty="0" smtClean="0"/>
              <a:t>Сумма длин </a:t>
            </a:r>
            <a:r>
              <a:rPr lang="ru-RU" sz="2800" dirty="0" err="1" smtClean="0"/>
              <a:t>скэффолдов</a:t>
            </a:r>
            <a:r>
              <a:rPr lang="ru-RU" sz="2800" dirty="0" smtClean="0"/>
              <a:t> 1.98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п.н.</a:t>
            </a:r>
          </a:p>
          <a:p>
            <a:pPr marL="742950" lvl="2" indent="-342900">
              <a:defRPr/>
            </a:pPr>
            <a:r>
              <a:rPr lang="en-US" sz="2800" dirty="0" smtClean="0"/>
              <a:t>N50 </a:t>
            </a:r>
            <a:r>
              <a:rPr lang="ru-RU" sz="2800" dirty="0" smtClean="0"/>
              <a:t>около 413 000 п.н.</a:t>
            </a:r>
          </a:p>
          <a:p>
            <a:pPr marL="742950" lvl="2" indent="-342900">
              <a:defRPr/>
            </a:pPr>
            <a:r>
              <a:rPr lang="en-US" sz="2800" dirty="0" smtClean="0"/>
              <a:t>L50 </a:t>
            </a:r>
            <a:r>
              <a:rPr lang="ru-RU" sz="2800" dirty="0" smtClean="0"/>
              <a:t> - ….</a:t>
            </a:r>
          </a:p>
          <a:p>
            <a:pPr marL="742950" lvl="2" indent="-342900">
              <a:defRPr/>
            </a:pPr>
            <a:endParaRPr lang="ru-RU" sz="2800" dirty="0" smtClean="0"/>
          </a:p>
          <a:p>
            <a:pPr marL="742950" lvl="2" indent="-342900">
              <a:defRPr/>
            </a:pP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72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mtClean="0"/>
              <a:t>Основные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Предсказано </a:t>
            </a:r>
            <a:r>
              <a:rPr lang="ru-RU" sz="2400" b="1" dirty="0" smtClean="0"/>
              <a:t>33 000 </a:t>
            </a:r>
            <a:r>
              <a:rPr lang="ru-RU" sz="2400" b="1" dirty="0" err="1" smtClean="0"/>
              <a:t>белок-кодирующих</a:t>
            </a:r>
            <a:r>
              <a:rPr lang="ru-RU" sz="2400" b="1" dirty="0" smtClean="0"/>
              <a:t> генов </a:t>
            </a:r>
            <a:r>
              <a:rPr lang="ru-RU" sz="2400" dirty="0" smtClean="0"/>
              <a:t>(а у человека сколько?)</a:t>
            </a:r>
          </a:p>
          <a:p>
            <a:pPr>
              <a:defRPr/>
            </a:pPr>
            <a:r>
              <a:rPr lang="ru-RU" sz="2400" dirty="0" smtClean="0"/>
              <a:t>… </a:t>
            </a:r>
            <a:r>
              <a:rPr lang="en-US" sz="2400" dirty="0" smtClean="0"/>
              <a:t>the </a:t>
            </a:r>
            <a:r>
              <a:rPr lang="en-US" sz="2400" b="1" dirty="0" err="1" smtClean="0"/>
              <a:t>protocadherins</a:t>
            </a:r>
            <a:r>
              <a:rPr lang="en-US" sz="2400" b="1" dirty="0" smtClean="0"/>
              <a:t>, which regulate the development of neurons</a:t>
            </a:r>
            <a:r>
              <a:rPr lang="en-US" sz="2400" dirty="0" smtClean="0"/>
              <a:t> and the short-range interactions between them. The octopus has 168 of these genes — </a:t>
            </a:r>
            <a:r>
              <a:rPr lang="en-US" sz="2400" b="1" dirty="0" smtClean="0"/>
              <a:t>more than twice as many as mammals.</a:t>
            </a:r>
            <a:endParaRPr lang="ru-RU" sz="2400" b="1" dirty="0" smtClean="0"/>
          </a:p>
          <a:p>
            <a:pPr lvl="1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The independent computing power of the arms, which can execute cognitive tasks 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even when dismembered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, have made octopuses an object of study for neurobiologists</a:t>
            </a:r>
            <a:r>
              <a:rPr lang="en-US" sz="2400" dirty="0" smtClean="0"/>
              <a:t> </a:t>
            </a:r>
            <a:endParaRPr lang="ru-RU" sz="2400" dirty="0" smtClean="0"/>
          </a:p>
          <a:p>
            <a:pPr>
              <a:defRPr/>
            </a:pPr>
            <a:r>
              <a:rPr lang="en-US" sz="2400" dirty="0" smtClean="0"/>
              <a:t>the </a:t>
            </a:r>
            <a:r>
              <a:rPr lang="en-US" sz="2400" b="1" dirty="0" smtClean="0"/>
              <a:t>zinc-finger transcription factors</a:t>
            </a:r>
            <a:r>
              <a:rPr lang="en-US" sz="2400" dirty="0" smtClean="0"/>
              <a:t>, is also highly expanded in octopuses. At around </a:t>
            </a:r>
            <a:r>
              <a:rPr lang="en-US" sz="2400" b="1" dirty="0" smtClean="0"/>
              <a:t>1,800 genes, it is the second-largest gene family to be discovered in an animal</a:t>
            </a:r>
            <a:r>
              <a:rPr lang="en-US" sz="2400" dirty="0" smtClean="0"/>
              <a:t>, after the elephant’s 2,000 olfactory-receptor genes</a:t>
            </a:r>
            <a:endParaRPr lang="ru-RU" sz="2400" dirty="0" smtClean="0"/>
          </a:p>
          <a:p>
            <a:pPr lvl="1"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08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Продолжение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We found </a:t>
            </a:r>
            <a:r>
              <a:rPr lang="en-US" sz="2400" b="1" smtClean="0"/>
              <a:t>no evidence for hypothesized whole-genome duplications</a:t>
            </a:r>
            <a:r>
              <a:rPr lang="en-US" sz="2400" smtClean="0"/>
              <a:t> in the octopus lineage</a:t>
            </a:r>
            <a:endParaRPr lang="ru-RU" sz="2400" b="1" smtClean="0"/>
          </a:p>
          <a:p>
            <a:r>
              <a:rPr lang="en-US" sz="2400" b="1" smtClean="0"/>
              <a:t>Extensive messenger RNA editing</a:t>
            </a:r>
            <a:r>
              <a:rPr lang="en-US" sz="2400" smtClean="0"/>
              <a:t> generates transcript and</a:t>
            </a:r>
            <a:r>
              <a:rPr lang="ru-RU" sz="2400" smtClean="0"/>
              <a:t> </a:t>
            </a:r>
            <a:r>
              <a:rPr lang="en-US" sz="2400" smtClean="0"/>
              <a:t>protein diversity in genes involved in neural excitability</a:t>
            </a:r>
            <a:endParaRPr lang="ru-RU" sz="2400" smtClean="0"/>
          </a:p>
          <a:p>
            <a:r>
              <a:rPr lang="en-US" sz="2400" smtClean="0"/>
              <a:t>We identified hundreds of cephalopod</a:t>
            </a:r>
            <a:r>
              <a:rPr lang="ru-RU" sz="2400" smtClean="0"/>
              <a:t>-</a:t>
            </a:r>
            <a:r>
              <a:rPr lang="en-US" sz="2400" smtClean="0"/>
              <a:t>specific genes, many of which showed elevated expression levels in</a:t>
            </a:r>
            <a:r>
              <a:rPr lang="ru-RU" sz="2400" smtClean="0"/>
              <a:t> </a:t>
            </a:r>
            <a:r>
              <a:rPr lang="en-US" sz="2400" smtClean="0"/>
              <a:t>such specialized structures as the skin, the suckers and the nervous</a:t>
            </a:r>
            <a:r>
              <a:rPr lang="ru-RU" sz="2400" smtClean="0"/>
              <a:t> </a:t>
            </a:r>
            <a:r>
              <a:rPr lang="en-US" sz="2400" smtClean="0"/>
              <a:t>system.</a:t>
            </a:r>
          </a:p>
          <a:p>
            <a:endParaRPr lang="en-US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19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/>
              <a:t>Геном человека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18488" cy="2376488"/>
          </a:xfrm>
        </p:spPr>
        <p:txBody>
          <a:bodyPr/>
          <a:lstStyle/>
          <a:p>
            <a:r>
              <a:rPr lang="ru-RU" smtClean="0"/>
              <a:t>По оценкам, 3.2 млрд п.н.</a:t>
            </a:r>
          </a:p>
          <a:p>
            <a:r>
              <a:rPr lang="ru-RU" smtClean="0"/>
              <a:t>Секвенировано 3.07 млрд п.н. </a:t>
            </a:r>
          </a:p>
          <a:p>
            <a:r>
              <a:rPr lang="ru-RU" smtClean="0"/>
              <a:t>Число сэффолдов 765 штук, 775 гэпов</a:t>
            </a:r>
          </a:p>
          <a:p>
            <a:r>
              <a:rPr lang="en-US" smtClean="0"/>
              <a:t>N</a:t>
            </a:r>
            <a:r>
              <a:rPr lang="ru-RU" smtClean="0"/>
              <a:t>50</a:t>
            </a:r>
            <a:r>
              <a:rPr lang="en-US" smtClean="0"/>
              <a:t> </a:t>
            </a:r>
            <a:r>
              <a:rPr lang="ru-RU" u="sng" smtClean="0"/>
              <a:t>для контигов </a:t>
            </a:r>
            <a:r>
              <a:rPr lang="ru-RU" smtClean="0"/>
              <a:t>67.8 млн</a:t>
            </a:r>
          </a:p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342900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Геном мыши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1963" y="4076700"/>
            <a:ext cx="8220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По оценкам, 2.8 (?) </a:t>
            </a:r>
            <a:r>
              <a:rPr lang="ru-RU" sz="3200" dirty="0" err="1">
                <a:latin typeface="+mn-lt"/>
                <a:cs typeface="+mn-cs"/>
              </a:rPr>
              <a:t>млрд</a:t>
            </a:r>
            <a:r>
              <a:rPr lang="ru-RU" sz="3200" dirty="0">
                <a:latin typeface="+mn-lt"/>
                <a:cs typeface="+mn-cs"/>
              </a:rPr>
              <a:t> п.н.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 err="1">
                <a:latin typeface="+mn-lt"/>
                <a:cs typeface="+mn-cs"/>
              </a:rPr>
              <a:t>Секвенировано</a:t>
            </a:r>
            <a:r>
              <a:rPr lang="ru-RU" sz="3200" dirty="0">
                <a:latin typeface="+mn-lt"/>
                <a:cs typeface="+mn-cs"/>
              </a:rPr>
              <a:t> 2.7 </a:t>
            </a:r>
            <a:r>
              <a:rPr lang="ru-RU" sz="3200" dirty="0" err="1">
                <a:latin typeface="+mn-lt"/>
                <a:cs typeface="+mn-cs"/>
              </a:rPr>
              <a:t>млрд</a:t>
            </a:r>
            <a:r>
              <a:rPr lang="ru-RU" sz="3200" dirty="0">
                <a:latin typeface="+mn-lt"/>
                <a:cs typeface="+mn-cs"/>
              </a:rPr>
              <a:t> п.н.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Число </a:t>
            </a:r>
            <a:r>
              <a:rPr lang="ru-RU" sz="3200" dirty="0" err="1">
                <a:latin typeface="+mn-lt"/>
                <a:cs typeface="+mn-cs"/>
              </a:rPr>
              <a:t>сэффолдов</a:t>
            </a:r>
            <a:r>
              <a:rPr lang="ru-RU" sz="3200" dirty="0">
                <a:latin typeface="+mn-lt"/>
                <a:cs typeface="+mn-cs"/>
              </a:rPr>
              <a:t> 162 штук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N</a:t>
            </a:r>
            <a:r>
              <a:rPr lang="ru-RU" sz="3200" dirty="0">
                <a:latin typeface="+mn-lt"/>
                <a:cs typeface="+mn-cs"/>
              </a:rPr>
              <a:t>50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ru-RU" sz="3200" u="sng" dirty="0">
                <a:latin typeface="+mn-lt"/>
                <a:cs typeface="+mn-cs"/>
              </a:rPr>
              <a:t>для </a:t>
            </a:r>
            <a:r>
              <a:rPr lang="ru-RU" sz="3200" u="sng" dirty="0" err="1">
                <a:latin typeface="+mn-lt"/>
                <a:cs typeface="+mn-cs"/>
              </a:rPr>
              <a:t>контигов</a:t>
            </a:r>
            <a:r>
              <a:rPr lang="ru-RU" sz="3200" u="sng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54.5 </a:t>
            </a:r>
            <a:r>
              <a:rPr lang="ru-RU" sz="3200" dirty="0" err="1">
                <a:latin typeface="+mn-lt"/>
                <a:cs typeface="+mn-cs"/>
              </a:rPr>
              <a:t>млн</a:t>
            </a:r>
            <a:endParaRPr lang="ru-RU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2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9313"/>
          </a:xfrm>
        </p:spPr>
        <p:txBody>
          <a:bodyPr/>
          <a:lstStyle/>
          <a:p>
            <a:r>
              <a:rPr lang="ru-RU" smtClean="0"/>
              <a:t>У нас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r>
              <a:rPr lang="ru-RU" sz="2800" smtClean="0"/>
              <a:t>Не все знаю (((</a:t>
            </a:r>
            <a:br>
              <a:rPr lang="ru-RU" sz="2800" smtClean="0"/>
            </a:br>
            <a:r>
              <a:rPr lang="ru-RU" sz="2800" smtClean="0"/>
              <a:t>Только отдельные примеры </a:t>
            </a:r>
          </a:p>
          <a:p>
            <a:pPr lvl="1"/>
            <a:r>
              <a:rPr lang="en-US" sz="2400" smtClean="0"/>
              <a:t>Intoshia: </a:t>
            </a:r>
            <a:r>
              <a:rPr lang="ru-RU" sz="2400" smtClean="0"/>
              <a:t>геном самого маленького животного (Алёшин и </a:t>
            </a:r>
            <a:r>
              <a:rPr lang="en-US" sz="2400" smtClean="0"/>
              <a:t>Co</a:t>
            </a:r>
            <a:r>
              <a:rPr lang="ru-RU" sz="2400" smtClean="0"/>
              <a:t>)</a:t>
            </a:r>
          </a:p>
          <a:p>
            <a:pPr lvl="1"/>
            <a:r>
              <a:rPr lang="ru-RU" sz="2400" smtClean="0"/>
              <a:t>Шизофилум </a:t>
            </a:r>
            <a:r>
              <a:rPr lang="en-US" sz="2400" smtClean="0"/>
              <a:t>(</a:t>
            </a:r>
            <a:r>
              <a:rPr lang="ru-RU" sz="2400" smtClean="0"/>
              <a:t>Кондрашев и </a:t>
            </a:r>
            <a:r>
              <a:rPr lang="en-US" sz="2400" smtClean="0"/>
              <a:t>Co)</a:t>
            </a:r>
            <a:endParaRPr lang="ru-RU" sz="2400" smtClean="0"/>
          </a:p>
          <a:p>
            <a:pPr lvl="1"/>
            <a:r>
              <a:rPr lang="ru-RU" sz="2400" smtClean="0"/>
              <a:t>Амебафилидиум (Алёшин и </a:t>
            </a:r>
            <a:r>
              <a:rPr lang="en-US" sz="2400" smtClean="0"/>
              <a:t>Co</a:t>
            </a:r>
            <a:r>
              <a:rPr lang="ru-RU" sz="2400" smtClean="0"/>
              <a:t>)</a:t>
            </a:r>
          </a:p>
          <a:p>
            <a:r>
              <a:rPr lang="ru-RU" sz="2800" smtClean="0"/>
              <a:t>Наберите </a:t>
            </a:r>
            <a:r>
              <a:rPr lang="en-US" sz="2800" smtClean="0"/>
              <a:t>Logacheva M[au] </a:t>
            </a:r>
            <a:r>
              <a:rPr lang="ru-RU" sz="2800" smtClean="0"/>
              <a:t>в </a:t>
            </a:r>
            <a:r>
              <a:rPr lang="en-US" sz="2800" smtClean="0"/>
              <a:t>Pubmed</a:t>
            </a:r>
          </a:p>
          <a:p>
            <a:r>
              <a:rPr lang="ru-RU" sz="2800" smtClean="0"/>
              <a:t>Или спросите В.В.Алёшина, у которого лежат неопубликованные полные геномы интересных тварей</a:t>
            </a:r>
          </a:p>
          <a:p>
            <a:endParaRPr lang="ru-RU" sz="28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57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dirty="0" smtClean="0"/>
              <a:t>План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56212"/>
          </a:xfrm>
        </p:spPr>
        <p:txBody>
          <a:bodyPr/>
          <a:lstStyle/>
          <a:p>
            <a:pPr marL="514350" indent="-514350">
              <a:buFont typeface="Arial" charset="0"/>
              <a:buAutoNum type="romanUcPeriod"/>
            </a:pPr>
            <a:r>
              <a:rPr lang="ru-RU" altLang="ru-RU" sz="2400" dirty="0" err="1" smtClean="0"/>
              <a:t>Секвенирование</a:t>
            </a:r>
            <a:endParaRPr lang="en-US" altLang="ru-RU" sz="2400" dirty="0" smtClean="0"/>
          </a:p>
          <a:p>
            <a:pPr marL="914400" lvl="1" indent="-514350">
              <a:buFont typeface="Arial" charset="0"/>
              <a:buAutoNum type="romanUcPeriod"/>
            </a:pPr>
            <a:r>
              <a:rPr lang="ru-RU" altLang="ru-RU" sz="1800" dirty="0" smtClean="0"/>
              <a:t>История</a:t>
            </a:r>
          </a:p>
          <a:p>
            <a:pPr marL="914400" lvl="1" indent="-514350">
              <a:buFont typeface="Arial" charset="0"/>
              <a:buAutoNum type="romanUcPeriod"/>
            </a:pPr>
            <a:r>
              <a:rPr lang="ru-RU" altLang="ru-RU" sz="1800" dirty="0" smtClean="0"/>
              <a:t>Проекты</a:t>
            </a:r>
          </a:p>
          <a:p>
            <a:pPr marL="914400" lvl="1" indent="-514350">
              <a:buFont typeface="Arial" charset="0"/>
              <a:buAutoNum type="romanUcPeriod"/>
            </a:pPr>
            <a:r>
              <a:rPr lang="ru-RU" altLang="ru-RU" sz="1800" dirty="0" smtClean="0"/>
              <a:t>Виды </a:t>
            </a:r>
            <a:r>
              <a:rPr lang="ru-RU" altLang="ru-RU" sz="1800" dirty="0" err="1" smtClean="0"/>
              <a:t>секвенирования</a:t>
            </a:r>
            <a:endParaRPr lang="en-US" altLang="ru-RU" sz="1800" dirty="0" smtClean="0"/>
          </a:p>
          <a:p>
            <a:pPr marL="514350" indent="-514350">
              <a:buFont typeface="Arial" charset="0"/>
              <a:buAutoNum type="romanUcPeriod"/>
            </a:pPr>
            <a:r>
              <a:rPr lang="ru-RU" altLang="ru-RU" sz="2400" dirty="0" smtClean="0"/>
              <a:t>Применения </a:t>
            </a:r>
            <a:r>
              <a:rPr lang="en-US" altLang="ru-RU" sz="2400" dirty="0" smtClean="0"/>
              <a:t>NGS</a:t>
            </a:r>
            <a:endParaRPr lang="ru-RU" altLang="ru-RU" sz="2400" dirty="0" smtClean="0"/>
          </a:p>
          <a:p>
            <a:pPr marL="514350" indent="-514350">
              <a:buFont typeface="Arial" charset="0"/>
              <a:buAutoNum type="romanUcPeriod"/>
            </a:pPr>
            <a:r>
              <a:rPr lang="en-US" altLang="ru-RU" sz="2400" dirty="0" smtClean="0"/>
              <a:t>“</a:t>
            </a:r>
            <a:r>
              <a:rPr lang="ru-RU" altLang="ru-RU" sz="2400" dirty="0" smtClean="0"/>
              <a:t>Полный геном</a:t>
            </a:r>
            <a:r>
              <a:rPr lang="en-US" altLang="ru-RU" sz="2400" dirty="0" smtClean="0"/>
              <a:t>”</a:t>
            </a:r>
            <a:endParaRPr lang="ru-RU" altLang="ru-RU" sz="2400" dirty="0" smtClean="0"/>
          </a:p>
          <a:p>
            <a:pPr marL="914400" lvl="1" indent="-514350">
              <a:buFont typeface="Arial" charset="0"/>
              <a:buAutoNum type="romanUcPeriod"/>
            </a:pPr>
            <a:r>
              <a:rPr lang="ru-RU" altLang="ru-RU" sz="2000" dirty="0" smtClean="0"/>
              <a:t>Риды, </a:t>
            </a:r>
            <a:r>
              <a:rPr lang="ru-RU" altLang="ru-RU" sz="2000" dirty="0" err="1" smtClean="0"/>
              <a:t>контиги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скэффолды</a:t>
            </a:r>
            <a:r>
              <a:rPr lang="ru-RU" altLang="ru-RU" sz="2000" dirty="0" smtClean="0"/>
              <a:t>, геномы</a:t>
            </a:r>
          </a:p>
          <a:p>
            <a:pPr marL="914400" lvl="1" indent="-514350">
              <a:buFont typeface="Arial" charset="0"/>
              <a:buAutoNum type="romanUcPeriod"/>
            </a:pPr>
            <a:r>
              <a:rPr lang="ru-RU" altLang="ru-RU" sz="2000" dirty="0" smtClean="0"/>
              <a:t>Размеры геномов: </a:t>
            </a:r>
            <a:r>
              <a:rPr lang="ru-RU" altLang="ru-RU" sz="2000" dirty="0" err="1" smtClean="0"/>
              <a:t>вироид</a:t>
            </a:r>
            <a:r>
              <a:rPr lang="ru-RU" altLang="ru-RU" sz="2000" dirty="0" smtClean="0"/>
              <a:t>, вирус, бактерия, человек, сосна</a:t>
            </a:r>
            <a:endParaRPr lang="en-US" altLang="ru-RU" sz="2000" dirty="0" smtClean="0"/>
          </a:p>
          <a:p>
            <a:pPr marL="514350" indent="-514350">
              <a:buFont typeface="Arial" charset="0"/>
              <a:buAutoNum type="romanUcPeriod"/>
            </a:pPr>
            <a:r>
              <a:rPr lang="ru-RU" altLang="ru-RU" sz="2400" dirty="0" smtClean="0"/>
              <a:t>Основные базы данных</a:t>
            </a:r>
          </a:p>
          <a:p>
            <a:pPr marL="914400" lvl="1" indent="-514350">
              <a:buFont typeface="Arial" charset="0"/>
              <a:buAutoNum type="romanUcPeriod"/>
            </a:pPr>
            <a:r>
              <a:rPr lang="en-US" altLang="ru-RU" sz="2000" dirty="0" smtClean="0"/>
              <a:t>….</a:t>
            </a:r>
            <a:endParaRPr lang="ru-RU" altLang="ru-RU" sz="2000" dirty="0" smtClean="0"/>
          </a:p>
          <a:p>
            <a:pPr marL="514350" indent="-514350">
              <a:buFont typeface="Arial" charset="0"/>
              <a:buAutoNum type="romanUcPeriod"/>
            </a:pPr>
            <a:r>
              <a:rPr lang="ru-RU" altLang="ru-RU" sz="2400" dirty="0" smtClean="0"/>
              <a:t>Структура записи </a:t>
            </a:r>
            <a:r>
              <a:rPr lang="en-US" altLang="ru-RU" sz="2400" dirty="0" smtClean="0"/>
              <a:t>.</a:t>
            </a:r>
            <a:r>
              <a:rPr lang="en-US" altLang="ru-RU" sz="2400" dirty="0" err="1" smtClean="0"/>
              <a:t>gb</a:t>
            </a:r>
            <a:r>
              <a:rPr lang="en-US" altLang="ru-RU" sz="2400" dirty="0" smtClean="0"/>
              <a:t>, .</a:t>
            </a:r>
            <a:r>
              <a:rPr lang="en-US" altLang="ru-RU" sz="2400" dirty="0" err="1" smtClean="0"/>
              <a:t>embl</a:t>
            </a:r>
            <a:endParaRPr lang="ru-RU" altLang="ru-RU" sz="2400" dirty="0" smtClean="0"/>
          </a:p>
          <a:p>
            <a:pPr marL="514350" indent="-514350">
              <a:buFont typeface="Arial" charset="0"/>
              <a:buAutoNum type="romanUcPeriod"/>
            </a:pPr>
            <a:r>
              <a:rPr lang="ru-RU" altLang="ru-RU" sz="2400" dirty="0" smtClean="0"/>
              <a:t>Поиск </a:t>
            </a:r>
          </a:p>
          <a:p>
            <a:pPr lvl="1"/>
            <a:r>
              <a:rPr lang="ru-RU" altLang="ru-RU" sz="2000" dirty="0" smtClean="0"/>
              <a:t>По словам</a:t>
            </a:r>
          </a:p>
          <a:p>
            <a:pPr lvl="1"/>
            <a:r>
              <a:rPr lang="en-US" altLang="ru-RU" sz="2000" dirty="0" smtClean="0"/>
              <a:t>BLAST</a:t>
            </a:r>
            <a:endParaRPr lang="ru-RU" alt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66CEE-E414-4CA3-95AA-A3D5D6C9A263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11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78054-9893-4433-9B13-C4D815CC72E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075" y="187943"/>
            <a:ext cx="7475850" cy="62653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79980" y="6428682"/>
            <a:ext cx="3146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https://www.fullgenomes.com/</a:t>
            </a:r>
          </a:p>
        </p:txBody>
      </p:sp>
    </p:spTree>
    <p:extLst>
      <p:ext uri="{BB962C8B-B14F-4D97-AF65-F5344CB8AC3E}">
        <p14:creationId xmlns:p14="http://schemas.microsoft.com/office/powerpoint/2010/main" xmlns="" val="8317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US" dirty="0" smtClean="0"/>
              <a:t>NGS: </a:t>
            </a:r>
            <a:r>
              <a:rPr lang="ru-RU" dirty="0" smtClean="0"/>
              <a:t>Революция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секвенировании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3250" name="Picture 2" descr="Chart displaying the cost per genome down to 1K by year 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342965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https://www.genome.gov/27565109/the-cost-of-sequencing-a-human-genome/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2060848"/>
            <a:ext cx="176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Вопрос: </a:t>
            </a:r>
            <a:br>
              <a:rPr lang="ru-RU" dirty="0" smtClean="0"/>
            </a:br>
            <a:r>
              <a:rPr lang="ru-RU" dirty="0" smtClean="0"/>
              <a:t>где экспонента?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12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37" y="107668"/>
            <a:ext cx="8229600" cy="1143000"/>
          </a:xfrm>
        </p:spPr>
        <p:txBody>
          <a:bodyPr/>
          <a:lstStyle/>
          <a:p>
            <a:r>
              <a:rPr lang="en-US" dirty="0" smtClean="0"/>
              <a:t>NGS vs Sanger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31765"/>
            <a:ext cx="2133600" cy="365125"/>
          </a:xfrm>
        </p:spPr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03648" y="1211778"/>
            <a:ext cx="6998719" cy="5219987"/>
            <a:chOff x="470545" y="1455167"/>
            <a:chExt cx="6998719" cy="521998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545" y="1916832"/>
              <a:ext cx="5377408" cy="47583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1507833"/>
              <a:ext cx="115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&gt;10 </a:t>
              </a:r>
              <a:r>
                <a:rPr lang="ru-RU" sz="2400" b="1" dirty="0" smtClean="0"/>
                <a:t>лет</a:t>
              </a:r>
              <a:endParaRPr lang="ru-RU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16964" y="1455167"/>
              <a:ext cx="3952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&lt;</a:t>
              </a:r>
              <a:r>
                <a:rPr lang="en-US" sz="2400" b="1" dirty="0" smtClean="0"/>
                <a:t>1 </a:t>
              </a:r>
              <a:r>
                <a:rPr lang="ru-RU" sz="2400" b="1" dirty="0" smtClean="0"/>
                <a:t>месяц</a:t>
              </a:r>
              <a:r>
                <a:rPr lang="en-US" sz="2400" b="1" dirty="0" smtClean="0"/>
                <a:t> </a:t>
              </a:r>
              <a:r>
                <a:rPr lang="en-US" sz="2000" dirty="0" smtClean="0"/>
                <a:t>(</a:t>
              </a:r>
              <a:r>
                <a:rPr lang="ru-RU" sz="2000" dirty="0" smtClean="0"/>
                <a:t>свой геном на фирме)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99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2790056"/>
            <a:ext cx="8507288" cy="1143000"/>
          </a:xfrm>
        </p:spPr>
        <p:txBody>
          <a:bodyPr/>
          <a:lstStyle/>
          <a:p>
            <a:r>
              <a:rPr lang="en-US" dirty="0" smtClean="0"/>
              <a:t>II.NGS: </a:t>
            </a:r>
            <a:r>
              <a:rPr lang="en-US" dirty="0"/>
              <a:t>Next Generation Sequencing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47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схема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6322" name="Picture 2" descr="Картинки по запросу ngs read, contig, scaff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900" y="1700808"/>
            <a:ext cx="6556199" cy="41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60000" y="3276000"/>
            <a:ext cx="0" cy="1305798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238" y="4478124"/>
            <a:ext cx="817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Coverage:                3                             1             0             2       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79912" y="3275330"/>
            <a:ext cx="0" cy="1305798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99824" y="3274660"/>
            <a:ext cx="0" cy="1305798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72000" y="3273990"/>
            <a:ext cx="0" cy="1305798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1794</Words>
  <Application>Microsoft Office PowerPoint</Application>
  <PresentationFormat>On-screen Show (4:3)</PresentationFormat>
  <Paragraphs>512</Paragraphs>
  <Slides>47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Тема Office</vt:lpstr>
      <vt:lpstr>Документ</vt:lpstr>
      <vt:lpstr>Банки нуклеотидных последовательностей</vt:lpstr>
      <vt:lpstr>I. Секвенирование</vt:lpstr>
      <vt:lpstr>История</vt:lpstr>
      <vt:lpstr>Slide 4</vt:lpstr>
      <vt:lpstr>Slide 5</vt:lpstr>
      <vt:lpstr>NGS: Революция в секвенировании</vt:lpstr>
      <vt:lpstr>NGS vs Sanger</vt:lpstr>
      <vt:lpstr>II.NGS: Next Generation Sequencing</vt:lpstr>
      <vt:lpstr>Результат секвенирования схема</vt:lpstr>
      <vt:lpstr>NGS: термины</vt:lpstr>
      <vt:lpstr>Геном человека</vt:lpstr>
      <vt:lpstr>NGS технологии 2016</vt:lpstr>
      <vt:lpstr>NGS: Масштабы бедствия для биоинформатиков</vt:lpstr>
      <vt:lpstr>Некоторые современные геномные проекты</vt:lpstr>
      <vt:lpstr>III. Применения NGS</vt:lpstr>
      <vt:lpstr>Что секвенируют</vt:lpstr>
      <vt:lpstr>Что секвенируют</vt:lpstr>
      <vt:lpstr>Цели секвенирования Статьи</vt:lpstr>
      <vt:lpstr>Размеры геномов</vt:lpstr>
      <vt:lpstr>IV. Базы данных о нуклеотидных последовательностях</vt:lpstr>
      <vt:lpstr>Slide 21</vt:lpstr>
      <vt:lpstr>Slide 22</vt:lpstr>
      <vt:lpstr>Нуклеотидный архив Консорциум INSDC  (International Nucleotide Sequence Database Collaboration) </vt:lpstr>
      <vt:lpstr>Архивы EMBL (ENA), Genebank, DDBJ</vt:lpstr>
      <vt:lpstr>Slide 25</vt:lpstr>
      <vt:lpstr>SRA и Trace</vt:lpstr>
      <vt:lpstr>Slide 27</vt:lpstr>
      <vt:lpstr>Разделы </vt:lpstr>
      <vt:lpstr>Структура записи</vt:lpstr>
      <vt:lpstr>Структура записи</vt:lpstr>
      <vt:lpstr>Slide 31</vt:lpstr>
      <vt:lpstr>Базы метаданных данных в NCBI</vt:lpstr>
      <vt:lpstr>Bioproject, Biosample, Assembly</vt:lpstr>
      <vt:lpstr>Вторичные БД в NCBI</vt:lpstr>
      <vt:lpstr>Refseq (NCBI): что нужно знать</vt:lpstr>
      <vt:lpstr>Nucleotide (NCBI): что нужно знать</vt:lpstr>
      <vt:lpstr>V. Поиск по аннотациям</vt:lpstr>
      <vt:lpstr>Slide 38</vt:lpstr>
      <vt:lpstr>Методы поиска</vt:lpstr>
      <vt:lpstr>конец</vt:lpstr>
      <vt:lpstr>Геном осьминога</vt:lpstr>
      <vt:lpstr>Параметры сборки</vt:lpstr>
      <vt:lpstr>Основные результаты</vt:lpstr>
      <vt:lpstr>Продолжение</vt:lpstr>
      <vt:lpstr>Геном человека</vt:lpstr>
      <vt:lpstr>У нас</vt:lpstr>
      <vt:lpstr>План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Mariia</dc:creator>
  <cp:lastModifiedBy>aba</cp:lastModifiedBy>
  <cp:revision>212</cp:revision>
  <dcterms:created xsi:type="dcterms:W3CDTF">2013-11-07T09:07:48Z</dcterms:created>
  <dcterms:modified xsi:type="dcterms:W3CDTF">2017-10-17T08:02:13Z</dcterms:modified>
</cp:coreProperties>
</file>