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55"/>
  </p:notesMasterIdLst>
  <p:sldIdLst>
    <p:sldId id="256" r:id="rId8"/>
    <p:sldId id="257" r:id="rId9"/>
    <p:sldId id="258" r:id="rId10"/>
    <p:sldId id="285" r:id="rId11"/>
    <p:sldId id="259" r:id="rId12"/>
    <p:sldId id="260" r:id="rId13"/>
    <p:sldId id="261" r:id="rId14"/>
    <p:sldId id="277" r:id="rId15"/>
    <p:sldId id="262" r:id="rId16"/>
    <p:sldId id="286" r:id="rId17"/>
    <p:sldId id="26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8" r:id="rId26"/>
    <p:sldId id="287" r:id="rId27"/>
    <p:sldId id="264" r:id="rId28"/>
    <p:sldId id="265" r:id="rId29"/>
    <p:sldId id="289" r:id="rId30"/>
    <p:sldId id="290" r:id="rId31"/>
    <p:sldId id="291" r:id="rId32"/>
    <p:sldId id="267" r:id="rId33"/>
    <p:sldId id="292" r:id="rId34"/>
    <p:sldId id="295" r:id="rId35"/>
    <p:sldId id="293" r:id="rId36"/>
    <p:sldId id="294" r:id="rId37"/>
    <p:sldId id="266" r:id="rId38"/>
    <p:sldId id="297" r:id="rId39"/>
    <p:sldId id="299" r:id="rId40"/>
    <p:sldId id="302" r:id="rId41"/>
    <p:sldId id="305" r:id="rId42"/>
    <p:sldId id="303" r:id="rId43"/>
    <p:sldId id="296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300" r:id="rId53"/>
    <p:sldId id="301" r:id="rId5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09" autoAdjust="0"/>
  </p:normalViewPr>
  <p:slideViewPr>
    <p:cSldViewPr>
      <p:cViewPr>
        <p:scale>
          <a:sx n="66" d="100"/>
          <a:sy n="66" d="100"/>
        </p:scale>
        <p:origin x="-2610" y="-3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Информационное содержание – не метод поиска мотива.!!!</a:t>
            </a:r>
          </a:p>
          <a:p>
            <a:endParaRPr lang="ru-RU" dirty="0"/>
          </a:p>
          <a:p>
            <a:r>
              <a:rPr lang="ru-RU" dirty="0" smtClean="0"/>
              <a:t>ИС – способ оценить силу «сигнала» – на самом деле, силу того мотива, который можно извлечь из данного выравнивания.</a:t>
            </a:r>
          </a:p>
          <a:p>
            <a:endParaRPr lang="ru-RU" dirty="0"/>
          </a:p>
          <a:p>
            <a:r>
              <a:rPr lang="ru-RU" dirty="0" smtClean="0"/>
              <a:t>Сила сигнала – мотива! – оценка того, сколько находок мотива будет в «случайном»  геноме .  </a:t>
            </a:r>
            <a:r>
              <a:rPr lang="en-US" dirty="0" smtClean="0"/>
              <a:t>I = </a:t>
            </a:r>
            <a:r>
              <a:rPr lang="ru-RU" dirty="0" smtClean="0"/>
              <a:t>выравнивания </a:t>
            </a:r>
            <a:r>
              <a:rPr lang="en-US" dirty="0" smtClean="0"/>
              <a:t>6 </a:t>
            </a: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такое же, как у точного слова длины 3. Точное слово длины 3 при самом грубом подсчете найдется в геноме примерно один раз на </a:t>
            </a:r>
            <a:r>
              <a:rPr lang="en-US" dirty="0" smtClean="0"/>
              <a:t>4^3 = 64 </a:t>
            </a:r>
            <a:r>
              <a:rPr lang="ru-RU" dirty="0" smtClean="0"/>
              <a:t>п.н.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Здесь – про </a:t>
            </a:r>
            <a:r>
              <a:rPr lang="en-US" dirty="0" smtClean="0"/>
              <a:t>PWM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2"/>
          <p:cNvSpPr/>
          <p:nvPr/>
        </p:nvSpPr>
        <p:spPr>
          <a:xfrm>
            <a:off x="4282200" y="1015524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4634DFE-0CD2-42C3-9239-71B849679E4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F8971EC-A6FF-45A5-A06B-3FE9995A52C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8524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вынести из слайда?</a:t>
            </a:r>
          </a:p>
          <a:p>
            <a:r>
              <a:rPr lang="ru-RU" dirty="0" smtClean="0"/>
              <a:t>Я не вижу двух участков связывания у одной молекулы</a:t>
            </a:r>
          </a:p>
          <a:p>
            <a:r>
              <a:rPr lang="ru-RU" dirty="0" smtClean="0"/>
              <a:t>По статье авторов структуры – связывается участок в новой рамке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Паттерн написан выше рамки. </a:t>
            </a:r>
          </a:p>
          <a:p>
            <a:endParaRPr lang="ru-RU" baseline="0" dirty="0" smtClean="0"/>
          </a:p>
          <a:p>
            <a:r>
              <a:rPr lang="en-US" baseline="0" dirty="0" smtClean="0"/>
              <a:t>Take home message – </a:t>
            </a:r>
            <a:r>
              <a:rPr lang="ru-RU" b="1" baseline="0" dirty="0" smtClean="0"/>
              <a:t>сигналом может быть не только последовательность, а и кривизна ДНК </a:t>
            </a:r>
            <a:r>
              <a:rPr lang="ru-RU" baseline="0" dirty="0" smtClean="0"/>
              <a:t>(которая тоже зависит от последовательности, но сложно)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сигнал? То, что узнает белок. В частности, может узнавать кривизну ДНК или ее «</a:t>
            </a:r>
            <a:r>
              <a:rPr lang="ru-RU" dirty="0" err="1" smtClean="0"/>
              <a:t>сгибаемость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Что такое мотив? Описание сигнала для человека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Профиль – не понял. Это ЛОГО</a:t>
            </a:r>
          </a:p>
          <a:p>
            <a:endParaRPr lang="ru-RU" dirty="0" smtClean="0"/>
          </a:p>
          <a:p>
            <a:r>
              <a:rPr lang="ru-RU" dirty="0" smtClean="0"/>
              <a:t>В паттерне можно еще кое-чего отобразить – кратностями и др. А большие и маленькие – ничего не значат.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Рисунок 177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78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Рисунок 213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214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100240" y="7056000"/>
            <a:ext cx="2351160" cy="402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pbio.pbworks.com/w/pag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hl=ru&amp;lr=&amp;id=YC2K_v1mficC&amp;oi=fnd&amp;pg=PA135&amp;dq=makeev+vsevolod&amp;ots=uSo84sL8A6&amp;sig=xOTJH2RcPWhsjL7cBELQqkCkyfI&amp;redir_esc=y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92000" y="26982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сигналов в последовательности ДНК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52" y="2474067"/>
            <a:ext cx="8693280" cy="1460520"/>
          </a:xfrm>
        </p:spPr>
        <p:txBody>
          <a:bodyPr/>
          <a:lstStyle/>
          <a:p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Исходные данные для поиска мотива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398727"/>
            <a:ext cx="9063580" cy="349485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Chip-</a:t>
            </a:r>
            <a:r>
              <a:rPr lang="en-US" sz="4400" dirty="0" err="1" smtClean="0">
                <a:solidFill>
                  <a:srgbClr val="C00000"/>
                </a:solidFill>
              </a:rPr>
              <a:t>seq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эксперимент, позволяющий находить сайты связывания конкретного белка с ДНК с помощью </a:t>
            </a:r>
            <a:r>
              <a:rPr lang="en-US" sz="3600" dirty="0" smtClean="0">
                <a:solidFill>
                  <a:schemeClr val="tx1"/>
                </a:solidFill>
              </a:rPr>
              <a:t>NGS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romatin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mmuno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recipitation (Chip) с последующим высокопроизводительным секвенированием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792000" y="4032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Эксперимент и анализ данных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9072000" y="712800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C93F8A9C-5FDF-4DF8-BABE-04F53D283EA3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Эксперимент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2" cstate="print"/>
          <a:stretch/>
        </p:blipFill>
        <p:spPr>
          <a:xfrm>
            <a:off x="3024000" y="1391400"/>
            <a:ext cx="4102920" cy="580320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46F31C5-439B-49A7-869D-8F00D0290CED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Анализ данных 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412000" y="7128000"/>
            <a:ext cx="619956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Ma W, Wong WH. The analysis of ChIP-Seq data. Methods Enzymol. 2011;497:51-73.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325"/>
          <p:cNvPicPr/>
          <p:nvPr/>
        </p:nvPicPr>
        <p:blipFill>
          <a:blip r:embed="rId2" cstate="print"/>
          <a:stretch/>
        </p:blipFill>
        <p:spPr>
          <a:xfrm>
            <a:off x="2592000" y="1080000"/>
            <a:ext cx="4643280" cy="6564960"/>
          </a:xfrm>
          <a:prstGeom prst="rect">
            <a:avLst/>
          </a:prstGeom>
          <a:ln>
            <a:noFill/>
          </a:ln>
        </p:spPr>
      </p:pic>
      <p:sp>
        <p:nvSpPr>
          <p:cNvPr id="327" name="CustomShape 3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13C8F43-6697-4D5F-8241-C22EF91414A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величины сдвига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2" cstate="print"/>
          <a:stretch/>
        </p:blipFill>
        <p:spPr>
          <a:xfrm>
            <a:off x="503640" y="2071080"/>
            <a:ext cx="8855280" cy="36889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080000" y="1368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Длина секвенированного фрагмента — 200 п.н.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76000" y="6840000"/>
            <a:ext cx="8943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Zhang Y, et al. Model-based analysis of ChIP-Seq (MACS). Genome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Biol. 2008;9(9):R137.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864000" y="5721840"/>
            <a:ext cx="8494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Такой сдвиг пиков проискодит, если длина анализируемого фрагмента примерно равна длине секвенируемого фрагмента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A0A85F6-377D-4C64-92F6-5BEBD9289422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достоверных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Рисунок 334"/>
          <p:cNvPicPr/>
          <p:nvPr/>
        </p:nvPicPr>
        <p:blipFill>
          <a:blip r:embed="rId2" cstate="print"/>
          <a:stretch/>
        </p:blipFill>
        <p:spPr>
          <a:xfrm>
            <a:off x="487440" y="2304000"/>
            <a:ext cx="9375480" cy="2819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3198960" y="6709320"/>
            <a:ext cx="61599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http://crazyhottommy.blogspot.ru/2013_12_01_archive.html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04000" y="5367240"/>
            <a:ext cx="8494920" cy="11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Сравнивают пики в эксперименте и контроле, считают p-value.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FDDF3CAA-90E1-4ADC-8FD4-D9A5CC2546F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Связывание с хроматином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04000" y="4858560"/>
            <a:ext cx="4318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Нет асимметрии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Рисунок 340"/>
          <p:cNvPicPr/>
          <p:nvPr/>
        </p:nvPicPr>
        <p:blipFill>
          <a:blip r:embed="rId2" cstate="print"/>
          <a:srcRect r="16767" b="59834"/>
          <a:stretch/>
        </p:blipFill>
        <p:spPr>
          <a:xfrm>
            <a:off x="197640" y="1347480"/>
            <a:ext cx="5201280" cy="35474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5616000" y="5517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http://compbio.pbworks.com/w/page/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16252888/Epigenetic%20Regulation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Рисунок 342"/>
          <p:cNvPicPr/>
          <p:nvPr/>
        </p:nvPicPr>
        <p:blipFill>
          <a:blip r:embed="rId4" cstate="print"/>
          <a:stretch/>
        </p:blipFill>
        <p:spPr>
          <a:xfrm>
            <a:off x="4091760" y="3384000"/>
            <a:ext cx="5873400" cy="201492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F249C3B-0B69-4187-8174-A2A43E805B8C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97" y="2013206"/>
            <a:ext cx="9217199" cy="2957185"/>
          </a:xfrm>
        </p:spPr>
        <p:txBody>
          <a:bodyPr/>
          <a:lstStyle/>
          <a:p>
            <a:r>
              <a:rPr lang="en-US" sz="3600" dirty="0" smtClean="0"/>
              <a:t>Upstream</a:t>
            </a:r>
            <a:r>
              <a:rPr lang="ru-RU" sz="3600" dirty="0" smtClean="0"/>
              <a:t> области </a:t>
            </a:r>
            <a:r>
              <a:rPr lang="ru-RU" sz="3600" dirty="0" err="1" smtClean="0"/>
              <a:t>коэкспрессирующихся</a:t>
            </a:r>
            <a:r>
              <a:rPr lang="ru-RU" sz="3600" dirty="0" smtClean="0"/>
              <a:t> генов.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Как найти? </a:t>
            </a:r>
            <a:r>
              <a:rPr lang="ru-RU" sz="1100" dirty="0" smtClean="0"/>
              <a:t>(технология и по уму)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508521" y="1437132"/>
            <a:ext cx="9101985" cy="553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 такое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сигналы и мотивы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для поиска мотивов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889200" lvl="1" indent="-323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ChiP-seq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889200" lvl="1" indent="-32364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-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области</a:t>
            </a: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Точные и неточные сигналы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Сила сигнала и ее мера – информационное содержание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Позиционно-весовая матрица –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мотивов.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БД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мотивов —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TransFac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JasPAR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RegTransBase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333" y="195653"/>
            <a:ext cx="4638057" cy="1070953"/>
          </a:xfrm>
        </p:spPr>
        <p:txBody>
          <a:bodyPr>
            <a:noAutofit/>
          </a:bodyPr>
          <a:lstStyle/>
          <a:p>
            <a:r>
              <a:rPr lang="ru-RU" sz="2900" dirty="0"/>
              <a:t>Выравнивание сайтов связывания </a:t>
            </a:r>
            <a:r>
              <a:rPr lang="en-US" sz="2900" dirty="0" err="1"/>
              <a:t>PurR</a:t>
            </a:r>
            <a:r>
              <a:rPr lang="en-US" sz="2900" dirty="0"/>
              <a:t> </a:t>
            </a:r>
            <a:r>
              <a:rPr lang="en-US" sz="2900" i="1" dirty="0"/>
              <a:t>E. coli</a:t>
            </a:r>
            <a:endParaRPr lang="ru-RU" sz="2900" dirty="0"/>
          </a:p>
        </p:txBody>
      </p:sp>
      <p:sp>
        <p:nvSpPr>
          <p:cNvPr id="8" name="TextBox 7"/>
          <p:cNvSpPr txBox="1"/>
          <p:nvPr/>
        </p:nvSpPr>
        <p:spPr>
          <a:xfrm>
            <a:off x="2791557" y="6894704"/>
            <a:ext cx="2025818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562191" y="1228448"/>
            <a:ext cx="4807753" cy="5663089"/>
            <a:chOff x="1956615" y="1447800"/>
            <a:chExt cx="4520385" cy="5137452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5137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i="1" dirty="0" err="1"/>
                <a:t>cvpA</a:t>
              </a:r>
              <a:endParaRPr lang="ru-RU" sz="2100" i="1" dirty="0"/>
            </a:p>
            <a:p>
              <a:r>
                <a:rPr lang="ru-RU" sz="2100" i="1" dirty="0" err="1"/>
                <a:t>purM</a:t>
              </a:r>
              <a:endParaRPr lang="ru-RU" sz="2100" i="1" dirty="0"/>
            </a:p>
            <a:p>
              <a:r>
                <a:rPr lang="ru-RU" sz="2100" i="1" dirty="0" err="1"/>
                <a:t>purT</a:t>
              </a:r>
              <a:endParaRPr lang="ru-RU" sz="2100" i="1" dirty="0"/>
            </a:p>
            <a:p>
              <a:r>
                <a:rPr lang="ru-RU" sz="2100" i="1" dirty="0" err="1"/>
                <a:t>purL</a:t>
              </a:r>
              <a:endParaRPr lang="ru-RU" sz="2100" i="1" dirty="0"/>
            </a:p>
            <a:p>
              <a:r>
                <a:rPr lang="ru-RU" sz="2100" i="1" dirty="0" err="1"/>
                <a:t>purE</a:t>
              </a:r>
              <a:endParaRPr lang="ru-RU" sz="2100" i="1" dirty="0"/>
            </a:p>
            <a:p>
              <a:r>
                <a:rPr lang="ru-RU" sz="2100" i="1" dirty="0" err="1"/>
                <a:t>purC</a:t>
              </a:r>
              <a:endParaRPr lang="ru-RU" sz="2100" i="1" dirty="0"/>
            </a:p>
            <a:p>
              <a:r>
                <a:rPr lang="ru-RU" sz="2100" i="1" dirty="0" err="1"/>
                <a:t>purB</a:t>
              </a:r>
              <a:endParaRPr lang="ru-RU" sz="2100" i="1" dirty="0"/>
            </a:p>
            <a:p>
              <a:r>
                <a:rPr lang="ru-RU" sz="2100" i="1" dirty="0" err="1"/>
                <a:t>purH</a:t>
              </a:r>
              <a:endParaRPr lang="ru-RU" sz="2100" i="1" dirty="0"/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1</a:t>
              </a:r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2</a:t>
              </a:r>
            </a:p>
            <a:p>
              <a:r>
                <a:rPr lang="ru-RU" sz="2100" i="1" dirty="0" err="1"/>
                <a:t>guaB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1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2</a:t>
              </a:r>
              <a:endParaRPr lang="ru-RU" sz="2100" i="1" dirty="0"/>
            </a:p>
            <a:p>
              <a:endParaRPr lang="ru-RU" sz="1300" i="1" dirty="0"/>
            </a:p>
            <a:p>
              <a:r>
                <a:rPr lang="en-US" sz="2100" dirty="0"/>
                <a:t>consensus</a:t>
              </a:r>
            </a:p>
            <a:p>
              <a:endParaRPr lang="en-US" sz="1300" dirty="0"/>
            </a:p>
            <a:p>
              <a:r>
                <a:rPr lang="en-US" sz="2100" dirty="0"/>
                <a:t>pattern</a:t>
              </a:r>
              <a:endParaRPr lang="ru-RU" sz="210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484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1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1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1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1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1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1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1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1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1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1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AACGAGCAAACGTTTCCACTAC</a:t>
              </a:r>
              <a:endParaRPr lang="en-US" sz="2100" b="1" dirty="0"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G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AA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latin typeface="Courier New" pitchFamily="49" charset="0"/>
                </a:rPr>
                <a:t>CG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endParaRPr lang="en-US" sz="2100" b="1" dirty="0">
                <a:solidFill>
                  <a:srgbClr val="FF0000"/>
                </a:solidFill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 err="1">
                  <a:latin typeface="Courier New" pitchFamily="49" charset="0"/>
                </a:rPr>
                <a:t>dn</a:t>
              </a:r>
              <a:r>
                <a:rPr lang="ru-RU" sz="2100" b="1" dirty="0">
                  <a:latin typeface="Courier New" pitchFamily="49" charset="0"/>
                </a:rPr>
                <a:t>G</a:t>
              </a:r>
              <a:r>
                <a:rPr lang="en-US" sz="2100" b="1" dirty="0">
                  <a:latin typeface="Courier New" pitchFamily="49" charset="0"/>
                </a:rPr>
                <a:t>M</a:t>
              </a:r>
              <a:r>
                <a:rPr lang="ru-RU" sz="2100" b="1" dirty="0">
                  <a:latin typeface="Courier New" pitchFamily="49" charset="0"/>
                </a:rPr>
                <a:t>AA</a:t>
              </a:r>
              <a:r>
                <a:rPr lang="en-US" sz="2100" b="1" dirty="0">
                  <a:latin typeface="Courier New" pitchFamily="49" charset="0"/>
                </a:rPr>
                <a:t>h</a:t>
              </a:r>
              <a:r>
                <a:rPr lang="ru-RU" sz="2100" b="1" dirty="0">
                  <a:latin typeface="Courier New" pitchFamily="49" charset="0"/>
                </a:rPr>
                <a:t>CG</a:t>
              </a:r>
              <a:r>
                <a:rPr lang="en-US" sz="2100" b="1" dirty="0" err="1">
                  <a:latin typeface="Courier New" pitchFamily="49" charset="0"/>
                </a:rPr>
                <a:t>dKKnbnY</a:t>
              </a:r>
              <a:endParaRPr lang="ru-RU" sz="2100" b="1" dirty="0">
                <a:latin typeface="Courier New" pitchFamily="49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7547545" y="6989200"/>
            <a:ext cx="2268141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1152000" y="2884320"/>
            <a:ext cx="8128440" cy="71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Методы обнаружения мотивов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-1" y="0"/>
            <a:ext cx="10080625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точных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последовательностей </a:t>
            </a:r>
            <a:r>
              <a:rPr lang="ru-RU" sz="44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паттернов</a:t>
            </a:r>
            <a:endParaRPr lang="ru-RU" sz="4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162877" y="1283512"/>
            <a:ext cx="9601250" cy="44549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Ищем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подпоследовательности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паттерны,которые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часто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встречаются в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наборе последовательностей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связывающихся с белком, и 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 встречаются в контрольном наборе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Недостатки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— ищет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точное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совпадение, в то время как большинство сайтов связывания ТФ устроены более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сложно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 применим, например, для сайтов рестрикции систем рестрикции-модификации, которые  обычно определены однозначно: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547" y="5738492"/>
            <a:ext cx="1600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GATC   </a:t>
            </a:r>
          </a:p>
          <a:p>
            <a:r>
              <a:rPr lang="en-US" sz="2800" b="1" dirty="0" smtClean="0"/>
              <a:t>CCNGG</a:t>
            </a:r>
          </a:p>
          <a:p>
            <a:r>
              <a:rPr lang="en-US" sz="2800" b="1" dirty="0" smtClean="0"/>
              <a:t>GGWCC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0" y="0"/>
            <a:ext cx="10080625" cy="1321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неточных последовательностей</a:t>
            </a:r>
            <a:endParaRPr lang="ru-RU" sz="4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162877" y="1283512"/>
            <a:ext cx="9601250" cy="522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выравнивания предполагаемых сигналов</a:t>
            </a:r>
            <a:b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Оценка «силы сигнала» – информационное содержание</a:t>
            </a:r>
            <a:b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Построение п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озиционной весовая матрицы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сигнала в геноме с помощью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508521" y="2051613"/>
            <a:ext cx="9101985" cy="1548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Сила сигнала и информационное содержание выравнивания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2" y="7006700"/>
            <a:ext cx="2660703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r>
              <a:rPr lang="ru-RU" dirty="0" smtClean="0"/>
              <a:t>Слайд</a:t>
            </a:r>
            <a:fld id="{4280A8C7-CE2A-4171-8686-5727339A32FC}" type="slidenum">
              <a:rPr lang="ru-RU" sz="2100"/>
              <a:pPr/>
              <a:t>25</a:t>
            </a:fld>
            <a:endParaRPr lang="ru-RU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08522" y="208172"/>
            <a:ext cx="9063580" cy="143598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sz="2900" dirty="0" smtClean="0"/>
              <a:t>Если сигнал легко найти в последовательности, </a:t>
            </a:r>
            <a:br>
              <a:rPr lang="ru-RU" sz="2900" dirty="0" smtClean="0"/>
            </a:br>
            <a:r>
              <a:rPr lang="ru-RU" sz="2900" dirty="0" smtClean="0"/>
              <a:t>допустив мало ошибок, то он «сильный»</a:t>
            </a:r>
          </a:p>
          <a:p>
            <a:endParaRPr lang="ru-RU" sz="2900" dirty="0"/>
          </a:p>
        </p:txBody>
      </p:sp>
      <p:sp>
        <p:nvSpPr>
          <p:cNvPr id="7" name="TextBox 6"/>
          <p:cNvSpPr txBox="1"/>
          <p:nvPr/>
        </p:nvSpPr>
        <p:spPr>
          <a:xfrm>
            <a:off x="546927" y="3050142"/>
            <a:ext cx="8804144" cy="2020757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sz="2500" dirty="0"/>
              <a:t>Чем больше находок в </a:t>
            </a:r>
            <a:r>
              <a:rPr lang="ru-RU" sz="2500" dirty="0" smtClean="0"/>
              <a:t>«случайном» геноме</a:t>
            </a:r>
            <a:r>
              <a:rPr lang="ru-RU" sz="2500" dirty="0"/>
              <a:t>, тем слабее сигнал.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Ведь тогда среди </a:t>
            </a:r>
            <a:r>
              <a:rPr lang="ru-RU" sz="2500" dirty="0"/>
              <a:t>всех находок нам придется каким-то образом отсеивать много случайных, чтобы остались </a:t>
            </a:r>
            <a:r>
              <a:rPr lang="ru-RU" sz="2500" dirty="0" smtClean="0"/>
              <a:t>функциональные. А как это сделать?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6927" y="1437132"/>
            <a:ext cx="8986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Сигнал тем сильнее, чем меньше случайных </a:t>
            </a:r>
            <a:r>
              <a:rPr lang="ru-RU" sz="2400" dirty="0" smtClean="0"/>
              <a:t>находок  в геноме. </a:t>
            </a:r>
            <a:br>
              <a:rPr lang="ru-RU" sz="2400" dirty="0" smtClean="0"/>
            </a:br>
            <a:r>
              <a:rPr lang="ru-RU" sz="2400" dirty="0" smtClean="0"/>
              <a:t>Ведь тогда </a:t>
            </a:r>
            <a:r>
              <a:rPr lang="ru-RU" sz="2400" dirty="0" err="1" smtClean="0"/>
              <a:t>бо</a:t>
            </a:r>
            <a:r>
              <a:rPr lang="en-US" sz="2400" dirty="0" smtClean="0"/>
              <a:t>’</a:t>
            </a:r>
            <a:r>
              <a:rPr lang="ru-RU" sz="2400" dirty="0" err="1" smtClean="0"/>
              <a:t>льшая</a:t>
            </a:r>
            <a:r>
              <a:rPr lang="ru-RU" sz="2400" dirty="0" smtClean="0"/>
              <a:t> доля всех находок функциональны, т.е. те, которые мы ищем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927" y="5277632"/>
            <a:ext cx="8804144" cy="866595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sz="2500" dirty="0" smtClean="0"/>
              <a:t>В науке о сигналах силу сигнала измеряют информационным содержанием</a:t>
            </a:r>
            <a:endParaRPr lang="ru-RU" sz="25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Информационное содержание 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энтропия  Шеннона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8" name="Рисунок 367"/>
          <p:cNvPicPr/>
          <p:nvPr/>
        </p:nvPicPr>
        <p:blipFill>
          <a:blip r:embed="rId3" cstate="print"/>
          <a:stretch/>
        </p:blipFill>
        <p:spPr>
          <a:xfrm>
            <a:off x="1467000" y="1881360"/>
            <a:ext cx="5564160" cy="1646640"/>
          </a:xfrm>
          <a:prstGeom prst="rect">
            <a:avLst/>
          </a:prstGeom>
          <a:ln>
            <a:noFill/>
          </a:ln>
        </p:spPr>
      </p:pic>
      <p:sp>
        <p:nvSpPr>
          <p:cNvPr id="369" name="TextShape 3"/>
          <p:cNvSpPr txBox="1"/>
          <p:nvPr/>
        </p:nvSpPr>
        <p:spPr>
          <a:xfrm>
            <a:off x="1431000" y="3317760"/>
            <a:ext cx="6129000" cy="139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H — энтропия, p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— вероятность i-го события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TextShape 4"/>
          <p:cNvSpPr txBox="1"/>
          <p:nvPr/>
        </p:nvSpPr>
        <p:spPr>
          <a:xfrm>
            <a:off x="783000" y="4464000"/>
            <a:ext cx="8433000" cy="321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Информационное содержание (I) — мера уменьшения неопределенности после получения некоторого сообщения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= H</a:t>
            </a:r>
            <a:r>
              <a:rPr lang="ru-RU" sz="36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</a:t>
            </a: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</a:t>
            </a:r>
            <a:r>
              <a:rPr lang="ru-RU" sz="36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08522" y="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393307" y="976272"/>
            <a:ext cx="9481542" cy="76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выравнивания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содержание (I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*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оценивают по формуле: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1814292" y="1590752"/>
            <a:ext cx="6413636" cy="11137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</a:t>
            </a:r>
            <a:r>
              <a:rPr lang="ru-RU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 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lang="ru-RU" sz="3200" b="0" i="1" strike="noStrike" spc="-1" baseline="-30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lang="ru-RU" sz="3200" b="0" i="1" strike="noStrike" spc="-1" baseline="-30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</a:t>
            </a:r>
            <a:r>
              <a:rPr lang="ru-RU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[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log</a:t>
            </a:r>
            <a:r>
              <a:rPr lang="ru-RU" sz="32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</a:t>
            </a:r>
            <a:r>
              <a:rPr lang="ru-RU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/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)])</a:t>
            </a: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5"/>
          <p:cNvSpPr/>
          <p:nvPr/>
        </p:nvSpPr>
        <p:spPr>
          <a:xfrm>
            <a:off x="3350492" y="6813832"/>
            <a:ext cx="5991180" cy="652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учебнике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Дурбина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она называется относительной энтропией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6"/>
          <p:cNvSpPr/>
          <p:nvPr/>
        </p:nvSpPr>
        <p:spPr>
          <a:xfrm>
            <a:off x="8784000" y="7133760"/>
            <a:ext cx="1281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30B0BA5B-420B-49CC-B7DC-1F2C2FE0C8A4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27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02" y="2435662"/>
            <a:ext cx="914039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где </a:t>
            </a:r>
            <a:r>
              <a:rPr lang="ru-RU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,j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частота основания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в позиции </a:t>
            </a:r>
            <a:r>
              <a:rPr lang="ru-RU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выравнивания,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(число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j-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й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колонке, деленное на высоту колонки) </a:t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фоновая частота основания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(вариант: число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геноме, деленное на размер генома)</a:t>
            </a:r>
          </a:p>
          <a:p>
            <a:pPr>
              <a:lnSpc>
                <a:spcPct val="100000"/>
              </a:lnSpc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Если  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&gt;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информационное содержание буквы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позиции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положительно,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меньше – то отрицательно</a:t>
            </a: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Теорема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матан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!): 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(1) информационное содержание колонки всегда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&gt;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=0</a:t>
            </a:r>
          </a:p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(2) Если базовые частоты равны, то максимальное значение информационного содержания колонки равно 2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4"/>
          <p:cNvSpPr/>
          <p:nvPr/>
        </p:nvSpPr>
        <p:spPr>
          <a:xfrm>
            <a:off x="316497" y="1936397"/>
            <a:ext cx="9294010" cy="27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 равных базовых частотах информационное содержание выравнивания  совпадает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информационным содержанием, оцененным 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как разность энтропий 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504000" y="438120"/>
            <a:ext cx="9070920" cy="1959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Упражнение: Оцените 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содержание, если фоновые частоты всех четырех букв одинаковы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2011680" y="3024000"/>
            <a:ext cx="4683600" cy="67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lang="ru-RU" sz="2400" b="0" i="1" strike="noStrike" spc="-1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lang="ru-RU" sz="2400" b="0" i="1" strike="noStrike" spc="-1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[log</a:t>
            </a:r>
            <a:r>
              <a:rPr lang="ru-RU" sz="20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/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)]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1" name="Рисунок 300"/>
          <p:cNvPicPr/>
          <p:nvPr/>
        </p:nvPicPr>
        <p:blipFill>
          <a:blip r:embed="rId2" cstate="print"/>
          <a:stretch/>
        </p:blipFill>
        <p:spPr>
          <a:xfrm>
            <a:off x="1800000" y="3960000"/>
            <a:ext cx="5554080" cy="217836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99077" y="6468187"/>
            <a:ext cx="578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Сумма частот букв в колонке должна быть равна 1! </a:t>
            </a:r>
            <a:br>
              <a:rPr lang="ru-RU" dirty="0" smtClean="0"/>
            </a:br>
            <a:r>
              <a:rPr lang="ru-RU" dirty="0" smtClean="0"/>
              <a:t>Несовпадение – из-за округления до десятых?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Сайты и белки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248000" y="6912000"/>
            <a:ext cx="4751640" cy="3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Painting published on cover of magazine: Nature Structural and Molecular Biology, September 1994, Volume 1 No. 9.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Рисунок 299"/>
          <p:cNvPicPr/>
          <p:nvPr/>
        </p:nvPicPr>
        <p:blipFill>
          <a:blip r:embed="rId3" cstate="print"/>
          <a:stretch/>
        </p:blipFill>
        <p:spPr>
          <a:xfrm>
            <a:off x="1944000" y="1332360"/>
            <a:ext cx="5975640" cy="55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— много или мало?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504000" y="1768679"/>
            <a:ext cx="9071280" cy="4776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грубом приближении два выравнивания с одинаковым информационным содержанием дадут одинаковое число «случайных» находок в «случайном» банке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«выравнивания» из одной последовательности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букв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равно,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(по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формуле)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Сколько раз случайно встретится слово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в геноме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В грубом приближении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N/(4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Значит  если информационное содержание выравнивания равно 10, то случайных находок в геноме размера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будет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N/(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ru-RU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примерно, 1 на 1000 п.н.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Надо понимать, что такая оценка грубая, но грубые оценки полезны!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93000" y="302400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Позиционно-весовая матрица выравнивания (без </a:t>
            </a:r>
            <a:r>
              <a:rPr lang="ru-RU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гэпов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2" y="3126952"/>
            <a:ext cx="9370819" cy="1113745"/>
          </a:xfrm>
        </p:spPr>
        <p:txBody>
          <a:bodyPr/>
          <a:lstStyle/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Позиционная весовая матрица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PWM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(По РГМ)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lang="ru-RU" sz="16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23737" y="899462"/>
          <a:ext cx="8228012" cy="2043112"/>
        </p:xfrm>
        <a:graphic>
          <a:graphicData uri="http://schemas.openxmlformats.org/presentationml/2006/ole">
            <p:oleObj spid="_x0000_s1026" name="Лист" r:id="rId3" imgW="10135440" imgH="2520720" progId="Excel.Sheet.8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00547" y="0"/>
            <a:ext cx="8693280" cy="86105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Частоты букв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в колонках.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Пример.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6927" y="4010267"/>
          <a:ext cx="8229600" cy="1384300"/>
        </p:xfrm>
        <a:graphic>
          <a:graphicData uri="http://schemas.openxmlformats.org/presentationml/2006/ole">
            <p:oleObj spid="_x0000_s1027" name="Лист" r:id="rId4" imgW="8649000" imgH="1467000" progId="Excel.Sheet.8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1282" y="5584872"/>
            <a:ext cx="9601249" cy="161301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Упражнение. Посчитайте вес </a:t>
            </a:r>
            <a:r>
              <a:rPr lang="ru-RU" sz="3200" noProof="0" dirty="0" smtClean="0">
                <a:solidFill>
                  <a:srgbClr val="1F497D"/>
                </a:solidFill>
                <a:latin typeface="Arial"/>
                <a:ea typeface="DejaVu Sans"/>
                <a:cs typeface="DejaVu Sans"/>
              </a:rPr>
              <a:t>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оследовательности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 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A C A C T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C G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T A C G 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DejaVu Sans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относительно этой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PWM.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вычислить матрицу </a:t>
            </a:r>
            <a:r>
              <a:rPr 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PWM </a:t>
            </a: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 выравниванию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201283" y="1768679"/>
            <a:ext cx="9639654" cy="53523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Обозначение элемента матрицы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PWM: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W(b, j)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вес буквы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столбце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j.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Например,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W(A, 5) = 2.5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предыдущем слайде.</a:t>
            </a:r>
          </a:p>
          <a:p>
            <a:pPr marL="432000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Формула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/>
            </a:r>
            <a:b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W(</a:t>
            </a:r>
            <a:r>
              <a:rPr lang="en-U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b,j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 = </a:t>
            </a:r>
            <a:r>
              <a:rPr lang="en-US" sz="2400" dirty="0" smtClean="0"/>
              <a:t> </a:t>
            </a:r>
            <a:r>
              <a:rPr lang="en-US" sz="2400" dirty="0" err="1" smtClean="0"/>
              <a:t>ln</a:t>
            </a:r>
            <a:r>
              <a:rPr lang="en-US" sz="2400" dirty="0" smtClean="0"/>
              <a:t> F(</a:t>
            </a:r>
            <a:r>
              <a:rPr lang="en-US" sz="2400" dirty="0" err="1" smtClean="0"/>
              <a:t>b,j</a:t>
            </a:r>
            <a:r>
              <a:rPr lang="en-US" sz="2400" dirty="0" smtClean="0"/>
              <a:t>)/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p(b)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32000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Эта формула не совпадает с формулой для информационного содержания (см.)!</a:t>
            </a:r>
          </a:p>
          <a:p>
            <a:pPr marL="889200" lvl="1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большая а не маленькая.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Псевдоотсчеты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если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бувы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нет в колонке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то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f(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b,j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= 0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нельзя посчитать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.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Так подправим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f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немножко: если в выравнивании 10 посл. буква не встретилась, то это не значит, что она уже никогда не может присутствовать в сигнал!  Делают так:</a:t>
            </a:r>
          </a:p>
          <a:p>
            <a:pPr marL="889200" lvl="1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F(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b,j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) =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(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N(b,j)+εb)/(N+ε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)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где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N(b,j)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– число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b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в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j, N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высота колонки,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ε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=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Symbol"/>
              </a:rPr>
              <a:t></a:t>
            </a:r>
            <a:r>
              <a:rPr lang="pt-BR" sz="24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b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ε</a:t>
            </a:r>
            <a:r>
              <a:rPr lang="pt-BR" sz="24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b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- маленькие числа, зовутся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псевдоотсчеты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Wingdings" pitchFamily="2" charset="2"/>
            </a:endParaRPr>
          </a:p>
          <a:p>
            <a:pPr marL="889200" lvl="1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вычислить матрицу </a:t>
            </a:r>
            <a:r>
              <a:rPr 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PWM </a:t>
            </a: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 выравниванию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201283" y="1768679"/>
            <a:ext cx="9639654" cy="53523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Обозначение элемента матрицы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PWM: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W(b, j)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вес буквы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столбце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j.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Например,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W(A, 5) = 2.5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предыдущем слайде.</a:t>
            </a:r>
          </a:p>
          <a:p>
            <a:pPr marL="432000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Формула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/>
            </a:r>
            <a:b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W(</a:t>
            </a:r>
            <a:r>
              <a:rPr lang="en-U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b,j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 = </a:t>
            </a:r>
            <a:r>
              <a:rPr lang="en-US" sz="2400" dirty="0" smtClean="0"/>
              <a:t> </a:t>
            </a:r>
            <a:r>
              <a:rPr lang="en-US" sz="2400" dirty="0" err="1" smtClean="0"/>
              <a:t>ln</a:t>
            </a:r>
            <a:r>
              <a:rPr lang="en-US" sz="2400" dirty="0" smtClean="0"/>
              <a:t> F(</a:t>
            </a:r>
            <a:r>
              <a:rPr lang="en-US" sz="2400" dirty="0" err="1" smtClean="0"/>
              <a:t>b,j</a:t>
            </a:r>
            <a:r>
              <a:rPr lang="en-US" sz="2400" dirty="0" smtClean="0"/>
              <a:t>)/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p(b)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32000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Эта формула не совпадает с формулой для информационного содержания (см.)!</a:t>
            </a:r>
          </a:p>
          <a:p>
            <a:pPr marL="889200" lvl="1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большая а не маленькая.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Псевдоотсчеты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если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бувы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нет в колонке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то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f(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b,j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= 0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нельзя посчитать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.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Так подправим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f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немножко: если в выравнивании 10 посл. буква не встретилась, то это не значит, что она уже никогда не может присутствовать в сигнал!  Делают так:</a:t>
            </a:r>
          </a:p>
          <a:p>
            <a:pPr marL="889200" lvl="1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F(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b,j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 pitchFamily="2" charset="2"/>
              </a:rPr>
              <a:t>) =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(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N(b,j)+εb)/(N+ε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)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где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N(b,j)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– число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b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в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j, N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высота колонки,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ε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= 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Symbol"/>
              </a:rPr>
              <a:t></a:t>
            </a:r>
            <a:r>
              <a:rPr lang="pt-BR" sz="24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b</a:t>
            </a: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ε</a:t>
            </a:r>
            <a:r>
              <a:rPr lang="pt-BR" sz="24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b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- маленькие числа, зовутся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псевдоотсчеты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Wingdings" pitchFamily="2" charset="2"/>
            </a:endParaRPr>
          </a:p>
          <a:p>
            <a:pPr marL="889200" lvl="1" indent="-32328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8092" y="957152"/>
            <a:ext cx="9375232" cy="6602523"/>
          </a:xfrm>
          <a:prstGeom prst="rect">
            <a:avLst/>
          </a:prstGeom>
        </p:spPr>
        <p:txBody>
          <a:bodyPr lIns="96213" tIns="48107" rIns="96213" bIns="48107">
            <a:normAutofit fontScale="92500"/>
          </a:bodyPr>
          <a:lstStyle/>
          <a:p>
            <a:r>
              <a:rPr lang="ru-RU" sz="2400" dirty="0" smtClean="0"/>
              <a:t>Для каждой буквы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</a:t>
            </a:r>
            <a:r>
              <a:rPr lang="ru-RU" sz="2400" dirty="0" smtClean="0"/>
              <a:t>из слова </a:t>
            </a:r>
            <a:r>
              <a:rPr lang="en-US" sz="2400" dirty="0" smtClean="0"/>
              <a:t>S </a:t>
            </a:r>
            <a:r>
              <a:rPr lang="ru-RU" sz="2400" dirty="0" smtClean="0"/>
              <a:t>мы можем оценить вероятность ее увидеть в столбце </a:t>
            </a:r>
            <a:r>
              <a:rPr lang="en-US" sz="2400" dirty="0" smtClean="0"/>
              <a:t>j </a:t>
            </a:r>
            <a:r>
              <a:rPr lang="ru-RU" sz="2400" dirty="0" smtClean="0"/>
              <a:t>частотой </a:t>
            </a:r>
            <a:r>
              <a:rPr lang="en-US" sz="2400" dirty="0" smtClean="0"/>
              <a:t>F(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j) </a:t>
            </a:r>
          </a:p>
          <a:p>
            <a:r>
              <a:rPr lang="ru-RU" sz="2400" dirty="0" smtClean="0"/>
              <a:t>Произведение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= </a:t>
            </a:r>
            <a:r>
              <a:rPr lang="ru-RU" sz="2400" dirty="0" smtClean="0">
                <a:sym typeface="Symbol"/>
              </a:rPr>
              <a:t>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F</a:t>
            </a:r>
            <a:r>
              <a:rPr lang="en-US" sz="2400" dirty="0" smtClean="0"/>
              <a:t>(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j)  </a:t>
            </a:r>
            <a:r>
              <a:rPr lang="ru-RU" sz="2400" dirty="0" smtClean="0"/>
              <a:t>по всем позициям оценивает вероятность слова </a:t>
            </a:r>
            <a:r>
              <a:rPr lang="en-US" sz="2400" dirty="0" smtClean="0"/>
              <a:t>S </a:t>
            </a:r>
            <a:r>
              <a:rPr lang="ru-RU" sz="2400" dirty="0" smtClean="0"/>
              <a:t>быть похожим на выравнивание. Чем больше частоты букв  каждой позиции, тем выше вероятность слова </a:t>
            </a:r>
            <a:r>
              <a:rPr lang="en-US" sz="2400" dirty="0" smtClean="0"/>
              <a:t>S</a:t>
            </a:r>
            <a:endParaRPr lang="ru-RU" sz="2400" dirty="0" smtClean="0"/>
          </a:p>
          <a:p>
            <a:r>
              <a:rPr lang="ru-RU" sz="2400" dirty="0" smtClean="0"/>
              <a:t>Нужен контроль того, насколько эта вероятность велика. Контролем будем считать вероятность увидеть слово </a:t>
            </a:r>
            <a:r>
              <a:rPr lang="en-US" sz="2400" dirty="0" smtClean="0"/>
              <a:t>S </a:t>
            </a:r>
            <a:r>
              <a:rPr lang="ru-RU" sz="2400" dirty="0" smtClean="0"/>
              <a:t>в геноме. И считать ее будем как произведение частот букв из </a:t>
            </a:r>
            <a:r>
              <a:rPr lang="en-US" sz="2400" dirty="0" smtClean="0"/>
              <a:t>S </a:t>
            </a:r>
            <a:r>
              <a:rPr lang="ru-RU" sz="2400" dirty="0" smtClean="0"/>
              <a:t>в геноме:</a:t>
            </a:r>
            <a:r>
              <a:rPr lang="en-US" sz="2400" dirty="0" smtClean="0"/>
              <a:t> P(S) = </a:t>
            </a:r>
            <a:r>
              <a:rPr lang="ru-RU" sz="2400" dirty="0" smtClean="0">
                <a:sym typeface="Symbol"/>
              </a:rPr>
              <a:t>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</a:t>
            </a:r>
            <a:r>
              <a:rPr lang="en-US" sz="2400" baseline="-40000" dirty="0" err="1" smtClean="0"/>
              <a:t>j</a:t>
            </a:r>
            <a:endParaRPr lang="en-US" sz="2400" baseline="-40000" dirty="0" smtClean="0"/>
          </a:p>
          <a:p>
            <a:r>
              <a:rPr lang="ru-RU" sz="2400" dirty="0" smtClean="0"/>
              <a:t>Решение про сходство </a:t>
            </a:r>
            <a:r>
              <a:rPr lang="en-US" sz="2400" dirty="0" smtClean="0"/>
              <a:t>S </a:t>
            </a:r>
            <a:r>
              <a:rPr lang="ru-RU" sz="2400" dirty="0" smtClean="0"/>
              <a:t>с выравниванием принимается просто: что вероятнее, тому и верим:</a:t>
            </a:r>
          </a:p>
          <a:p>
            <a:pPr lvl="1"/>
            <a:r>
              <a:rPr lang="ru-RU" sz="2400" dirty="0" smtClean="0"/>
              <a:t>Если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</a:t>
            </a:r>
            <a:r>
              <a:rPr lang="en-US" sz="2400" dirty="0" smtClean="0"/>
              <a:t> &gt;&gt; P(S),  </a:t>
            </a:r>
            <a:r>
              <a:rPr lang="ru-RU" sz="2400" dirty="0" smtClean="0"/>
              <a:t>то </a:t>
            </a:r>
            <a:r>
              <a:rPr lang="en-US" sz="2400" dirty="0" smtClean="0"/>
              <a:t>S </a:t>
            </a:r>
            <a:r>
              <a:rPr lang="ru-RU" sz="2400" dirty="0" smtClean="0"/>
              <a:t>похоже на выравнивание</a:t>
            </a:r>
          </a:p>
          <a:p>
            <a:pPr lvl="1"/>
            <a:r>
              <a:rPr lang="ru-RU" sz="2400" dirty="0" smtClean="0"/>
              <a:t>Если </a:t>
            </a:r>
            <a:r>
              <a:rPr lang="en-US" sz="2400" dirty="0" smtClean="0"/>
              <a:t>P(S</a:t>
            </a:r>
            <a:r>
              <a:rPr lang="ru-RU" sz="2400" dirty="0" smtClean="0"/>
              <a:t>) </a:t>
            </a:r>
            <a:r>
              <a:rPr lang="en-US" sz="2400" dirty="0" smtClean="0"/>
              <a:t>&lt;&lt;</a:t>
            </a:r>
            <a:r>
              <a:rPr lang="ru-RU" sz="2400" dirty="0" smtClean="0"/>
              <a:t>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</a:t>
            </a:r>
            <a:r>
              <a:rPr lang="en-US" sz="2400" dirty="0" smtClean="0"/>
              <a:t>,  </a:t>
            </a:r>
            <a:r>
              <a:rPr lang="ru-RU" sz="2400" dirty="0" smtClean="0"/>
              <a:t>то </a:t>
            </a:r>
            <a:r>
              <a:rPr lang="en-US" sz="2400" dirty="0" smtClean="0"/>
              <a:t>S </a:t>
            </a:r>
            <a:r>
              <a:rPr lang="ru-RU" sz="2400" dirty="0" smtClean="0"/>
              <a:t>больше похоже на случайное слово из генома</a:t>
            </a:r>
            <a:r>
              <a:rPr lang="en-US" sz="2400" dirty="0" smtClean="0"/>
              <a:t> </a:t>
            </a:r>
            <a:r>
              <a:rPr lang="ru-RU" sz="2400" dirty="0" smtClean="0"/>
              <a:t>на  выравнивание</a:t>
            </a:r>
          </a:p>
          <a:p>
            <a:r>
              <a:rPr lang="ru-RU" sz="2400" dirty="0" smtClean="0"/>
              <a:t>Мерой сходства служит  отношение правдоподобия 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выравнивание)/</a:t>
            </a:r>
            <a:r>
              <a:rPr lang="en-US" sz="2400" dirty="0" smtClean="0"/>
              <a:t>P(S). </a:t>
            </a:r>
            <a:r>
              <a:rPr lang="ru-RU" sz="2400" dirty="0" smtClean="0"/>
              <a:t>На практике всегда переходят к логарифмам – чтобы не умножать, а складывать:</a:t>
            </a:r>
          </a:p>
          <a:p>
            <a:pPr lvl="1">
              <a:buNone/>
            </a:pPr>
            <a:r>
              <a:rPr lang="en-US" sz="2400" dirty="0" smtClean="0"/>
              <a:t>W(S, </a:t>
            </a:r>
            <a:r>
              <a:rPr lang="ru-RU" sz="2400" dirty="0" smtClean="0"/>
              <a:t>выравнивание) = </a:t>
            </a:r>
            <a:r>
              <a:rPr lang="en-US" sz="2400" dirty="0" err="1" smtClean="0"/>
              <a:t>ln</a:t>
            </a:r>
            <a:r>
              <a:rPr lang="en-US" sz="2400" dirty="0" smtClean="0"/>
              <a:t> (P(S|</a:t>
            </a:r>
            <a:r>
              <a:rPr lang="ru-RU" sz="2400" dirty="0" smtClean="0"/>
              <a:t>выравнивание)/</a:t>
            </a:r>
            <a:r>
              <a:rPr lang="en-US" sz="2400" dirty="0" smtClean="0"/>
              <a:t>P(S))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Напишите  выражение для </a:t>
            </a:r>
            <a:r>
              <a:rPr lang="en-US" sz="2400" dirty="0" smtClean="0">
                <a:solidFill>
                  <a:srgbClr val="FF0000"/>
                </a:solidFill>
              </a:rPr>
              <a:t>W </a:t>
            </a:r>
            <a:r>
              <a:rPr lang="ru-RU" sz="2400" dirty="0" smtClean="0">
                <a:solidFill>
                  <a:srgbClr val="FF0000"/>
                </a:solidFill>
              </a:rPr>
              <a:t>как сумму по позициям</a:t>
            </a:r>
          </a:p>
          <a:p>
            <a:pPr lvl="1"/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2" y="7006700"/>
            <a:ext cx="2268141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7070977" y="8802123"/>
            <a:ext cx="2660703" cy="402483"/>
          </a:xfrm>
          <a:prstGeom prst="rect">
            <a:avLst/>
          </a:prstGeom>
        </p:spPr>
        <p:txBody>
          <a:bodyPr vert="horz" lIns="96213" tIns="48107" rIns="96213" bIns="48107" rtlCol="0" anchor="ctr"/>
          <a:lstStyle/>
          <a:p>
            <a:pPr algn="r" defTabSz="962132">
              <a:defRPr/>
            </a:pPr>
            <a:fld id="{4280A8C7-CE2A-4171-8686-5727339A32FC}" type="slidenum">
              <a:rPr lang="ru-RU" sz="1300">
                <a:solidFill>
                  <a:schemeClr val="tx1">
                    <a:tint val="75000"/>
                  </a:schemeClr>
                </a:solidFill>
              </a:rPr>
              <a:pPr algn="r" defTabSz="962132">
                <a:defRPr/>
              </a:pPr>
              <a:t>35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32" y="284982"/>
            <a:ext cx="3567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Обоснование </a:t>
            </a:r>
            <a:r>
              <a:rPr lang="en-US" sz="2800" b="1" dirty="0" smtClean="0"/>
              <a:t>PWM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2" y="7006700"/>
            <a:ext cx="2660703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r>
              <a:rPr lang="ru-RU" dirty="0" smtClean="0"/>
              <a:t>Слайд</a:t>
            </a:r>
            <a:fld id="{4280A8C7-CE2A-4171-8686-5727339A32FC}" type="slidenum">
              <a:rPr lang="ru-RU" sz="2100"/>
              <a:pPr/>
              <a:t>36</a:t>
            </a:fld>
            <a:endParaRPr lang="ru-RU" sz="21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1712" y="284982"/>
            <a:ext cx="9277113" cy="13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213" tIns="48107" rIns="96213" bIns="48107">
            <a:spAutoFit/>
          </a:bodyPr>
          <a:lstStyle/>
          <a:p>
            <a:r>
              <a:rPr lang="ru-RU" sz="4200" dirty="0" smtClean="0">
                <a:solidFill>
                  <a:schemeClr val="tx2"/>
                </a:solidFill>
              </a:rPr>
              <a:t>РГМ* придумали свою формулу для</a:t>
            </a:r>
          </a:p>
          <a:p>
            <a:r>
              <a:rPr lang="en-US" sz="4200" dirty="0" smtClean="0">
                <a:solidFill>
                  <a:schemeClr val="tx2"/>
                </a:solidFill>
              </a:rPr>
              <a:t>                         W(</a:t>
            </a:r>
            <a:r>
              <a:rPr lang="en-US" sz="4200" dirty="0" err="1" smtClean="0">
                <a:solidFill>
                  <a:schemeClr val="tx2"/>
                </a:solidFill>
              </a:rPr>
              <a:t>b,j</a:t>
            </a:r>
            <a:r>
              <a:rPr lang="en-US" sz="4200" dirty="0" smtClean="0">
                <a:solidFill>
                  <a:schemeClr val="tx2"/>
                </a:solidFill>
              </a:rPr>
              <a:t>)</a:t>
            </a:r>
            <a:endParaRPr lang="ru-RU" sz="4200" dirty="0">
              <a:solidFill>
                <a:schemeClr val="tx2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9687" y="2090017"/>
            <a:ext cx="9524440" cy="7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213" tIns="48107" rIns="96213" bIns="48107">
            <a:spAutoFit/>
          </a:bodyPr>
          <a:lstStyle/>
          <a:p>
            <a:r>
              <a:rPr lang="en-US" sz="3400" i="1" dirty="0"/>
              <a:t>W</a:t>
            </a:r>
            <a:r>
              <a:rPr lang="en-US" sz="1300" i="1" dirty="0"/>
              <a:t> </a:t>
            </a:r>
            <a:r>
              <a:rPr lang="en-US" sz="3400" dirty="0"/>
              <a:t>(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/>
              <a:t>)</a:t>
            </a:r>
            <a:r>
              <a:rPr lang="en-US" sz="3400" i="1" dirty="0">
                <a:cs typeface="Times New Roman" pitchFamily="18" charset="0"/>
              </a:rPr>
              <a:t> </a:t>
            </a:r>
            <a:r>
              <a:rPr lang="en-US" sz="3400" dirty="0">
                <a:cs typeface="Times New Roman" pitchFamily="18" charset="0"/>
              </a:rPr>
              <a:t>= </a:t>
            </a:r>
            <a:r>
              <a:rPr lang="en-US" sz="3400" dirty="0" err="1">
                <a:cs typeface="Times New Roman" pitchFamily="18" charset="0"/>
                <a:sym typeface="Symbol" pitchFamily="18" charset="2"/>
              </a:rPr>
              <a:t>ln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7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420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400" i="1" baseline="-30000" dirty="0" err="1">
                <a:cs typeface="Times New Roman" pitchFamily="18" charset="0"/>
              </a:rPr>
              <a:t>i</a:t>
            </a:r>
            <a:r>
              <a:rPr lang="en-US" sz="3400" i="1" baseline="-300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  <a:sym typeface="Symbol" pitchFamily="18" charset="2"/>
              </a:rPr>
              <a:t>ln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7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i="1" dirty="0" err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)+0,5]</a:t>
            </a:r>
            <a:endParaRPr lang="ru-RU" sz="2100" dirty="0"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867" y="6660212"/>
            <a:ext cx="3456450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Равчеев</a:t>
            </a:r>
            <a:r>
              <a:rPr lang="ru-RU" dirty="0" smtClean="0"/>
              <a:t>, Гельфанд, Миронов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092" y="3126952"/>
            <a:ext cx="91403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РГМ  вместо базовой вероятности буквы </a:t>
            </a:r>
            <a:r>
              <a:rPr lang="en-US" sz="2000" dirty="0" smtClean="0"/>
              <a:t>p(b)</a:t>
            </a:r>
            <a:r>
              <a:rPr lang="ru-RU" sz="2000" baseline="-40000" dirty="0" smtClean="0"/>
              <a:t> </a:t>
            </a:r>
            <a:r>
              <a:rPr lang="ru-RU" sz="2000" dirty="0" smtClean="0"/>
              <a:t> в геноме использует такую </a:t>
            </a:r>
            <a:endParaRPr lang="en-US" sz="2000" dirty="0" smtClean="0"/>
          </a:p>
          <a:p>
            <a:r>
              <a:rPr lang="ru-RU" sz="2000" dirty="0" smtClean="0"/>
              <a:t>штуку </a:t>
            </a:r>
            <a:r>
              <a:rPr lang="en-US" sz="2000" dirty="0" smtClean="0"/>
              <a:t>:  </a:t>
            </a:r>
            <a:endParaRPr lang="ru-RU" sz="2000" dirty="0" smtClean="0"/>
          </a:p>
          <a:p>
            <a:r>
              <a:rPr lang="en-US" sz="2000" dirty="0" smtClean="0"/>
              <a:t>            p(</a:t>
            </a:r>
            <a:r>
              <a:rPr lang="en-US" sz="2000" dirty="0" err="1" smtClean="0"/>
              <a:t>b,j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en-US" sz="2000" dirty="0" smtClean="0"/>
              <a:t> =</a:t>
            </a:r>
            <a:r>
              <a:rPr lang="ru-RU" sz="2000" dirty="0" smtClean="0"/>
              <a:t> </a:t>
            </a:r>
            <a:r>
              <a:rPr lang="en-US" sz="2000" dirty="0" smtClean="0"/>
              <a:t>  M( {F(A, j), F(</a:t>
            </a:r>
            <a:r>
              <a:rPr lang="en-US" sz="2000" dirty="0" err="1" smtClean="0"/>
              <a:t>T,j</a:t>
            </a:r>
            <a:r>
              <a:rPr lang="en-US" sz="2000" dirty="0" smtClean="0"/>
              <a:t>), F(</a:t>
            </a:r>
            <a:r>
              <a:rPr lang="en-US" sz="2000" dirty="0" err="1" smtClean="0"/>
              <a:t>G,j</a:t>
            </a:r>
            <a:r>
              <a:rPr lang="en-US" sz="2000" dirty="0" smtClean="0"/>
              <a:t>), F(C, j) } )</a:t>
            </a:r>
          </a:p>
          <a:p>
            <a:r>
              <a:rPr lang="ru-RU" sz="2000" dirty="0" smtClean="0"/>
              <a:t>где </a:t>
            </a:r>
            <a:r>
              <a:rPr lang="en-US" sz="2000" dirty="0" smtClean="0"/>
              <a:t>M</a:t>
            </a:r>
            <a:r>
              <a:rPr lang="ru-RU" sz="2000" dirty="0" smtClean="0"/>
              <a:t>(…)</a:t>
            </a:r>
            <a:r>
              <a:rPr lang="en-US" sz="2000" dirty="0" smtClean="0"/>
              <a:t> </a:t>
            </a:r>
            <a:r>
              <a:rPr lang="ru-RU" sz="2000" dirty="0" smtClean="0"/>
              <a:t>обозначает среднее геометрическое четырех частот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У них базовая частота меняется от колонки к колонки, но не зависит от буквы!</a:t>
            </a:r>
          </a:p>
          <a:p>
            <a:endParaRPr lang="ru-RU" sz="2000" dirty="0"/>
          </a:p>
          <a:p>
            <a:r>
              <a:rPr lang="ru-RU" sz="2000" dirty="0" smtClean="0"/>
              <a:t>КРУТЫЕ! 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Имею документ, подписанный лично А.А.Мироновым, что формула верна </a:t>
            </a:r>
            <a:r>
              <a:rPr lang="en-US" sz="2000" dirty="0" smtClean="0">
                <a:sym typeface="Wingdings" pitchFamily="2" charset="2"/>
              </a:rPr>
              <a:t> </a:t>
            </a:r>
            <a:r>
              <a:rPr lang="ru-RU" sz="2000" dirty="0" err="1" smtClean="0">
                <a:sym typeface="Wingdings" pitchFamily="2" charset="2"/>
              </a:rPr>
              <a:t>ААл</a:t>
            </a:r>
            <a:r>
              <a:rPr lang="ru-RU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659184" y="7157193"/>
            <a:ext cx="2268141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5332" y="448543"/>
          <a:ext cx="8653910" cy="7111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729"/>
                <a:gridCol w="1892121"/>
                <a:gridCol w="813710"/>
                <a:gridCol w="2072569"/>
                <a:gridCol w="3166781"/>
              </a:tblGrid>
              <a:tr h="833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последовательностей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)/N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</a:t>
                      </a:r>
                      <a:r>
                        <a:rPr lang="en-US" sz="2000" baseline="0" dirty="0" smtClean="0"/>
                        <a:t> 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5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smtClean="0"/>
                        <a:t>я</a:t>
                      </a:r>
                      <a:r>
                        <a:rPr lang="ru-RU" sz="2000" baseline="0" dirty="0" smtClean="0"/>
                        <a:t> последовательность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en-US" sz="2000" dirty="0" smtClean="0"/>
                        <a:t>= (N(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en-US" sz="2000" baseline="0" dirty="0" smtClean="0"/>
                        <a:t>)/(N</a:t>
                      </a:r>
                      <a:r>
                        <a:rPr lang="en-US" sz="2000" dirty="0" smtClean="0"/>
                        <a:t>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)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el-GR" sz="2000" dirty="0" smtClean="0"/>
                        <a:t>ε</a:t>
                      </a:r>
                      <a:r>
                        <a:rPr lang="ru-RU" sz="2000" dirty="0" smtClean="0"/>
                        <a:t> 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aseline="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 </a:t>
                      </a:r>
                      <a:r>
                        <a:rPr lang="ru-RU" sz="2000" baseline="0" dirty="0" smtClean="0"/>
                        <a:t>с учетом </a:t>
                      </a:r>
                      <a:r>
                        <a:rPr lang="ru-RU" sz="2000" baseline="0" dirty="0" err="1" smtClean="0"/>
                        <a:t>псевдокаунтов</a:t>
                      </a:r>
                      <a:endParaRPr lang="ru-RU" sz="2000" dirty="0" smtClean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 колонок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)·log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[F(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 smtClean="0"/>
                        <a:t>]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35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j-</a:t>
                      </a:r>
                      <a:r>
                        <a:rPr lang="ru-RU" sz="2000" dirty="0" smtClean="0"/>
                        <a:t>я колонка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букв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выравнивания</a:t>
                      </a:r>
                      <a:r>
                        <a:rPr lang="ru-RU" sz="2000" baseline="0" dirty="0" smtClean="0"/>
                        <a:t> сигналов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Последовательность</a:t>
                      </a:r>
                      <a:r>
                        <a:rPr lang="ru-RU" sz="2000" baseline="0" dirty="0" smtClean="0"/>
                        <a:t> длины </a:t>
                      </a:r>
                      <a:r>
                        <a:rPr lang="en-US" sz="2000" baseline="0" dirty="0" smtClean="0"/>
                        <a:t>m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err="1" smtClean="0"/>
                        <a:t>ln</a:t>
                      </a:r>
                      <a:r>
                        <a:rPr lang="en-US" sz="2000" dirty="0" smtClean="0"/>
                        <a:t>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относительно 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Буква  </a:t>
                      </a:r>
                      <a:r>
                        <a:rPr lang="en-US" sz="2000" dirty="0" smtClean="0"/>
                        <a:t>A,T,G </a:t>
                      </a:r>
                      <a:r>
                        <a:rPr lang="ru-RU" sz="2000" dirty="0" smtClean="0"/>
                        <a:t>или </a:t>
                      </a:r>
                      <a:r>
                        <a:rPr lang="en-US" sz="2000" dirty="0" smtClean="0"/>
                        <a:t>C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последовательности относительно выравнивания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547" y="0"/>
            <a:ext cx="890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Обозначения,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 = (b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,…,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посл., выровненная с  выравниванием</a:t>
            </a:r>
            <a:endParaRPr lang="ru-RU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22720" y="339480"/>
            <a:ext cx="9197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мотивов программой MEME</a:t>
            </a:r>
          </a:p>
        </p:txBody>
      </p:sp>
      <p:sp>
        <p:nvSpPr>
          <p:cNvPr id="378" name="TextShape 2"/>
          <p:cNvSpPr txBox="1"/>
          <p:nvPr/>
        </p:nvSpPr>
        <p:spPr>
          <a:xfrm>
            <a:off x="723960" y="2079360"/>
            <a:ext cx="9212040" cy="80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Дано: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длина искомого сигнала;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набор последовательностей, в которых ищется сигнал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368640" y="3024000"/>
            <a:ext cx="9495360" cy="37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последовательностях, строим выравнивание. Берем базовые частоты букв из дополнения.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(Expectation maximization)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заданное число PWM с лучшим весом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(Expectation maximization)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585720" y="2232000"/>
            <a:ext cx="8990280" cy="222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Строим PWM по выравниванию: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очереди удаляем фрагмент из выравнивания, и заменяем его на лучший по PWM фрагмент в соответствующей последовательности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Находим максимальный вес, записываем PWM с максимальным весом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42" y="2666092"/>
            <a:ext cx="8693280" cy="1460520"/>
          </a:xfrm>
        </p:spPr>
        <p:txBody>
          <a:bodyPr/>
          <a:lstStyle/>
          <a:p>
            <a:r>
              <a:rPr lang="ru-RU" sz="3600" dirty="0" smtClean="0"/>
              <a:t>Сигналы и мотивы. Основные понятия</a:t>
            </a:r>
            <a:endParaRPr lang="ru-RU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MEME</a:t>
            </a:r>
          </a:p>
        </p:txBody>
      </p:sp>
      <p:sp>
        <p:nvSpPr>
          <p:cNvPr id="383" name="TextShape 2"/>
          <p:cNvSpPr txBox="1"/>
          <p:nvPr/>
        </p:nvSpPr>
        <p:spPr>
          <a:xfrm>
            <a:off x="504000" y="2344680"/>
            <a:ext cx="9000000" cy="293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Предположение о независимости позиций выравнивания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Находит мотив без гэпов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 должны быть как можно короче и содержать минимум шума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40 последовательностей, включение дополнительных последовательностей не улучшает работу алгоритма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 программ для работы с мотивами</a:t>
            </a:r>
          </a:p>
        </p:txBody>
      </p:sp>
      <p:sp>
        <p:nvSpPr>
          <p:cNvPr id="38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Рисунок 385"/>
          <p:cNvPicPr/>
          <p:nvPr/>
        </p:nvPicPr>
        <p:blipFill>
          <a:blip r:embed="rId2" cstate="print"/>
          <a:stretch/>
        </p:blipFill>
        <p:spPr>
          <a:xfrm>
            <a:off x="682920" y="1677960"/>
            <a:ext cx="8029080" cy="501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275640" y="7140240"/>
            <a:ext cx="658008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-360" y="1167120"/>
            <a:ext cx="10079640" cy="54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0" y="5853960"/>
            <a:ext cx="9953640" cy="105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The figure shows the Tomtom output from searching a single DNA motif against a collection of yeast transcription factor binding site motifs identified via ChIP-seq (9). Tomtom shows that the query motif closely resembles the binding motif for transcription factor RGT1.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394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7" name="Рисунок 396"/>
          <p:cNvPicPr/>
          <p:nvPr/>
        </p:nvPicPr>
        <p:blipFill>
          <a:blip r:embed="rId4" cstate="print"/>
          <a:stretch/>
        </p:blipFill>
        <p:spPr>
          <a:xfrm>
            <a:off x="2772000" y="2268000"/>
            <a:ext cx="4535640" cy="2586240"/>
          </a:xfrm>
          <a:prstGeom prst="rect">
            <a:avLst/>
          </a:prstGeom>
          <a:ln>
            <a:noFill/>
          </a:ln>
        </p:spPr>
      </p:pic>
      <p:sp>
        <p:nvSpPr>
          <p:cNvPr id="398" name="CustomShape 10"/>
          <p:cNvSpPr/>
          <p:nvPr/>
        </p:nvSpPr>
        <p:spPr>
          <a:xfrm>
            <a:off x="2851920" y="360"/>
            <a:ext cx="3915720" cy="21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Tomtom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276000" y="7139880"/>
            <a:ext cx="657972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-360" y="1167120"/>
            <a:ext cx="10079640" cy="5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960000" y="163440"/>
            <a:ext cx="5903640" cy="106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FIMO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406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" name="Рисунок 408"/>
          <p:cNvPicPr/>
          <p:nvPr/>
        </p:nvPicPr>
        <p:blipFill>
          <a:blip r:embed="rId4" cstate="print"/>
          <a:stretch/>
        </p:blipFill>
        <p:spPr>
          <a:xfrm>
            <a:off x="812880" y="2268000"/>
            <a:ext cx="8258760" cy="251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ссылки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данных ChiPSeq </a:t>
            </a:r>
            <a:r>
              <a:rPr lang="ru-RU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https://books.google.ru/books?hl=ru&amp;lr=&amp;id=YC2K_v1mficC&amp;oi=fnd&amp;pg=PA135&amp;dq=makeev+vsevolod&amp;ots=uSo84sL8A6&amp;sig=xOTJH2RcPWhsjL7cBELQqkCkyfI&amp;redir_esc=y#v=onepage&amp;q=makeev%20vsevolod&amp;f=true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Bailey TL, Williams N, Misleh C, Li WW. MEME: discovering and analyzing DNA and protein sequence motifs. Nucleic Acids Research. 2006;34(Web Server issue):W369-W373. doi:10.1093/nar/gkl198.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 NTL, Huang C-H. A survey of motif finding Web tools for detecting binding site motifs in ChIP-Seq data. Biology Direct. 2014;9:4. doi:10.1186/1745-6150-9-4.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Kulakovskiy IV, Makeev VJ. DNA sequence motif: a jack of all trades for ChIP-Seq data. Adv Protein Chem Struct Biol. 2013;91:135-71.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Сравнение двух PWM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в MEME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Vorontsov et co-authors https://almob.biomedcentral.com/articles/10.1186/1748-7188-8-23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42" y="5277632"/>
            <a:ext cx="8693280" cy="1460520"/>
          </a:xfrm>
        </p:spPr>
        <p:txBody>
          <a:bodyPr/>
          <a:lstStyle/>
          <a:p>
            <a:r>
              <a:rPr lang="ru-RU" sz="4800" dirty="0" smtClean="0"/>
              <a:t>КОНЕЦ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Рисунок 371"/>
          <p:cNvPicPr/>
          <p:nvPr/>
        </p:nvPicPr>
        <p:blipFill>
          <a:blip r:embed="rId3" cstate="print"/>
          <a:stretch/>
        </p:blipFill>
        <p:spPr>
          <a:xfrm>
            <a:off x="1171080" y="1768680"/>
            <a:ext cx="4136760" cy="438408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360000" y="6679080"/>
            <a:ext cx="5819040" cy="3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GuhaThakurta D. Computational identification of transcriptional regulatory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elements in DNA sequence. Nucleic Acids Res. 2006 Jul 19;34(12):3585-98.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787680" y="312480"/>
            <a:ext cx="8616240" cy="1250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мотива с использованием позиционно-весовой матрицы </a:t>
            </a:r>
          </a:p>
        </p:txBody>
      </p:sp>
      <p:sp>
        <p:nvSpPr>
          <p:cNvPr id="375" name="TextShape 4"/>
          <p:cNvSpPr txBox="1"/>
          <p:nvPr/>
        </p:nvSpPr>
        <p:spPr>
          <a:xfrm>
            <a:off x="5400000" y="5539680"/>
            <a:ext cx="426528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позиции — сумма по столбцу, вес мотива — сумма весов позиций</a:t>
            </a:r>
          </a:p>
        </p:txBody>
      </p:sp>
      <p:sp>
        <p:nvSpPr>
          <p:cNvPr id="376" name="TextShape 5"/>
          <p:cNvSpPr txBox="1"/>
          <p:nvPr/>
        </p:nvSpPr>
        <p:spPr>
          <a:xfrm>
            <a:off x="5472000" y="3600000"/>
            <a:ext cx="4392000" cy="17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(I(bj) основания b в данной позиции j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I(bj)=f(bj)*log f(bj) — p(b)*log p(b),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f(bj) — частота основания и в позиции j выравнивания, p(b) — фоновая частота основания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-720438" y="-636738"/>
            <a:ext cx="12292920" cy="24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cap="all" spc="-1" dirty="0">
                <a:solidFill>
                  <a:srgbClr val="535353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</a:rPr>
              <a:t>INTERFERON REGULATORY FACTOR </a:t>
            </a:r>
            <a:r>
              <a:rPr lang="ru-RU" sz="3600" b="0" strike="noStrike" cap="all" spc="-1" dirty="0" smtClean="0">
                <a:solidFill>
                  <a:srgbClr val="535353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</a:rPr>
              <a:t>3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570240" y="5641920"/>
            <a:ext cx="1099080" cy="649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35353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</a:rPr>
              <a:t>2pi0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3" name="2pi0.png"/>
          <p:cNvPicPr/>
          <p:nvPr/>
        </p:nvPicPr>
        <p:blipFill>
          <a:blip r:embed="rId3" cstate="print"/>
          <a:stretch/>
        </p:blipFill>
        <p:spPr>
          <a:xfrm>
            <a:off x="508522" y="822652"/>
            <a:ext cx="8218670" cy="4109335"/>
          </a:xfrm>
          <a:prstGeom prst="rect">
            <a:avLst/>
          </a:prstGeom>
          <a:ln w="12600">
            <a:noFill/>
          </a:ln>
        </p:spPr>
      </p:pic>
      <p:pic>
        <p:nvPicPr>
          <p:cNvPr id="304" name="IRF_2pi0.png"/>
          <p:cNvPicPr/>
          <p:nvPr/>
        </p:nvPicPr>
        <p:blipFill>
          <a:blip r:embed="rId4" cstate="print"/>
          <a:srcRect l="13050" t="19416" r="22591" b="16429"/>
          <a:stretch/>
        </p:blipFill>
        <p:spPr>
          <a:xfrm>
            <a:off x="954000" y="6300720"/>
            <a:ext cx="8369640" cy="892800"/>
          </a:xfrm>
          <a:prstGeom prst="rect">
            <a:avLst/>
          </a:prstGeom>
          <a:ln w="12600">
            <a:noFill/>
          </a:ln>
        </p:spPr>
      </p:pic>
      <p:pic>
        <p:nvPicPr>
          <p:cNvPr id="305" name="IRF_2pi0.png"/>
          <p:cNvPicPr/>
          <p:nvPr/>
        </p:nvPicPr>
        <p:blipFill>
          <a:blip r:embed="rId4" cstate="print"/>
          <a:srcRect l="42091" t="19416" r="54185" b="16429"/>
          <a:stretch/>
        </p:blipFill>
        <p:spPr>
          <a:xfrm>
            <a:off x="4730400" y="6300720"/>
            <a:ext cx="484920" cy="892800"/>
          </a:xfrm>
          <a:prstGeom prst="rect">
            <a:avLst/>
          </a:prstGeom>
          <a:ln w="12600">
            <a:noFill/>
          </a:ln>
        </p:spPr>
      </p:pic>
      <p:pic>
        <p:nvPicPr>
          <p:cNvPr id="306" name="IRF_2pi0.png"/>
          <p:cNvPicPr/>
          <p:nvPr/>
        </p:nvPicPr>
        <p:blipFill>
          <a:blip r:embed="rId4" cstate="print"/>
          <a:srcRect l="49621" t="19416" r="46589" b="16429"/>
          <a:stretch/>
        </p:blipFill>
        <p:spPr>
          <a:xfrm>
            <a:off x="5709240" y="6300720"/>
            <a:ext cx="494280" cy="892800"/>
          </a:xfrm>
          <a:prstGeom prst="rect">
            <a:avLst/>
          </a:prstGeom>
          <a:ln w="12600"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4425832" y="6276162"/>
            <a:ext cx="1305770" cy="998530"/>
          </a:xfrm>
          <a:prstGeom prst="rect">
            <a:avLst/>
          </a:prstGeom>
          <a:noFill/>
          <a:ln w="3600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4"/>
          <p:cNvSpPr/>
          <p:nvPr/>
        </p:nvSpPr>
        <p:spPr>
          <a:xfrm>
            <a:off x="9380077" y="2589282"/>
            <a:ext cx="484920" cy="1295640"/>
          </a:xfrm>
          <a:prstGeom prst="rect">
            <a:avLst/>
          </a:prstGeom>
          <a:noFill/>
          <a:ln w="3600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5215680" y="6984000"/>
            <a:ext cx="4319640" cy="863640"/>
          </a:xfrm>
          <a:custGeom>
            <a:avLst/>
            <a:gdLst/>
            <a:ahLst/>
            <a:cxnLst/>
            <a:rect l="l" t="t" r="r" b="b"/>
            <a:pathLst>
              <a:path w="12002" h="2402">
                <a:moveTo>
                  <a:pt x="1994" y="0"/>
                </a:moveTo>
                <a:cubicBezTo>
                  <a:pt x="997" y="0"/>
                  <a:pt x="0" y="199"/>
                  <a:pt x="0" y="399"/>
                </a:cubicBezTo>
                <a:lnTo>
                  <a:pt x="0" y="698"/>
                </a:lnTo>
                <a:lnTo>
                  <a:pt x="0" y="997"/>
                </a:lnTo>
                <a:lnTo>
                  <a:pt x="0" y="1403"/>
                </a:lnTo>
                <a:lnTo>
                  <a:pt x="0" y="1702"/>
                </a:lnTo>
                <a:lnTo>
                  <a:pt x="0" y="2001"/>
                </a:lnTo>
                <a:cubicBezTo>
                  <a:pt x="0" y="2201"/>
                  <a:pt x="997" y="2401"/>
                  <a:pt x="1994" y="2401"/>
                </a:cubicBezTo>
                <a:lnTo>
                  <a:pt x="3489" y="2401"/>
                </a:lnTo>
                <a:lnTo>
                  <a:pt x="4983" y="2401"/>
                </a:lnTo>
                <a:lnTo>
                  <a:pt x="7017" y="2401"/>
                </a:lnTo>
                <a:lnTo>
                  <a:pt x="8511" y="2401"/>
                </a:lnTo>
                <a:lnTo>
                  <a:pt x="10006" y="2401"/>
                </a:lnTo>
                <a:cubicBezTo>
                  <a:pt x="11003" y="2401"/>
                  <a:pt x="12001" y="2201"/>
                  <a:pt x="12001" y="2001"/>
                </a:cubicBezTo>
                <a:lnTo>
                  <a:pt x="12001" y="1702"/>
                </a:lnTo>
                <a:lnTo>
                  <a:pt x="12001" y="1403"/>
                </a:lnTo>
                <a:lnTo>
                  <a:pt x="12001" y="997"/>
                </a:lnTo>
                <a:lnTo>
                  <a:pt x="12001" y="698"/>
                </a:lnTo>
                <a:lnTo>
                  <a:pt x="12001" y="399"/>
                </a:lnTo>
                <a:cubicBezTo>
                  <a:pt x="12001" y="199"/>
                  <a:pt x="11003" y="0"/>
                  <a:pt x="10006" y="0"/>
                </a:cubicBezTo>
                <a:lnTo>
                  <a:pt x="8511" y="0"/>
                </a:lnTo>
                <a:lnTo>
                  <a:pt x="7017" y="0"/>
                </a:lnTo>
                <a:lnTo>
                  <a:pt x="4983" y="0"/>
                </a:lnTo>
                <a:lnTo>
                  <a:pt x="3489" y="0"/>
                </a:lnTo>
                <a:lnTo>
                  <a:pt x="1994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Рисунок предоставлен О.Н. Занегиной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2640" y="5584872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AANNGAGA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T...A.A.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1477" y="4509532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“Each </a:t>
            </a:r>
            <a:r>
              <a:rPr lang="en-US" dirty="0"/>
              <a:t>of the four IRF binding sites has a different local DNA curvature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                        Escalante et al.,  Mol. Cell, 2007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571585" y="208172"/>
            <a:ext cx="950904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Схемы комплексов транскрипционных факторов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прокариот. Следствие для сигналов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686160" y="1189440"/>
            <a:ext cx="66268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82760" indent="-4820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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ДНК-связывающие белки и их сигналы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1556280" y="2046960"/>
            <a:ext cx="4221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Кооперативные однородные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2264040" y="2901240"/>
            <a:ext cx="17733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Палиндромы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Picture 12"/>
          <p:cNvPicPr/>
          <p:nvPr/>
        </p:nvPicPr>
        <p:blipFill>
          <a:blip r:embed="rId3" cstate="print"/>
          <a:stretch/>
        </p:blipFill>
        <p:spPr>
          <a:xfrm>
            <a:off x="4238640" y="2635200"/>
            <a:ext cx="2435400" cy="758880"/>
          </a:xfrm>
          <a:prstGeom prst="rect">
            <a:avLst/>
          </a:prstGeom>
          <a:ln>
            <a:noFill/>
          </a:ln>
        </p:spPr>
      </p:pic>
      <p:pic>
        <p:nvPicPr>
          <p:cNvPr id="315" name="Picture 14"/>
          <p:cNvPicPr/>
          <p:nvPr/>
        </p:nvPicPr>
        <p:blipFill>
          <a:blip r:embed="rId4" cstate="print"/>
          <a:stretch/>
        </p:blipFill>
        <p:spPr>
          <a:xfrm>
            <a:off x="4682880" y="3643200"/>
            <a:ext cx="2435400" cy="639720"/>
          </a:xfrm>
          <a:prstGeom prst="rect">
            <a:avLst/>
          </a:prstGeom>
          <a:ln>
            <a:noFill/>
          </a:ln>
        </p:spPr>
      </p:pic>
      <p:sp>
        <p:nvSpPr>
          <p:cNvPr id="316" name="CustomShape 5"/>
          <p:cNvSpPr/>
          <p:nvPr/>
        </p:nvSpPr>
        <p:spPr>
          <a:xfrm>
            <a:off x="1513440" y="4488480"/>
            <a:ext cx="45198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Кооперативные неоднородные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2205360" y="5298840"/>
            <a:ext cx="12657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Кассеты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Picture 17"/>
          <p:cNvPicPr/>
          <p:nvPr/>
        </p:nvPicPr>
        <p:blipFill>
          <a:blip r:embed="rId5" cstate="print"/>
          <a:stretch/>
        </p:blipFill>
        <p:spPr>
          <a:xfrm>
            <a:off x="3598560" y="5071320"/>
            <a:ext cx="2423880" cy="793800"/>
          </a:xfrm>
          <a:prstGeom prst="rect">
            <a:avLst/>
          </a:prstGeom>
          <a:ln>
            <a:noFill/>
          </a:ln>
        </p:spPr>
      </p:pic>
      <p:sp>
        <p:nvSpPr>
          <p:cNvPr id="319" name="CustomShape 7"/>
          <p:cNvSpPr/>
          <p:nvPr/>
        </p:nvSpPr>
        <p:spPr>
          <a:xfrm>
            <a:off x="2262240" y="3780000"/>
            <a:ext cx="22136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Прямые повторы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8"/>
          <p:cNvSpPr/>
          <p:nvPr/>
        </p:nvSpPr>
        <p:spPr>
          <a:xfrm>
            <a:off x="1363680" y="5911200"/>
            <a:ext cx="14961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Другие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9"/>
          <p:cNvSpPr/>
          <p:nvPr/>
        </p:nvSpPr>
        <p:spPr>
          <a:xfrm>
            <a:off x="7869960" y="6867000"/>
            <a:ext cx="2025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10"/>
          <p:cNvSpPr/>
          <p:nvPr/>
        </p:nvSpPr>
        <p:spPr>
          <a:xfrm>
            <a:off x="7119000" y="7007040"/>
            <a:ext cx="265968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9753D20-5E0B-40D7-9616-A4CAF69AD901}" type="slidenum">
              <a:rPr lang="ru-RU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201281" y="1091487"/>
            <a:ext cx="9409225" cy="58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Сигнал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то, что узнает белок. Иногда и он тоже может ошибаться</a:t>
            </a:r>
            <a:b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</a:t>
            </a: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описание сигнала, придуманное человеком; 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обычно, основано на последовательности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позволяет предсказывать в геноме сигналы – сайты, с которыми связывается изучаемый белок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Идеал: предсказываются  все сигналы и не предсказывается ни одного сигнала  в геноме там, где их нет – НЕДОСТИЖИМ </a:t>
            </a:r>
            <a:r>
              <a:rPr lang="en-US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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201282" y="6984035"/>
            <a:ext cx="3671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RRvnGAAASKGAAASK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7383017" y="6984035"/>
            <a:ext cx="2447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GAAAGTGAAA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6"/>
          <p:cNvSpPr txBox="1"/>
          <p:nvPr/>
        </p:nvSpPr>
        <p:spPr>
          <a:xfrm>
            <a:off x="648000" y="288000"/>
            <a:ext cx="8218440" cy="68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Некоторые термины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354902" y="2128422"/>
            <a:ext cx="6605660" cy="5223080"/>
          </a:xfrm>
        </p:spPr>
        <p:txBody>
          <a:bodyPr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Консенсус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способ отображения мотива, в котором в каждой позиции указывается самое частое основание/аминокислота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указание допустимых букв в каждой позиции</a:t>
            </a:r>
          </a:p>
          <a:p>
            <a:pPr>
              <a:buFont typeface="Arial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LOGO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каждой позиции каждая буква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изображаются прямоугольником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высоты, равной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её информационному содержанию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(ждите!)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Позиционная весовая матрица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вес каждой буквы в каждой позиции (ждите)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Профиль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обобщение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позволяющее учитывать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делеции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вставки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(позже)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другая математика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804582"/>
          </a:xfrm>
        </p:spPr>
        <p:txBody>
          <a:bodyPr/>
          <a:lstStyle/>
          <a:p>
            <a:r>
              <a:rPr lang="ru-RU" sz="3600" dirty="0" smtClean="0">
                <a:latin typeface="+mj-lt"/>
              </a:rPr>
              <a:t>Виды описаний сигналов (мотивов)</a:t>
            </a:r>
            <a:endParaRPr lang="ru-RU" sz="3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687" y="1206702"/>
            <a:ext cx="6336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есть выравнивание последовательностей известных или предполагаемых сигналов </a:t>
            </a:r>
            <a:endParaRPr lang="ru-RU" sz="20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204"/>
          <a:stretch/>
        </p:blipFill>
        <p:spPr>
          <a:xfrm>
            <a:off x="6038842" y="4048672"/>
            <a:ext cx="4339765" cy="57083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91727" y="1168297"/>
            <a:ext cx="203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</a:rPr>
              <a:t>CCTACGCAAACGT</a:t>
            </a:r>
          </a:p>
          <a:p>
            <a:r>
              <a:rPr lang="ru-RU" b="1" dirty="0" smtClean="0">
                <a:latin typeface="Courier New" pitchFamily="49" charset="0"/>
              </a:rPr>
              <a:t>GTCTCGCAAACGT</a:t>
            </a:r>
          </a:p>
          <a:p>
            <a:r>
              <a:rPr lang="ru-RU" b="1" dirty="0" smtClean="0">
                <a:latin typeface="Courier New" pitchFamily="49" charset="0"/>
              </a:rPr>
              <a:t>GCCACGCAACCGT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8967" y="2205232"/>
            <a:ext cx="2227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GCCACGCAAACGT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107" y="3165357"/>
            <a:ext cx="280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MMWCGCAAMCGT </a:t>
            </a:r>
            <a:r>
              <a:rPr lang="ru-RU" sz="2000" dirty="0" smtClean="0">
                <a:solidFill>
                  <a:srgbClr val="C00000"/>
                </a:solidFill>
                <a:latin typeface="Courier New" pitchFamily="49" charset="0"/>
              </a:rPr>
              <a:t>или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[GC][TC]…[AC]CGT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387440" y="223560"/>
            <a:ext cx="6657840" cy="6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справки: Ambiguity codes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199320" y="4185720"/>
            <a:ext cx="18381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rimidines)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Line 3"/>
          <p:cNvSpPr/>
          <p:nvPr/>
        </p:nvSpPr>
        <p:spPr>
          <a:xfrm flipH="1">
            <a:off x="2399040" y="2579040"/>
            <a:ext cx="432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Line 4"/>
          <p:cNvSpPr/>
          <p:nvPr/>
        </p:nvSpPr>
        <p:spPr>
          <a:xfrm>
            <a:off x="697680" y="4427280"/>
            <a:ext cx="249696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5"/>
          <p:cNvSpPr/>
          <p:nvPr/>
        </p:nvSpPr>
        <p:spPr>
          <a:xfrm>
            <a:off x="697680" y="2579040"/>
            <a:ext cx="250020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Line 6"/>
          <p:cNvSpPr/>
          <p:nvPr/>
        </p:nvSpPr>
        <p:spPr>
          <a:xfrm>
            <a:off x="697680" y="2579040"/>
            <a:ext cx="216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7"/>
          <p:cNvSpPr/>
          <p:nvPr/>
        </p:nvSpPr>
        <p:spPr>
          <a:xfrm>
            <a:off x="697680" y="2570400"/>
            <a:ext cx="2156040" cy="23781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8"/>
          <p:cNvSpPr/>
          <p:nvPr/>
        </p:nvSpPr>
        <p:spPr>
          <a:xfrm flipV="1">
            <a:off x="697680" y="2092320"/>
            <a:ext cx="2156040" cy="234864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9"/>
          <p:cNvSpPr/>
          <p:nvPr/>
        </p:nvSpPr>
        <p:spPr>
          <a:xfrm>
            <a:off x="3193560" y="2351520"/>
            <a:ext cx="14007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(pu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0"/>
          <p:cNvSpPr/>
          <p:nvPr/>
        </p:nvSpPr>
        <p:spPr>
          <a:xfrm>
            <a:off x="473040" y="5368680"/>
            <a:ext cx="12225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eak)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11"/>
          <p:cNvSpPr/>
          <p:nvPr/>
        </p:nvSpPr>
        <p:spPr>
          <a:xfrm>
            <a:off x="2246040" y="5368680"/>
            <a:ext cx="12150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trong)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2"/>
          <p:cNvSpPr/>
          <p:nvPr/>
        </p:nvSpPr>
        <p:spPr>
          <a:xfrm>
            <a:off x="2709360" y="4854960"/>
            <a:ext cx="13280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(a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3"/>
          <p:cNvSpPr/>
          <p:nvPr/>
        </p:nvSpPr>
        <p:spPr>
          <a:xfrm>
            <a:off x="479520" y="224316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4"/>
          <p:cNvSpPr/>
          <p:nvPr/>
        </p:nvSpPr>
        <p:spPr>
          <a:xfrm>
            <a:off x="2166120" y="2286000"/>
            <a:ext cx="46404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5"/>
          <p:cNvSpPr/>
          <p:nvPr/>
        </p:nvSpPr>
        <p:spPr>
          <a:xfrm>
            <a:off x="511560" y="4145760"/>
            <a:ext cx="40356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6"/>
          <p:cNvSpPr/>
          <p:nvPr/>
        </p:nvSpPr>
        <p:spPr>
          <a:xfrm>
            <a:off x="2161800" y="414108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7"/>
          <p:cNvSpPr/>
          <p:nvPr/>
        </p:nvSpPr>
        <p:spPr>
          <a:xfrm>
            <a:off x="2791800" y="1753560"/>
            <a:ext cx="10832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eto)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8"/>
          <p:cNvSpPr/>
          <p:nvPr/>
        </p:nvSpPr>
        <p:spPr>
          <a:xfrm>
            <a:off x="5792760" y="2497680"/>
            <a:ext cx="3040560" cy="17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A”)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B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C”)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G”)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H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T”)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V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19"/>
          <p:cNvSpPr/>
          <p:nvPr/>
        </p:nvSpPr>
        <p:spPr>
          <a:xfrm>
            <a:off x="5511240" y="4410000"/>
            <a:ext cx="386388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ucleotide)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20"/>
          <p:cNvSpPr/>
          <p:nvPr/>
        </p:nvSpPr>
        <p:spPr>
          <a:xfrm>
            <a:off x="7656480" y="6436440"/>
            <a:ext cx="202464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1"/>
          <p:cNvSpPr/>
          <p:nvPr/>
        </p:nvSpPr>
        <p:spPr>
          <a:xfrm>
            <a:off x="7128360" y="6933240"/>
            <a:ext cx="26593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FF59868-8CB9-426F-94E3-F900ABCBD35F}" type="slidenum">
              <a:rPr lang="ru-RU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2281</Words>
  <Application>Microsoft Office PowerPoint</Application>
  <PresentationFormat>Произвольный</PresentationFormat>
  <Paragraphs>384</Paragraphs>
  <Slides>47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Лист</vt:lpstr>
      <vt:lpstr>Слайд 1</vt:lpstr>
      <vt:lpstr>Слайд 2</vt:lpstr>
      <vt:lpstr>Слайд 3</vt:lpstr>
      <vt:lpstr>Сигналы и мотивы. Основные понятия</vt:lpstr>
      <vt:lpstr>Слайд 5</vt:lpstr>
      <vt:lpstr>Слайд 6</vt:lpstr>
      <vt:lpstr>Слайд 7</vt:lpstr>
      <vt:lpstr>Виды описаний сигналов (мотивов)</vt:lpstr>
      <vt:lpstr>Слайд 9</vt:lpstr>
      <vt:lpstr>Исходные данные для поиска мотива</vt:lpstr>
      <vt:lpstr>Слайд 11</vt:lpstr>
      <vt:lpstr>Chip-seq   эксперимент, позволяющий находить сайты связывания конкретного белка с ДНК с помощью NGS </vt:lpstr>
      <vt:lpstr>Слайд 13</vt:lpstr>
      <vt:lpstr>Слайд 14</vt:lpstr>
      <vt:lpstr>Слайд 15</vt:lpstr>
      <vt:lpstr>Слайд 16</vt:lpstr>
      <vt:lpstr>Слайд 17</vt:lpstr>
      <vt:lpstr>Слайд 18</vt:lpstr>
      <vt:lpstr>Upstream области коэкспрессирующихся генов.  Как найти? (технология и по уму)   </vt:lpstr>
      <vt:lpstr>Выравнивание сайтов связывания PurR E. coli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Позиционная весовая матрица PWM. (По РГМ)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КОНЕЦ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aba</cp:lastModifiedBy>
  <cp:revision>123</cp:revision>
  <dcterms:created xsi:type="dcterms:W3CDTF">2017-04-13T14:13:19Z</dcterms:created>
  <dcterms:modified xsi:type="dcterms:W3CDTF">2018-03-22T18:05:44Z</dcterms:modified>
  <dc:language>ru-RU</dc:language>
</cp:coreProperties>
</file>