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59" r:id="rId4"/>
    <p:sldId id="262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a" initials="a" lastIdx="1" clrIdx="0">
    <p:extLst>
      <p:ext uri="{19B8F6BF-5375-455C-9EA6-DF929625EA0E}">
        <p15:presenceInfo xmlns:p15="http://schemas.microsoft.com/office/powerpoint/2012/main" userId="a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2" autoAdjust="0"/>
  </p:normalViewPr>
  <p:slideViewPr>
    <p:cSldViewPr showGuides="1">
      <p:cViewPr varScale="1">
        <p:scale>
          <a:sx n="82" d="100"/>
          <a:sy n="82" d="100"/>
        </p:scale>
        <p:origin x="9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096A0-065C-4074-9E38-7476C34F9BE5}" type="datetimeFigureOut">
              <a:rPr lang="en-US" smtClean="0"/>
              <a:t>2019-10-18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9ADBD-E859-4585-BF6F-54DD91E28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2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3F2E6-7BC9-4634-B21C-1576CABE063D}" type="slidenum">
              <a:rPr lang="ru-RU" altLang="en-US" smtClean="0"/>
              <a:pPr/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9682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A7E4C-CC63-4459-80FE-46E9526CD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7769225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“</a:t>
            </a:r>
            <a:r>
              <a:rPr lang="ru-RU" sz="3600" smtClean="0">
                <a:solidFill>
                  <a:schemeClr val="tx1"/>
                </a:solidFill>
              </a:rPr>
              <a:t>Одномерный кристалл</a:t>
            </a:r>
            <a:r>
              <a:rPr lang="en-US" sz="3600" smtClean="0">
                <a:solidFill>
                  <a:schemeClr val="tx1"/>
                </a:solidFill>
              </a:rPr>
              <a:t>”</a:t>
            </a:r>
            <a:endParaRPr lang="ru-RU" sz="480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399" y="471815"/>
            <a:ext cx="38908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6" charset="0"/>
                <a:ea typeface="HG Mincho Light J;MS Gothic;HG " charset="0"/>
                <a:cs typeface="HG Mincho Light J;MS Gothic;HG " charset="0"/>
              </a:rPr>
              <a:t>1. </a:t>
            </a:r>
            <a:r>
              <a:rPr lang="ru-RU" sz="2400" dirty="0">
                <a:latin typeface="Times New Roman" pitchFamily="16" charset="0"/>
                <a:ea typeface="HG Mincho Light J;MS Gothic;HG " charset="0"/>
                <a:cs typeface="HG Mincho Light J;MS Gothic;HG " charset="0"/>
              </a:rPr>
              <a:t>В </a:t>
            </a:r>
            <a:r>
              <a:rPr lang="ru-RU" sz="2400" dirty="0" smtClean="0">
                <a:latin typeface="Times New Roman" pitchFamily="16" charset="0"/>
                <a:ea typeface="HG Mincho Light J;MS Gothic;HG " charset="0"/>
                <a:cs typeface="HG Mincho Light J;MS Gothic;HG " charset="0"/>
              </a:rPr>
              <a:t>ячейк</a:t>
            </a:r>
            <a:r>
              <a:rPr lang="ru-RU" sz="2400" dirty="0" smtClean="0">
                <a:latin typeface="Times New Roman" pitchFamily="16" charset="0"/>
                <a:ea typeface="HG Mincho Light J;MS Gothic;HG " charset="0"/>
                <a:cs typeface="HG Mincho Light J;MS Gothic;HG " charset="0"/>
              </a:rPr>
              <a:t>е </a:t>
            </a:r>
            <a:r>
              <a:rPr lang="ru-RU" sz="2400" dirty="0" smtClean="0">
                <a:latin typeface="Times New Roman" pitchFamily="16" charset="0"/>
                <a:ea typeface="HG Mincho Light J;MS Gothic;HG " charset="0"/>
                <a:cs typeface="HG Mincho Light J;MS Gothic;HG " charset="0"/>
              </a:rPr>
              <a:t>длины 30 </a:t>
            </a:r>
            <a:r>
              <a:rPr lang="en-US" sz="2400" dirty="0"/>
              <a:t>Å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6" charset="0"/>
                <a:ea typeface="HG Mincho Light J;MS Gothic;HG " charset="0"/>
                <a:cs typeface="HG Mincho Light J;MS Gothic;HG " charset="0"/>
              </a:rPr>
              <a:t>три </a:t>
            </a:r>
            <a:r>
              <a:rPr lang="ru-RU" sz="2400" dirty="0">
                <a:latin typeface="Times New Roman" pitchFamily="16" charset="0"/>
                <a:ea typeface="HG Mincho Light J;MS Gothic;HG " charset="0"/>
                <a:cs typeface="HG Mincho Light J;MS Gothic;HG " charset="0"/>
              </a:rPr>
              <a:t>тяжелых атома и </a:t>
            </a:r>
            <a:r>
              <a:rPr lang="ru-RU" sz="2400" dirty="0" smtClean="0">
                <a:latin typeface="Times New Roman" pitchFamily="16" charset="0"/>
                <a:ea typeface="HG Mincho Light J;MS Gothic;HG " charset="0"/>
                <a:cs typeface="HG Mincho Light J;MS Gothic;HG " charset="0"/>
              </a:rPr>
              <a:t>один водород</a:t>
            </a:r>
            <a:r>
              <a:rPr lang="ru-RU" sz="2400" dirty="0">
                <a:latin typeface="Times New Roman" pitchFamily="16" charset="0"/>
                <a:ea typeface="HG Mincho Light J;MS Gothic;HG " charset="0"/>
                <a:cs typeface="HG Mincho Light J;MS Gothic;HG " charset="0"/>
              </a:rPr>
              <a:t>. Их положение известно.</a:t>
            </a:r>
          </a:p>
        </p:txBody>
      </p:sp>
      <p:pic>
        <p:nvPicPr>
          <p:cNvPr id="22532" name="Рисунок 2" descr="C:\Users\Anastacia\Documents\Учеба\VII семестр\Bioinf\Fourier\2.png"/>
          <p:cNvPicPr>
            <a:picLocks noChangeAspect="1" noChangeArrowheads="1"/>
          </p:cNvPicPr>
          <p:nvPr/>
        </p:nvPicPr>
        <p:blipFill>
          <a:blip r:embed="rId2" cstate="print"/>
          <a:srcRect l="7246" t="7042" r="7729" b="5121"/>
          <a:stretch>
            <a:fillRect/>
          </a:stretch>
        </p:blipFill>
        <p:spPr bwMode="auto">
          <a:xfrm>
            <a:off x="152401" y="2634478"/>
            <a:ext cx="3043590" cy="208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71" name="TextBox 9"/>
          <p:cNvSpPr txBox="1">
            <a:spLocks noChangeArrowheads="1"/>
          </p:cNvSpPr>
          <p:nvPr/>
        </p:nvSpPr>
        <p:spPr bwMode="auto">
          <a:xfrm>
            <a:off x="152400" y="4724400"/>
            <a:ext cx="35814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/>
              <a:t>3. Ряд </a:t>
            </a:r>
            <a:r>
              <a:rPr lang="ru-RU" sz="2400" dirty="0"/>
              <a:t>Фурье функции ЭП</a:t>
            </a:r>
          </a:p>
          <a:p>
            <a:r>
              <a:rPr lang="el-GR" sz="1800" dirty="0" smtClean="0"/>
              <a:t>ρ</a:t>
            </a:r>
            <a:r>
              <a:rPr lang="en-US" sz="1800" dirty="0" smtClean="0"/>
              <a:t>x=F</a:t>
            </a:r>
            <a:r>
              <a:rPr lang="en-US" sz="1800" baseline="-25000" dirty="0" smtClean="0"/>
              <a:t>0 </a:t>
            </a:r>
            <a:r>
              <a:rPr lang="en-US" sz="1800" dirty="0"/>
              <a:t>+ </a:t>
            </a:r>
            <a:br>
              <a:rPr lang="en-US" sz="1800" dirty="0"/>
            </a:br>
            <a:r>
              <a:rPr lang="en-US" sz="1800" dirty="0"/>
              <a:t>+</a:t>
            </a:r>
            <a:r>
              <a:rPr lang="en-US" sz="1800" dirty="0" smtClean="0"/>
              <a:t>F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cos</a:t>
            </a:r>
            <a:r>
              <a:rPr lang="ru-RU" sz="1800" dirty="0" smtClean="0"/>
              <a:t> (</a:t>
            </a:r>
            <a:r>
              <a:rPr lang="ru-RU" sz="1800" dirty="0" smtClean="0">
                <a:solidFill>
                  <a:srgbClr val="C00000"/>
                </a:solidFill>
              </a:rPr>
              <a:t>1</a:t>
            </a:r>
            <a:r>
              <a:rPr lang="ru-RU" sz="1800" dirty="0"/>
              <a:t>*</a:t>
            </a:r>
            <a:r>
              <a:rPr lang="en-US" sz="1800" dirty="0"/>
              <a:t> 2</a:t>
            </a:r>
            <a:r>
              <a:rPr lang="el-GR" sz="1800" dirty="0"/>
              <a:t>π</a:t>
            </a:r>
            <a:r>
              <a:rPr lang="en-US" sz="1800" dirty="0"/>
              <a:t>/30*x + </a:t>
            </a:r>
            <a:r>
              <a:rPr lang="el-GR" sz="1800" dirty="0"/>
              <a:t>φ</a:t>
            </a:r>
            <a:r>
              <a:rPr lang="en-US" sz="1800" baseline="-25000" dirty="0" smtClean="0"/>
              <a:t>1</a:t>
            </a:r>
            <a:r>
              <a:rPr lang="ru-RU" sz="1800" dirty="0" smtClean="0"/>
              <a:t>) </a:t>
            </a:r>
            <a:r>
              <a:rPr lang="en-US" sz="1800" dirty="0" smtClean="0"/>
              <a:t>+</a:t>
            </a:r>
            <a:endParaRPr lang="en-US" sz="1800" dirty="0"/>
          </a:p>
          <a:p>
            <a:r>
              <a:rPr lang="en-US" sz="1800" dirty="0"/>
              <a:t>+</a:t>
            </a:r>
            <a:r>
              <a:rPr lang="en-US" sz="1800" dirty="0" smtClean="0"/>
              <a:t>F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cos</a:t>
            </a:r>
            <a:r>
              <a:rPr lang="ru-RU" sz="1800" dirty="0" smtClean="0"/>
              <a:t> (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*2</a:t>
            </a:r>
            <a:r>
              <a:rPr lang="el-GR" sz="1800" dirty="0"/>
              <a:t>π</a:t>
            </a:r>
            <a:r>
              <a:rPr lang="en-US" sz="1800" dirty="0"/>
              <a:t>/30*x + </a:t>
            </a:r>
            <a:r>
              <a:rPr lang="el-GR" sz="1800" dirty="0"/>
              <a:t>φ</a:t>
            </a:r>
            <a:r>
              <a:rPr lang="en-US" sz="1800" baseline="-25000" dirty="0" smtClean="0"/>
              <a:t>2</a:t>
            </a:r>
            <a:r>
              <a:rPr lang="ru-RU" sz="1800" dirty="0" smtClean="0"/>
              <a:t>) </a:t>
            </a:r>
            <a:r>
              <a:rPr lang="en-US" sz="1800" dirty="0" smtClean="0"/>
              <a:t>+</a:t>
            </a:r>
            <a:endParaRPr lang="en-US" sz="1800" dirty="0"/>
          </a:p>
          <a:p>
            <a:r>
              <a:rPr lang="en-US" sz="1800" dirty="0"/>
              <a:t>+</a:t>
            </a:r>
            <a:r>
              <a:rPr lang="en-US" sz="1800" dirty="0" smtClean="0"/>
              <a:t>F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cos</a:t>
            </a:r>
            <a:r>
              <a:rPr lang="ru-RU" sz="1800" dirty="0" smtClean="0"/>
              <a:t> (</a:t>
            </a:r>
            <a:r>
              <a:rPr lang="en-US" sz="1800" dirty="0" smtClean="0">
                <a:solidFill>
                  <a:srgbClr val="C00000"/>
                </a:solidFill>
              </a:rPr>
              <a:t>3</a:t>
            </a:r>
            <a:r>
              <a:rPr lang="en-US" sz="1800" dirty="0" smtClean="0"/>
              <a:t>*2</a:t>
            </a:r>
            <a:r>
              <a:rPr lang="el-GR" sz="1800" dirty="0"/>
              <a:t>π</a:t>
            </a:r>
            <a:r>
              <a:rPr lang="en-US" sz="1800" dirty="0"/>
              <a:t>/30*x + </a:t>
            </a:r>
            <a:r>
              <a:rPr lang="el-GR" sz="1800" dirty="0"/>
              <a:t>φ</a:t>
            </a:r>
            <a:r>
              <a:rPr lang="en-US" sz="1800" baseline="-25000" dirty="0" smtClean="0"/>
              <a:t>3</a:t>
            </a:r>
            <a:r>
              <a:rPr lang="ru-RU" sz="1800" dirty="0" smtClean="0"/>
              <a:t>)</a:t>
            </a:r>
            <a:r>
              <a:rPr lang="en-US" sz="1800" dirty="0" smtClean="0"/>
              <a:t>+</a:t>
            </a:r>
            <a:endParaRPr lang="en-US" sz="1800" dirty="0"/>
          </a:p>
          <a:p>
            <a:r>
              <a:rPr lang="en-US" sz="1800" dirty="0"/>
              <a:t>+ …</a:t>
            </a:r>
            <a:endParaRPr lang="ru-RU" sz="2400" dirty="0"/>
          </a:p>
        </p:txBody>
      </p:sp>
      <p:sp>
        <p:nvSpPr>
          <p:cNvPr id="22574" name="TextBox 8"/>
          <p:cNvSpPr txBox="1">
            <a:spLocks noChangeArrowheads="1"/>
          </p:cNvSpPr>
          <p:nvPr/>
        </p:nvSpPr>
        <p:spPr bwMode="auto">
          <a:xfrm>
            <a:off x="167568" y="2308050"/>
            <a:ext cx="3043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ru-RU" sz="2400" dirty="0" smtClean="0"/>
              <a:t>2. </a:t>
            </a:r>
            <a:r>
              <a:rPr lang="ru-RU" sz="2400" dirty="0"/>
              <a:t>График функции ЭП</a:t>
            </a:r>
          </a:p>
        </p:txBody>
      </p:sp>
      <p:cxnSp>
        <p:nvCxnSpPr>
          <p:cNvPr id="22576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3810000" y="83820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22577" name="Прямая соединительная линия 16"/>
          <p:cNvCxnSpPr>
            <a:cxnSpLocks noChangeShapeType="1"/>
          </p:cNvCxnSpPr>
          <p:nvPr/>
        </p:nvCxnSpPr>
        <p:spPr bwMode="auto">
          <a:xfrm rot="5400000">
            <a:off x="1065149" y="3836433"/>
            <a:ext cx="6019800" cy="31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Прямоугольник 1"/>
          <p:cNvSpPr/>
          <p:nvPr/>
        </p:nvSpPr>
        <p:spPr>
          <a:xfrm>
            <a:off x="4043229" y="874468"/>
            <a:ext cx="49453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 Разрешение </a:t>
            </a:r>
            <a:r>
              <a:rPr lang="ru-RU" sz="2400" dirty="0"/>
              <a:t>гармоники </a:t>
            </a:r>
            <a:r>
              <a:rPr lang="ru-RU" sz="2400" dirty="0" smtClean="0"/>
              <a:t> - это расстояние между максимумами, т.е. период синусоиды. </a:t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dirty="0" smtClean="0"/>
              <a:t>Например, разрешение </a:t>
            </a:r>
            <a:r>
              <a:rPr lang="ru-RU" sz="2400" dirty="0">
                <a:solidFill>
                  <a:srgbClr val="C00000"/>
                </a:solidFill>
              </a:rPr>
              <a:t>3</a:t>
            </a:r>
            <a:r>
              <a:rPr lang="ru-RU" sz="2400" dirty="0"/>
              <a:t>й гармоники равно</a:t>
            </a:r>
          </a:p>
          <a:p>
            <a:r>
              <a:rPr lang="ru-RU" sz="2400" dirty="0"/>
              <a:t>            30 </a:t>
            </a:r>
            <a:r>
              <a:rPr lang="en-US" sz="2400" dirty="0"/>
              <a:t>Å</a:t>
            </a:r>
            <a:r>
              <a:rPr lang="ru-RU" sz="2400" dirty="0"/>
              <a:t>/3 = </a:t>
            </a:r>
            <a:r>
              <a:rPr lang="en-US" sz="2400" dirty="0"/>
              <a:t>10 </a:t>
            </a:r>
            <a:r>
              <a:rPr lang="en-US" sz="2400" dirty="0" smtClean="0"/>
              <a:t>Å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5. Разрешение </a:t>
            </a:r>
            <a:r>
              <a:rPr lang="ru-RU" sz="2400" u="sng" dirty="0" smtClean="0"/>
              <a:t>полного набора </a:t>
            </a:r>
            <a:r>
              <a:rPr lang="ru-RU" sz="2400" dirty="0" smtClean="0"/>
              <a:t>гармоник равно минимальному разрешению из всех гармоник набора.</a:t>
            </a:r>
          </a:p>
          <a:p>
            <a:endParaRPr lang="ru-RU" sz="2400" dirty="0" smtClean="0"/>
          </a:p>
          <a:p>
            <a:r>
              <a:rPr lang="ru-RU" sz="2400" dirty="0" smtClean="0"/>
              <a:t>Например, для набора 0 – 3 разрешение равно </a:t>
            </a:r>
            <a:r>
              <a:rPr lang="en-US" sz="2400" dirty="0"/>
              <a:t>10 </a:t>
            </a:r>
            <a:r>
              <a:rPr lang="en-US" sz="2400" dirty="0" smtClean="0"/>
              <a:t>Å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475" y="111227"/>
            <a:ext cx="6792691" cy="46086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5. Разрешение неполного набора гармоник</a:t>
            </a:r>
            <a:endParaRPr lang="en-US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45073"/>
              </p:ext>
            </p:extLst>
          </p:nvPr>
        </p:nvGraphicFramePr>
        <p:xfrm>
          <a:off x="539475" y="3015889"/>
          <a:ext cx="8026645" cy="3600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5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0276">
                  <a:extLst>
                    <a:ext uri="{9D8B030D-6E8A-4147-A177-3AD203B41FA5}">
                      <a16:colId xmlns:a16="http://schemas.microsoft.com/office/drawing/2014/main" val="3981598603"/>
                    </a:ext>
                  </a:extLst>
                </a:gridCol>
              </a:tblGrid>
              <a:tr h="6888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Набор</a:t>
                      </a:r>
                      <a:r>
                        <a:rPr lang="ru-RU" baseline="0" dirty="0" smtClean="0"/>
                        <a:t> гармоник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Разрешение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Полнота</a:t>
                      </a:r>
                      <a:r>
                        <a:rPr lang="ru-RU" baseline="0" dirty="0" smtClean="0"/>
                        <a:t> данных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Пояснение</a:t>
                      </a:r>
                    </a:p>
                    <a:p>
                      <a:pPr algn="ctr"/>
                      <a:r>
                        <a:rPr lang="ru-RU" sz="1400" dirty="0" smtClean="0"/>
                        <a:t>(число измеренных от</a:t>
                      </a:r>
                      <a:r>
                        <a:rPr lang="ru-RU" sz="1400" baseline="0" dirty="0" smtClean="0"/>
                        <a:t> размера полного набора)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Å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Полный набор – 4е гармоники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0-20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.</a:t>
                      </a:r>
                      <a:r>
                        <a:rPr lang="en-US" dirty="0" smtClean="0"/>
                        <a:t>5 </a:t>
                      </a:r>
                      <a:r>
                        <a:rPr lang="en-US" dirty="0" smtClean="0"/>
                        <a:t>Å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Полный набор – 21 гармоника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0-30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Å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Полный набор – 31 гармоника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2-30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Å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 </a:t>
                      </a:r>
                      <a:r>
                        <a:rPr lang="ru-RU" dirty="0" smtClean="0"/>
                        <a:t>от</a:t>
                      </a:r>
                      <a:r>
                        <a:rPr lang="en-US" dirty="0" smtClean="0"/>
                        <a:t> 31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2-10, 12-30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Å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90.3</a:t>
                      </a:r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от 31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20, 30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Å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64.5</a:t>
                      </a:r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от 31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1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.5 </a:t>
                      </a:r>
                      <a:r>
                        <a:rPr lang="en-US" dirty="0" smtClean="0"/>
                        <a:t>Å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90.5</a:t>
                      </a:r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 от 21  </a:t>
                      </a:r>
                      <a:r>
                        <a:rPr lang="ru-RU" sz="1400" dirty="0" smtClean="0"/>
                        <a:t>(гармонику 30 не берем)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89044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2665" y="572087"/>
            <a:ext cx="84171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 smtClean="0"/>
              <a:t>РАЗРЕШЕНИЕ НАЗНАЧАЕТ АВТОР!!!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По разрешению рассчитывается размер полного набора гармоник, т.е. число всех гармоник с разрешением большим или равным выбранному.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Полнота – число </a:t>
            </a:r>
            <a:r>
              <a:rPr lang="en-US" dirty="0" smtClean="0"/>
              <a:t>“</a:t>
            </a:r>
            <a:r>
              <a:rPr lang="ru-RU" dirty="0" smtClean="0"/>
              <a:t>измеренных</a:t>
            </a:r>
            <a:r>
              <a:rPr lang="en-US" dirty="0" smtClean="0"/>
              <a:t>”</a:t>
            </a:r>
            <a:r>
              <a:rPr lang="ru-RU" dirty="0" smtClean="0"/>
              <a:t> гармоник среди ЭТОГО полного набора.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Полнота менее 90% свидетельствует о том, что разрешение неоправданно занижено.</a:t>
            </a:r>
            <a:endParaRPr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14080" y="5857859"/>
            <a:ext cx="3200400" cy="304800"/>
          </a:xfrm>
          <a:prstGeom prst="rect">
            <a:avLst/>
          </a:prstGeom>
          <a:solidFill>
            <a:srgbClr val="FF0000">
              <a:alpha val="32156"/>
            </a:srgbClr>
          </a:solidFill>
          <a:ln w="9525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14080" y="6261156"/>
            <a:ext cx="3200400" cy="304800"/>
          </a:xfrm>
          <a:prstGeom prst="rect">
            <a:avLst/>
          </a:prstGeom>
          <a:solidFill>
            <a:srgbClr val="92D050">
              <a:alpha val="32156"/>
            </a:srgbClr>
          </a:solidFill>
          <a:ln w="9525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1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ru-RU" sz="4000" dirty="0" smtClean="0"/>
              <a:t>6. Разрешение структуры </a:t>
            </a:r>
            <a:r>
              <a:rPr lang="en-US" sz="4000" dirty="0" smtClean="0"/>
              <a:t>PDB</a:t>
            </a:r>
            <a:endParaRPr lang="ru-RU" sz="4000" dirty="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9143999" cy="556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Проведен РСА эксперимент: найдены параметры кристаллической ячейки и получен файл структурных факторов </a:t>
            </a:r>
            <a:r>
              <a:rPr lang="ru-RU" sz="2000" dirty="0" smtClean="0"/>
              <a:t>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en-US" sz="1600" dirty="0" smtClean="0"/>
              <a:t>  </a:t>
            </a:r>
            <a:r>
              <a:rPr lang="ru-RU" sz="1600" dirty="0" smtClean="0"/>
              <a:t>  </a:t>
            </a:r>
            <a:r>
              <a:rPr lang="en-US" sz="1600" dirty="0" smtClean="0"/>
              <a:t>h   k   l     F</a:t>
            </a:r>
            <a:r>
              <a:rPr lang="ru-RU" sz="1600" dirty="0" smtClean="0"/>
              <a:t>         </a:t>
            </a:r>
            <a:r>
              <a:rPr lang="en-US" sz="1600" dirty="0" smtClean="0"/>
              <a:t>sigma F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</a:t>
            </a:r>
            <a:r>
              <a:rPr lang="ru-RU" sz="1200" dirty="0" smtClean="0"/>
              <a:t>0    </a:t>
            </a:r>
            <a:r>
              <a:rPr lang="ru-RU" sz="1200" dirty="0" smtClean="0"/>
              <a:t>0    4      211.0              </a:t>
            </a:r>
            <a:r>
              <a:rPr lang="en-US" sz="1200" dirty="0" smtClean="0"/>
              <a:t>43.1</a:t>
            </a:r>
            <a:endParaRPr lang="ru-RU" sz="12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sz="1200" dirty="0" smtClean="0"/>
              <a:t>	     0    0    6     1642.7             </a:t>
            </a:r>
            <a:r>
              <a:rPr lang="en-US" sz="1200" dirty="0" smtClean="0"/>
              <a:t>79.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    ……………….</a:t>
            </a:r>
            <a:br>
              <a:rPr lang="ru-RU" sz="1200" dirty="0" smtClean="0"/>
            </a:br>
            <a:r>
              <a:rPr lang="ru-RU" sz="1200" dirty="0" smtClean="0"/>
              <a:t>    1    1    3      </a:t>
            </a:r>
            <a:r>
              <a:rPr lang="ru-RU" sz="1200" dirty="0" smtClean="0"/>
              <a:t>1</a:t>
            </a:r>
            <a:r>
              <a:rPr lang="ru-RU" sz="1400" dirty="0" smtClean="0"/>
              <a:t>60.9</a:t>
            </a:r>
            <a:r>
              <a:rPr lang="en-US" sz="1400" dirty="0" smtClean="0"/>
              <a:t>           90.9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        </a:t>
            </a:r>
            <a:r>
              <a:rPr lang="ru-RU" sz="1400" dirty="0" smtClean="0"/>
              <a:t> </a:t>
            </a:r>
            <a:r>
              <a:rPr lang="ru-RU" sz="1400" dirty="0"/>
              <a:t>……………….</a:t>
            </a:r>
            <a:endParaRPr lang="ru-RU" sz="14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Для каждой гармоники </a:t>
            </a:r>
            <a:r>
              <a:rPr lang="en-US" sz="2000" b="1" dirty="0" smtClean="0"/>
              <a:t>h</a:t>
            </a:r>
            <a:r>
              <a:rPr lang="en-US" sz="2000" b="1" dirty="0" smtClean="0"/>
              <a:t>, k, </a:t>
            </a:r>
            <a:r>
              <a:rPr lang="en-US" sz="2000" b="1" dirty="0" smtClean="0"/>
              <a:t>l </a:t>
            </a:r>
            <a:r>
              <a:rPr lang="ru-RU" sz="2000" dirty="0" smtClean="0"/>
              <a:t>рассчитываем разрешение </a:t>
            </a:r>
            <a:r>
              <a:rPr lang="en-US" sz="2000" b="1" dirty="0" err="1" smtClean="0"/>
              <a:t>d</a:t>
            </a:r>
            <a:r>
              <a:rPr lang="en-US" sz="2000" b="1" baseline="-25000" dirty="0" err="1" smtClean="0"/>
              <a:t>hkl</a:t>
            </a:r>
            <a:r>
              <a:rPr lang="ru-RU" sz="2000" b="1" baseline="-25000" dirty="0" smtClean="0"/>
              <a:t>  </a:t>
            </a:r>
            <a:r>
              <a:rPr lang="ru-RU" sz="1800" dirty="0" smtClean="0"/>
              <a:t>(см. слайд 4)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Имеем </a:t>
            </a:r>
            <a:r>
              <a:rPr lang="ru-RU" sz="2000" dirty="0" smtClean="0"/>
              <a:t>множество измеренных рефлексов </a:t>
            </a:r>
            <a:r>
              <a:rPr lang="en-US" sz="2000" b="1" dirty="0" smtClean="0"/>
              <a:t>h</a:t>
            </a:r>
            <a:r>
              <a:rPr lang="en-US" sz="2000" b="1" dirty="0" smtClean="0"/>
              <a:t>, k, </a:t>
            </a:r>
            <a:r>
              <a:rPr lang="en-US" sz="2000" b="1" dirty="0" smtClean="0"/>
              <a:t>l</a:t>
            </a:r>
            <a:r>
              <a:rPr lang="en-US" sz="2000" dirty="0" smtClean="0"/>
              <a:t> </a:t>
            </a:r>
            <a:r>
              <a:rPr lang="ru-RU" sz="2000" dirty="0" smtClean="0"/>
              <a:t> (см</a:t>
            </a:r>
            <a:r>
              <a:rPr lang="ru-RU" sz="2000" dirty="0" smtClean="0"/>
              <a:t>. </a:t>
            </a:r>
            <a:r>
              <a:rPr lang="ru-RU" sz="2000" dirty="0" smtClean="0"/>
              <a:t>слайд 5)</a:t>
            </a:r>
            <a:r>
              <a:rPr lang="en-US" sz="2000" b="1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i="1" dirty="0" smtClean="0">
                <a:solidFill>
                  <a:srgbClr val="C00000"/>
                </a:solidFill>
              </a:rPr>
              <a:t>Если измерены все рефлексы с разрешением </a:t>
            </a:r>
            <a:r>
              <a:rPr lang="en-US" sz="2400" b="1" i="1" dirty="0" smtClean="0">
                <a:solidFill>
                  <a:srgbClr val="C00000"/>
                </a:solidFill>
              </a:rPr>
              <a:t>d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</a:rPr>
              <a:t>и больше, и </a:t>
            </a:r>
            <a:r>
              <a:rPr lang="en-US" sz="2400" b="1" i="1" dirty="0" smtClean="0">
                <a:solidFill>
                  <a:srgbClr val="C00000"/>
                </a:solidFill>
              </a:rPr>
              <a:t>d</a:t>
            </a:r>
            <a:r>
              <a:rPr lang="en-US" sz="2400" i="1" dirty="0" smtClean="0">
                <a:solidFill>
                  <a:srgbClr val="C00000"/>
                </a:solidFill>
              </a:rPr>
              <a:t> – </a:t>
            </a:r>
            <a:r>
              <a:rPr lang="ru-RU" sz="2400" i="1" dirty="0" smtClean="0">
                <a:solidFill>
                  <a:srgbClr val="C00000"/>
                </a:solidFill>
              </a:rPr>
              <a:t>минимальное с таким свойством, то говорят, что разрешение структуры </a:t>
            </a:r>
            <a:r>
              <a:rPr lang="en-US" sz="2400" b="1" i="1" dirty="0" smtClean="0">
                <a:solidFill>
                  <a:srgbClr val="C00000"/>
                </a:solidFill>
              </a:rPr>
              <a:t>d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</a:rPr>
              <a:t>ангстрем </a:t>
            </a:r>
            <a:endParaRPr lang="ru-RU" sz="2400" i="1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Слово </a:t>
            </a:r>
            <a:r>
              <a:rPr lang="en-US" sz="2400" dirty="0" smtClean="0"/>
              <a:t>“</a:t>
            </a:r>
            <a:r>
              <a:rPr lang="ru-RU" sz="2400" dirty="0" smtClean="0"/>
              <a:t>все</a:t>
            </a:r>
            <a:r>
              <a:rPr lang="en-US" sz="2400" dirty="0" smtClean="0"/>
              <a:t>”</a:t>
            </a:r>
            <a:r>
              <a:rPr lang="ru-RU" sz="2400" dirty="0" smtClean="0"/>
              <a:t> </a:t>
            </a:r>
            <a:r>
              <a:rPr lang="ru-RU" sz="2000" dirty="0" smtClean="0"/>
              <a:t>следует заменить на слова </a:t>
            </a:r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ru-RU" sz="2400" dirty="0" smtClean="0">
                <a:solidFill>
                  <a:srgbClr val="FF0000"/>
                </a:solidFill>
              </a:rPr>
              <a:t>почти все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добавив </a:t>
            </a:r>
            <a:r>
              <a:rPr lang="ru-RU" sz="2000" dirty="0" smtClean="0"/>
              <a:t>параметр </a:t>
            </a:r>
            <a:r>
              <a:rPr lang="en-US" sz="2400" dirty="0" smtClean="0">
                <a:solidFill>
                  <a:srgbClr val="C00000"/>
                </a:solidFill>
              </a:rPr>
              <a:t>“</a:t>
            </a:r>
            <a:r>
              <a:rPr lang="ru-RU" sz="2400" dirty="0" smtClean="0">
                <a:solidFill>
                  <a:srgbClr val="C00000"/>
                </a:solidFill>
              </a:rPr>
              <a:t>полнота данных</a:t>
            </a:r>
            <a:r>
              <a:rPr lang="en-US" sz="2400" dirty="0" smtClean="0">
                <a:solidFill>
                  <a:srgbClr val="C00000"/>
                </a:solidFill>
              </a:rPr>
              <a:t>”</a:t>
            </a:r>
            <a:r>
              <a:rPr lang="ru-RU" sz="2000" dirty="0" smtClean="0"/>
              <a:t> </a:t>
            </a:r>
            <a:r>
              <a:rPr lang="ru-RU" sz="2000" dirty="0" smtClean="0"/>
              <a:t>потому, что это эксперимент,  а не теория.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Так, например, рефлексы, отвечающие самым маленьким тройкам чисел </a:t>
            </a:r>
            <a:r>
              <a:rPr lang="en-US" sz="2000" b="1" dirty="0" err="1" smtClean="0"/>
              <a:t>h,k,l</a:t>
            </a:r>
            <a:r>
              <a:rPr lang="ru-RU" sz="2000" b="1" dirty="0" smtClean="0"/>
              <a:t>:</a:t>
            </a:r>
            <a:r>
              <a:rPr lang="en-US" sz="2000" b="1" dirty="0" smtClean="0"/>
              <a:t>  </a:t>
            </a:r>
            <a:r>
              <a:rPr lang="ru-RU" sz="2000" b="1" dirty="0" smtClean="0"/>
              <a:t>0</a:t>
            </a:r>
            <a:r>
              <a:rPr lang="en-US" sz="2000" b="1" dirty="0" smtClean="0"/>
              <a:t>,0,0, 1,0,0 </a:t>
            </a:r>
            <a:r>
              <a:rPr lang="en-US" sz="2000" dirty="0" smtClean="0"/>
              <a:t>…. </a:t>
            </a:r>
            <a:r>
              <a:rPr lang="ru-RU" sz="2000" dirty="0" smtClean="0"/>
              <a:t>не могут  быть измерены </a:t>
            </a:r>
            <a:r>
              <a:rPr lang="en-US" sz="2000" dirty="0" smtClean="0">
                <a:solidFill>
                  <a:srgbClr val="BFBFBF"/>
                </a:solidFill>
              </a:rPr>
              <a:t>[</a:t>
            </a:r>
            <a:r>
              <a:rPr lang="ru-RU" sz="2000" dirty="0" smtClean="0">
                <a:solidFill>
                  <a:srgbClr val="BFBFBF"/>
                </a:solidFill>
              </a:rPr>
              <a:t>почему?</a:t>
            </a:r>
            <a:r>
              <a:rPr lang="en-US" sz="2000" dirty="0" smtClean="0">
                <a:solidFill>
                  <a:srgbClr val="BFBFBF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Для некоторых сигнал слишком маленький – на уровне шума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/>
              <a:t>Кроме того, некоторые измеренные </a:t>
            </a:r>
            <a:r>
              <a:rPr lang="ru-RU" sz="2000" dirty="0" smtClean="0"/>
              <a:t>рефлексы </a:t>
            </a:r>
            <a:r>
              <a:rPr lang="ru-RU" sz="2000" dirty="0" smtClean="0"/>
              <a:t>не используют из-за </a:t>
            </a:r>
            <a:r>
              <a:rPr lang="ru-RU" sz="2000" dirty="0" smtClean="0"/>
              <a:t>большого разброса значений  при нескольких измерениях. </a:t>
            </a:r>
            <a:endParaRPr lang="ru-RU" sz="1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7E4C-CC63-4459-80FE-46E9526CD49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3991" y="335191"/>
            <a:ext cx="8756179" cy="504417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Гармоника - синусоида </a:t>
            </a:r>
            <a:r>
              <a:rPr lang="en-US" sz="2800" dirty="0" smtClean="0"/>
              <a:t>cos(2</a:t>
            </a:r>
            <a:r>
              <a:rPr lang="en-US" sz="2800" dirty="0" smtClean="0">
                <a:sym typeface="Symbol" panose="05050102010706020507" pitchFamily="18" charset="2"/>
              </a:rPr>
              <a:t></a:t>
            </a:r>
            <a:r>
              <a:rPr lang="en-US" sz="2800" dirty="0" smtClean="0"/>
              <a:t>(</a:t>
            </a:r>
            <a:r>
              <a:rPr lang="en-US" sz="2800" dirty="0" err="1" smtClean="0"/>
              <a:t>kx</a:t>
            </a:r>
            <a:r>
              <a:rPr lang="en-US" sz="2800" dirty="0" smtClean="0"/>
              <a:t> + </a:t>
            </a:r>
            <a:r>
              <a:rPr lang="en-US" sz="2800" dirty="0" err="1" smtClean="0"/>
              <a:t>ly</a:t>
            </a:r>
            <a:r>
              <a:rPr lang="en-US" sz="2800" dirty="0" smtClean="0"/>
              <a:t>) - </a:t>
            </a:r>
            <a:r>
              <a:rPr lang="en-US" sz="2800" dirty="0" smtClean="0">
                <a:sym typeface="Symbol" panose="05050102010706020507" pitchFamily="18" charset="2"/>
              </a:rPr>
              <a:t></a:t>
            </a:r>
            <a:r>
              <a:rPr lang="en-US" sz="2800" baseline="-25000" dirty="0" err="1" smtClean="0">
                <a:sym typeface="Symbol" panose="05050102010706020507" pitchFamily="18" charset="2"/>
              </a:rPr>
              <a:t>h,k</a:t>
            </a:r>
            <a:r>
              <a:rPr lang="en-US" sz="2800" dirty="0" smtClean="0">
                <a:sym typeface="Symbol" panose="05050102010706020507" pitchFamily="18" charset="2"/>
              </a:rPr>
              <a:t>)</a:t>
            </a:r>
            <a:r>
              <a:rPr lang="en-US" sz="2800" dirty="0" smtClean="0"/>
              <a:t>. </a:t>
            </a:r>
            <a:r>
              <a:rPr lang="ru-RU" sz="2800" dirty="0" smtClean="0"/>
              <a:t>Её график- волна. </a:t>
            </a:r>
            <a:endParaRPr lang="en-US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0B65-730E-4E71-8A9A-109B6CC8FEFD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7223" y="5894685"/>
            <a:ext cx="8602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каждому направлению – волна имеет период (белая стрелка) . </a:t>
            </a:r>
            <a:br>
              <a:rPr lang="ru-RU" dirty="0" smtClean="0"/>
            </a:br>
            <a:r>
              <a:rPr lang="ru-RU" dirty="0" smtClean="0"/>
              <a:t>Есть направление, по которому период наименьший (красная стрелка). </a:t>
            </a:r>
            <a:br>
              <a:rPr lang="ru-RU" dirty="0" smtClean="0"/>
            </a:br>
            <a:r>
              <a:rPr lang="ru-RU" dirty="0" smtClean="0"/>
              <a:t>Он и называется периодом волны</a:t>
            </a:r>
            <a:r>
              <a:rPr lang="en-US" dirty="0" smtClean="0"/>
              <a:t>;</a:t>
            </a:r>
            <a:r>
              <a:rPr lang="ru-RU" dirty="0" smtClean="0"/>
              <a:t>  РАЗРЕШЕНИЕМ для гармоники</a:t>
            </a:r>
            <a:endParaRPr lang="en-US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482201" y="867826"/>
            <a:ext cx="7487274" cy="4949093"/>
            <a:chOff x="464307" y="630587"/>
            <a:chExt cx="7912521" cy="5121274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464307" y="630587"/>
              <a:ext cx="7912521" cy="5121274"/>
              <a:chOff x="760817" y="175001"/>
              <a:chExt cx="8577030" cy="5714999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000" y="175001"/>
                <a:ext cx="8575847" cy="5714999"/>
              </a:xfrm>
              <a:prstGeom prst="rect">
                <a:avLst/>
              </a:prstGeom>
            </p:spPr>
          </p:pic>
          <p:grpSp>
            <p:nvGrpSpPr>
              <p:cNvPr id="19" name="Группа 18"/>
              <p:cNvGrpSpPr/>
              <p:nvPr/>
            </p:nvGrpSpPr>
            <p:grpSpPr>
              <a:xfrm>
                <a:off x="760817" y="1069258"/>
                <a:ext cx="4411034" cy="4245315"/>
                <a:chOff x="760817" y="1069258"/>
                <a:chExt cx="4411034" cy="4245315"/>
              </a:xfrm>
            </p:grpSpPr>
            <p:cxnSp>
              <p:nvCxnSpPr>
                <p:cNvPr id="7" name="Прямая со стрелкой 6"/>
                <p:cNvCxnSpPr/>
                <p:nvPr/>
              </p:nvCxnSpPr>
              <p:spPr>
                <a:xfrm flipV="1">
                  <a:off x="1200607" y="1069258"/>
                  <a:ext cx="3971244" cy="4236349"/>
                </a:xfrm>
                <a:prstGeom prst="straightConnector1">
                  <a:avLst/>
                </a:prstGeom>
                <a:ln w="25400">
                  <a:solidFill>
                    <a:schemeClr val="bg1">
                      <a:alpha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 стрелкой 16"/>
                <p:cNvCxnSpPr/>
                <p:nvPr/>
              </p:nvCxnSpPr>
              <p:spPr>
                <a:xfrm flipH="1" flipV="1">
                  <a:off x="760817" y="2782846"/>
                  <a:ext cx="1079666" cy="2531727"/>
                </a:xfrm>
                <a:prstGeom prst="straightConnector1">
                  <a:avLst/>
                </a:prstGeom>
                <a:ln w="25400">
                  <a:solidFill>
                    <a:srgbClr val="FF0000">
                      <a:alpha val="75000"/>
                    </a:srgb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" name="Прямая со стрелкой 8"/>
            <p:cNvCxnSpPr/>
            <p:nvPr/>
          </p:nvCxnSpPr>
          <p:spPr>
            <a:xfrm flipH="1">
              <a:off x="2482760" y="2609365"/>
              <a:ext cx="706660" cy="742825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818540" y="2848339"/>
              <a:ext cx="287574" cy="657471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3975192">
              <a:off x="745804" y="2959571"/>
              <a:ext cx="7503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rgbClr val="FF0000"/>
                  </a:solidFill>
                </a:rPr>
                <a:t>период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50402" y="398"/>
            <a:ext cx="4379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РАЗРЕШЕНИЕ ГАРМОНИКИ НА ПЛОСКОСТИ</a:t>
            </a:r>
            <a:endParaRPr lang="en-US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117020" y="5886921"/>
            <a:ext cx="8569780" cy="6428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01325" y="704523"/>
            <a:ext cx="49070" cy="541282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166303" y="5798433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x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-4189" y="704523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09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70" name="Группа 69"/>
          <p:cNvGrpSpPr/>
          <p:nvPr/>
        </p:nvGrpSpPr>
        <p:grpSpPr>
          <a:xfrm>
            <a:off x="577880" y="2315255"/>
            <a:ext cx="8096633" cy="676572"/>
            <a:chOff x="577880" y="3582620"/>
            <a:chExt cx="8096633" cy="676572"/>
          </a:xfrm>
        </p:grpSpPr>
        <p:cxnSp>
          <p:nvCxnSpPr>
            <p:cNvPr id="7" name="Прямая со стрелкой 6"/>
            <p:cNvCxnSpPr/>
            <p:nvPr/>
          </p:nvCxnSpPr>
          <p:spPr>
            <a:xfrm flipV="1">
              <a:off x="693095" y="3621025"/>
              <a:ext cx="7681000" cy="384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111555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88512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84671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72709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95752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18795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49519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764025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07126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49372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787483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88365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07567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30610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459725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76990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130757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100033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119236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42279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653220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51750" y="3889860"/>
              <a:ext cx="2708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разрешение гармоники </a:t>
              </a:r>
              <a:r>
                <a:rPr lang="en-US" dirty="0" smtClean="0"/>
                <a:t>Å</a:t>
              </a:r>
              <a:endParaRPr lang="ru-RU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41985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611875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843775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11261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72856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19089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57494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11555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53800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176843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1998865" y="3582620"/>
              <a:ext cx="115215" cy="1152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95777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26623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49666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605995" y="3635743"/>
              <a:ext cx="57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100</a:t>
              </a:r>
              <a:endParaRPr lang="ru-RU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182070" y="3697835"/>
              <a:ext cx="4924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 Å</a:t>
              </a:r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63290" y="3697835"/>
              <a:ext cx="652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33</a:t>
              </a:r>
              <a:r>
                <a:rPr lang="en-US" dirty="0" smtClean="0"/>
                <a:t>.</a:t>
              </a:r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7880" y="3621025"/>
              <a:ext cx="57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00335" y="3621025"/>
              <a:ext cx="307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037270" y="3659430"/>
              <a:ext cx="537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r>
                <a:rPr lang="en-US" dirty="0" smtClean="0"/>
                <a:t>.5</a:t>
              </a:r>
              <a:endParaRPr lang="ru-RU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382915" y="3659430"/>
              <a:ext cx="307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72734" y="3659430"/>
              <a:ext cx="4224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r>
                <a:rPr lang="en-US" dirty="0" smtClean="0"/>
                <a:t>0</a:t>
              </a:r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805370" y="3674148"/>
              <a:ext cx="307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53845" y="3697835"/>
              <a:ext cx="4224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5</a:t>
              </a:r>
              <a:r>
                <a:rPr lang="en-US" dirty="0" smtClean="0"/>
                <a:t>5</a:t>
              </a:r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17645" y="3674148"/>
              <a:ext cx="57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</a:t>
              </a:r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572000" y="3674148"/>
              <a:ext cx="57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</a:t>
              </a:r>
              <a:endParaRPr lang="ru-RU" dirty="0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5916175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645870" y="3582620"/>
              <a:ext cx="115215" cy="11521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20162" y="3660416"/>
              <a:ext cx="4224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41</a:t>
              </a:r>
              <a:endParaRPr lang="ru-RU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8615" y="153553"/>
            <a:ext cx="8846881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Кружок  соответствует </a:t>
            </a:r>
            <a:r>
              <a:rPr lang="ru-RU" dirty="0" smtClean="0"/>
              <a:t>гармонике.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Каждая </a:t>
            </a:r>
            <a:r>
              <a:rPr lang="ru-RU" dirty="0" smtClean="0"/>
              <a:t>гармоника имеет свой номер </a:t>
            </a:r>
            <a:r>
              <a:rPr lang="en-US" dirty="0" err="1" smtClean="0"/>
              <a:t>h,k,l</a:t>
            </a:r>
            <a:r>
              <a:rPr lang="ru-RU" dirty="0" smtClean="0"/>
              <a:t> и </a:t>
            </a:r>
            <a:r>
              <a:rPr lang="ru-RU" dirty="0" smtClean="0"/>
              <a:t>разрешение (</a:t>
            </a:r>
            <a:r>
              <a:rPr lang="ru-RU" dirty="0" smtClean="0"/>
              <a:t>период)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h,k,l</a:t>
            </a:r>
            <a:endParaRPr lang="en-US" baseline="-25000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ВСЕ гармоники изображены кружками, отложенными </a:t>
            </a:r>
            <a:r>
              <a:rPr lang="ru-RU" dirty="0" smtClean="0"/>
              <a:t>на оси </a:t>
            </a:r>
            <a:r>
              <a:rPr lang="en-US" dirty="0" smtClean="0"/>
              <a:t>X </a:t>
            </a:r>
            <a:r>
              <a:rPr lang="ru-RU" dirty="0" smtClean="0"/>
              <a:t>в </a:t>
            </a:r>
            <a:r>
              <a:rPr lang="ru-RU" dirty="0" smtClean="0"/>
              <a:t>соответствии </a:t>
            </a:r>
            <a:r>
              <a:rPr lang="ru-RU" dirty="0" smtClean="0"/>
              <a:t>с их  разрешением</a:t>
            </a:r>
            <a:r>
              <a:rPr lang="en-US" dirty="0" smtClean="0"/>
              <a:t>. </a:t>
            </a:r>
            <a:r>
              <a:rPr lang="ru-RU" dirty="0"/>
              <a:t>Р</a:t>
            </a:r>
            <a:r>
              <a:rPr lang="ru-RU" dirty="0" smtClean="0"/>
              <a:t>азрешения </a:t>
            </a:r>
            <a:r>
              <a:rPr lang="ru-RU" dirty="0" smtClean="0"/>
              <a:t>подписаны </a:t>
            </a:r>
            <a:r>
              <a:rPr lang="ru-RU" dirty="0" smtClean="0"/>
              <a:t>снизу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Красные </a:t>
            </a:r>
            <a:r>
              <a:rPr lang="ru-RU" dirty="0" smtClean="0"/>
              <a:t>кружечки соответствуют </a:t>
            </a:r>
            <a:r>
              <a:rPr lang="ru-RU" dirty="0" smtClean="0"/>
              <a:t>гармоникам с измеренным </a:t>
            </a:r>
            <a:r>
              <a:rPr lang="ru-RU" dirty="0" smtClean="0"/>
              <a:t>структурным </a:t>
            </a:r>
            <a:r>
              <a:rPr lang="ru-RU" dirty="0" smtClean="0"/>
              <a:t>факторам, синие – гармоникам с не измеренным.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280301" y="3168236"/>
            <a:ext cx="86451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 smtClean="0"/>
              <a:t>Разрешение структуры можно принять таким</a:t>
            </a:r>
            <a:r>
              <a:rPr lang="en-US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1 Å  </a:t>
            </a:r>
            <a:r>
              <a:rPr lang="ru-RU" dirty="0" smtClean="0"/>
              <a:t>с полнотой данных  </a:t>
            </a:r>
            <a:r>
              <a:rPr lang="en-US" dirty="0" smtClean="0"/>
              <a:t>20/</a:t>
            </a:r>
            <a:r>
              <a:rPr lang="ru-RU" dirty="0" smtClean="0"/>
              <a:t>3</a:t>
            </a:r>
            <a:r>
              <a:rPr lang="en-US" dirty="0" smtClean="0"/>
              <a:t>2*100</a:t>
            </a:r>
            <a:r>
              <a:rPr lang="en-US" dirty="0" smtClean="0"/>
              <a:t>% = </a:t>
            </a:r>
            <a:r>
              <a:rPr lang="en-US" dirty="0" smtClean="0"/>
              <a:t>62% (</a:t>
            </a:r>
            <a:r>
              <a:rPr lang="ru-RU" dirty="0" smtClean="0"/>
              <a:t>=процент красных кружков от всех кружков правее 1 </a:t>
            </a:r>
            <a:r>
              <a:rPr lang="en-US" dirty="0"/>
              <a:t>Å 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1.5 Å  </a:t>
            </a:r>
            <a:r>
              <a:rPr lang="ru-RU" dirty="0" smtClean="0"/>
              <a:t>с полнотой</a:t>
            </a:r>
            <a:r>
              <a:rPr lang="en-US" dirty="0" smtClean="0"/>
              <a:t>  </a:t>
            </a:r>
            <a:r>
              <a:rPr lang="en-US" dirty="0" smtClean="0"/>
              <a:t>19/22 </a:t>
            </a:r>
            <a:r>
              <a:rPr lang="en-US" dirty="0" smtClean="0"/>
              <a:t>*100% = </a:t>
            </a:r>
            <a:r>
              <a:rPr lang="en-US" dirty="0" smtClean="0"/>
              <a:t>86%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2 Å  </a:t>
            </a:r>
            <a:r>
              <a:rPr lang="ru-RU" b="1" dirty="0" smtClean="0"/>
              <a:t>с полнотой</a:t>
            </a:r>
            <a:r>
              <a:rPr lang="en-US" b="1" dirty="0" smtClean="0"/>
              <a:t>  </a:t>
            </a:r>
            <a:r>
              <a:rPr lang="en-US" b="1" dirty="0" smtClean="0"/>
              <a:t>18/20 </a:t>
            </a:r>
            <a:r>
              <a:rPr lang="en-US" b="1" dirty="0" smtClean="0"/>
              <a:t>*100% = </a:t>
            </a:r>
            <a:r>
              <a:rPr lang="en-US" b="1" dirty="0" smtClean="0"/>
              <a:t>90%</a:t>
            </a:r>
            <a:endParaRPr lang="en-US" b="1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280301" y="5956240"/>
            <a:ext cx="8558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реальных данных на оси </a:t>
            </a:r>
            <a:r>
              <a:rPr lang="en-US" sz="2000" dirty="0" smtClean="0"/>
              <a:t>X </a:t>
            </a:r>
            <a:r>
              <a:rPr lang="ru-RU" sz="2000" dirty="0" smtClean="0"/>
              <a:t>будет </a:t>
            </a:r>
            <a:r>
              <a:rPr lang="ru-RU" sz="2000" dirty="0" smtClean="0"/>
              <a:t>несколько десятков или сотен тысяч точек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063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392</Words>
  <Application>Microsoft Office PowerPoint</Application>
  <PresentationFormat>Экран (4:3)</PresentationFormat>
  <Paragraphs>99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HG Mincho Light J;MS Gothic;HG </vt:lpstr>
      <vt:lpstr>Symbol</vt:lpstr>
      <vt:lpstr>Times New Roman</vt:lpstr>
      <vt:lpstr>Тема Office</vt:lpstr>
      <vt:lpstr>“Одномерный кристалл”</vt:lpstr>
      <vt:lpstr>5. Разрешение неполного набора гармоник</vt:lpstr>
      <vt:lpstr>6. Разрешение структуры PDB</vt:lpstr>
      <vt:lpstr>Гармоника - синусоида cos(2(kx + ly) - h,k). Её график- волна. </vt:lpstr>
      <vt:lpstr>Презентация PowerPoint</vt:lpstr>
    </vt:vector>
  </TitlesOfParts>
  <Company>msu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“Одномерный кристалл”</dc:title>
  <dc:creator>aba</dc:creator>
  <cp:lastModifiedBy>aba</cp:lastModifiedBy>
  <cp:revision>19</cp:revision>
  <dcterms:created xsi:type="dcterms:W3CDTF">2014-10-15T06:43:54Z</dcterms:created>
  <dcterms:modified xsi:type="dcterms:W3CDTF">2019-10-18T18:18:23Z</dcterms:modified>
</cp:coreProperties>
</file>