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1"/>
  </p:notesMasterIdLst>
  <p:sldIdLst>
    <p:sldId id="344" r:id="rId2"/>
    <p:sldId id="342" r:id="rId3"/>
    <p:sldId id="343" r:id="rId4"/>
    <p:sldId id="270" r:id="rId5"/>
    <p:sldId id="345" r:id="rId6"/>
    <p:sldId id="346" r:id="rId7"/>
    <p:sldId id="348" r:id="rId8"/>
    <p:sldId id="347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41" r:id="rId24"/>
    <p:sldId id="293" r:id="rId25"/>
    <p:sldId id="267" r:id="rId26"/>
    <p:sldId id="325" r:id="rId27"/>
    <p:sldId id="338" r:id="rId28"/>
    <p:sldId id="339" r:id="rId29"/>
    <p:sldId id="340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FFB7"/>
    <a:srgbClr val="3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095" autoAdjust="0"/>
  </p:normalViewPr>
  <p:slideViewPr>
    <p:cSldViewPr>
      <p:cViewPr varScale="1">
        <p:scale>
          <a:sx n="75" d="100"/>
          <a:sy n="75" d="100"/>
        </p:scale>
        <p:origin x="17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2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ABCC80-D39A-4B0E-A1FE-760A6BA7F3CB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D3F2E6-7BC9-4634-B21C-1576CABE063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en-US" dirty="0" smtClean="0"/>
              <a:t>Пустимся в плавание: сближение Запада и Востока необходимо. </a:t>
            </a:r>
          </a:p>
          <a:p>
            <a:pPr eaLnBrk="1" hangingPunct="1">
              <a:spcBef>
                <a:spcPct val="0"/>
              </a:spcBef>
            </a:pPr>
            <a:r>
              <a:rPr lang="ru-RU" altLang="en-US" dirty="0" smtClean="0"/>
              <a:t>Только взаимодействие </a:t>
            </a:r>
            <a:r>
              <a:rPr lang="ru-RU" altLang="en-US" dirty="0" smtClean="0"/>
              <a:t>биологов </a:t>
            </a:r>
            <a:r>
              <a:rPr lang="ru-RU" altLang="en-US" dirty="0" smtClean="0"/>
              <a:t>(Восток)</a:t>
            </a:r>
            <a:r>
              <a:rPr lang="en-US" altLang="en-US" dirty="0" smtClean="0"/>
              <a:t> </a:t>
            </a:r>
            <a:r>
              <a:rPr lang="ru-RU" altLang="en-US" dirty="0" smtClean="0"/>
              <a:t>с </a:t>
            </a:r>
            <a:r>
              <a:rPr lang="ru-RU" altLang="en-US" dirty="0" smtClean="0"/>
              <a:t>кристаллографами, физиками, математиками и компьютерными специалистами </a:t>
            </a:r>
            <a:r>
              <a:rPr lang="en-US" altLang="en-US" dirty="0" smtClean="0"/>
              <a:t>(</a:t>
            </a:r>
            <a:r>
              <a:rPr lang="ru-RU" altLang="en-US" dirty="0" smtClean="0"/>
              <a:t>Запад</a:t>
            </a:r>
            <a:r>
              <a:rPr lang="en-US" altLang="en-US" dirty="0" smtClean="0"/>
              <a:t>) </a:t>
            </a:r>
            <a:r>
              <a:rPr lang="ru-RU" altLang="en-US" dirty="0" smtClean="0"/>
              <a:t> </a:t>
            </a:r>
            <a:r>
              <a:rPr lang="ru-RU" altLang="en-US" dirty="0" smtClean="0"/>
              <a:t>позволяет увидеть белки своими глазами! </a:t>
            </a:r>
          </a:p>
        </p:txBody>
      </p:sp>
      <p:sp>
        <p:nvSpPr>
          <p:cNvPr id="809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4C1B0C-8718-4590-A8A2-25CAA5BADB91}" type="slidenum">
              <a:rPr lang="ru-RU" altLang="en-US"/>
              <a:pPr eaLnBrk="1" hangingPunct="1"/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2313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A4EC8-EC15-4B96-90E3-BA52BBBFCB0E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1971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mtClean="0"/>
              <a:t>А этот план – для студентов. Я его заимствовал из чужой презентации. </a:t>
            </a:r>
          </a:p>
          <a:p>
            <a:pPr eaLnBrk="1" hangingPunct="1"/>
            <a:r>
              <a:rPr lang="ru-RU" altLang="en-US" smtClean="0"/>
              <a:t>Согласен со всем, только красные блямбы надо ставить над всеми стрелками </a:t>
            </a:r>
            <a:r>
              <a:rPr lang="en-US" altLang="en-US" smtClean="0">
                <a:sym typeface="Wingdings" panose="05000000000000000000" pitchFamily="2" charset="2"/>
              </a:rPr>
              <a:t></a:t>
            </a:r>
            <a:endParaRPr lang="ru-RU" altLang="en-US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6711DB-4D81-47AF-B519-FBA4FEA25041}" type="slidenum">
              <a:rPr lang="ru-RU" altLang="en-US"/>
              <a:pPr eaLnBrk="1" hangingPunct="1"/>
              <a:t>23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9392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BA1DDC-9C9D-4EA8-AFCB-694E994DA01C}" type="slidenum">
              <a:rPr lang="ru-RU" altLang="en-US"/>
              <a:pPr eaLnBrk="1" hangingPunct="1"/>
              <a:t>24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B8927E-1FA4-4133-9D07-4E20A46EE4A0}" type="slidenum">
              <a:rPr lang="ru-RU" altLang="en-US"/>
              <a:pPr eaLnBrk="1" hangingPunct="1"/>
              <a:t>25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Эту лекцию решил иллюстрировать работами Сезанна, не самого простого художника, но мастера, повлиявшего на язык живописи 20 века. </a:t>
            </a:r>
          </a:p>
          <a:p>
            <a:r>
              <a:rPr lang="ru-RU" altLang="en-US" smtClean="0"/>
              <a:t>     Сезанн одним из первых</a:t>
            </a:r>
            <a:r>
              <a:rPr lang="en-US" altLang="en-US" smtClean="0"/>
              <a:t> </a:t>
            </a:r>
            <a:r>
              <a:rPr lang="ru-RU" altLang="en-US" smtClean="0"/>
              <a:t>среди художников своего времени стал рисовать не натуру, как она есть, и не впечатление от натуры, как многие импрессионисты, а структуру того, что он изображает. Детали подчинены структуре, а не изображаются </a:t>
            </a:r>
            <a:r>
              <a:rPr lang="en-US" altLang="en-US" smtClean="0"/>
              <a:t>“</a:t>
            </a:r>
            <a:r>
              <a:rPr lang="ru-RU" altLang="en-US" smtClean="0"/>
              <a:t>такими, как они есть</a:t>
            </a:r>
            <a:r>
              <a:rPr lang="en-US" altLang="en-US" smtClean="0"/>
              <a:t>”</a:t>
            </a:r>
            <a:r>
              <a:rPr lang="ru-RU" altLang="en-US" smtClean="0"/>
              <a:t>. (Попробуете различить детали на этой картине.) </a:t>
            </a:r>
          </a:p>
          <a:p>
            <a:r>
              <a:rPr lang="ru-RU" altLang="en-US" smtClean="0"/>
              <a:t>     В какой-то мере, подход Сезанна созвучен методике расшифровке структуры белка с помощью рентгеноструктурного анализа: экспериментальные данные не дают </a:t>
            </a:r>
            <a:r>
              <a:rPr lang="en-US" altLang="en-US" smtClean="0"/>
              <a:t>“</a:t>
            </a:r>
            <a:r>
              <a:rPr lang="ru-RU" altLang="en-US" smtClean="0"/>
              <a:t>фотографии</a:t>
            </a:r>
            <a:r>
              <a:rPr lang="en-US" altLang="en-US" smtClean="0"/>
              <a:t>”</a:t>
            </a:r>
            <a:r>
              <a:rPr lang="ru-RU" altLang="en-US" smtClean="0"/>
              <a:t> объекта; только знания о белке</a:t>
            </a:r>
            <a:r>
              <a:rPr lang="en-US" altLang="en-US" smtClean="0"/>
              <a:t>,</a:t>
            </a:r>
            <a:r>
              <a:rPr lang="ru-RU" altLang="en-US" smtClean="0"/>
              <a:t> соединенные с экспериментальными данными, позволяют воспроизвести структуру белка.   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967AA1-E2FC-4A07-9A3A-E49F63A86DE4}" type="slidenum">
              <a:rPr lang="ru-RU" altLang="en-US"/>
              <a:pPr eaLnBrk="1" hangingPunct="1"/>
              <a:t>27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98809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     На первый взгляд, все ясно: о чем еще говорить?</a:t>
            </a:r>
          </a:p>
          <a:p>
            <a:r>
              <a:rPr lang="ru-RU" altLang="en-US" smtClean="0"/>
              <a:t>     Попробуйте описать словами </a:t>
            </a:r>
            <a:r>
              <a:rPr lang="ru-RU" altLang="en-US" i="1" smtClean="0"/>
              <a:t>всю</a:t>
            </a:r>
            <a:r>
              <a:rPr lang="ru-RU" altLang="en-US" smtClean="0"/>
              <a:t> информацию, которую можете извлечь из картины!</a:t>
            </a:r>
          </a:p>
          <a:p>
            <a:r>
              <a:rPr lang="ru-RU" altLang="en-US" smtClean="0"/>
              <a:t>И информацию об игроках, и об обстановке, и о времени (конец 19 века), и о красках, и о гармонии, и о сюжете, и о художнике, и т.д, и т.п. </a:t>
            </a:r>
          </a:p>
          <a:p>
            <a:r>
              <a:rPr lang="ru-RU" altLang="en-US" smtClean="0"/>
              <a:t>     Информация огромна!</a:t>
            </a:r>
          </a:p>
          <a:p>
            <a:endParaRPr lang="ru-RU" altLang="en-US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D48923-C732-4CAA-90C8-4600F93BBEE8}" type="slidenum">
              <a:rPr lang="ru-RU" altLang="en-US"/>
              <a:pPr eaLnBrk="1" hangingPunct="1"/>
              <a:t>28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0382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en-US" smtClean="0"/>
              <a:t>Попробуйте хотя бы перечислить изображенные объекты!</a:t>
            </a:r>
          </a:p>
          <a:p>
            <a:r>
              <a:rPr lang="ru-RU" altLang="en-US" smtClean="0"/>
              <a:t>А в целом картина понятна.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B5950D-804B-44EF-8A7B-9575B0ABC42F}" type="slidenum">
              <a:rPr lang="ru-RU" altLang="en-US"/>
              <a:pPr eaLnBrk="1" hangingPunct="1"/>
              <a:t>29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599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en-US" smtClean="0"/>
              <a:t>Пожалуй, стоит поменять Запад с Востоком: биологи (Восток,  дело тонкое) смотрят на математиков, компьютерных людей, физиков и кристаллографов (прагматичный Запад)</a:t>
            </a: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8DA48-C5FF-49CE-AA28-A6E46CE40C31}" type="slidenum">
              <a:rPr lang="ru-RU" altLang="en-US"/>
              <a:pPr eaLnBrk="1" hangingPunct="1"/>
              <a:t>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6463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CD1F20-5B46-4975-9A79-97E97E9C644E}" type="slidenum">
              <a:rPr lang="ru-RU" altLang="en-US"/>
              <a:pPr eaLnBrk="1" hangingPunct="1"/>
              <a:t>4</a:t>
            </a:fld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F2E6-7BC9-4634-B21C-1576CABE063D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1351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FC778-5D58-474A-BC48-5B3C59BB87B1}" type="slidenum">
              <a:rPr lang="en-US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24068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F2E6-7BC9-4634-B21C-1576CABE063D}" type="slidenum">
              <a:rPr lang="ru-RU" altLang="en-US" smtClean="0"/>
              <a:pPr/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723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3F2E6-7BC9-4634-B21C-1576CABE063D}" type="slidenum">
              <a:rPr lang="ru-RU" altLang="en-US" smtClean="0"/>
              <a:pPr/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6616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18B472-3595-4D11-A3CF-89591950370E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6501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Если РСА не в состоянии различить атомы на расстоянии менее 3.2 ангстрем, то как же были найдены центры атомов, сближенных на 3 ангстрема, или, вообще, ковалентно связанных - между которыми расстояние  около 1.5 ангстрем?</a:t>
            </a:r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4BBEEC-0D27-403D-84D8-B2DEB6BED5D2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0255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F6000-057F-481F-A0FD-C169A4FD85BA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33C30-E3F7-482A-BB97-E3EFA45648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54281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D7E5-7822-4592-BDAC-7661E5B2A0DF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61B77-1340-4A30-8756-CBFBD5024D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69405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638A-7D9B-4B95-BB98-235673F9992D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F77A2-E668-4DE8-B9CE-174AEB899BE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552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E32729-7D40-42D9-A3DD-B259D366F8AC}" type="datetime1">
              <a:rPr lang="ru-RU" smtClean="0"/>
              <a:t>04.10.2019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647700" cy="365125"/>
          </a:xfrm>
        </p:spPr>
        <p:txBody>
          <a:bodyPr/>
          <a:lstStyle/>
          <a:p>
            <a:fld id="{5F294F9E-C8FB-492F-8283-9B0F423B8E8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62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8382000" y="6172200"/>
            <a:ext cx="543739" cy="461665"/>
          </a:xfrm>
          <a:prstGeom prst="rect">
            <a:avLst/>
          </a:prstGeom>
          <a:solidFill>
            <a:srgbClr val="E7F6EF"/>
          </a:solidFill>
        </p:spPr>
        <p:txBody>
          <a:bodyPr wrap="none" rtlCol="0">
            <a:spAutoFit/>
          </a:bodyPr>
          <a:lstStyle/>
          <a:p>
            <a:fld id="{7BA710F2-E3E9-4E6C-972F-67B0ACEC5C04}" type="slidenum">
              <a:rPr lang="ru-RU" sz="2400" baseline="0" smtClean="0"/>
              <a:pPr/>
              <a:t>‹#›</a:t>
            </a:fld>
            <a:endParaRPr lang="ru-RU" sz="2400" baseline="0" dirty="0"/>
          </a:p>
        </p:txBody>
      </p:sp>
    </p:spTree>
    <p:extLst>
      <p:ext uri="{BB962C8B-B14F-4D97-AF65-F5344CB8AC3E}">
        <p14:creationId xmlns:p14="http://schemas.microsoft.com/office/powerpoint/2010/main" val="47241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4AB1-3C4A-4C53-A36B-3E69D06B5B26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E50FB-5954-4217-AE95-6FF6061F4C4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268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2BE16-7498-404C-8BC3-F52B00D32EBB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A073-3865-456B-B064-65748EA2C29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036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7A4E-956F-4098-88FC-EE50F2C372CA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09D64-34AF-4A22-BDEC-F569F8AAB3F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409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B288-4EC9-458E-BD1B-2E754E9C31A5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FA53-569D-4CE9-A973-AEB09FAEBBD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33997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A73D-57A0-4432-A55F-1D99BCE0C566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2449E-7E56-4517-91DB-7EAABF05C7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532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6CCCB-0D0B-48F7-8C3A-A6AA6C7CC9A2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3714-01BF-4B04-B9E1-BAD3088EE39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254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3E9B9-5209-4BED-BFAC-82910BA72590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F93F-91DE-4B53-A3F1-ECA1E5A8D82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3756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D6283-DD84-486F-A48B-751ADD1EB106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65863-A6FA-4894-A182-79105C9275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83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98F1E58-252B-4B7B-B7E3-08FE5704C05F}" type="datetimeFigureOut">
              <a:rPr lang="ru-RU"/>
              <a:pPr>
                <a:defRPr/>
              </a:pPr>
              <a:t>04.10.2019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7905AE-3671-4C99-AC54-BC8DC7F07AA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Рентгеновская кристаллография белков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E49259-C011-4AE9-A3B0-33751F451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89650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7"/>
          <p:cNvGraphicFramePr>
            <a:graphicFrameLocks noGrp="1"/>
          </p:cNvGraphicFramePr>
          <p:nvPr>
            <p:extLst/>
          </p:nvPr>
        </p:nvGraphicFramePr>
        <p:xfrm>
          <a:off x="1187624" y="2204864"/>
          <a:ext cx="3960440" cy="3960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7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k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>
                          <a:effectLst/>
                        </a:rPr>
                        <a:t>F-sigma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104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14202"/>
          </a:xfrm>
        </p:spPr>
        <p:txBody>
          <a:bodyPr/>
          <a:lstStyle/>
          <a:p>
            <a:pPr algn="l"/>
            <a:r>
              <a:rPr lang="ru-RU" dirty="0" smtClean="0"/>
              <a:t>3. Результат оцифровывается и превращается в </a:t>
            </a:r>
            <a:br>
              <a:rPr lang="ru-RU" dirty="0" smtClean="0"/>
            </a:br>
            <a:r>
              <a:rPr lang="ru-RU" dirty="0" smtClean="0"/>
              <a:t>файл структурных факторов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840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Соответствие структурных факторов и функции ЭП </a:t>
            </a:r>
            <a:r>
              <a:rPr lang="en-US" dirty="0" smtClean="0">
                <a:sym typeface="Symbol"/>
              </a:rPr>
              <a:t></a:t>
            </a:r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4F9E-C8FB-492F-8283-9B0F423B8E80}" type="slidenum">
              <a:rPr lang="ru-RU" altLang="ru-RU" smtClean="0"/>
              <a:pPr/>
              <a:t>12</a:t>
            </a:fld>
            <a:endParaRPr lang="ru-RU" alt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00" y="1828800"/>
            <a:ext cx="2819400" cy="29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5562600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sz="2800" dirty="0" smtClean="0">
                <a:sym typeface="Symbol"/>
              </a:rPr>
              <a:t>Разложение </a:t>
            </a:r>
            <a:r>
              <a:rPr lang="ru-RU" sz="2800" dirty="0" err="1" smtClean="0">
                <a:sym typeface="Symbol"/>
              </a:rPr>
              <a:t>фукции</a:t>
            </a:r>
            <a:r>
              <a:rPr lang="ru-RU" sz="2800" dirty="0" smtClean="0">
                <a:sym typeface="Symbol"/>
              </a:rPr>
              <a:t> ЭП в ряд Фурье:</a:t>
            </a:r>
            <a:endParaRPr lang="en-US" sz="2800" dirty="0" smtClean="0">
              <a:sym typeface="Symbol"/>
            </a:endParaRPr>
          </a:p>
          <a:p>
            <a:pPr lvl="1">
              <a:buNone/>
            </a:pPr>
            <a:r>
              <a:rPr lang="en-US" sz="2800" dirty="0" smtClean="0">
                <a:sym typeface="Symbol"/>
              </a:rPr>
              <a:t></a:t>
            </a:r>
            <a:r>
              <a:rPr lang="en-US" sz="2800" dirty="0" smtClean="0"/>
              <a:t>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  <a:r>
              <a:rPr lang="en-US" sz="2800" dirty="0" smtClean="0">
                <a:sym typeface="Symbol"/>
              </a:rPr>
              <a:t>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/>
              </a:rPr>
              <a:t>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/>
              <a:t> </a:t>
            </a:r>
            <a:r>
              <a:rPr lang="en-US" sz="2800" dirty="0" err="1" smtClean="0"/>
              <a:t>F</a:t>
            </a:r>
            <a:r>
              <a:rPr lang="en-US" sz="2800" b="1" baseline="-25000" dirty="0" err="1" smtClean="0">
                <a:sym typeface="Symbol"/>
              </a:rPr>
              <a:t>h</a:t>
            </a:r>
            <a:r>
              <a:rPr lang="en-US" sz="2800" b="1" baseline="-25000" dirty="0" smtClean="0">
                <a:sym typeface="Symbol"/>
              </a:rPr>
              <a:t>, k, l</a:t>
            </a:r>
            <a:r>
              <a:rPr lang="ru-RU" sz="2800" dirty="0" smtClean="0"/>
              <a:t> </a:t>
            </a:r>
            <a:r>
              <a:rPr lang="en-US" sz="2800" dirty="0" err="1" smtClean="0"/>
              <a:t>cos</a:t>
            </a:r>
            <a:r>
              <a:rPr lang="en-US" sz="2800" dirty="0" smtClean="0">
                <a:sym typeface="Symbol"/>
              </a:rPr>
              <a:t>(2 (</a:t>
            </a:r>
            <a:r>
              <a:rPr lang="en-US" sz="2800" dirty="0" err="1" smtClean="0">
                <a:sym typeface="Symbol"/>
              </a:rPr>
              <a:t>hx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ky</a:t>
            </a:r>
            <a:r>
              <a:rPr lang="en-US" sz="2800" dirty="0" smtClean="0">
                <a:sym typeface="Symbol"/>
              </a:rPr>
              <a:t> + </a:t>
            </a:r>
            <a:r>
              <a:rPr lang="en-US" sz="2800" dirty="0" err="1" smtClean="0">
                <a:sym typeface="Symbol"/>
              </a:rPr>
              <a:t>lz</a:t>
            </a:r>
            <a:r>
              <a:rPr lang="en-US" sz="2800" dirty="0" smtClean="0">
                <a:sym typeface="Symbol"/>
              </a:rPr>
              <a:t> )</a:t>
            </a:r>
            <a:r>
              <a:rPr lang="ru-RU" sz="2800" dirty="0" smtClean="0">
                <a:sym typeface="Symbol"/>
              </a:rPr>
              <a:t> </a:t>
            </a:r>
            <a:r>
              <a:rPr lang="en-US" sz="2800" dirty="0" smtClean="0">
                <a:sym typeface="Symbol"/>
              </a:rPr>
              <a:t>+ </a:t>
            </a:r>
            <a:r>
              <a:rPr lang="en-US" sz="2800" b="1" baseline="-25000" dirty="0" smtClean="0">
                <a:sym typeface="Symbol"/>
              </a:rPr>
              <a:t>h, k, l</a:t>
            </a:r>
            <a:r>
              <a:rPr lang="en-US" sz="2800" dirty="0" smtClean="0">
                <a:sym typeface="Symbol"/>
              </a:rPr>
              <a:t> 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340000" y="2196000"/>
            <a:ext cx="25146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6800" y="1752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+mn-lt"/>
              </a:rPr>
              <a:t>(3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, 36, 7) 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48000" y="2438400"/>
            <a:ext cx="2362200" cy="3657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8164154">
            <a:off x="2435538" y="3504652"/>
            <a:ext cx="44258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Гармоника (3, 36, 7) =</a:t>
            </a:r>
          </a:p>
          <a:p>
            <a:pPr lvl="1">
              <a:buNone/>
            </a:pPr>
            <a:r>
              <a:rPr lang="ru-RU" sz="1800" dirty="0" smtClean="0">
                <a:latin typeface="+mn-lt"/>
              </a:rPr>
              <a:t>= </a:t>
            </a:r>
            <a:r>
              <a:rPr lang="en-US" sz="1800" dirty="0" smtClean="0">
                <a:latin typeface="+mn-lt"/>
              </a:rPr>
              <a:t>F</a:t>
            </a:r>
            <a:r>
              <a:rPr lang="en-US" sz="1800" b="1" baseline="-25000" dirty="0" smtClean="0">
                <a:latin typeface="+mn-lt"/>
                <a:sym typeface="Symbol"/>
              </a:rPr>
              <a:t>3, 36,7</a:t>
            </a:r>
            <a:r>
              <a:rPr lang="ru-RU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cos</a:t>
            </a:r>
            <a:r>
              <a:rPr lang="en-US" sz="1800" dirty="0" smtClean="0">
                <a:latin typeface="+mn-lt"/>
                <a:sym typeface="Symbol"/>
              </a:rPr>
              <a:t>(2 (3x + 36y + 7z )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latin typeface="+mn-lt"/>
                <a:sym typeface="Symbol"/>
              </a:rPr>
              <a:t>+ </a:t>
            </a:r>
            <a:r>
              <a:rPr lang="en-US" sz="1800" b="1" baseline="-25000" dirty="0" smtClean="0">
                <a:latin typeface="+mn-lt"/>
                <a:sym typeface="Symbol"/>
              </a:rPr>
              <a:t>3, 36, 7</a:t>
            </a:r>
            <a:r>
              <a:rPr lang="en-US" sz="1800" dirty="0" smtClean="0">
                <a:latin typeface="+mn-lt"/>
                <a:sym typeface="Symbol"/>
              </a:rPr>
              <a:t> )</a:t>
            </a:r>
          </a:p>
          <a:p>
            <a:pPr lvl="1">
              <a:buNone/>
            </a:pPr>
            <a:r>
              <a:rPr lang="en-US" sz="2000" dirty="0" smtClean="0"/>
              <a:t>F</a:t>
            </a:r>
            <a:r>
              <a:rPr lang="en-US" sz="2000" b="1" baseline="-25000" dirty="0" smtClean="0">
                <a:sym typeface="Symbol"/>
              </a:rPr>
              <a:t>3, 36,7</a:t>
            </a:r>
            <a:r>
              <a:rPr lang="en-US" sz="2000" b="1" baseline="30000" dirty="0" smtClean="0">
                <a:sym typeface="Symbol"/>
              </a:rPr>
              <a:t>2 </a:t>
            </a:r>
            <a:r>
              <a:rPr lang="en-US" sz="2000" b="1" dirty="0" smtClean="0">
                <a:latin typeface="Calibri" pitchFamily="34" charset="0"/>
                <a:sym typeface="Symbol"/>
              </a:rPr>
              <a:t> = </a:t>
            </a:r>
            <a:r>
              <a:rPr lang="en-US" sz="2000" dirty="0" smtClean="0">
                <a:sym typeface="Symbol"/>
              </a:rPr>
              <a:t>I</a:t>
            </a:r>
            <a:r>
              <a:rPr lang="en-US" sz="2000" b="1" baseline="-25000" dirty="0" smtClean="0">
                <a:sym typeface="Symbol"/>
              </a:rPr>
              <a:t>3, 36,7</a:t>
            </a:r>
            <a:endParaRPr lang="en-US" sz="2000" baseline="30000" dirty="0" smtClean="0">
              <a:latin typeface="+mn-lt"/>
              <a:sym typeface="Symbol"/>
            </a:endParaRPr>
          </a:p>
        </p:txBody>
      </p:sp>
      <p:sp>
        <p:nvSpPr>
          <p:cNvPr id="17" name="TextBox 16"/>
          <p:cNvSpPr txBox="1"/>
          <p:nvPr/>
        </p:nvSpPr>
        <p:spPr>
          <a:xfrm rot="20754470">
            <a:off x="2052434" y="2192553"/>
            <a:ext cx="3049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ru-RU" sz="1800" dirty="0" smtClean="0">
                <a:latin typeface="+mn-lt"/>
              </a:rPr>
              <a:t>Сигнал в точке (3, 36, 7)</a:t>
            </a:r>
          </a:p>
          <a:p>
            <a:pPr lvl="1">
              <a:buNone/>
            </a:pPr>
            <a:r>
              <a:rPr lang="ru-RU" sz="1800" dirty="0" smtClean="0">
                <a:latin typeface="+mn-lt"/>
                <a:sym typeface="Symbol"/>
              </a:rPr>
              <a:t>его </a:t>
            </a:r>
            <a:r>
              <a:rPr lang="ru-RU" sz="1800" dirty="0" err="1" smtClean="0">
                <a:latin typeface="+mn-lt"/>
                <a:sym typeface="Symbol"/>
              </a:rPr>
              <a:t>интесивность</a:t>
            </a:r>
            <a:r>
              <a:rPr lang="ru-RU" sz="1800" dirty="0" smtClean="0">
                <a:latin typeface="+mn-lt"/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I</a:t>
            </a:r>
            <a:r>
              <a:rPr lang="en-US" sz="1800" b="1" baseline="-25000" dirty="0" smtClean="0">
                <a:sym typeface="Symbol"/>
              </a:rPr>
              <a:t>3, 36,7</a:t>
            </a:r>
            <a:endParaRPr lang="en-US" sz="1800" dirty="0" smtClean="0">
              <a:latin typeface="+mn-lt"/>
              <a:sym typeface="Symbo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5579" y="3276600"/>
            <a:ext cx="3598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Ничего более!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75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143000"/>
          </a:xfrm>
        </p:spPr>
        <p:txBody>
          <a:bodyPr/>
          <a:lstStyle/>
          <a:p>
            <a:r>
              <a:rPr lang="ru-RU" dirty="0" smtClean="0"/>
              <a:t>4. Решения фазовой проблемы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482952" cy="4997152"/>
          </a:xfrm>
        </p:spPr>
        <p:txBody>
          <a:bodyPr/>
          <a:lstStyle/>
          <a:p>
            <a:r>
              <a:rPr lang="ru-RU" dirty="0" smtClean="0"/>
              <a:t>Молекулярное замещение</a:t>
            </a:r>
            <a:br>
              <a:rPr lang="ru-RU" dirty="0" smtClean="0"/>
            </a:br>
            <a:r>
              <a:rPr lang="ru-RU" sz="2400" dirty="0" smtClean="0"/>
              <a:t>Нужен гомолог с известной 3</a:t>
            </a:r>
            <a:r>
              <a:rPr lang="en-US" sz="2400" dirty="0" smtClean="0"/>
              <a:t>D </a:t>
            </a:r>
            <a:r>
              <a:rPr lang="ru-RU" sz="2400" dirty="0" smtClean="0"/>
              <a:t>структурой</a:t>
            </a:r>
          </a:p>
          <a:p>
            <a:r>
              <a:rPr lang="ru-RU" dirty="0" smtClean="0"/>
              <a:t>Изоморфное замещение</a:t>
            </a:r>
            <a:br>
              <a:rPr lang="ru-RU" dirty="0" smtClean="0"/>
            </a:br>
            <a:r>
              <a:rPr lang="ru-RU" sz="2400" dirty="0" smtClean="0"/>
              <a:t>нужны еще два РСА эксперимента с введенными в кристалл тяжелыми атомами</a:t>
            </a:r>
            <a:endParaRPr lang="ru-RU" dirty="0" smtClean="0"/>
          </a:p>
          <a:p>
            <a:r>
              <a:rPr lang="ru-RU" dirty="0" smtClean="0"/>
              <a:t>Аномальное рассеяние</a:t>
            </a:r>
            <a:br>
              <a:rPr lang="ru-RU" dirty="0" smtClean="0"/>
            </a:br>
            <a:r>
              <a:rPr lang="ru-RU" sz="2400" dirty="0" smtClean="0"/>
              <a:t>нужно ввести в белок  аномально рассеивающий атом, например, селенометионин; и РСА с тремя длинами волны </a:t>
            </a:r>
          </a:p>
          <a:p>
            <a:endParaRPr lang="ru-RU" dirty="0"/>
          </a:p>
        </p:txBody>
      </p:sp>
      <p:graphicFrame>
        <p:nvGraphicFramePr>
          <p:cNvPr id="5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2794"/>
              </p:ext>
            </p:extLst>
          </p:nvPr>
        </p:nvGraphicFramePr>
        <p:xfrm>
          <a:off x="6019800" y="1371600"/>
          <a:ext cx="2800673" cy="32095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4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420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492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41403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/>
              <a:t>5. Рассчет черновой ЭП </a:t>
            </a:r>
            <a:br>
              <a:rPr lang="ru-RU" dirty="0" smtClean="0"/>
            </a:br>
            <a:r>
              <a:rPr lang="ru-RU" sz="2400" dirty="0" smtClean="0"/>
              <a:t>по формуле</a:t>
            </a:r>
            <a:endParaRPr lang="ru-RU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A4A99-A015-445B-AA0E-B7483FFD2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7740352" cy="58052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14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1976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5F49E-93B6-46BD-A10B-D2EC30196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00"/>
            <a:ext cx="8172400" cy="61293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815"/>
            <a:ext cx="8229600" cy="75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dirty="0" smtClean="0"/>
              <a:t>6. Черновая модель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62597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3C7DFA-7A42-47F8-BC0C-6B2E047F4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730"/>
            <a:ext cx="7812360" cy="585927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24092"/>
          </a:xfrm>
        </p:spPr>
        <p:txBody>
          <a:bodyPr/>
          <a:lstStyle/>
          <a:p>
            <a:r>
              <a:rPr lang="ru-RU" dirty="0" smtClean="0"/>
              <a:t>Чаще ЭП такая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295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636AF3-3A07-475C-9473-B19D8480A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3C30-E3F7-482A-BB97-E3EFA4564875}" type="slidenum">
              <a:rPr lang="ru-RU" altLang="en-US" smtClean="0"/>
              <a:pPr/>
              <a:t>17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86643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939800"/>
          </a:xfrm>
        </p:spPr>
        <p:txBody>
          <a:bodyPr/>
          <a:lstStyle/>
          <a:p>
            <a:pPr algn="l" eaLnBrk="1" hangingPunct="1"/>
            <a:r>
              <a:rPr lang="ru-RU" altLang="ru-RU" sz="3600" dirty="0" smtClean="0">
                <a:solidFill>
                  <a:srgbClr val="7030A0"/>
                </a:solidFill>
              </a:rPr>
              <a:t> Разрешение метода РСА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71438" y="1571625"/>
            <a:ext cx="8929687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en-US" sz="2400" dirty="0" smtClean="0"/>
              <a:t>EXPDTA    X-RAY DIFFRACTION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REMARK   2 </a:t>
            </a:r>
            <a:r>
              <a:rPr lang="ru-RU" sz="2400" dirty="0" smtClean="0"/>
              <a:t>       </a:t>
            </a:r>
            <a:r>
              <a:rPr lang="en-US" sz="2400" b="1" dirty="0" smtClean="0"/>
              <a:t>RESOLUTION. </a:t>
            </a:r>
            <a:r>
              <a:rPr lang="en-US" sz="2400" b="1" dirty="0" smtClean="0">
                <a:solidFill>
                  <a:srgbClr val="C00000"/>
                </a:solidFill>
              </a:rPr>
              <a:t>2.3  ANGSTROMS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46084" name="Прямоугольник 5"/>
          <p:cNvSpPr>
            <a:spLocks noChangeArrowheads="1"/>
          </p:cNvSpPr>
          <p:nvPr/>
        </p:nvSpPr>
        <p:spPr bwMode="auto">
          <a:xfrm>
            <a:off x="6215063" y="1071563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PDB-</a:t>
            </a:r>
            <a:r>
              <a:rPr lang="ru-RU" altLang="ru-RU" sz="2400"/>
              <a:t>файл 2С58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285750" y="3357563"/>
            <a:ext cx="8501063" cy="3286125"/>
          </a:xfrm>
          <a:prstGeom prst="borderCallout1">
            <a:avLst>
              <a:gd name="adj1" fmla="val -2445"/>
              <a:gd name="adj2" fmla="val 49924"/>
              <a:gd name="adj3" fmla="val -27382"/>
              <a:gd name="adj4" fmla="val 50347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000" i="1" dirty="0">
                <a:solidFill>
                  <a:srgbClr val="C00000"/>
                </a:solidFill>
              </a:rPr>
              <a:t>Разрешение  - это</a:t>
            </a:r>
          </a:p>
          <a:p>
            <a:pPr>
              <a:defRPr/>
            </a:pPr>
            <a:r>
              <a:rPr lang="ru-RU" sz="4000" i="1" dirty="0">
                <a:solidFill>
                  <a:srgbClr val="C00000"/>
                </a:solidFill>
              </a:rPr>
              <a:t>минимальное расстояние между различимыми объектами</a:t>
            </a:r>
          </a:p>
          <a:p>
            <a:pPr>
              <a:defRPr/>
            </a:pPr>
            <a:r>
              <a:rPr lang="ru-RU" sz="3600" i="1" dirty="0">
                <a:solidFill>
                  <a:srgbClr val="C00000"/>
                </a:solidFill>
                <a:cs typeface="Courier New" pitchFamily="49" charset="0"/>
              </a:rPr>
              <a:t>(в микроскопии; в рентгеноструктурном анализе смысл тот же!)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18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668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7115175" cy="2011362"/>
          </a:xfrm>
        </p:spPr>
        <p:txBody>
          <a:bodyPr/>
          <a:lstStyle/>
          <a:p>
            <a:pPr algn="l" eaLnBrk="1" hangingPunct="1"/>
            <a:r>
              <a:rPr lang="ru-RU" altLang="ru-RU" smtClean="0"/>
              <a:t>Структура с разрешением </a:t>
            </a:r>
            <a:br>
              <a:rPr lang="ru-RU" altLang="ru-RU" smtClean="0"/>
            </a:br>
            <a:r>
              <a:rPr lang="ru-RU" altLang="ru-RU" smtClean="0"/>
              <a:t>3.2 ангстрема. </a:t>
            </a:r>
          </a:p>
        </p:txBody>
      </p:sp>
      <p:pic>
        <p:nvPicPr>
          <p:cNvPr id="47107" name="Рисунок 5" descr="dis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286000"/>
            <a:ext cx="5621337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Прямоугольник 3"/>
          <p:cNvSpPr>
            <a:spLocks noChangeArrowheads="1"/>
          </p:cNvSpPr>
          <p:nvPr/>
        </p:nvSpPr>
        <p:spPr bwMode="auto">
          <a:xfrm>
            <a:off x="5929313" y="4857750"/>
            <a:ext cx="30003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>
                <a:solidFill>
                  <a:srgbClr val="C00000"/>
                </a:solidFill>
              </a:rPr>
              <a:t>МОЖНО ЛИ ВЕРИТЬ КАРТИНКЕ???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90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Filonov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08304" cy="63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500438" y="6488113"/>
            <a:ext cx="564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Павел Филонов."Запад и Восток</a:t>
            </a:r>
            <a:r>
              <a:rPr lang="en-US" altLang="en-US" b="1"/>
              <a:t>”</a:t>
            </a:r>
            <a:r>
              <a:rPr lang="ru-RU" altLang="en-US" b="1"/>
              <a:t>. 1912-1913.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89824" y="1196752"/>
            <a:ext cx="185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Физики,</a:t>
            </a:r>
          </a:p>
          <a:p>
            <a:r>
              <a:rPr lang="ru-RU" sz="1600" dirty="0" smtClean="0"/>
              <a:t>Математики,</a:t>
            </a:r>
          </a:p>
          <a:p>
            <a:r>
              <a:rPr lang="ru-RU" sz="1600" dirty="0" smtClean="0"/>
              <a:t>Кристаллографы</a:t>
            </a:r>
          </a:p>
          <a:p>
            <a:r>
              <a:rPr lang="ru-RU" sz="1600" dirty="0" smtClean="0"/>
              <a:t>Инженеры,</a:t>
            </a:r>
          </a:p>
          <a:p>
            <a:r>
              <a:rPr lang="ru-RU" sz="1600" dirty="0" smtClean="0"/>
              <a:t>Компьютерные науки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616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en-US" sz="2400" dirty="0" smtClean="0"/>
              <a:t>EXPDTA    X-RAY DIFFRACTION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en-US" sz="2400" dirty="0" smtClean="0"/>
              <a:t>REMARK   2 </a:t>
            </a:r>
            <a:r>
              <a:rPr lang="ru-RU" sz="2400" dirty="0" smtClean="0"/>
              <a:t>       </a:t>
            </a:r>
            <a:r>
              <a:rPr lang="en-US" sz="2400" b="1" dirty="0" smtClean="0"/>
              <a:t>RESOLUTION. </a:t>
            </a:r>
            <a:r>
              <a:rPr lang="en-US" sz="2400" b="1" dirty="0" smtClean="0">
                <a:solidFill>
                  <a:srgbClr val="C00000"/>
                </a:solidFill>
              </a:rPr>
              <a:t>2.3  ANGSTROMS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2143125"/>
            <a:ext cx="8858250" cy="7080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REMARK </a:t>
            </a:r>
            <a:r>
              <a:rPr lang="ru-RU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3  </a:t>
            </a:r>
            <a:r>
              <a:rPr lang="en-US" sz="2400" b="1" dirty="0">
                <a:latin typeface="+mn-lt"/>
              </a:rPr>
              <a:t>ESTIMATED COORDINATE ERROR  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(A) : 0.24  </a:t>
            </a:r>
            <a:r>
              <a:rPr lang="en-US" sz="2400" b="1" dirty="0">
                <a:latin typeface="+mn-lt"/>
              </a:rPr>
              <a:t/>
            </a:r>
            <a:br>
              <a:rPr lang="en-US" sz="2400" b="1" dirty="0">
                <a:latin typeface="+mn-lt"/>
              </a:rPr>
            </a:br>
            <a:endParaRPr lang="en-US" sz="1600" b="1" dirty="0">
              <a:latin typeface="+mn-lt"/>
            </a:endParaRPr>
          </a:p>
        </p:txBody>
      </p:sp>
      <p:sp>
        <p:nvSpPr>
          <p:cNvPr id="48132" name="Прямоугольник 5"/>
          <p:cNvSpPr>
            <a:spLocks noChangeArrowheads="1"/>
          </p:cNvSpPr>
          <p:nvPr/>
        </p:nvSpPr>
        <p:spPr bwMode="auto">
          <a:xfrm>
            <a:off x="6357938" y="357188"/>
            <a:ext cx="2519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/>
              <a:t>PDB-</a:t>
            </a:r>
            <a:r>
              <a:rPr lang="ru-RU" altLang="ru-RU" sz="2400"/>
              <a:t>файл 2С58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357188" y="3143250"/>
            <a:ext cx="8501062" cy="1000125"/>
          </a:xfrm>
          <a:prstGeom prst="borderCallout1">
            <a:avLst>
              <a:gd name="adj1" fmla="val 18473"/>
              <a:gd name="adj2" fmla="val 35241"/>
              <a:gd name="adj3" fmla="val -59465"/>
              <a:gd name="adj4" fmla="val 92176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Точность координат в 10 раз больше , чем разрешение структуры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393531" y="1750219"/>
            <a:ext cx="1571625" cy="1500188"/>
          </a:xfrm>
          <a:prstGeom prst="line">
            <a:avLst/>
          </a:prstGeom>
          <a:ln w="25400">
            <a:solidFill>
              <a:srgbClr val="3E44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Прямоугольник 15"/>
          <p:cNvSpPr>
            <a:spLocks noChangeArrowheads="1"/>
          </p:cNvSpPr>
          <p:nvPr/>
        </p:nvSpPr>
        <p:spPr bwMode="auto">
          <a:xfrm>
            <a:off x="0" y="4429125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/>
              <a:t>“</a:t>
            </a:r>
            <a:r>
              <a:rPr lang="ru-RU" altLang="ru-RU" b="1"/>
              <a:t>Ошибка координат</a:t>
            </a:r>
            <a:r>
              <a:rPr lang="en-US" altLang="ru-RU" b="1"/>
              <a:t>”</a:t>
            </a:r>
            <a:r>
              <a:rPr lang="en-US" altLang="ru-RU"/>
              <a:t> – </a:t>
            </a:r>
            <a:r>
              <a:rPr lang="ru-RU" altLang="ru-RU"/>
              <a:t> это среднее квадратичное отклонений координат атомов от правильного значения. </a:t>
            </a:r>
            <a:br>
              <a:rPr lang="ru-RU" altLang="ru-RU"/>
            </a:br>
            <a:endParaRPr lang="ru-RU" altLang="ru-RU"/>
          </a:p>
          <a:p>
            <a:pPr eaLnBrk="1" hangingPunct="1"/>
            <a:r>
              <a:rPr lang="ru-RU" altLang="ru-RU"/>
              <a:t>Пусть </a:t>
            </a:r>
            <a:r>
              <a:rPr lang="en-US" altLang="ru-RU" b="1"/>
              <a:t>a</a:t>
            </a:r>
            <a:r>
              <a:rPr lang="en-US" altLang="ru-RU" b="1" baseline="-25000"/>
              <a:t>i</a:t>
            </a:r>
            <a:r>
              <a:rPr lang="ru-RU" altLang="ru-RU" b="1" baseline="-25000"/>
              <a:t>  </a:t>
            </a:r>
            <a:r>
              <a:rPr lang="ru-RU" altLang="ru-RU"/>
              <a:t>– отклонение </a:t>
            </a:r>
            <a:r>
              <a:rPr lang="en-US" altLang="ru-RU"/>
              <a:t>i-</a:t>
            </a:r>
            <a:r>
              <a:rPr lang="ru-RU" altLang="ru-RU"/>
              <a:t>го атома.</a:t>
            </a:r>
            <a:r>
              <a:rPr lang="ru-RU" altLang="ru-RU" b="1" baseline="-25000"/>
              <a:t> </a:t>
            </a:r>
            <a:r>
              <a:rPr lang="ru-RU" altLang="ru-RU"/>
              <a:t>Среднее квадратичное </a:t>
            </a:r>
            <a:r>
              <a:rPr lang="en-US" altLang="ru-RU" b="1"/>
              <a:t>S</a:t>
            </a:r>
            <a:r>
              <a:rPr lang="en-US" altLang="ru-RU"/>
              <a:t> </a:t>
            </a:r>
            <a:r>
              <a:rPr lang="ru-RU" altLang="ru-RU"/>
              <a:t>чисел </a:t>
            </a:r>
            <a:r>
              <a:rPr lang="en-US" altLang="ru-RU" b="1"/>
              <a:t>a</a:t>
            </a:r>
            <a:r>
              <a:rPr lang="en-US" altLang="ru-RU" b="1" baseline="-25000"/>
              <a:t>1</a:t>
            </a:r>
            <a:r>
              <a:rPr lang="en-US" altLang="ru-RU"/>
              <a:t>, </a:t>
            </a:r>
            <a:r>
              <a:rPr lang="en-US" altLang="ru-RU" b="1"/>
              <a:t>a</a:t>
            </a:r>
            <a:r>
              <a:rPr lang="en-US" altLang="ru-RU" b="1" baseline="-25000"/>
              <a:t>2</a:t>
            </a:r>
            <a:r>
              <a:rPr lang="en-US" altLang="ru-RU"/>
              <a:t>,…,</a:t>
            </a:r>
            <a:r>
              <a:rPr lang="en-US" altLang="ru-RU" b="1"/>
              <a:t>a</a:t>
            </a:r>
            <a:r>
              <a:rPr lang="en-US" altLang="ru-RU" b="1" baseline="-25000"/>
              <a:t>n</a:t>
            </a:r>
            <a:r>
              <a:rPr lang="en-US" altLang="ru-RU"/>
              <a:t> </a:t>
            </a:r>
            <a:r>
              <a:rPr lang="ru-RU" altLang="ru-RU"/>
              <a:t>равно</a:t>
            </a:r>
            <a:r>
              <a:rPr lang="en-US" altLang="ru-RU"/>
              <a:t>: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/>
              <a:t>               </a:t>
            </a:r>
            <a:r>
              <a:rPr lang="ru-RU" altLang="ru-RU" b="1"/>
              <a:t> </a:t>
            </a:r>
            <a:r>
              <a:rPr lang="en-US" altLang="ru-RU" b="1"/>
              <a:t>S = </a:t>
            </a:r>
            <a:r>
              <a:rPr lang="ru-RU" altLang="ru-RU" b="1"/>
              <a:t>корень((</a:t>
            </a:r>
            <a:r>
              <a:rPr lang="en-US" altLang="ru-RU" b="1"/>
              <a:t>a</a:t>
            </a:r>
            <a:r>
              <a:rPr lang="en-US" altLang="ru-RU" b="1" baseline="-25000"/>
              <a:t>1</a:t>
            </a:r>
            <a:r>
              <a:rPr lang="ru-RU" altLang="ru-RU" b="1" baseline="30000"/>
              <a:t>2 </a:t>
            </a:r>
            <a:r>
              <a:rPr lang="ru-RU" altLang="ru-RU" b="1"/>
              <a:t>+</a:t>
            </a:r>
            <a:r>
              <a:rPr lang="en-US" altLang="ru-RU" b="1"/>
              <a:t> a</a:t>
            </a:r>
            <a:r>
              <a:rPr lang="en-US" altLang="ru-RU" b="1" baseline="-25000"/>
              <a:t>2</a:t>
            </a:r>
            <a:r>
              <a:rPr lang="ru-RU" altLang="ru-RU" b="1" baseline="30000"/>
              <a:t>2</a:t>
            </a:r>
            <a:r>
              <a:rPr lang="ru-RU" altLang="ru-RU" b="1"/>
              <a:t>+</a:t>
            </a:r>
            <a:r>
              <a:rPr lang="en-US" altLang="ru-RU" b="1"/>
              <a:t>…</a:t>
            </a:r>
            <a:r>
              <a:rPr lang="ru-RU" altLang="ru-RU" b="1"/>
              <a:t>+</a:t>
            </a:r>
            <a:r>
              <a:rPr lang="en-US" altLang="ru-RU" b="1"/>
              <a:t>a</a:t>
            </a:r>
            <a:r>
              <a:rPr lang="en-US" altLang="ru-RU" b="1" baseline="-25000"/>
              <a:t>n</a:t>
            </a:r>
            <a:r>
              <a:rPr lang="ru-RU" altLang="ru-RU" b="1" baseline="30000"/>
              <a:t>2</a:t>
            </a:r>
            <a:r>
              <a:rPr lang="ru-RU" altLang="ru-RU" b="1"/>
              <a:t>)</a:t>
            </a:r>
            <a:r>
              <a:rPr lang="en-US" altLang="ru-RU" b="1"/>
              <a:t>/n)</a:t>
            </a:r>
          </a:p>
          <a:p>
            <a:pPr eaLnBrk="1" hangingPunct="1"/>
            <a:endParaRPr lang="en-US" altLang="ru-RU" b="1"/>
          </a:p>
          <a:p>
            <a:pPr eaLnBrk="1" hangingPunct="1"/>
            <a:r>
              <a:rPr lang="ru-RU" altLang="ru-RU" b="1"/>
              <a:t>Авторы структуры думают, что  </a:t>
            </a:r>
            <a:r>
              <a:rPr lang="en-US" altLang="ru-RU" b="1"/>
              <a:t>S=0.24 </a:t>
            </a:r>
            <a:r>
              <a:rPr lang="ru-RU" altLang="ru-RU" b="1"/>
              <a:t>ангстрема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E50FB-5954-4217-AE95-6FF6061F4C47}" type="slidenum">
              <a:rPr lang="ru-RU" altLang="en-US" smtClean="0"/>
              <a:pPr/>
              <a:t>20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61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r>
              <a:rPr lang="ru-RU" dirty="0" smtClean="0"/>
              <a:t>7. Оптимизация </a:t>
            </a:r>
            <a:r>
              <a:rPr lang="ru-RU" dirty="0" smtClean="0"/>
              <a:t>черновой модели</a:t>
            </a:r>
            <a:endParaRPr lang="ru-RU" dirty="0"/>
          </a:p>
        </p:txBody>
      </p:sp>
      <p:graphicFrame>
        <p:nvGraphicFramePr>
          <p:cNvPr id="3" name="Таблица 33"/>
          <p:cNvGraphicFramePr>
            <a:graphicFrameLocks noGrp="1"/>
          </p:cNvGraphicFramePr>
          <p:nvPr>
            <p:extLst/>
          </p:nvPr>
        </p:nvGraphicFramePr>
        <p:xfrm>
          <a:off x="395536" y="1220927"/>
          <a:ext cx="3362671" cy="3840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71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878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u="none" strike="noStrike" dirty="0" smtClean="0">
                          <a:effectLst/>
                        </a:rPr>
                        <a:t>F-calc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743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24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21</a:t>
            </a:fld>
            <a:endParaRPr lang="ru-RU" altLang="en-US"/>
          </a:p>
        </p:txBody>
      </p:sp>
      <p:grpSp>
        <p:nvGrpSpPr>
          <p:cNvPr id="5" name="Группа 8"/>
          <p:cNvGrpSpPr/>
          <p:nvPr/>
        </p:nvGrpSpPr>
        <p:grpSpPr>
          <a:xfrm>
            <a:off x="3233936" y="5085184"/>
            <a:ext cx="5410200" cy="1404938"/>
            <a:chOff x="1828800" y="4038600"/>
            <a:chExt cx="5410200" cy="1404938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238500" y="4114800"/>
            <a:ext cx="3325813" cy="1328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3" imgW="1688367" imgH="672808" progId="Equation.3">
                    <p:embed/>
                  </p:oleObj>
                </mc:Choice>
                <mc:Fallback>
                  <p:oleObj name="Equation" r:id="rId3" imgW="1688367" imgH="672808" progId="Equation.3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8500" y="4114800"/>
                          <a:ext cx="3325813" cy="13287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Прямоугольник 35"/>
            <p:cNvSpPr/>
            <p:nvPr/>
          </p:nvSpPr>
          <p:spPr>
            <a:xfrm>
              <a:off x="3238500" y="4648200"/>
              <a:ext cx="533400" cy="30480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8" name="Прямоугольник 36"/>
            <p:cNvSpPr/>
            <p:nvPr/>
          </p:nvSpPr>
          <p:spPr>
            <a:xfrm>
              <a:off x="1828800" y="4038600"/>
              <a:ext cx="5410200" cy="13716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ru-RU"/>
            </a:p>
          </p:txBody>
        </p:sp>
        <p:sp>
          <p:nvSpPr>
            <p:cNvPr id="9" name="Прямоугольник 29"/>
            <p:cNvSpPr>
              <a:spLocks noChangeArrowheads="1"/>
            </p:cNvSpPr>
            <p:nvPr/>
          </p:nvSpPr>
          <p:spPr bwMode="auto">
            <a:xfrm>
              <a:off x="1890713" y="4335463"/>
              <a:ext cx="201048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1pPr>
              <a:lvl2pPr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2pPr>
              <a:lvl3pPr marL="11430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3pPr>
              <a:lvl4pPr marL="16002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4pPr>
              <a:lvl5pPr marL="2057400" indent="-228600" eaLnBrk="0" hangingPunct="0"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00"/>
                  </a:solidFill>
                  <a:latin typeface="Times New Roman" panose="02020603050405020304" pitchFamily="18" charset="0"/>
                  <a:ea typeface="HG Mincho Light J;MS Gothic;HG "/>
                  <a:cs typeface="HG Mincho Light J;MS Gothic;HG "/>
                </a:defRPr>
              </a:lvl9pPr>
            </a:lstStyle>
            <a:p>
              <a:pPr lvl="1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r>
                <a:rPr lang="ru-RU" altLang="ru-RU" sz="3200" dirty="0" smtClean="0"/>
                <a:t>      </a:t>
              </a:r>
              <a:r>
                <a:rPr lang="en-US" altLang="ru-RU" sz="3200" dirty="0" smtClean="0"/>
                <a:t>R </a:t>
              </a:r>
              <a:r>
                <a:rPr lang="en-US" altLang="ru-RU" sz="3200" dirty="0"/>
                <a:t>=</a:t>
              </a:r>
              <a:r>
                <a:rPr lang="en-US" altLang="ru-RU" dirty="0"/>
                <a:t> </a:t>
              </a:r>
              <a:endParaRPr lang="ru-RU" altLang="ru-RU" baseline="-25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67944" y="2348880"/>
            <a:ext cx="48361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 </a:t>
            </a:r>
            <a:r>
              <a:rPr lang="ru-RU" sz="2000" b="1" dirty="0" smtClean="0"/>
              <a:t>фактор</a:t>
            </a:r>
            <a:r>
              <a:rPr lang="ru-RU" sz="2000" dirty="0" smtClean="0"/>
              <a:t> оценивает соответствие </a:t>
            </a:r>
          </a:p>
          <a:p>
            <a:r>
              <a:rPr lang="ru-RU" sz="2000" dirty="0" smtClean="0"/>
              <a:t>рефлексов </a:t>
            </a:r>
            <a:r>
              <a:rPr lang="en-US" sz="2000" dirty="0" smtClean="0"/>
              <a:t>F </a:t>
            </a:r>
            <a:r>
              <a:rPr lang="ru-RU" sz="2000" dirty="0" smtClean="0"/>
              <a:t>и  рефлексов </a:t>
            </a:r>
            <a:r>
              <a:rPr lang="en-US" sz="2000" dirty="0" smtClean="0"/>
              <a:t>F-</a:t>
            </a:r>
            <a:r>
              <a:rPr lang="en-US" sz="2000" dirty="0" err="1" smtClean="0"/>
              <a:t>calc</a:t>
            </a:r>
            <a:r>
              <a:rPr lang="ru-RU" sz="2000" dirty="0" smtClean="0"/>
              <a:t>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 рассчитанных</a:t>
            </a:r>
            <a:r>
              <a:rPr lang="en-US" sz="2000" dirty="0" smtClean="0"/>
              <a:t> </a:t>
            </a:r>
            <a:r>
              <a:rPr lang="ru-RU" sz="2000" dirty="0" smtClean="0"/>
              <a:t>по модели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Чем меньше </a:t>
            </a:r>
            <a:r>
              <a:rPr lang="en-US" sz="2000" dirty="0" smtClean="0"/>
              <a:t>R, </a:t>
            </a:r>
            <a:r>
              <a:rPr lang="ru-RU" sz="2000" dirty="0" smtClean="0"/>
              <a:t>тем лучше соответвует</a:t>
            </a:r>
          </a:p>
          <a:p>
            <a:r>
              <a:rPr lang="ru-RU" sz="2000" dirty="0" smtClean="0"/>
              <a:t>модель  экспериментальным данным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343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Kustodiev_sapozhni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8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562600" y="5257800"/>
            <a:ext cx="28432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Борис Кустодиев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Сапожник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i="1">
                <a:latin typeface="Calibri" panose="020F0502020204030204" pitchFamily="34" charset="0"/>
              </a:rPr>
              <a:t>1924</a:t>
            </a:r>
            <a:endParaRPr lang="ru-RU" altLang="ru-RU" i="1">
              <a:latin typeface="Calibri" panose="020F0502020204030204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5334000" y="914400"/>
            <a:ext cx="3726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1pPr>
            <a:lvl2pPr marL="742950" indent="-28575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2pPr>
            <a:lvl3pPr marL="11430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3pPr>
            <a:lvl4pPr marL="16002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4pPr>
            <a:lvl5pPr marL="2057400" indent="-228600" eaLnBrk="0" hangingPunct="0"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latin typeface="Times New Roman" panose="02020603050405020304" pitchFamily="18" charset="0"/>
                <a:ea typeface="HG Mincho Light J;MS Gothic;HG "/>
                <a:cs typeface="HG Mincho Light J;MS Gothic;HG 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dirty="0">
                <a:latin typeface="Calibri" panose="020F0502020204030204" pitchFamily="34" charset="0"/>
              </a:rPr>
              <a:t>Подгонка под ответ</a:t>
            </a:r>
            <a:r>
              <a:rPr lang="ru-RU" altLang="ru-RU" sz="3200" dirty="0" smtClean="0">
                <a:latin typeface="Calibri" panose="020F0502020204030204" pitchFamily="34" charset="0"/>
              </a:rPr>
              <a:t>!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Получится сапог, т.к. </a:t>
            </a:r>
            <a:b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хочется заработать!</a:t>
            </a:r>
            <a:endParaRPr lang="ru-RU" altLang="ru-RU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4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a3-cry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6" t="23819" r="20052" b="19193"/>
          <a:stretch>
            <a:fillRect/>
          </a:stretch>
        </p:blipFill>
        <p:spPr bwMode="auto">
          <a:xfrm>
            <a:off x="1370013" y="3052763"/>
            <a:ext cx="111125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571500" y="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Structure determination method X-ray crystallography</a:t>
            </a:r>
          </a:p>
        </p:txBody>
      </p:sp>
      <p:pic>
        <p:nvPicPr>
          <p:cNvPr id="5124" name="Picture 1028" descr="nice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2184400"/>
            <a:ext cx="2733675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29" descr="pc4ct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355850"/>
            <a:ext cx="273843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Line 1030"/>
          <p:cNvSpPr>
            <a:spLocks noChangeShapeType="1"/>
          </p:cNvSpPr>
          <p:nvPr/>
        </p:nvSpPr>
        <p:spPr bwMode="auto">
          <a:xfrm flipV="1">
            <a:off x="5064125" y="3552825"/>
            <a:ext cx="617538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Line 1031"/>
          <p:cNvSpPr>
            <a:spLocks noChangeShapeType="1"/>
          </p:cNvSpPr>
          <p:nvPr/>
        </p:nvSpPr>
        <p:spPr bwMode="auto">
          <a:xfrm flipV="1">
            <a:off x="6361113" y="3541713"/>
            <a:ext cx="617537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1032"/>
          <p:cNvSpPr>
            <a:spLocks noChangeShapeType="1"/>
          </p:cNvSpPr>
          <p:nvPr/>
        </p:nvSpPr>
        <p:spPr bwMode="auto">
          <a:xfrm flipV="1">
            <a:off x="2379663" y="3517900"/>
            <a:ext cx="61753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Line 1033"/>
          <p:cNvSpPr>
            <a:spLocks noChangeShapeType="1"/>
          </p:cNvSpPr>
          <p:nvPr/>
        </p:nvSpPr>
        <p:spPr bwMode="auto">
          <a:xfrm flipV="1">
            <a:off x="858838" y="3492500"/>
            <a:ext cx="617537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30" name="Group 1034"/>
          <p:cNvGrpSpPr>
            <a:grpSpLocks/>
          </p:cNvGrpSpPr>
          <p:nvPr/>
        </p:nvGrpSpPr>
        <p:grpSpPr bwMode="auto">
          <a:xfrm>
            <a:off x="504825" y="3236913"/>
            <a:ext cx="336550" cy="592137"/>
            <a:chOff x="600" y="1332"/>
            <a:chExt cx="368" cy="646"/>
          </a:xfrm>
        </p:grpSpPr>
        <p:sp>
          <p:nvSpPr>
            <p:cNvPr id="5152" name="Oval 1035"/>
            <p:cNvSpPr>
              <a:spLocks noChangeArrowheads="1"/>
            </p:cNvSpPr>
            <p:nvPr/>
          </p:nvSpPr>
          <p:spPr bwMode="auto">
            <a:xfrm>
              <a:off x="670" y="1791"/>
              <a:ext cx="172" cy="1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3" name="AutoShape 1036"/>
            <p:cNvSpPr>
              <a:spLocks noChangeArrowheads="1"/>
            </p:cNvSpPr>
            <p:nvPr/>
          </p:nvSpPr>
          <p:spPr bwMode="auto">
            <a:xfrm>
              <a:off x="635" y="1659"/>
              <a:ext cx="246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37 w 21600"/>
                <a:gd name="T13" fmla="*/ 3345 h 21600"/>
                <a:gd name="T14" fmla="*/ 18263 w 21600"/>
                <a:gd name="T15" fmla="*/ 182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14" y="21600"/>
                  </a:lnTo>
                  <a:lnTo>
                    <a:pt x="1858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4" name="Line 1037"/>
            <p:cNvSpPr>
              <a:spLocks noChangeShapeType="1"/>
            </p:cNvSpPr>
            <p:nvPr/>
          </p:nvSpPr>
          <p:spPr bwMode="auto">
            <a:xfrm>
              <a:off x="608" y="1364"/>
              <a:ext cx="62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1038"/>
            <p:cNvSpPr>
              <a:spLocks noChangeShapeType="1"/>
            </p:cNvSpPr>
            <p:nvPr/>
          </p:nvSpPr>
          <p:spPr bwMode="auto">
            <a:xfrm flipH="1">
              <a:off x="848" y="1364"/>
              <a:ext cx="62" cy="5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Freeform 1039"/>
            <p:cNvSpPr>
              <a:spLocks/>
            </p:cNvSpPr>
            <p:nvPr/>
          </p:nvSpPr>
          <p:spPr bwMode="auto">
            <a:xfrm rot="-4328211">
              <a:off x="888" y="1340"/>
              <a:ext cx="84" cy="76"/>
            </a:xfrm>
            <a:custGeom>
              <a:avLst/>
              <a:gdLst>
                <a:gd name="T0" fmla="*/ 0 w 84"/>
                <a:gd name="T1" fmla="*/ 24 h 76"/>
                <a:gd name="T2" fmla="*/ 56 w 84"/>
                <a:gd name="T3" fmla="*/ 72 h 76"/>
                <a:gd name="T4" fmla="*/ 84 w 84"/>
                <a:gd name="T5" fmla="*/ 0 h 76"/>
                <a:gd name="T6" fmla="*/ 0 60000 65536"/>
                <a:gd name="T7" fmla="*/ 0 60000 65536"/>
                <a:gd name="T8" fmla="*/ 0 60000 65536"/>
                <a:gd name="T9" fmla="*/ 0 w 84"/>
                <a:gd name="T10" fmla="*/ 0 h 76"/>
                <a:gd name="T11" fmla="*/ 84 w 84"/>
                <a:gd name="T12" fmla="*/ 76 h 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" h="76">
                  <a:moveTo>
                    <a:pt x="0" y="24"/>
                  </a:moveTo>
                  <a:cubicBezTo>
                    <a:pt x="21" y="50"/>
                    <a:pt x="42" y="76"/>
                    <a:pt x="56" y="72"/>
                  </a:cubicBezTo>
                  <a:cubicBezTo>
                    <a:pt x="70" y="68"/>
                    <a:pt x="79" y="13"/>
                    <a:pt x="8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5157" name="Group 1040"/>
            <p:cNvGrpSpPr>
              <a:grpSpLocks/>
            </p:cNvGrpSpPr>
            <p:nvPr/>
          </p:nvGrpSpPr>
          <p:grpSpPr bwMode="auto">
            <a:xfrm rot="39833">
              <a:off x="600" y="1332"/>
              <a:ext cx="320" cy="112"/>
              <a:chOff x="600" y="1296"/>
              <a:chExt cx="320" cy="112"/>
            </a:xfrm>
          </p:grpSpPr>
          <p:sp>
            <p:nvSpPr>
              <p:cNvPr id="5158" name="Line 1041"/>
              <p:cNvSpPr>
                <a:spLocks noChangeShapeType="1"/>
              </p:cNvSpPr>
              <p:nvPr/>
            </p:nvSpPr>
            <p:spPr bwMode="auto">
              <a:xfrm flipV="1">
                <a:off x="628" y="1296"/>
                <a:ext cx="1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Line 1042"/>
              <p:cNvSpPr>
                <a:spLocks noChangeShapeType="1"/>
              </p:cNvSpPr>
              <p:nvPr/>
            </p:nvSpPr>
            <p:spPr bwMode="auto">
              <a:xfrm>
                <a:off x="600" y="1296"/>
                <a:ext cx="32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Line 1043"/>
              <p:cNvSpPr>
                <a:spLocks noChangeShapeType="1"/>
              </p:cNvSpPr>
              <p:nvPr/>
            </p:nvSpPr>
            <p:spPr bwMode="auto">
              <a:xfrm flipV="1">
                <a:off x="888" y="1296"/>
                <a:ext cx="1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31" name="Text Box 1044"/>
          <p:cNvSpPr txBox="1">
            <a:spLocks noChangeArrowheads="1"/>
          </p:cNvSpPr>
          <p:nvPr/>
        </p:nvSpPr>
        <p:spPr bwMode="auto">
          <a:xfrm>
            <a:off x="98425" y="3990975"/>
            <a:ext cx="13033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Purified </a:t>
            </a:r>
          </a:p>
          <a:p>
            <a:pPr eaLnBrk="1" hangingPunct="1"/>
            <a:r>
              <a:rPr lang="en-US" altLang="en-US"/>
              <a:t>protein</a:t>
            </a:r>
          </a:p>
        </p:txBody>
      </p:sp>
      <p:sp>
        <p:nvSpPr>
          <p:cNvPr id="5132" name="Text Box 1045"/>
          <p:cNvSpPr txBox="1">
            <a:spLocks noChangeArrowheads="1"/>
          </p:cNvSpPr>
          <p:nvPr/>
        </p:nvSpPr>
        <p:spPr bwMode="auto">
          <a:xfrm>
            <a:off x="1390650" y="4362450"/>
            <a:ext cx="113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Crystal</a:t>
            </a:r>
          </a:p>
        </p:txBody>
      </p:sp>
      <p:sp>
        <p:nvSpPr>
          <p:cNvPr id="5133" name="Text Box 1046"/>
          <p:cNvSpPr txBox="1">
            <a:spLocks noChangeArrowheads="1"/>
          </p:cNvSpPr>
          <p:nvPr/>
        </p:nvSpPr>
        <p:spPr bwMode="auto">
          <a:xfrm>
            <a:off x="2808288" y="5072063"/>
            <a:ext cx="237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X-ray Diffraction</a:t>
            </a:r>
          </a:p>
        </p:txBody>
      </p:sp>
      <p:sp>
        <p:nvSpPr>
          <p:cNvPr id="5134" name="Text Box 1047"/>
          <p:cNvSpPr txBox="1">
            <a:spLocks noChangeArrowheads="1"/>
          </p:cNvSpPr>
          <p:nvPr/>
        </p:nvSpPr>
        <p:spPr bwMode="auto">
          <a:xfrm>
            <a:off x="5305425" y="5081588"/>
            <a:ext cx="2354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Electron density</a:t>
            </a:r>
          </a:p>
        </p:txBody>
      </p:sp>
      <p:sp>
        <p:nvSpPr>
          <p:cNvPr id="5135" name="Text Box 1048"/>
          <p:cNvSpPr txBox="1">
            <a:spLocks noChangeArrowheads="1"/>
          </p:cNvSpPr>
          <p:nvPr/>
        </p:nvSpPr>
        <p:spPr bwMode="auto">
          <a:xfrm>
            <a:off x="7102475" y="4408488"/>
            <a:ext cx="184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3D structure</a:t>
            </a:r>
          </a:p>
        </p:txBody>
      </p:sp>
      <p:sp>
        <p:nvSpPr>
          <p:cNvPr id="5136" name="Text Box 1049"/>
          <p:cNvSpPr txBox="1">
            <a:spLocks noChangeArrowheads="1"/>
          </p:cNvSpPr>
          <p:nvPr/>
        </p:nvSpPr>
        <p:spPr bwMode="auto">
          <a:xfrm>
            <a:off x="2897188" y="6254750"/>
            <a:ext cx="3367087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accent1"/>
                </a:solidFill>
              </a:rPr>
              <a:t>Biological interpretation</a:t>
            </a:r>
          </a:p>
        </p:txBody>
      </p:sp>
      <p:sp>
        <p:nvSpPr>
          <p:cNvPr id="5137" name="Line 1050"/>
          <p:cNvSpPr>
            <a:spLocks noChangeShapeType="1"/>
          </p:cNvSpPr>
          <p:nvPr/>
        </p:nvSpPr>
        <p:spPr bwMode="auto">
          <a:xfrm>
            <a:off x="8037513" y="5465763"/>
            <a:ext cx="0" cy="103981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Line 1051"/>
          <p:cNvSpPr>
            <a:spLocks noChangeShapeType="1"/>
          </p:cNvSpPr>
          <p:nvPr/>
        </p:nvSpPr>
        <p:spPr bwMode="auto">
          <a:xfrm flipH="1">
            <a:off x="6378575" y="6505575"/>
            <a:ext cx="16589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1052"/>
          <p:cNvSpPr>
            <a:spLocks noChangeShapeType="1"/>
          </p:cNvSpPr>
          <p:nvPr/>
        </p:nvSpPr>
        <p:spPr bwMode="auto">
          <a:xfrm flipH="1">
            <a:off x="765175" y="6505575"/>
            <a:ext cx="20923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1053"/>
          <p:cNvSpPr>
            <a:spLocks noChangeShapeType="1"/>
          </p:cNvSpPr>
          <p:nvPr/>
        </p:nvSpPr>
        <p:spPr bwMode="auto">
          <a:xfrm flipV="1">
            <a:off x="765175" y="5221288"/>
            <a:ext cx="0" cy="12842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41" name="Group 1054"/>
          <p:cNvGrpSpPr>
            <a:grpSpLocks/>
          </p:cNvGrpSpPr>
          <p:nvPr/>
        </p:nvGrpSpPr>
        <p:grpSpPr bwMode="auto">
          <a:xfrm>
            <a:off x="409575" y="1881188"/>
            <a:ext cx="2084388" cy="1304925"/>
            <a:chOff x="258" y="1041"/>
            <a:chExt cx="1313" cy="822"/>
          </a:xfrm>
        </p:grpSpPr>
        <p:sp>
          <p:nvSpPr>
            <p:cNvPr id="5150" name="AutoShape 1055"/>
            <p:cNvSpPr>
              <a:spLocks noChangeArrowheads="1"/>
            </p:cNvSpPr>
            <p:nvPr/>
          </p:nvSpPr>
          <p:spPr bwMode="auto">
            <a:xfrm>
              <a:off x="514" y="1287"/>
              <a:ext cx="576" cy="57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51" name="Text Box 1056"/>
            <p:cNvSpPr txBox="1">
              <a:spLocks noChangeArrowheads="1"/>
            </p:cNvSpPr>
            <p:nvPr/>
          </p:nvSpPr>
          <p:spPr bwMode="auto">
            <a:xfrm>
              <a:off x="258" y="1041"/>
              <a:ext cx="13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Crystallization</a:t>
              </a:r>
              <a:endParaRPr lang="en-US" altLang="en-US"/>
            </a:p>
          </p:txBody>
        </p:sp>
      </p:grpSp>
      <p:grpSp>
        <p:nvGrpSpPr>
          <p:cNvPr id="5142" name="Group 1057"/>
          <p:cNvGrpSpPr>
            <a:grpSpLocks/>
          </p:cNvGrpSpPr>
          <p:nvPr/>
        </p:nvGrpSpPr>
        <p:grpSpPr bwMode="auto">
          <a:xfrm>
            <a:off x="4457700" y="1862138"/>
            <a:ext cx="2236788" cy="1373187"/>
            <a:chOff x="2808" y="1029"/>
            <a:chExt cx="1409" cy="865"/>
          </a:xfrm>
        </p:grpSpPr>
        <p:sp>
          <p:nvSpPr>
            <p:cNvPr id="5148" name="AutoShape 1058"/>
            <p:cNvSpPr>
              <a:spLocks noChangeArrowheads="1"/>
            </p:cNvSpPr>
            <p:nvPr/>
          </p:nvSpPr>
          <p:spPr bwMode="auto">
            <a:xfrm>
              <a:off x="3091" y="1318"/>
              <a:ext cx="576" cy="576"/>
            </a:xfrm>
            <a:prstGeom prst="irregularSeal2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49" name="Text Box 1059"/>
            <p:cNvSpPr txBox="1">
              <a:spLocks noChangeArrowheads="1"/>
            </p:cNvSpPr>
            <p:nvPr/>
          </p:nvSpPr>
          <p:spPr bwMode="auto">
            <a:xfrm>
              <a:off x="2808" y="1029"/>
              <a:ext cx="1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00"/>
                  </a:solidFill>
                </a:rPr>
                <a:t>Phase problem</a:t>
              </a:r>
              <a:endParaRPr lang="en-US" altLang="en-US"/>
            </a:p>
          </p:txBody>
        </p:sp>
      </p:grpSp>
      <p:pic>
        <p:nvPicPr>
          <p:cNvPr id="5143" name="Picture 1060" descr="rh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455863"/>
            <a:ext cx="155575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071938" y="5643563"/>
            <a:ext cx="757237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Фазы</a:t>
            </a:r>
          </a:p>
        </p:txBody>
      </p:sp>
      <p:sp>
        <p:nvSpPr>
          <p:cNvPr id="5145" name="Line 1032"/>
          <p:cNvSpPr>
            <a:spLocks noChangeShapeType="1"/>
          </p:cNvSpPr>
          <p:nvPr/>
        </p:nvSpPr>
        <p:spPr bwMode="auto">
          <a:xfrm flipV="1">
            <a:off x="4714875" y="4572000"/>
            <a:ext cx="714375" cy="1011238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00625" y="1428750"/>
            <a:ext cx="3259138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latin typeface="Arial" charset="0"/>
              </a:rPr>
              <a:t>Структурная формула белка</a:t>
            </a:r>
          </a:p>
        </p:txBody>
      </p:sp>
      <p:sp>
        <p:nvSpPr>
          <p:cNvPr id="5147" name="Line 1032"/>
          <p:cNvSpPr>
            <a:spLocks noChangeShapeType="1"/>
          </p:cNvSpPr>
          <p:nvPr/>
        </p:nvSpPr>
        <p:spPr bwMode="auto">
          <a:xfrm>
            <a:off x="6786563" y="1797050"/>
            <a:ext cx="714375" cy="989013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18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796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4. Какие данные дает РС эксперимент?</a:t>
            </a:r>
          </a:p>
          <a:p>
            <a:pPr>
              <a:defRPr/>
            </a:pPr>
            <a:endParaRPr lang="ru-RU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179" name="Прямоугольник 5"/>
          <p:cNvSpPr>
            <a:spLocks noChangeArrowheads="1"/>
          </p:cNvSpPr>
          <p:nvPr/>
        </p:nvSpPr>
        <p:spPr bwMode="auto">
          <a:xfrm>
            <a:off x="5929313" y="714375"/>
            <a:ext cx="2519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PDB-</a:t>
            </a:r>
            <a:r>
              <a:rPr lang="ru-RU" altLang="en-US" sz="2400"/>
              <a:t>файл 2С58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313" y="1285875"/>
            <a:ext cx="8715375" cy="4643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REMARK 200 </a:t>
            </a:r>
            <a:r>
              <a:rPr lang="en-US" sz="2400" b="1" dirty="0">
                <a:latin typeface="+mj-lt"/>
                <a:cs typeface="Courier New" pitchFamily="49" charset="0"/>
              </a:rPr>
              <a:t>EXPERIMENTAL DETAILS</a:t>
            </a:r>
            <a:endParaRPr lang="ru-RU" sz="2400" b="1" dirty="0">
              <a:latin typeface="+mj-lt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REMARK 200 </a:t>
            </a:r>
            <a:r>
              <a:rPr lang="en-US" sz="2400" b="1" dirty="0">
                <a:latin typeface="+mj-lt"/>
                <a:cs typeface="Courier New" pitchFamily="49" charset="0"/>
              </a:rPr>
              <a:t>EXPERIMENT TYPE  : X-RAY DIFFRACTION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DATE OF DATA COLLECTION        : 10-FEB-05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TEMPERATURE           (KELVIN) : 100.0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PH                             : 6.00                               </a:t>
            </a:r>
          </a:p>
          <a:p>
            <a:pPr>
              <a:defRPr/>
            </a:pPr>
            <a:r>
              <a:rPr lang="en-US" sz="1050" b="1" dirty="0">
                <a:latin typeface="Courier New" pitchFamily="49" charset="0"/>
                <a:cs typeface="Courier New" pitchFamily="49" charset="0"/>
              </a:rPr>
              <a:t>REMARK 200  NUMBER OF CRYSTALS</a:t>
            </a:r>
            <a:r>
              <a:rPr lang="ru-RU" sz="105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050" b="1" dirty="0">
                <a:latin typeface="Courier New" pitchFamily="49" charset="0"/>
                <a:cs typeface="Courier New" pitchFamily="49" charset="0"/>
              </a:rPr>
              <a:t>USED        : 1                                  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REMARK 200 </a:t>
            </a:r>
            <a:r>
              <a:rPr lang="en-US" sz="2400" b="1" dirty="0">
                <a:latin typeface="+mj-lt"/>
                <a:cs typeface="Courier New" pitchFamily="49" charset="0"/>
              </a:rPr>
              <a:t>SYNCHROTRON              (Y/N) : Y</a:t>
            </a:r>
            <a:endParaRPr lang="en-US" sz="2400" dirty="0">
              <a:latin typeface="+mj-lt"/>
              <a:cs typeface="Courier New" pitchFamily="49" charset="0"/>
            </a:endParaRP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RADIATION SOURCE               : ESRF 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BEAMLINE                       : ID14-2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X-RAY GENERATOR MODEL          : NULL 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MONOCHROMATIC OR LAUE    (M/L) : M                                  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REMARK 200 </a:t>
            </a:r>
            <a:r>
              <a:rPr lang="en-US" sz="2400" b="1" dirty="0">
                <a:latin typeface="+mj-lt"/>
                <a:cs typeface="Courier New" pitchFamily="49" charset="0"/>
              </a:rPr>
              <a:t>WAVELENGTH </a:t>
            </a:r>
            <a:r>
              <a:rPr lang="en-US" sz="2400" dirty="0">
                <a:latin typeface="+mj-lt"/>
                <a:cs typeface="Courier New" pitchFamily="49" charset="0"/>
              </a:rPr>
              <a:t>OR RANGE        </a:t>
            </a:r>
            <a:r>
              <a:rPr lang="en-US" sz="2400" b="1" dirty="0">
                <a:latin typeface="+mj-lt"/>
                <a:cs typeface="Courier New" pitchFamily="49" charset="0"/>
              </a:rPr>
              <a:t>(A) : 0.93300</a:t>
            </a:r>
            <a:endParaRPr lang="ru-RU" sz="2400" b="1" dirty="0">
              <a:latin typeface="+mj-lt"/>
              <a:cs typeface="Courier New" pitchFamily="49" charset="0"/>
            </a:endParaRP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MONOCHROMATOR                  : NULL 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OPTICS                         : NULL 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DETECTOR TYPE                  : CCD  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DETECTOR MANUFACTURER          : ADSC 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INTENSITY-INTEGRATION SOFTWARE : XDS  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DATA SCALING SOFTWARE          : XSCALE                             </a:t>
            </a:r>
          </a:p>
          <a:p>
            <a:pPr>
              <a:defRPr/>
            </a:pPr>
            <a:r>
              <a:rPr lang="en-US" sz="2400" dirty="0">
                <a:latin typeface="+mj-lt"/>
                <a:cs typeface="Courier New" pitchFamily="49" charset="0"/>
              </a:rPr>
              <a:t>REMARK 200 </a:t>
            </a:r>
            <a:r>
              <a:rPr lang="en-US" sz="2400" b="1" dirty="0">
                <a:latin typeface="+mj-lt"/>
                <a:cs typeface="Courier New" pitchFamily="49" charset="0"/>
              </a:rPr>
              <a:t>NUMBER OF UNIQUE REFLECTIONS : 49453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RESOLUTION RANGE HIGH      (A) : 2.300 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RESOLUTION RANGE LOW       (A) : 20.000                             </a:t>
            </a:r>
          </a:p>
          <a:p>
            <a:pPr>
              <a:defRPr/>
            </a:pPr>
            <a:r>
              <a:rPr lang="en-US" sz="1050" dirty="0">
                <a:latin typeface="Courier New" pitchFamily="49" charset="0"/>
                <a:cs typeface="Courier New" pitchFamily="49" charset="0"/>
              </a:rPr>
              <a:t>REMARK 200  REJECTION CRITERIA  (SIGMA(I)) : 3.000                      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214313" y="5929313"/>
            <a:ext cx="8786812" cy="857250"/>
          </a:xfrm>
          <a:prstGeom prst="borderCallout1">
            <a:avLst>
              <a:gd name="adj1" fmla="val -3296"/>
              <a:gd name="adj2" fmla="val 51119"/>
              <a:gd name="adj3" fmla="val -61559"/>
              <a:gd name="adj4" fmla="val 87753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Результаты эксперимента – рефлексы - считают на штуки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7030A0"/>
                </a:solidFill>
              </a:rPr>
              <a:t>8. Образец для </a:t>
            </a:r>
            <a:r>
              <a:rPr lang="ru-RU" dirty="0" err="1" smtClean="0">
                <a:solidFill>
                  <a:srgbClr val="7030A0"/>
                </a:solidFill>
              </a:rPr>
              <a:t>РС-эксперимента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71613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     </a:t>
            </a:r>
            <a:r>
              <a:rPr lang="en-US" sz="2400" dirty="0" smtClean="0"/>
              <a:t>REMARK 200  NUMBER OF CRYSTALS USED        : 1</a:t>
            </a:r>
            <a:endParaRPr lang="ru-RU" sz="1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smtClean="0"/>
              <a:t>REMARK 280 CRYSTAL                                                            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2400" u="sng" dirty="0" smtClean="0"/>
              <a:t>REMARK 280 SOLVENT CONTENT, VS   (%): 68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i="1" u="sng" dirty="0" smtClean="0">
              <a:solidFill>
                <a:srgbClr val="C0000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7188" y="0"/>
            <a:ext cx="8186737" cy="1011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sz="320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ru-RU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357188" y="3500438"/>
            <a:ext cx="8501062" cy="1071562"/>
          </a:xfrm>
          <a:prstGeom prst="borderCallout1">
            <a:avLst>
              <a:gd name="adj1" fmla="val -6005"/>
              <a:gd name="adj2" fmla="val 99778"/>
              <a:gd name="adj3" fmla="val -140026"/>
              <a:gd name="adj4" fmla="val 89615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В РС эксперименте образцом служил один кристалл белка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357188" y="4929188"/>
            <a:ext cx="8501062" cy="1071562"/>
          </a:xfrm>
          <a:prstGeom prst="borderCallout1">
            <a:avLst>
              <a:gd name="adj1" fmla="val -6005"/>
              <a:gd name="adj2" fmla="val 78607"/>
              <a:gd name="adj3" fmla="val -207750"/>
              <a:gd name="adj4" fmla="val 79371"/>
            </a:avLst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В этом кристалле 68%  </a:t>
            </a:r>
            <a:r>
              <a:rPr lang="ru-RU" sz="2800" i="1">
                <a:solidFill>
                  <a:srgbClr val="C00000"/>
                </a:solidFill>
                <a:cs typeface="Courier New" pitchFamily="49" charset="0"/>
              </a:rPr>
              <a:t>объема </a:t>
            </a:r>
            <a:r>
              <a:rPr lang="ru-RU" sz="2800" i="1" smtClean="0">
                <a:solidFill>
                  <a:srgbClr val="C00000"/>
                </a:solidFill>
                <a:cs typeface="Courier New" pitchFamily="49" charset="0"/>
              </a:rPr>
              <a:t>занимал растворитель </a:t>
            </a:r>
            <a:r>
              <a:rPr lang="ru-RU" sz="2800" i="1" dirty="0">
                <a:solidFill>
                  <a:srgbClr val="C00000"/>
                </a:solidFill>
                <a:cs typeface="Courier New" pitchFamily="49" charset="0"/>
              </a:rPr>
              <a:t>– вода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7000875" y="0"/>
            <a:ext cx="2143125" cy="857250"/>
          </a:xfrm>
          <a:solidFill>
            <a:schemeClr val="bg2">
              <a:lumMod val="50000"/>
              <a:alpha val="48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CezanneBords_de_la_Mar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79533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4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CezanneCardPlay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86625" cy="615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14313" y="6286500"/>
            <a:ext cx="467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Paul Cezanne, 1895, Les joueurs de cartes</a:t>
            </a:r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351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214313" y="6286500"/>
            <a:ext cx="4454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/>
              <a:t>Paul Cezanne. 1879, Le Pont de Maincy</a:t>
            </a:r>
            <a:endParaRPr lang="ru-RU" altLang="en-US"/>
          </a:p>
        </p:txBody>
      </p:sp>
      <p:pic>
        <p:nvPicPr>
          <p:cNvPr id="7171" name="Рисунок 2" descr="CezannePont_de_Mainc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812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7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law.ru/a-ickust/russ/65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0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3500438" y="6488113"/>
            <a:ext cx="5643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b="1"/>
              <a:t>Павел Филонов.</a:t>
            </a:r>
            <a:r>
              <a:rPr lang="en-US" altLang="en-US" b="1"/>
              <a:t>”</a:t>
            </a:r>
            <a:r>
              <a:rPr lang="ru-RU" altLang="en-US" b="1"/>
              <a:t>Восток</a:t>
            </a:r>
            <a:r>
              <a:rPr lang="en-US" altLang="en-US" b="1"/>
              <a:t> </a:t>
            </a:r>
            <a:r>
              <a:rPr lang="ru-RU" altLang="en-US" b="1"/>
              <a:t>и Запад</a:t>
            </a:r>
            <a:r>
              <a:rPr lang="en-US" altLang="en-US" b="1"/>
              <a:t>“</a:t>
            </a:r>
            <a:r>
              <a:rPr lang="ru-RU" altLang="en-US" b="1"/>
              <a:t>. 1912-1913.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4288" y="1196752"/>
            <a:ext cx="185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Биологи,</a:t>
            </a:r>
          </a:p>
          <a:p>
            <a:r>
              <a:rPr lang="ru-RU" sz="1600" dirty="0" smtClean="0"/>
              <a:t>Медики,</a:t>
            </a:r>
          </a:p>
          <a:p>
            <a:r>
              <a:rPr lang="ru-RU" sz="1600" dirty="0" smtClean="0"/>
              <a:t>Генные инженеры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88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altLang="en-US" sz="3600" smtClean="0"/>
              <a:t>Электронная плотность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831850"/>
            <a:ext cx="8401050" cy="5740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Рентгеновские лучи рассеиваются электронами (и не рассеиваются протонами и нейтронами)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Поэтому  рентгеноструктурный анализ (РСА) может дать информацию только о положении электронов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Распределение электронов в молекуле (например, молекуле белка)  задается функцией электронной плотности </a:t>
            </a:r>
            <a:r>
              <a:rPr lang="el-GR" sz="2800" dirty="0" smtClean="0"/>
              <a:t>ρ</a:t>
            </a:r>
            <a:r>
              <a:rPr lang="ru-RU" sz="2800" dirty="0" smtClean="0"/>
              <a:t>(</a:t>
            </a:r>
            <a:r>
              <a:rPr lang="en-US" sz="2800" dirty="0" err="1" smtClean="0"/>
              <a:t>x,y,z</a:t>
            </a:r>
            <a:r>
              <a:rPr lang="en-US" sz="2800" dirty="0" smtClean="0"/>
              <a:t>)</a:t>
            </a:r>
            <a:r>
              <a:rPr lang="ru-RU" sz="2800" dirty="0" smtClean="0"/>
              <a:t>. Точку 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  <a:r>
              <a:rPr lang="ru-RU" sz="2800" dirty="0" smtClean="0"/>
              <a:t>обозначают иногда жирной буквой </a:t>
            </a:r>
            <a:r>
              <a:rPr lang="en-US" b="1" dirty="0" smtClean="0"/>
              <a:t>r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                                 </a:t>
            </a:r>
            <a:r>
              <a:rPr lang="en-US" b="1" dirty="0" smtClean="0"/>
              <a:t>r</a:t>
            </a:r>
            <a:r>
              <a:rPr lang="en-US" sz="2800" dirty="0" smtClean="0"/>
              <a:t>=</a:t>
            </a:r>
            <a:r>
              <a:rPr lang="ru-RU" sz="2800" dirty="0" smtClean="0"/>
              <a:t> (</a:t>
            </a:r>
            <a:r>
              <a:rPr lang="en-US" sz="2800" dirty="0" err="1" smtClean="0"/>
              <a:t>x,y,z</a:t>
            </a:r>
            <a:r>
              <a:rPr lang="en-US" sz="2800" dirty="0" smtClean="0"/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Функцию электронной плотности можно визуализировать с помощью компьютера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i="1" dirty="0" smtClean="0">
                <a:solidFill>
                  <a:srgbClr val="C00000"/>
                </a:solidFill>
              </a:rPr>
              <a:t>(</a:t>
            </a:r>
            <a:r>
              <a:rPr lang="ru-RU" sz="2800" i="1" dirty="0" smtClean="0">
                <a:solidFill>
                  <a:srgbClr val="C00000"/>
                </a:solidFill>
              </a:rPr>
              <a:t>сделаете это </a:t>
            </a:r>
            <a:r>
              <a:rPr lang="ru-RU" sz="2800" i="1" dirty="0" smtClean="0">
                <a:solidFill>
                  <a:srgbClr val="C00000"/>
                </a:solidFill>
              </a:rPr>
              <a:t>при выполнении задания 1</a:t>
            </a:r>
            <a:r>
              <a:rPr lang="ru-RU" sz="2800" i="1" dirty="0" smtClean="0">
                <a:solidFill>
                  <a:srgbClr val="C00000"/>
                </a:solidFill>
              </a:rPr>
              <a:t>)</a:t>
            </a:r>
            <a:endParaRPr lang="ru-RU" sz="28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087" y="883920"/>
            <a:ext cx="1402080" cy="1402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3018"/>
            <a:ext cx="8229600" cy="744563"/>
          </a:xfrm>
        </p:spPr>
        <p:txBody>
          <a:bodyPr/>
          <a:lstStyle/>
          <a:p>
            <a:r>
              <a:rPr lang="ru-RU" dirty="0" smtClean="0"/>
              <a:t>Тернистый путь …</a:t>
            </a:r>
            <a:endParaRPr lang="ru-RU" dirty="0"/>
          </a:p>
        </p:txBody>
      </p:sp>
      <p:pic>
        <p:nvPicPr>
          <p:cNvPr id="167944" name="Picture 8" descr="https://figures.boundless.com/16999/large/figure-31-04-08aa.j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140208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514600"/>
            <a:ext cx="2891730" cy="27622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 bwMode="auto">
          <a:xfrm>
            <a:off x="1600200" y="1524000"/>
            <a:ext cx="45475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>
            <a:off x="3342226" y="1501591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6200000">
            <a:off x="862585" y="5586983"/>
            <a:ext cx="12192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5486400" y="40386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019801" y="5455919"/>
            <a:ext cx="76200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00199" y="126943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2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2800" y="12954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3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34144" y="15236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1</a:t>
            </a:r>
            <a:endParaRPr lang="ru-RU" sz="2000" b="1" dirty="0">
              <a:solidFill>
                <a:srgbClr val="3399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40386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2865" y="4605010"/>
            <a:ext cx="2895599" cy="2062103"/>
          </a:xfrm>
          <a:prstGeom prst="rect">
            <a:avLst/>
          </a:prstGeom>
          <a:solidFill>
            <a:srgbClr val="F7DACD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1 кристаллизация</a:t>
            </a:r>
          </a:p>
          <a:p>
            <a:r>
              <a:rPr lang="ru-RU" sz="1600" dirty="0" smtClean="0"/>
              <a:t>2 РСА эксперимент</a:t>
            </a:r>
          </a:p>
          <a:p>
            <a:r>
              <a:rPr lang="ru-RU" sz="1600" dirty="0" smtClean="0"/>
              <a:t>3 оцифровка эксперимента</a:t>
            </a:r>
          </a:p>
          <a:p>
            <a:r>
              <a:rPr lang="ru-RU" sz="1600" dirty="0" smtClean="0"/>
              <a:t>4 решение фазовой проблемы</a:t>
            </a:r>
          </a:p>
          <a:p>
            <a:r>
              <a:rPr lang="ru-RU" sz="1600" dirty="0" smtClean="0"/>
              <a:t>5 ЭП в ячейке</a:t>
            </a:r>
          </a:p>
          <a:p>
            <a:r>
              <a:rPr lang="ru-RU" sz="1600" dirty="0" smtClean="0"/>
              <a:t>6 черновая модель</a:t>
            </a:r>
          </a:p>
          <a:p>
            <a:r>
              <a:rPr lang="ru-RU" sz="1600" dirty="0" smtClean="0"/>
              <a:t>7 оптимизация и проверка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12192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3399FF"/>
                </a:solidFill>
              </a:rPr>
              <a:t>4</a:t>
            </a:r>
            <a:endParaRPr lang="ru-RU" sz="2000" b="1" dirty="0">
              <a:solidFill>
                <a:srgbClr val="3399FF"/>
              </a:solidFill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810000" y="914400"/>
          <a:ext cx="1752599" cy="2270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effectLst/>
                        </a:rPr>
                        <a:t>F-sigma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255.9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328.1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298.8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583.4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833.9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1403.0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Стрелка вправо 29"/>
          <p:cNvSpPr/>
          <p:nvPr/>
        </p:nvSpPr>
        <p:spPr bwMode="auto">
          <a:xfrm>
            <a:off x="5562600" y="1524000"/>
            <a:ext cx="479932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 rot="10800000">
            <a:off x="5562600" y="3276596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6019800" y="13716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phase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112.8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95.7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46.6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36.4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99.7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200400" y="3810000"/>
          <a:ext cx="2285999" cy="230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9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0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h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k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l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 err="1">
                          <a:effectLst/>
                          <a:latin typeface="Calibri" pitchFamily="34" charset="0"/>
                        </a:rPr>
                        <a:t>sta-tus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 smtClean="0">
                          <a:effectLst/>
                        </a:rPr>
                        <a:t>F-calc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23" marR="9323" marT="93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145.3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baseline="0" dirty="0" smtClean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423.5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328.1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269.0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298.8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337.9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583.4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394.6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833.9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861.1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>
                          <a:effectLst/>
                          <a:latin typeface="Calibri" pitchFamily="34" charset="0"/>
                        </a:rPr>
                        <a:t>o</a:t>
                      </a:r>
                      <a:endParaRPr lang="en-US" sz="16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323" marR="9323" marT="932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1403.0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1192.5</a:t>
                      </a:r>
                      <a:endParaRPr lang="ru-RU" sz="1600" b="0" i="0" u="none" strike="noStrike" baseline="0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5" name="Стрелка вправо 34"/>
          <p:cNvSpPr/>
          <p:nvPr/>
        </p:nvSpPr>
        <p:spPr bwMode="auto">
          <a:xfrm>
            <a:off x="2895600" y="4267200"/>
            <a:ext cx="3048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4038600"/>
            <a:ext cx="1087157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R</a:t>
            </a:r>
            <a:r>
              <a:rPr lang="en-US" sz="2000" baseline="-25000" dirty="0" smtClean="0"/>
              <a:t>n+1</a:t>
            </a:r>
            <a:r>
              <a:rPr lang="en-US" sz="2000" dirty="0" smtClean="0"/>
              <a:t>&lt; </a:t>
            </a:r>
            <a:r>
              <a:rPr lang="en-US" sz="2000" dirty="0" err="1" smtClean="0"/>
              <a:t>R</a:t>
            </a:r>
            <a:r>
              <a:rPr lang="en-US" sz="2000" baseline="-25000" dirty="0" err="1" smtClean="0"/>
              <a:t>n</a:t>
            </a:r>
            <a:endParaRPr lang="ru-RU" sz="2000" dirty="0"/>
          </a:p>
        </p:txBody>
      </p:sp>
      <p:sp>
        <p:nvSpPr>
          <p:cNvPr id="42" name="Стрелка вправо 41"/>
          <p:cNvSpPr/>
          <p:nvPr/>
        </p:nvSpPr>
        <p:spPr bwMode="auto">
          <a:xfrm>
            <a:off x="6858000" y="4114800"/>
            <a:ext cx="762001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943600" y="4419600"/>
            <a:ext cx="0" cy="198120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371600" y="6400800"/>
            <a:ext cx="4648200" cy="0"/>
          </a:xfrm>
          <a:prstGeom prst="straightConnector1">
            <a:avLst/>
          </a:prstGeom>
          <a:ln w="193675">
            <a:solidFill>
              <a:srgbClr val="3399FF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4605010"/>
            <a:ext cx="526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да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400" y="3733800"/>
            <a:ext cx="692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нет</a:t>
            </a:r>
            <a:endParaRPr lang="ru-RU" sz="2800" dirty="0"/>
          </a:p>
        </p:txBody>
      </p:sp>
      <p:sp>
        <p:nvSpPr>
          <p:cNvPr id="56" name="TextBox 55"/>
          <p:cNvSpPr txBox="1"/>
          <p:nvPr/>
        </p:nvSpPr>
        <p:spPr>
          <a:xfrm>
            <a:off x="7620000" y="4114800"/>
            <a:ext cx="1176348" cy="400110"/>
          </a:xfrm>
          <a:prstGeom prst="rect">
            <a:avLst/>
          </a:prstGeom>
          <a:noFill/>
          <a:ln w="53975"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проверка</a:t>
            </a:r>
            <a:endParaRPr lang="ru-RU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2209800" y="6019800"/>
            <a:ext cx="381000" cy="411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3276600"/>
            <a:ext cx="215642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800" dirty="0" smtClean="0">
                <a:sym typeface="Symbol"/>
              </a:rPr>
              <a:t>ЭП </a:t>
            </a:r>
            <a:r>
              <a:rPr lang="en-US" sz="1800" dirty="0" smtClean="0">
                <a:sym typeface="Symbol"/>
              </a:rPr>
              <a:t></a:t>
            </a:r>
            <a:r>
              <a:rPr lang="en-US" sz="1800" dirty="0" smtClean="0"/>
              <a:t>(</a:t>
            </a:r>
            <a:r>
              <a:rPr lang="en-US" sz="1800" dirty="0" err="1" smtClean="0"/>
              <a:t>x,y,z</a:t>
            </a:r>
            <a:r>
              <a:rPr lang="en-US" sz="1800" dirty="0" smtClean="0"/>
              <a:t>) </a:t>
            </a:r>
            <a:r>
              <a:rPr lang="ru-RU" sz="1800" dirty="0" smtClean="0"/>
              <a:t>в ячейке</a:t>
            </a:r>
            <a:endParaRPr lang="ru-RU" sz="1800" dirty="0">
              <a:latin typeface="+mn-lt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0800000">
            <a:off x="2895600" y="3276600"/>
            <a:ext cx="533400" cy="408433"/>
          </a:xfrm>
          <a:prstGeom prst="rightArrow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HG Mincho Light J;MS Gothic;HG " charset="0"/>
              <a:cs typeface="HG Mincho Light J;MS Gothic;HG 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5000" y="3048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3399FF"/>
                </a:solidFill>
              </a:rPr>
              <a:t>5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FAE8-7C33-49ED-80A0-3EB222AD8855}" type="slidenum">
              <a:rPr lang="ru-RU" altLang="ru-RU" smtClean="0"/>
              <a:pPr/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519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1. Protein </a:t>
            </a:r>
            <a:r>
              <a:rPr lang="nl-NL" sz="4400" dirty="0">
                <a:latin typeface="+mj-lt"/>
                <a:ea typeface="+mj-ea"/>
                <a:cs typeface="+mj-cs"/>
              </a:rPr>
              <a:t>crystals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0013" y="1646238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are regular arrays of protein molecules	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20-80% solvent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Few crystal contents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3200" dirty="0">
                <a:latin typeface="+mn-lt"/>
              </a:rPr>
              <a:t>Protein crystals contain active protein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Enzyme turnover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nl-NL" sz="2400" dirty="0">
                <a:latin typeface="+mn-lt"/>
              </a:rPr>
              <a:t>Ligand binding</a:t>
            </a:r>
          </a:p>
          <a:p>
            <a:pPr marL="1143000" lvl="2" indent="-2286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nl-NL" sz="2400" dirty="0">
              <a:latin typeface="+mn-lt"/>
            </a:endParaRP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5149850" y="4133850"/>
            <a:ext cx="3883025" cy="2246313"/>
            <a:chOff x="2200" y="3162"/>
            <a:chExt cx="1870" cy="1120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2982" y="3162"/>
              <a:ext cx="1088" cy="11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pic>
          <p:nvPicPr>
            <p:cNvPr id="17416" name="Picture 6" descr="lt-xtal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2" t="20366" r="8406" b="17073"/>
            <a:stretch>
              <a:fillRect/>
            </a:stretch>
          </p:blipFill>
          <p:spPr bwMode="auto">
            <a:xfrm>
              <a:off x="2200" y="3162"/>
              <a:ext cx="1020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7" descr="lt-xtal-highr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8" t="20969" r="23848" b="22580"/>
            <a:stretch>
              <a:fillRect/>
            </a:stretch>
          </p:blipFill>
          <p:spPr bwMode="auto">
            <a:xfrm>
              <a:off x="3220" y="3221"/>
              <a:ext cx="850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5181600" y="6400800"/>
            <a:ext cx="359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ru-RU"/>
              <a:t>Example of crystal packing </a:t>
            </a:r>
          </a:p>
        </p:txBody>
      </p:sp>
      <p:pic>
        <p:nvPicPr>
          <p:cNvPr id="17414" name="Picture 9" descr="brandenentooz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4"/>
              </a:clrFrom>
              <a:clrTo>
                <a:srgbClr val="F2F2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238"/>
            <a:ext cx="237013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592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603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74003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2.РСА эксперимент</a:t>
            </a:r>
            <a:endParaRPr lang="ru-RU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3714-01BF-4B04-B9E1-BAD3088EE398}" type="slidenum">
              <a:rPr lang="ru-RU" altLang="en-US" smtClean="0"/>
              <a:pPr/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46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dirty="0" smtClean="0"/>
              <a:t>Рентгеновское излучение рассеивается электронами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539552" y="1484784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dirty="0" smtClean="0">
                <a:latin typeface="Arial" charset="0"/>
              </a:rPr>
              <a:t>Положение всех электронов кристалла описывается функцией Электронной плотности </a:t>
            </a:r>
            <a:br>
              <a:rPr lang="ru-RU" altLang="ru-RU" sz="2400" dirty="0" smtClean="0">
                <a:latin typeface="Arial" charset="0"/>
              </a:rPr>
            </a:br>
            <a:r>
              <a:rPr lang="ru-RU" altLang="ru-RU" sz="2400" dirty="0" smtClean="0">
                <a:latin typeface="Arial" charset="0"/>
              </a:rPr>
              <a:t>                          </a:t>
            </a:r>
            <a:r>
              <a:rPr lang="el-GR" altLang="ru-RU" sz="2400" dirty="0" smtClean="0">
                <a:latin typeface="Arial" charset="0"/>
                <a:cs typeface="Arial" charset="0"/>
              </a:rPr>
              <a:t>ρ</a:t>
            </a:r>
            <a:r>
              <a:rPr lang="ru-RU" altLang="ru-RU" sz="2400" dirty="0">
                <a:latin typeface="Arial" charset="0"/>
                <a:cs typeface="Arial" charset="0"/>
              </a:rPr>
              <a:t>(</a:t>
            </a:r>
            <a:r>
              <a:rPr lang="en-US" altLang="ru-RU" sz="2400" b="1" dirty="0">
                <a:latin typeface="Arial" charset="0"/>
                <a:cs typeface="Arial" charset="0"/>
              </a:rPr>
              <a:t>r</a:t>
            </a:r>
            <a:r>
              <a:rPr lang="en-US" altLang="ru-RU" sz="2400" dirty="0">
                <a:latin typeface="Arial" charset="0"/>
                <a:cs typeface="Arial" charset="0"/>
              </a:rPr>
              <a:t>)=</a:t>
            </a:r>
            <a:r>
              <a:rPr lang="el-GR" altLang="ru-RU" sz="2400" dirty="0">
                <a:latin typeface="Arial" charset="0"/>
                <a:cs typeface="Arial" charset="0"/>
              </a:rPr>
              <a:t> ρ</a:t>
            </a:r>
            <a:r>
              <a:rPr lang="ru-RU" altLang="ru-RU" sz="2400" dirty="0">
                <a:latin typeface="Arial" charset="0"/>
              </a:rPr>
              <a:t>(</a:t>
            </a:r>
            <a:r>
              <a:rPr lang="en-US" altLang="ru-RU" sz="2400" dirty="0" err="1">
                <a:latin typeface="Arial" charset="0"/>
              </a:rPr>
              <a:t>x,y,z</a:t>
            </a:r>
            <a:r>
              <a:rPr lang="en-US" altLang="ru-RU" sz="2400" dirty="0">
                <a:latin typeface="Arial" charset="0"/>
              </a:rPr>
              <a:t>) </a:t>
            </a:r>
            <a:endParaRPr lang="ru-RU" altLang="ru-RU" sz="2400" dirty="0" smtClean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в </a:t>
            </a:r>
            <a:r>
              <a:rPr lang="ru-RU" altLang="ru-RU" sz="2400" dirty="0">
                <a:latin typeface="Arial" charset="0"/>
              </a:rPr>
              <a:t>точке </a:t>
            </a:r>
            <a:r>
              <a:rPr lang="en-US" altLang="ru-RU" sz="2400" b="1" dirty="0">
                <a:latin typeface="Arial" charset="0"/>
              </a:rPr>
              <a:t>r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ru-RU" altLang="ru-RU" sz="2400" dirty="0">
                <a:latin typeface="Arial" charset="0"/>
              </a:rPr>
              <a:t>– это среднее по времени число электронов в маленьком кубике вокруг </a:t>
            </a:r>
            <a:r>
              <a:rPr lang="en-US" altLang="ru-RU" sz="2400" dirty="0">
                <a:latin typeface="Arial" charset="0"/>
              </a:rPr>
              <a:t> </a:t>
            </a:r>
            <a:r>
              <a:rPr lang="en-US" altLang="ru-RU" sz="2400" b="1" dirty="0">
                <a:latin typeface="Arial" charset="0"/>
              </a:rPr>
              <a:t>r</a:t>
            </a:r>
            <a:r>
              <a:rPr lang="ru-RU" altLang="ru-RU" sz="2400" dirty="0">
                <a:latin typeface="Arial" charset="0"/>
              </a:rPr>
              <a:t>, делённое на объём кубика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552" y="350100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u="sng" dirty="0" smtClean="0">
                <a:latin typeface="Arial" charset="0"/>
              </a:rPr>
              <a:t>Рассеяние одного «электрона» о-о-о-очень слабое</a:t>
            </a: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Рассеянные волны от одинаково расположенных электронов во всех ячейках кристалла складываются и интерферируют</a:t>
            </a:r>
          </a:p>
          <a:p>
            <a:pPr eaLnBrk="1" hangingPunct="1"/>
            <a:endParaRPr lang="ru-RU" altLang="ru-RU" sz="2400" dirty="0">
              <a:latin typeface="Arial" charset="0"/>
            </a:endParaRPr>
          </a:p>
          <a:p>
            <a:pPr eaLnBrk="1" hangingPunct="1"/>
            <a:r>
              <a:rPr lang="ru-RU" altLang="ru-RU" sz="2400" dirty="0" smtClean="0">
                <a:latin typeface="Arial" charset="0"/>
              </a:rPr>
              <a:t>В некоторых направлениях интерференция приводит к суммированию и появляется детектируемый сигнал!</a:t>
            </a:r>
            <a:endParaRPr lang="ru-RU" altLang="ru-RU" sz="2400" dirty="0">
              <a:latin typeface="Arial" charset="0"/>
            </a:endParaRPr>
          </a:p>
          <a:p>
            <a:pPr eaLnBrk="1" hangingPunct="1"/>
            <a:endParaRPr lang="ru-RU" altLang="ru-RU" sz="2400" dirty="0" smtClean="0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8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9096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Результат РС эксперимента – </a:t>
            </a:r>
            <a:r>
              <a:rPr lang="en-US" altLang="ru-RU" dirty="0" smtClean="0"/>
              <a:t>“</a:t>
            </a:r>
            <a:r>
              <a:rPr lang="ru-RU" altLang="ru-RU" dirty="0" smtClean="0"/>
              <a:t>карта рассеяния</a:t>
            </a:r>
            <a:r>
              <a:rPr lang="en-US" altLang="ru-RU" dirty="0" smtClean="0"/>
              <a:t>”</a:t>
            </a:r>
            <a:endParaRPr lang="ru-RU" altLang="ru-RU" dirty="0" smtClean="0"/>
          </a:p>
        </p:txBody>
      </p:sp>
      <p:pic>
        <p:nvPicPr>
          <p:cNvPr id="52227" name="Picture 2" descr="http://www.biochem.arizona.edu/classes/bioc462/462bh2008/462bhonorsprojects/462bhonors2007/helenm/x-raydi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509713"/>
            <a:ext cx="5286375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449E-7E56-4517-91DB-7EAABF05C743}" type="slidenum">
              <a:rPr lang="ru-RU" altLang="en-US" smtClean="0"/>
              <a:pPr/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078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1338</Words>
  <Application>Microsoft Office PowerPoint</Application>
  <PresentationFormat>Экран (4:3)</PresentationFormat>
  <Paragraphs>467</Paragraphs>
  <Slides>29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Courier New</vt:lpstr>
      <vt:lpstr>HG Mincho Light J;MS Gothic;HG </vt:lpstr>
      <vt:lpstr>Symbol</vt:lpstr>
      <vt:lpstr>Times New Roman</vt:lpstr>
      <vt:lpstr>Wingdings</vt:lpstr>
      <vt:lpstr>Тема Office</vt:lpstr>
      <vt:lpstr>Equation</vt:lpstr>
      <vt:lpstr>Рентгеновская кристаллография белков</vt:lpstr>
      <vt:lpstr>Презентация PowerPoint</vt:lpstr>
      <vt:lpstr>Презентация PowerPoint</vt:lpstr>
      <vt:lpstr>Электронная плотность</vt:lpstr>
      <vt:lpstr>Тернистый путь …</vt:lpstr>
      <vt:lpstr>Презентация PowerPoint</vt:lpstr>
      <vt:lpstr>Презентация PowerPoint</vt:lpstr>
      <vt:lpstr>Рентгеновское излучение рассеивается электронами</vt:lpstr>
      <vt:lpstr>Результат РС эксперимента – “карта рассеяния”</vt:lpstr>
      <vt:lpstr>Презентация PowerPoint</vt:lpstr>
      <vt:lpstr>3. Результат оцифровывается и превращается в  файл структурных факторов</vt:lpstr>
      <vt:lpstr>Соответствие структурных факторов и функции ЭП (x,y,z) </vt:lpstr>
      <vt:lpstr>4. Решения фазовой проблемы</vt:lpstr>
      <vt:lpstr>5. Рассчет черновой ЭП  по формуле</vt:lpstr>
      <vt:lpstr>Презентация PowerPoint</vt:lpstr>
      <vt:lpstr>Чаще ЭП такая</vt:lpstr>
      <vt:lpstr>Презентация PowerPoint</vt:lpstr>
      <vt:lpstr> Разрешение метода РСА</vt:lpstr>
      <vt:lpstr>Структура с разрешением  3.2 ангстрема. </vt:lpstr>
      <vt:lpstr>Презентация PowerPoint</vt:lpstr>
      <vt:lpstr>7. Оптимизация черновой модели</vt:lpstr>
      <vt:lpstr>Презентация PowerPoint</vt:lpstr>
      <vt:lpstr>Презентация PowerPoint</vt:lpstr>
      <vt:lpstr>Презентация PowerPoint</vt:lpstr>
      <vt:lpstr>8. Образец для РС-эксперимента.</vt:lpstr>
      <vt:lpstr>КОНЕЦ</vt:lpstr>
      <vt:lpstr>Презентация PowerPoint</vt:lpstr>
      <vt:lpstr>Презентация PowerPoint</vt:lpstr>
      <vt:lpstr>Презентация PowerPoint</vt:lpstr>
    </vt:vector>
  </TitlesOfParts>
  <Company>msu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курса</dc:title>
  <dc:creator>aba</dc:creator>
  <cp:lastModifiedBy>aba</cp:lastModifiedBy>
  <cp:revision>245</cp:revision>
  <dcterms:created xsi:type="dcterms:W3CDTF">2008-08-28T08:30:04Z</dcterms:created>
  <dcterms:modified xsi:type="dcterms:W3CDTF">2019-10-04T15:12:51Z</dcterms:modified>
</cp:coreProperties>
</file>