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344" r:id="rId2"/>
    <p:sldId id="371" r:id="rId3"/>
    <p:sldId id="366" r:id="rId4"/>
    <p:sldId id="367" r:id="rId5"/>
    <p:sldId id="368" r:id="rId6"/>
    <p:sldId id="369" r:id="rId7"/>
    <p:sldId id="370" r:id="rId8"/>
    <p:sldId id="372" r:id="rId9"/>
    <p:sldId id="380" r:id="rId10"/>
    <p:sldId id="378" r:id="rId11"/>
    <p:sldId id="381" r:id="rId12"/>
    <p:sldId id="382" r:id="rId13"/>
    <p:sldId id="396" r:id="rId14"/>
    <p:sldId id="379" r:id="rId15"/>
    <p:sldId id="363" r:id="rId16"/>
    <p:sldId id="364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51" r:id="rId30"/>
    <p:sldId id="35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" initials="a" lastIdx="1" clrIdx="0">
    <p:extLst>
      <p:ext uri="{19B8F6BF-5375-455C-9EA6-DF929625EA0E}">
        <p15:presenceInfo xmlns:p15="http://schemas.microsoft.com/office/powerpoint/2012/main" userId="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B7"/>
    <a:srgbClr val="3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8" autoAdjust="0"/>
    <p:restoredTop sz="79095" autoAdjust="0"/>
  </p:normalViewPr>
  <p:slideViewPr>
    <p:cSldViewPr>
      <p:cViewPr varScale="1">
        <p:scale>
          <a:sx n="75" d="100"/>
          <a:sy n="75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2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23:51:36.81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ABCC80-D39A-4B0E-A1FE-760A6BA7F3CB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D3F2E6-7BC9-4634-B21C-1576CABE063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F2E6-7BC9-4634-B21C-1576CABE063D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597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F2E6-7BC9-4634-B21C-1576CABE063D}" type="slidenum">
              <a:rPr lang="ru-RU" altLang="en-US" smtClean="0"/>
              <a:pPr/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405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F2E6-7BC9-4634-B21C-1576CABE063D}" type="slidenum">
              <a:rPr lang="ru-RU" altLang="en-US" smtClean="0"/>
              <a:pPr/>
              <a:t>28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594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000-057F-481F-A0FD-C169A4FD85BA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3C30-E3F7-482A-BB97-E3EFA45648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42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D7E5-7822-4592-BDAC-7661E5B2A0DF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1B77-1340-4A30-8756-CBFBD5024D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94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638A-7D9B-4B95-BB98-235673F9992D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F77A2-E668-4DE8-B9CE-174AEB899B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552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32729-7D40-42D9-A3DD-B259D366F8AC}" type="datetime1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6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4AB1-3C4A-4C53-A36B-3E69D06B5B26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50FB-5954-4217-AE95-6FF6061F4C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68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BE16-7498-404C-8BC3-F52B00D32EBB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073-3865-456B-B064-65748EA2C2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3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7A4E-956F-4098-88FC-EE50F2C372CA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9D64-34AF-4A22-BDEC-F569F8AAB3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09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B288-4EC9-458E-BD1B-2E754E9C31A5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FA53-569D-4CE9-A973-AEB09FAEBB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9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A73D-57A0-4432-A55F-1D99BCE0C566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449E-7E56-4517-91DB-7EAABF05C7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532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CCCB-0D0B-48F7-8C3A-A6AA6C7CC9A2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3714-01BF-4B04-B9E1-BAD3088EE3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25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E9B9-5209-4BED-BFAC-82910BA72590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F93F-91DE-4B53-A3F1-ECA1E5A8D82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5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6283-DD84-486F-A48B-751ADD1EB106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5863-A6FA-4894-A182-79105C9275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8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98F1E58-252B-4B7B-B7E3-08FE5704C05F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7905AE-3671-4C99-AC54-BC8DC7F07A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48872" cy="1800200"/>
          </a:xfrm>
        </p:spPr>
        <p:txBody>
          <a:bodyPr/>
          <a:lstStyle/>
          <a:p>
            <a:r>
              <a:rPr lang="ru-RU" dirty="0" smtClean="0"/>
              <a:t>В появлении темных пятен нет шаманства!</a:t>
            </a:r>
            <a:endParaRPr lang="en-US" dirty="0"/>
          </a:p>
        </p:txBody>
      </p:sp>
      <p:pic>
        <p:nvPicPr>
          <p:cNvPr id="6" name="Picture 2" descr="http://www.biochem.arizona.edu/classes/bioc462/462bh2008/462bhonorsprojects/462bhonors2007/helenm/x-raydi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412259" cy="337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904" y="3451200"/>
            <a:ext cx="8229600" cy="1143000"/>
          </a:xfrm>
        </p:spPr>
        <p:txBody>
          <a:bodyPr/>
          <a:lstStyle/>
          <a:p>
            <a:r>
              <a:rPr lang="ru-RU" dirty="0" smtClean="0"/>
              <a:t>Рассеянная волна в 3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39551" y="432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/>
              <a:t>Падающая волна в 3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372" y="1501676"/>
            <a:ext cx="5976664" cy="20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39" y="4884960"/>
            <a:ext cx="7058025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437112"/>
            <a:ext cx="517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r>
              <a:rPr lang="en-US" sz="2400" dirty="0" smtClean="0"/>
              <a:t>  - </a:t>
            </a:r>
            <a:r>
              <a:rPr lang="ru-RU" sz="2400" dirty="0" smtClean="0"/>
              <a:t>вектор с началом в </a:t>
            </a:r>
            <a:r>
              <a:rPr lang="en-US" sz="2400" dirty="0" smtClean="0"/>
              <a:t>“</a:t>
            </a:r>
            <a:r>
              <a:rPr lang="ru-RU" sz="2400" dirty="0" smtClean="0"/>
              <a:t>э</a:t>
            </a:r>
            <a:r>
              <a:rPr lang="ru-RU" sz="2400" dirty="0"/>
              <a:t>л</a:t>
            </a:r>
            <a:r>
              <a:rPr lang="ru-RU" sz="2400" dirty="0" smtClean="0"/>
              <a:t>ектроне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1041137"/>
            <a:ext cx="1279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 = (</a:t>
            </a:r>
            <a:r>
              <a:rPr lang="en-US" sz="2000" b="1" dirty="0" err="1" smtClean="0"/>
              <a:t>x,y,z</a:t>
            </a:r>
            <a:r>
              <a:rPr lang="en-US" sz="2000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98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37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520280"/>
            <a:ext cx="885698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499260" y="3982752"/>
            <a:ext cx="4537236" cy="263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51290" y="4303588"/>
            <a:ext cx="1656414" cy="48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/>
          <a:lstStyle/>
          <a:p>
            <a:pPr algn="l"/>
            <a:r>
              <a:rPr lang="ru-RU" sz="3200" dirty="0" smtClean="0"/>
              <a:t>  </a:t>
            </a:r>
            <a:r>
              <a:rPr lang="ru-RU" sz="3200" dirty="0"/>
              <a:t>В каком направлении кристалл усиливает сигнал от волны рассеяния?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3" y="2276872"/>
            <a:ext cx="8066629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3273" y="1692097"/>
            <a:ext cx="5835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Условие для двух электронов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590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89C-DC0C-44BF-9AD8-DF3FB40A739E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035800" y="2430470"/>
            <a:ext cx="460860" cy="11137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574940" y="3505811"/>
            <a:ext cx="2035465" cy="3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997395" y="2968140"/>
            <a:ext cx="1536200" cy="576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5" idx="5"/>
          </p:cNvCxnSpPr>
          <p:nvPr/>
        </p:nvCxnSpPr>
        <p:spPr>
          <a:xfrm>
            <a:off x="3523816" y="2457626"/>
            <a:ext cx="318489" cy="7793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5" idx="0"/>
          </p:cNvCxnSpPr>
          <p:nvPr/>
        </p:nvCxnSpPr>
        <p:spPr>
          <a:xfrm>
            <a:off x="3496660" y="2392065"/>
            <a:ext cx="0" cy="11137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2997395" y="3467405"/>
            <a:ext cx="76810" cy="76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458255" y="2392065"/>
            <a:ext cx="76810" cy="76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920585" y="400507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(u, </a:t>
            </a:r>
            <a:r>
              <a:rPr lang="ru-RU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/>
              <a:t>)/</a:t>
            </a:r>
            <a:r>
              <a:rPr lang="en-US" dirty="0" smtClean="0">
                <a:sym typeface="Symbol"/>
              </a:rPr>
              <a:t> 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112610" y="2084825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r+u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805370" y="3236975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997395" y="27761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382915" y="31601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0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2735" y="239206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ym typeface="Symbol"/>
              </a:rPr>
              <a:t>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613345" y="2468875"/>
            <a:ext cx="2688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3842305" y="2200040"/>
            <a:ext cx="307240" cy="11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957520" y="2392065"/>
            <a:ext cx="307240" cy="11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111140" y="2660900"/>
            <a:ext cx="307240" cy="11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574940" y="2737710"/>
            <a:ext cx="2688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536535" y="3236975"/>
            <a:ext cx="2688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2574940" y="3006545"/>
            <a:ext cx="2688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73470" y="3659430"/>
            <a:ext cx="9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(u, </a:t>
            </a:r>
            <a:r>
              <a:rPr lang="ru-RU" dirty="0" smtClean="0">
                <a:sym typeface="Symbol"/>
              </a:rPr>
              <a:t></a:t>
            </a:r>
            <a:r>
              <a:rPr lang="en-US" dirty="0" smtClean="0"/>
              <a:t>)/</a:t>
            </a:r>
            <a:r>
              <a:rPr lang="en-US" dirty="0" smtClean="0">
                <a:sym typeface="Symbol"/>
              </a:rPr>
              <a:t> </a:t>
            </a:r>
            <a:endParaRPr lang="ru-RU" dirty="0"/>
          </a:p>
        </p:txBody>
      </p:sp>
      <p:sp>
        <p:nvSpPr>
          <p:cNvPr id="61" name="Левая фигурная скобка 60"/>
          <p:cNvSpPr/>
          <p:nvPr/>
        </p:nvSpPr>
        <p:spPr>
          <a:xfrm rot="15091197">
            <a:off x="3401243" y="3215801"/>
            <a:ext cx="360193" cy="7870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3016600" y="3601823"/>
            <a:ext cx="499265" cy="460860"/>
          </a:xfrm>
          <a:prstGeom prst="leftBrace">
            <a:avLst>
              <a:gd name="adj1" fmla="val 8333"/>
              <a:gd name="adj2" fmla="val 519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5032860" y="2584090"/>
            <a:ext cx="263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Разность фаз от </a:t>
            </a:r>
            <a:r>
              <a:rPr lang="en-US" dirty="0" smtClean="0"/>
              <a:t>r </a:t>
            </a:r>
            <a:r>
              <a:rPr lang="ru-RU" dirty="0" smtClean="0"/>
              <a:t>и </a:t>
            </a:r>
            <a:r>
              <a:rPr lang="en-US" dirty="0" err="1" smtClean="0"/>
              <a:t>r+u</a:t>
            </a:r>
            <a:r>
              <a:rPr lang="en-US" dirty="0" smtClean="0"/>
              <a:t> </a:t>
            </a:r>
          </a:p>
          <a:p>
            <a:r>
              <a:rPr lang="ru-RU" dirty="0" smtClean="0"/>
              <a:t>в направлении </a:t>
            </a:r>
            <a:r>
              <a:rPr lang="ru-RU" dirty="0" smtClean="0">
                <a:sym typeface="Symbol"/>
              </a:rPr>
              <a:t> равна</a:t>
            </a:r>
          </a:p>
          <a:p>
            <a:r>
              <a:rPr lang="en-US" dirty="0" smtClean="0"/>
              <a:t>(u, </a:t>
            </a:r>
            <a:r>
              <a:rPr lang="ru-RU" dirty="0" smtClean="0">
                <a:sym typeface="Symbol"/>
              </a:rPr>
              <a:t></a:t>
            </a:r>
            <a:r>
              <a:rPr lang="en-US" dirty="0" smtClean="0"/>
              <a:t>)/</a:t>
            </a:r>
            <a:r>
              <a:rPr lang="en-US" dirty="0" smtClean="0">
                <a:sym typeface="Symbol"/>
              </a:rPr>
              <a:t> </a:t>
            </a:r>
            <a:r>
              <a:rPr lang="ru-RU" dirty="0" smtClean="0">
                <a:sym typeface="Symbol"/>
              </a:rPr>
              <a:t> - </a:t>
            </a:r>
            <a:r>
              <a:rPr lang="en-US" dirty="0" smtClean="0"/>
              <a:t>(u, </a:t>
            </a:r>
            <a:r>
              <a:rPr lang="ru-RU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/>
              <a:t>)/</a:t>
            </a:r>
            <a:r>
              <a:rPr lang="en-US" dirty="0" smtClean="0">
                <a:sym typeface="Symbol"/>
              </a:rPr>
              <a:t> </a:t>
            </a:r>
            <a:r>
              <a:rPr lang="ru-RU" dirty="0" smtClean="0">
                <a:sym typeface="Symbol"/>
              </a:rPr>
              <a:t> =</a:t>
            </a:r>
            <a:r>
              <a:rPr lang="en-US" dirty="0" smtClean="0">
                <a:sym typeface="Symbol"/>
              </a:rPr>
              <a:t> </a:t>
            </a:r>
            <a:r>
              <a:rPr lang="ru-RU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s,u</a:t>
            </a:r>
            <a:r>
              <a:rPr lang="en-US" dirty="0" smtClean="0">
                <a:sym typeface="Symbol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06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 в 2</a:t>
            </a: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51554"/>
            <a:ext cx="6192688" cy="46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9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800200"/>
          </a:xfrm>
        </p:spPr>
        <p:txBody>
          <a:bodyPr/>
          <a:lstStyle/>
          <a:p>
            <a:r>
              <a:rPr lang="ru-RU" dirty="0" smtClean="0"/>
              <a:t>В вычислении черновой функции ЭП по </a:t>
            </a:r>
            <a:r>
              <a:rPr lang="ru-RU" dirty="0"/>
              <a:t>р</a:t>
            </a:r>
            <a:r>
              <a:rPr lang="ru-RU" dirty="0" smtClean="0"/>
              <a:t>ефлексам и фазам </a:t>
            </a:r>
            <a:r>
              <a:rPr lang="ru-RU" dirty="0"/>
              <a:t>нет шаманства!</a:t>
            </a:r>
            <a:endParaRPr lang="en-US" dirty="0"/>
          </a:p>
        </p:txBody>
      </p:sp>
      <p:pic>
        <p:nvPicPr>
          <p:cNvPr id="6" name="Picture 2" descr="http://www.biochem.arizona.edu/classes/bioc462/462bh2008/462bhonorsprojects/462bhonors2007/helenm/x-raydi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5" y="2924945"/>
            <a:ext cx="1885156" cy="1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78252"/>
              </p:ext>
            </p:extLst>
          </p:nvPr>
        </p:nvGraphicFramePr>
        <p:xfrm>
          <a:off x="2339752" y="2636912"/>
          <a:ext cx="2800673" cy="3209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20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C83C7DFA-7A42-47F8-BC0C-6B2E047F4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924945"/>
            <a:ext cx="2483349" cy="18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48"/>
            <a:ext cx="9036496" cy="1143000"/>
          </a:xfrm>
        </p:spPr>
        <p:txBody>
          <a:bodyPr/>
          <a:lstStyle/>
          <a:p>
            <a:r>
              <a:rPr lang="ru-RU" sz="4000" dirty="0" smtClean="0"/>
              <a:t>Разложение функции в ряд Фурье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16</a:t>
            </a:fld>
            <a:endParaRPr lang="ru-RU" alt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80728"/>
            <a:ext cx="5977549" cy="4448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729287"/>
            <a:ext cx="5124450" cy="79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0466" r="-8812"/>
          <a:stretch/>
        </p:blipFill>
        <p:spPr>
          <a:xfrm>
            <a:off x="5478000" y="5729287"/>
            <a:ext cx="4284000" cy="805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419" y="58394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44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45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46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579296" cy="1143000"/>
          </a:xfrm>
        </p:spPr>
        <p:txBody>
          <a:bodyPr/>
          <a:lstStyle/>
          <a:p>
            <a:r>
              <a:rPr lang="ru-RU" sz="3600" dirty="0" smtClean="0"/>
              <a:t>Одномерная электромагнитная волна</a:t>
            </a:r>
            <a:endParaRPr lang="en-US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5904656" cy="167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88" y="3501008"/>
            <a:ext cx="4312728" cy="259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6302505"/>
            <a:ext cx="388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График при </a:t>
            </a:r>
            <a:r>
              <a:rPr lang="en-US" sz="2400" dirty="0" smtClean="0"/>
              <a:t>t=0</a:t>
            </a:r>
            <a:r>
              <a:rPr lang="ru-RU" sz="2400" dirty="0" smtClean="0"/>
              <a:t> и </a:t>
            </a:r>
            <a:r>
              <a:rPr lang="en-US" sz="2400" dirty="0" smtClean="0"/>
              <a:t>delta = 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501008"/>
            <a:ext cx="3270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Длина волны около 1 А</a:t>
            </a:r>
          </a:p>
          <a:p>
            <a:endParaRPr lang="ru-RU" dirty="0"/>
          </a:p>
          <a:p>
            <a:r>
              <a:rPr lang="ru-RU" dirty="0" smtClean="0"/>
              <a:t>Частота …. Надо рассчитать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4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47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48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49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50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51"/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Разрешение частичного ряда (полного – без пропусков) – на каком </a:t>
            </a:r>
            <a:r>
              <a:rPr lang="ru-RU" dirty="0" err="1" smtClean="0"/>
              <a:t>расст</a:t>
            </a:r>
            <a:r>
              <a:rPr lang="ru-RU" dirty="0" smtClean="0"/>
              <a:t>. Объекты различимы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“</a:t>
            </a:r>
            <a:r>
              <a:rPr lang="ru-RU" sz="3600" smtClean="0">
                <a:solidFill>
                  <a:schemeClr val="tx1"/>
                </a:solidFill>
              </a:rPr>
              <a:t>Одномерный кристалл</a:t>
            </a:r>
            <a:r>
              <a:rPr lang="en-US" sz="3600" smtClean="0">
                <a:solidFill>
                  <a:schemeClr val="tx1"/>
                </a:solidFill>
              </a:rPr>
              <a:t>”</a:t>
            </a:r>
            <a:endParaRPr lang="ru-RU" sz="480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3733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4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1) В ячейка 30 ангстрем</a:t>
            </a:r>
          </a:p>
          <a:p>
            <a:pPr>
              <a:defRPr/>
            </a:pPr>
            <a:r>
              <a:rPr lang="ru-RU" sz="24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3 тяжелых атома и водород. Их положение известно.</a:t>
            </a:r>
          </a:p>
        </p:txBody>
      </p:sp>
      <p:pic>
        <p:nvPicPr>
          <p:cNvPr id="22532" name="Рисунок 2" descr="C:\Users\Anastacia\Documents\Учеба\VII семестр\Bioinf\Fourier\2.png"/>
          <p:cNvPicPr>
            <a:picLocks noChangeAspect="1" noChangeArrowheads="1"/>
          </p:cNvPicPr>
          <p:nvPr/>
        </p:nvPicPr>
        <p:blipFill>
          <a:blip r:embed="rId2" cstate="print"/>
          <a:srcRect l="7246" t="7042" r="7729" b="5121"/>
          <a:stretch>
            <a:fillRect/>
          </a:stretch>
        </p:blipFill>
        <p:spPr bwMode="auto">
          <a:xfrm>
            <a:off x="152400" y="2362200"/>
            <a:ext cx="34401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62400" y="3124200"/>
          <a:ext cx="4953000" cy="3500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Набор</a:t>
                      </a:r>
                      <a:r>
                        <a:rPr lang="ru-RU" baseline="0" dirty="0" smtClean="0"/>
                        <a:t> гармоник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Полнота</a:t>
                      </a:r>
                      <a:r>
                        <a:rPr lang="ru-RU" baseline="0" dirty="0" smtClean="0"/>
                        <a:t> данных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r>
                        <a:rPr lang="en-US" dirty="0" smtClean="0"/>
                        <a:t>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1,5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93.6%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2-10, 12-30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</a:t>
                      </a:r>
                      <a:r>
                        <a:rPr lang="ru-RU" baseline="0" dirty="0" smtClean="0"/>
                        <a:t>20, 30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64.5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2-10,</a:t>
                      </a:r>
                      <a:r>
                        <a:rPr lang="ru-RU" baseline="0" dirty="0" smtClean="0"/>
                        <a:t> 12-20,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.5</a:t>
                      </a:r>
                      <a:r>
                        <a:rPr lang="en-US" dirty="0" smtClean="0"/>
                        <a:t> Å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90.5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71" name="TextBox 9"/>
          <p:cNvSpPr txBox="1">
            <a:spLocks noChangeArrowheads="1"/>
          </p:cNvSpPr>
          <p:nvPr/>
        </p:nvSpPr>
        <p:spPr bwMode="auto">
          <a:xfrm>
            <a:off x="152400" y="4724400"/>
            <a:ext cx="35814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3)Ряд Фурье функции ЭП</a:t>
            </a:r>
          </a:p>
          <a:p>
            <a:r>
              <a:rPr lang="el-GR" sz="1800"/>
              <a:t>ρ</a:t>
            </a:r>
            <a:r>
              <a:rPr lang="ru-RU" sz="1800"/>
              <a:t>(</a:t>
            </a:r>
            <a:r>
              <a:rPr lang="en-US" sz="1800"/>
              <a:t>x)=F</a:t>
            </a:r>
            <a:r>
              <a:rPr lang="en-US" sz="1800" baseline="-25000"/>
              <a:t>0 </a:t>
            </a:r>
            <a:r>
              <a:rPr lang="en-US" sz="1800"/>
              <a:t>+ </a:t>
            </a:r>
            <a:br>
              <a:rPr lang="en-US" sz="1800"/>
            </a:br>
            <a:r>
              <a:rPr lang="en-US" sz="1800"/>
              <a:t>+F</a:t>
            </a:r>
            <a:r>
              <a:rPr lang="en-US" sz="1800" baseline="-25000"/>
              <a:t>1</a:t>
            </a:r>
            <a:r>
              <a:rPr lang="en-US" sz="1800"/>
              <a:t>cos( </a:t>
            </a:r>
            <a:r>
              <a:rPr lang="ru-RU" sz="1800">
                <a:solidFill>
                  <a:srgbClr val="C00000"/>
                </a:solidFill>
              </a:rPr>
              <a:t>1</a:t>
            </a:r>
            <a:r>
              <a:rPr lang="ru-RU" sz="1800"/>
              <a:t>*</a:t>
            </a:r>
            <a:r>
              <a:rPr lang="en-US" sz="1800"/>
              <a:t> 2</a:t>
            </a:r>
            <a:r>
              <a:rPr lang="el-GR" sz="1800"/>
              <a:t>π</a:t>
            </a:r>
            <a:r>
              <a:rPr lang="en-US" sz="1800"/>
              <a:t>/30*x + </a:t>
            </a:r>
            <a:r>
              <a:rPr lang="el-GR" sz="1800"/>
              <a:t>φ</a:t>
            </a:r>
            <a:r>
              <a:rPr lang="en-US" sz="1800" baseline="-25000"/>
              <a:t>1</a:t>
            </a:r>
            <a:r>
              <a:rPr lang="en-US" sz="1800"/>
              <a:t>) +</a:t>
            </a:r>
          </a:p>
          <a:p>
            <a:r>
              <a:rPr lang="en-US" sz="1800"/>
              <a:t>+F</a:t>
            </a:r>
            <a:r>
              <a:rPr lang="en-US" sz="1800" baseline="-25000"/>
              <a:t>2</a:t>
            </a:r>
            <a:r>
              <a:rPr lang="en-US" sz="1800"/>
              <a:t>cos(</a:t>
            </a:r>
            <a:r>
              <a:rPr lang="en-US" sz="1800">
                <a:solidFill>
                  <a:srgbClr val="C00000"/>
                </a:solidFill>
              </a:rPr>
              <a:t>2</a:t>
            </a:r>
            <a:r>
              <a:rPr lang="en-US" sz="1800"/>
              <a:t>*2</a:t>
            </a:r>
            <a:r>
              <a:rPr lang="el-GR" sz="1800"/>
              <a:t>π</a:t>
            </a:r>
            <a:r>
              <a:rPr lang="en-US" sz="1800"/>
              <a:t>/30*x + </a:t>
            </a:r>
            <a:r>
              <a:rPr lang="el-GR" sz="1800"/>
              <a:t>φ</a:t>
            </a:r>
            <a:r>
              <a:rPr lang="en-US" sz="1800" baseline="-25000"/>
              <a:t>2</a:t>
            </a:r>
            <a:r>
              <a:rPr lang="en-US" sz="1800"/>
              <a:t>) +</a:t>
            </a:r>
          </a:p>
          <a:p>
            <a:r>
              <a:rPr lang="en-US" sz="1800"/>
              <a:t>+F</a:t>
            </a:r>
            <a:r>
              <a:rPr lang="en-US" sz="1800" baseline="-25000"/>
              <a:t>3</a:t>
            </a:r>
            <a:r>
              <a:rPr lang="en-US" sz="1800"/>
              <a:t>cos(</a:t>
            </a:r>
            <a:r>
              <a:rPr lang="en-US" sz="1800">
                <a:solidFill>
                  <a:srgbClr val="C00000"/>
                </a:solidFill>
              </a:rPr>
              <a:t>3</a:t>
            </a:r>
            <a:r>
              <a:rPr lang="en-US" sz="1800"/>
              <a:t>*2</a:t>
            </a:r>
            <a:r>
              <a:rPr lang="el-GR" sz="1800"/>
              <a:t>π</a:t>
            </a:r>
            <a:r>
              <a:rPr lang="en-US" sz="1800"/>
              <a:t>/30*x + </a:t>
            </a:r>
            <a:r>
              <a:rPr lang="el-GR" sz="1800"/>
              <a:t>φ</a:t>
            </a:r>
            <a:r>
              <a:rPr lang="en-US" sz="1800" baseline="-25000"/>
              <a:t>3</a:t>
            </a:r>
            <a:r>
              <a:rPr lang="en-US" sz="1800"/>
              <a:t>) +</a:t>
            </a:r>
          </a:p>
          <a:p>
            <a:r>
              <a:rPr lang="en-US" sz="1800"/>
              <a:t>+ …</a:t>
            </a:r>
            <a:endParaRPr lang="ru-RU" sz="24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638800" y="5867400"/>
            <a:ext cx="3200400" cy="304800"/>
          </a:xfrm>
          <a:prstGeom prst="rect">
            <a:avLst/>
          </a:prstGeom>
          <a:solidFill>
            <a:srgbClr val="FF0000">
              <a:alpha val="32156"/>
            </a:srgbClr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638800" y="6248400"/>
            <a:ext cx="3200400" cy="304800"/>
          </a:xfrm>
          <a:prstGeom prst="rect">
            <a:avLst/>
          </a:prstGeom>
          <a:solidFill>
            <a:srgbClr val="92D050">
              <a:alpha val="32156"/>
            </a:srgbClr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74" name="TextBox 8"/>
          <p:cNvSpPr txBox="1">
            <a:spLocks noChangeArrowheads="1"/>
          </p:cNvSpPr>
          <p:nvPr/>
        </p:nvSpPr>
        <p:spPr bwMode="auto">
          <a:xfrm>
            <a:off x="152400" y="1981200"/>
            <a:ext cx="321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 sz="2400"/>
              <a:t>2) График функции ЭП</a:t>
            </a:r>
          </a:p>
        </p:txBody>
      </p:sp>
      <p:sp>
        <p:nvSpPr>
          <p:cNvPr id="22575" name="TextBox 12"/>
          <p:cNvSpPr txBox="1">
            <a:spLocks noChangeArrowheads="1"/>
          </p:cNvSpPr>
          <p:nvPr/>
        </p:nvSpPr>
        <p:spPr bwMode="auto">
          <a:xfrm>
            <a:off x="3962400" y="2209800"/>
            <a:ext cx="453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 sz="2400"/>
              <a:t>4) Разрешение в зависимости от</a:t>
            </a:r>
            <a:br>
              <a:rPr lang="ru-RU" sz="2400"/>
            </a:br>
            <a:r>
              <a:rPr lang="ru-RU" sz="2400"/>
              <a:t>набора измеренных гармоник</a:t>
            </a:r>
          </a:p>
        </p:txBody>
      </p:sp>
      <p:cxnSp>
        <p:nvCxnSpPr>
          <p:cNvPr id="22576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3810000" y="8382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577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876301" y="3771900"/>
            <a:ext cx="60198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578" name="TextBox 20"/>
          <p:cNvSpPr txBox="1">
            <a:spLocks noChangeArrowheads="1"/>
          </p:cNvSpPr>
          <p:nvPr/>
        </p:nvSpPr>
        <p:spPr bwMode="auto">
          <a:xfrm>
            <a:off x="3886200" y="5334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400"/>
              <a:t>4) Разрешение гармоники = расстояние </a:t>
            </a:r>
          </a:p>
          <a:p>
            <a:pPr marL="457200" indent="-457200"/>
            <a:r>
              <a:rPr lang="ru-RU" sz="2400"/>
              <a:t>между  максимумами. Например,</a:t>
            </a:r>
          </a:p>
          <a:p>
            <a:pPr marL="457200" indent="-457200"/>
            <a:r>
              <a:rPr lang="ru-RU" sz="2400"/>
              <a:t>разрешение </a:t>
            </a:r>
            <a:r>
              <a:rPr lang="ru-RU" sz="2400">
                <a:solidFill>
                  <a:srgbClr val="C00000"/>
                </a:solidFill>
              </a:rPr>
              <a:t>3</a:t>
            </a:r>
            <a:r>
              <a:rPr lang="ru-RU" sz="2400"/>
              <a:t>й гармоники равно</a:t>
            </a:r>
          </a:p>
          <a:p>
            <a:pPr marL="457200" indent="-457200"/>
            <a:r>
              <a:rPr lang="ru-RU" sz="2400"/>
              <a:t>            30 </a:t>
            </a:r>
            <a:r>
              <a:rPr lang="en-US" sz="2400"/>
              <a:t>Å</a:t>
            </a:r>
            <a:r>
              <a:rPr lang="ru-RU" sz="2400"/>
              <a:t>/3 = </a:t>
            </a:r>
            <a:r>
              <a:rPr lang="en-US" sz="2400"/>
              <a:t>10 Å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190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ru-RU" sz="4000" smtClean="0"/>
              <a:t>Разрешение структуры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/>
              <a:t>Проведен РСА эксперимент: найдены параметры кристаллической ячейки и получен файл структурных факторов :</a:t>
            </a:r>
            <a:br>
              <a:rPr lang="ru-RU" sz="2000" smtClean="0"/>
            </a:br>
            <a:r>
              <a:rPr lang="ru-RU" sz="2000" smtClean="0"/>
              <a:t>   </a:t>
            </a:r>
            <a:r>
              <a:rPr lang="ru-RU" sz="1400" b="1" smtClean="0"/>
              <a:t> CRYST1  77.553  192.966   93.740  90.00  90.00  90.00 </a:t>
            </a:r>
            <a:r>
              <a:rPr lang="ru-RU" sz="1400" smtClean="0"/>
              <a:t>		</a:t>
            </a:r>
            <a:br>
              <a:rPr lang="ru-RU" sz="1400" smtClean="0"/>
            </a:br>
            <a:r>
              <a:rPr lang="ru-RU" sz="1400" smtClean="0"/>
              <a:t>    </a:t>
            </a:r>
            <a:r>
              <a:rPr lang="ru-RU" sz="1200" smtClean="0"/>
              <a:t> 0    0    4      211.0           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200" smtClean="0"/>
              <a:t>	     0    0    6     1642.7             </a:t>
            </a:r>
            <a:br>
              <a:rPr lang="ru-RU" sz="1200" smtClean="0"/>
            </a:br>
            <a:r>
              <a:rPr lang="ru-RU" sz="1200" smtClean="0"/>
              <a:t>     ……………….</a:t>
            </a:r>
            <a:br>
              <a:rPr lang="ru-RU" sz="1200" smtClean="0"/>
            </a:br>
            <a:r>
              <a:rPr lang="ru-RU" sz="1200" smtClean="0"/>
              <a:t>    1    1    3      1</a:t>
            </a:r>
            <a:r>
              <a:rPr lang="ru-RU" sz="1400" smtClean="0"/>
              <a:t>60.9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/>
              <a:t>Для каждой гармоники </a:t>
            </a:r>
            <a:r>
              <a:rPr lang="ru-RU" sz="2000" b="1" smtClean="0"/>
              <a:t>(</a:t>
            </a:r>
            <a:r>
              <a:rPr lang="en-US" sz="2000" b="1" smtClean="0"/>
              <a:t>h, k, l) </a:t>
            </a:r>
            <a:r>
              <a:rPr lang="ru-RU" sz="2000" smtClean="0"/>
              <a:t>рассчитываем разрешение </a:t>
            </a:r>
            <a:r>
              <a:rPr lang="en-US" sz="2000" b="1" smtClean="0"/>
              <a:t>d</a:t>
            </a:r>
            <a:r>
              <a:rPr lang="en-US" sz="2000" b="1" baseline="-25000" smtClean="0"/>
              <a:t>hkl</a:t>
            </a:r>
            <a:r>
              <a:rPr lang="ru-RU" sz="2000" b="1" baseline="-25000" smtClean="0"/>
              <a:t>  </a:t>
            </a:r>
            <a:r>
              <a:rPr lang="ru-RU" sz="2000" smtClean="0"/>
              <a:t>(параметры кристаллической решетки  известны!)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/>
              <a:t> Имеем множество измеренных рефлексов </a:t>
            </a:r>
            <a:r>
              <a:rPr lang="en-US" sz="2000" b="1" smtClean="0"/>
              <a:t>(h, k, l)</a:t>
            </a:r>
            <a:r>
              <a:rPr lang="en-US" sz="2000" smtClean="0"/>
              <a:t> (</a:t>
            </a:r>
            <a:r>
              <a:rPr lang="ru-RU" sz="2000" smtClean="0"/>
              <a:t>см. рис)</a:t>
            </a:r>
            <a:r>
              <a:rPr lang="en-US" sz="2000" b="1" smtClean="0"/>
              <a:t> 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i="1" smtClean="0">
                <a:solidFill>
                  <a:srgbClr val="C00000"/>
                </a:solidFill>
              </a:rPr>
              <a:t>Если измерены все рефлексы с разрешением </a:t>
            </a:r>
            <a:r>
              <a:rPr lang="en-US" sz="2400" b="1" i="1" smtClean="0">
                <a:solidFill>
                  <a:srgbClr val="C00000"/>
                </a:solidFill>
              </a:rPr>
              <a:t>d</a:t>
            </a:r>
            <a:r>
              <a:rPr lang="en-US" sz="2400" i="1" smtClean="0">
                <a:solidFill>
                  <a:srgbClr val="C00000"/>
                </a:solidFill>
              </a:rPr>
              <a:t> </a:t>
            </a:r>
            <a:r>
              <a:rPr lang="ru-RU" sz="2400" i="1" smtClean="0">
                <a:solidFill>
                  <a:srgbClr val="C00000"/>
                </a:solidFill>
              </a:rPr>
              <a:t>и больше, и </a:t>
            </a:r>
            <a:r>
              <a:rPr lang="en-US" sz="2400" b="1" i="1" smtClean="0">
                <a:solidFill>
                  <a:srgbClr val="C00000"/>
                </a:solidFill>
              </a:rPr>
              <a:t>d</a:t>
            </a:r>
            <a:r>
              <a:rPr lang="en-US" sz="2400" i="1" smtClean="0">
                <a:solidFill>
                  <a:srgbClr val="C00000"/>
                </a:solidFill>
              </a:rPr>
              <a:t> – </a:t>
            </a:r>
            <a:r>
              <a:rPr lang="ru-RU" sz="2400" i="1" smtClean="0">
                <a:solidFill>
                  <a:srgbClr val="C00000"/>
                </a:solidFill>
              </a:rPr>
              <a:t>минимальное с таким свойством, то говорят, что разрешение структуры </a:t>
            </a:r>
            <a:r>
              <a:rPr lang="en-US" sz="2400" b="1" i="1" smtClean="0">
                <a:solidFill>
                  <a:srgbClr val="C00000"/>
                </a:solidFill>
              </a:rPr>
              <a:t>d</a:t>
            </a:r>
            <a:r>
              <a:rPr lang="en-US" sz="2400" i="1" smtClean="0">
                <a:solidFill>
                  <a:srgbClr val="C00000"/>
                </a:solidFill>
              </a:rPr>
              <a:t> (</a:t>
            </a:r>
            <a:r>
              <a:rPr lang="ru-RU" sz="2400" i="1" smtClean="0">
                <a:solidFill>
                  <a:srgbClr val="C00000"/>
                </a:solidFill>
              </a:rPr>
              <a:t>ангстрем) </a:t>
            </a:r>
            <a:endParaRPr lang="ru-RU" sz="2400" i="1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/>
              <a:t>Слово </a:t>
            </a:r>
            <a:r>
              <a:rPr lang="en-US" sz="2400" smtClean="0"/>
              <a:t>“</a:t>
            </a:r>
            <a:r>
              <a:rPr lang="ru-RU" sz="2400" smtClean="0"/>
              <a:t>все</a:t>
            </a:r>
            <a:r>
              <a:rPr lang="en-US" sz="2400" smtClean="0"/>
              <a:t>”</a:t>
            </a:r>
            <a:r>
              <a:rPr lang="ru-RU" sz="2400" smtClean="0"/>
              <a:t> </a:t>
            </a:r>
            <a:r>
              <a:rPr lang="ru-RU" sz="2000" smtClean="0"/>
              <a:t>следует заменить на слова </a:t>
            </a:r>
            <a:r>
              <a:rPr lang="en-US" sz="2400" smtClean="0">
                <a:solidFill>
                  <a:srgbClr val="FF0000"/>
                </a:solidFill>
              </a:rPr>
              <a:t>“</a:t>
            </a:r>
            <a:r>
              <a:rPr lang="ru-RU" sz="2400" smtClean="0">
                <a:solidFill>
                  <a:srgbClr val="FF0000"/>
                </a:solidFill>
              </a:rPr>
              <a:t>почти все</a:t>
            </a:r>
            <a:r>
              <a:rPr lang="en-US" sz="2400" smtClean="0">
                <a:solidFill>
                  <a:srgbClr val="FF0000"/>
                </a:solidFill>
              </a:rPr>
              <a:t>”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000" smtClean="0"/>
              <a:t>(добавив, для честности, параметр </a:t>
            </a:r>
            <a:r>
              <a:rPr lang="en-US" sz="2400" smtClean="0">
                <a:solidFill>
                  <a:srgbClr val="C00000"/>
                </a:solidFill>
              </a:rPr>
              <a:t>“</a:t>
            </a:r>
            <a:r>
              <a:rPr lang="ru-RU" sz="2400" smtClean="0">
                <a:solidFill>
                  <a:srgbClr val="C00000"/>
                </a:solidFill>
              </a:rPr>
              <a:t>полнота данных</a:t>
            </a:r>
            <a:r>
              <a:rPr lang="en-US" sz="2400" smtClean="0">
                <a:solidFill>
                  <a:srgbClr val="C00000"/>
                </a:solidFill>
              </a:rPr>
              <a:t>”</a:t>
            </a:r>
            <a:r>
              <a:rPr lang="ru-RU" sz="2000" smtClean="0"/>
              <a:t>) потому, что это эксперимент,  а не теория.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/>
              <a:t>Так, например, рефлексы, отвечающие самым маленьким тройкам чисел </a:t>
            </a:r>
            <a:r>
              <a:rPr lang="en-US" sz="2000" b="1" smtClean="0"/>
              <a:t>(h,k,l)</a:t>
            </a:r>
            <a:r>
              <a:rPr lang="ru-RU" sz="2000" b="1" smtClean="0"/>
              <a:t>:</a:t>
            </a:r>
            <a:r>
              <a:rPr lang="en-US" sz="2000" b="1" smtClean="0"/>
              <a:t>  </a:t>
            </a:r>
            <a:r>
              <a:rPr lang="ru-RU" sz="2000" b="1" smtClean="0"/>
              <a:t>(0</a:t>
            </a:r>
            <a:r>
              <a:rPr lang="en-US" sz="2000" b="1" smtClean="0"/>
              <a:t>,0,0), (1,0,0) </a:t>
            </a:r>
            <a:r>
              <a:rPr lang="en-US" sz="2000" smtClean="0"/>
              <a:t>…. </a:t>
            </a:r>
            <a:r>
              <a:rPr lang="ru-RU" sz="2000" smtClean="0"/>
              <a:t>не могут  быть измерены </a:t>
            </a:r>
            <a:r>
              <a:rPr lang="en-US" sz="2000" smtClean="0">
                <a:solidFill>
                  <a:srgbClr val="BFBFBF"/>
                </a:solidFill>
              </a:rPr>
              <a:t>[</a:t>
            </a:r>
            <a:r>
              <a:rPr lang="ru-RU" sz="2000" smtClean="0">
                <a:solidFill>
                  <a:srgbClr val="BFBFBF"/>
                </a:solidFill>
              </a:rPr>
              <a:t>почему?</a:t>
            </a:r>
            <a:r>
              <a:rPr lang="en-US" sz="2000" smtClean="0">
                <a:solidFill>
                  <a:srgbClr val="BFBFBF"/>
                </a:solidFill>
              </a:rPr>
              <a:t>]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/>
              <a:t>Кроме того, некоторые измеренные амплитуды не используют из-за их плохого качества</a:t>
            </a:r>
            <a:endParaRPr lang="ru-RU" sz="1800" smtClean="0"/>
          </a:p>
        </p:txBody>
      </p:sp>
    </p:spTree>
    <p:extLst>
      <p:ext uri="{BB962C8B-B14F-4D97-AF65-F5344CB8AC3E}">
        <p14:creationId xmlns:p14="http://schemas.microsoft.com/office/powerpoint/2010/main" val="161992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dirty="0" smtClean="0"/>
              <a:t>Ряд Фурье для функции ЭП в относительных координатах</a:t>
            </a:r>
            <a:endParaRPr lang="en-US" sz="3200" dirty="0"/>
          </a:p>
        </p:txBody>
      </p:sp>
      <p:pic>
        <p:nvPicPr>
          <p:cNvPr id="3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74888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0" y="1052736"/>
            <a:ext cx="4176464" cy="27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0B65-730E-4E71-8A9A-109B6CC8FEFD}" type="slidenum">
              <a:rPr lang="ru-RU" altLang="ru-RU" smtClean="0"/>
              <a:pPr/>
              <a:t>28</a:t>
            </a:fld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53853" y="76200"/>
            <a:ext cx="8575847" cy="5714999"/>
            <a:chOff x="762000" y="209550"/>
            <a:chExt cx="8575847" cy="571499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09550"/>
              <a:ext cx="8575847" cy="5714999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1066800" y="1488473"/>
              <a:ext cx="3392996" cy="3390900"/>
              <a:chOff x="1066800" y="1488473"/>
              <a:chExt cx="3392996" cy="339090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1640396" y="1488473"/>
                <a:ext cx="2819400" cy="3390900"/>
              </a:xfrm>
              <a:prstGeom prst="straightConnector1">
                <a:avLst/>
              </a:prstGeom>
              <a:ln w="25400">
                <a:solidFill>
                  <a:srgbClr val="FF0000">
                    <a:alpha val="75000"/>
                  </a:srgb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flipH="1" flipV="1">
                <a:off x="1066800" y="3088673"/>
                <a:ext cx="573596" cy="1790700"/>
              </a:xfrm>
              <a:prstGeom prst="straightConnector1">
                <a:avLst/>
              </a:prstGeom>
              <a:ln w="25400">
                <a:solidFill>
                  <a:srgbClr val="FF0000">
                    <a:alpha val="75000"/>
                  </a:srgb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1238835" y="5791199"/>
            <a:ext cx="7005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Направление с наименьшим периодом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9314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7"/>
          <p:cNvGraphicFramePr>
            <a:graphicFrameLocks noGrp="1"/>
          </p:cNvGraphicFramePr>
          <p:nvPr>
            <p:extLst/>
          </p:nvPr>
        </p:nvGraphicFramePr>
        <p:xfrm>
          <a:off x="1187624" y="2204864"/>
          <a:ext cx="3960440" cy="396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7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F-sigma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/>
          <a:lstStyle/>
          <a:p>
            <a:pPr algn="l"/>
            <a:r>
              <a:rPr lang="ru-RU" dirty="0" smtClean="0"/>
              <a:t>3. Результат оцифровывается и превращается в </a:t>
            </a:r>
            <a:br>
              <a:rPr lang="ru-RU" dirty="0" smtClean="0"/>
            </a:br>
            <a:r>
              <a:rPr lang="ru-RU" dirty="0" smtClean="0"/>
              <a:t>файл структурных факторов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840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28D41-1B58-474F-8F1F-DCA65F35D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100" y="188640"/>
            <a:ext cx="432048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060540" y="165944"/>
            <a:ext cx="432048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9164" y="850020"/>
            <a:ext cx="48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Движение во времени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3382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Соответствие структурных факторов и функции ЭП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30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1828800"/>
            <a:ext cx="2819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62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dirty="0" smtClean="0">
                <a:sym typeface="Symbol"/>
              </a:rPr>
              <a:t>Разложение </a:t>
            </a:r>
            <a:r>
              <a:rPr lang="ru-RU" sz="2800" dirty="0" err="1" smtClean="0">
                <a:sym typeface="Symbol"/>
              </a:rPr>
              <a:t>фукции</a:t>
            </a:r>
            <a:r>
              <a:rPr lang="ru-RU" sz="2800" dirty="0" smtClean="0">
                <a:sym typeface="Symbol"/>
              </a:rPr>
              <a:t> ЭП в ряд Фурье:</a:t>
            </a:r>
            <a:endParaRPr lang="en-US" sz="2800" dirty="0" smtClean="0">
              <a:sym typeface="Symbol"/>
            </a:endParaRPr>
          </a:p>
          <a:p>
            <a:pPr lvl="1">
              <a:buNone/>
            </a:pPr>
            <a:r>
              <a:rPr lang="en-US" sz="2800" dirty="0" smtClean="0">
                <a:sym typeface="Symbol"/>
              </a:rPr>
              <a:t></a:t>
            </a:r>
            <a:r>
              <a:rPr lang="en-US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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b="1" baseline="-25000" dirty="0" err="1" smtClean="0">
                <a:sym typeface="Symbol"/>
              </a:rPr>
              <a:t>h</a:t>
            </a:r>
            <a:r>
              <a:rPr lang="en-US" sz="2800" b="1" baseline="-25000" dirty="0" smtClean="0">
                <a:sym typeface="Symbol"/>
              </a:rPr>
              <a:t>, k, l</a:t>
            </a:r>
            <a:r>
              <a:rPr lang="ru-RU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(2 (</a:t>
            </a:r>
            <a:r>
              <a:rPr lang="en-US" sz="2800" dirty="0" err="1" smtClean="0">
                <a:sym typeface="Symbol"/>
              </a:rPr>
              <a:t>hx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ky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lz</a:t>
            </a:r>
            <a:r>
              <a:rPr lang="en-US" sz="2800" dirty="0" smtClean="0">
                <a:sym typeface="Symbol"/>
              </a:rPr>
              <a:t> )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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>
                <a:sym typeface="Symbol"/>
              </a:rPr>
              <a:t> 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000" y="2196000"/>
            <a:ext cx="2514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(3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, 36, 7)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2438400"/>
            <a:ext cx="2362200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64154">
            <a:off x="2435538" y="3504652"/>
            <a:ext cx="4425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Гармоника (3, 36, 7) =</a:t>
            </a:r>
          </a:p>
          <a:p>
            <a:pPr lvl="1">
              <a:buNone/>
            </a:pPr>
            <a:r>
              <a:rPr lang="ru-RU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F</a:t>
            </a:r>
            <a:r>
              <a:rPr lang="en-US" sz="1800" b="1" baseline="-25000" dirty="0" smtClean="0">
                <a:latin typeface="+mn-lt"/>
                <a:sym typeface="Symbol"/>
              </a:rPr>
              <a:t>3, 36,7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</a:t>
            </a:r>
            <a:r>
              <a:rPr lang="en-US" sz="1800" dirty="0" smtClean="0">
                <a:latin typeface="+mn-lt"/>
                <a:sym typeface="Symbol"/>
              </a:rPr>
              <a:t>(2 (3x + 36y + 7z )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latin typeface="+mn-lt"/>
                <a:sym typeface="Symbol"/>
              </a:rPr>
              <a:t>+ </a:t>
            </a:r>
            <a:r>
              <a:rPr lang="en-US" sz="1800" b="1" baseline="-25000" dirty="0" smtClean="0">
                <a:latin typeface="+mn-lt"/>
                <a:sym typeface="Symbol"/>
              </a:rPr>
              <a:t>3, 36, 7</a:t>
            </a:r>
            <a:r>
              <a:rPr lang="en-US" sz="1800" dirty="0" smtClean="0">
                <a:latin typeface="+mn-lt"/>
                <a:sym typeface="Symbol"/>
              </a:rPr>
              <a:t> )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b="1" baseline="-25000" dirty="0" smtClean="0">
                <a:sym typeface="Symbol"/>
              </a:rPr>
              <a:t>3, 36,7</a:t>
            </a:r>
            <a:r>
              <a:rPr lang="en-US" sz="2000" b="1" baseline="30000" dirty="0" smtClean="0">
                <a:sym typeface="Symbol"/>
              </a:rPr>
              <a:t>2 </a:t>
            </a:r>
            <a:r>
              <a:rPr lang="en-US" sz="2000" b="1" dirty="0" smtClean="0">
                <a:latin typeface="Calibri" pitchFamily="34" charset="0"/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="1" baseline="-25000" dirty="0" smtClean="0">
                <a:sym typeface="Symbol"/>
              </a:rPr>
              <a:t>3, 36,7</a:t>
            </a:r>
            <a:endParaRPr lang="en-US" sz="2000" baseline="30000" dirty="0" smtClean="0">
              <a:latin typeface="+mn-lt"/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 rot="20754470">
            <a:off x="2052434" y="2192553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Сигнал в точке (3, 36, 7)</a:t>
            </a:r>
          </a:p>
          <a:p>
            <a:pPr lvl="1">
              <a:buNone/>
            </a:pPr>
            <a:r>
              <a:rPr lang="ru-RU" sz="1800" dirty="0" smtClean="0">
                <a:latin typeface="+mn-lt"/>
                <a:sym typeface="Symbol"/>
              </a:rPr>
              <a:t>его </a:t>
            </a:r>
            <a:r>
              <a:rPr lang="ru-RU" sz="1800" dirty="0" err="1" smtClean="0">
                <a:latin typeface="+mn-lt"/>
                <a:sym typeface="Symbol"/>
              </a:rPr>
              <a:t>интесивность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</a:t>
            </a:r>
            <a:r>
              <a:rPr lang="en-US" sz="1800" b="1" baseline="-25000" dirty="0" smtClean="0">
                <a:sym typeface="Symbol"/>
              </a:rPr>
              <a:t>3, 36,7</a:t>
            </a:r>
            <a:endParaRPr lang="en-US" sz="1800" dirty="0" smtClean="0">
              <a:latin typeface="+mn-lt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79" y="3276600"/>
            <a:ext cx="35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Ничего более!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D11EB-BADD-4CB9-A184-F83BB466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00" y="188640"/>
            <a:ext cx="432048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060540" y="165944"/>
            <a:ext cx="4320480" cy="189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164" y="850020"/>
            <a:ext cx="48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Движение во времени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588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003AF-ABB3-4D3F-A457-A83E5889F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00" y="188640"/>
            <a:ext cx="432048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060540" y="165944"/>
            <a:ext cx="4320480" cy="196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164" y="850020"/>
            <a:ext cx="48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Движение во времени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16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692E1-D5B9-45D8-A25D-0937D4B7F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00" y="188640"/>
            <a:ext cx="432048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65944"/>
            <a:ext cx="4320480" cy="196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164" y="850020"/>
            <a:ext cx="48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Движение во времени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367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56E6C-42B2-4232-85BF-D7C92B3E6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00" y="188640"/>
            <a:ext cx="432048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060540" y="165944"/>
            <a:ext cx="4320480" cy="203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164" y="850020"/>
            <a:ext cx="48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Движение во времени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055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B1B52-1888-49BF-9779-63FA8865A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4248" y="908720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 = x/</a:t>
            </a:r>
            <a:r>
              <a:rPr lang="en-US" sz="2400" dirty="0" smtClean="0">
                <a:sym typeface="Symbol" panose="05050102010706020507" pitchFamily="18" charset="2"/>
              </a:rPr>
              <a:t> - t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805264"/>
            <a:ext cx="8136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Амплитуды складываются если разность фаз </a:t>
            </a:r>
            <a:r>
              <a:rPr lang="ru-RU" sz="2400" dirty="0" smtClean="0">
                <a:sym typeface="Symbol" panose="05050102010706020507" pitchFamily="18" charset="2"/>
              </a:rPr>
              <a:t> = целое число (длин волн)</a:t>
            </a:r>
            <a:r>
              <a:rPr lang="ru-RU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612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Рассеяние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47" y="1423071"/>
            <a:ext cx="6137341" cy="5246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55268" flipH="1">
            <a:off x="4541392" y="1728905"/>
            <a:ext cx="5875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sym typeface="Symbol" panose="05050102010706020507" pitchFamily="18" charset="2"/>
              </a:rPr>
              <a:t></a:t>
            </a:r>
            <a:endParaRPr lang="en-US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97598" y="2204864"/>
            <a:ext cx="622474" cy="2465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20178256">
            <a:off x="8353267" y="563555"/>
            <a:ext cx="118501" cy="866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68344" y="87256"/>
            <a:ext cx="124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Детектор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8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</TotalTime>
  <Words>641</Words>
  <Application>Microsoft Office PowerPoint</Application>
  <PresentationFormat>Экран (4:3)</PresentationFormat>
  <Paragraphs>199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HG Mincho Light J;MS Gothic;HG </vt:lpstr>
      <vt:lpstr>Symbol</vt:lpstr>
      <vt:lpstr>Times New Roman</vt:lpstr>
      <vt:lpstr>Тема Office</vt:lpstr>
      <vt:lpstr>В появлении темных пятен нет шаманства!</vt:lpstr>
      <vt:lpstr>Одномерная электромагнитная 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Рассеяние</vt:lpstr>
      <vt:lpstr>Рассеянная волна в 3D</vt:lpstr>
      <vt:lpstr>Презентация PowerPoint</vt:lpstr>
      <vt:lpstr>  В каком направлении кристалл усиливает сигнал от волны рассеяния?</vt:lpstr>
      <vt:lpstr>Презентация PowerPoint</vt:lpstr>
      <vt:lpstr>Кристалл в 2D</vt:lpstr>
      <vt:lpstr>В вычислении черновой функции ЭП по рефлексам и фазам нет шаманства!</vt:lpstr>
      <vt:lpstr>Разложение функции в ряд Фурье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“Одномерный кристалл”</vt:lpstr>
      <vt:lpstr>Разрешение структуры</vt:lpstr>
      <vt:lpstr>Ряд Фурье для функции ЭП в относительных координатах</vt:lpstr>
      <vt:lpstr>Презентация PowerPoint</vt:lpstr>
      <vt:lpstr>3. Результат оцифровывается и превращается в  файл структурных факторов</vt:lpstr>
      <vt:lpstr>Соответствие структурных факторов и функции ЭП (x,y,z) 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курса</dc:title>
  <dc:creator>aba</dc:creator>
  <cp:lastModifiedBy>aba</cp:lastModifiedBy>
  <cp:revision>266</cp:revision>
  <dcterms:created xsi:type="dcterms:W3CDTF">2008-08-28T08:30:04Z</dcterms:created>
  <dcterms:modified xsi:type="dcterms:W3CDTF">2019-10-11T09:09:48Z</dcterms:modified>
</cp:coreProperties>
</file>