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sldIdLst>
    <p:sldId id="302" r:id="rId2"/>
    <p:sldId id="329" r:id="rId3"/>
    <p:sldId id="330" r:id="rId4"/>
    <p:sldId id="331" r:id="rId5"/>
    <p:sldId id="332" r:id="rId6"/>
    <p:sldId id="333" r:id="rId7"/>
    <p:sldId id="342" r:id="rId8"/>
    <p:sldId id="343" r:id="rId9"/>
    <p:sldId id="344" r:id="rId10"/>
    <p:sldId id="345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04" r:id="rId20"/>
    <p:sldId id="305" r:id="rId21"/>
    <p:sldId id="310" r:id="rId22"/>
    <p:sldId id="313" r:id="rId23"/>
    <p:sldId id="314" r:id="rId24"/>
    <p:sldId id="315" r:id="rId25"/>
    <p:sldId id="327" r:id="rId26"/>
    <p:sldId id="328" r:id="rId27"/>
    <p:sldId id="286" r:id="rId28"/>
    <p:sldId id="257" r:id="rId29"/>
    <p:sldId id="258" r:id="rId30"/>
    <p:sldId id="264" r:id="rId31"/>
    <p:sldId id="260" r:id="rId32"/>
    <p:sldId id="261" r:id="rId33"/>
    <p:sldId id="268" r:id="rId34"/>
    <p:sldId id="263" r:id="rId35"/>
    <p:sldId id="269" r:id="rId36"/>
    <p:sldId id="262" r:id="rId37"/>
    <p:sldId id="270" r:id="rId38"/>
    <p:sldId id="271" r:id="rId39"/>
    <p:sldId id="273" r:id="rId40"/>
    <p:sldId id="274" r:id="rId41"/>
    <p:sldId id="287" r:id="rId42"/>
    <p:sldId id="272" r:id="rId43"/>
    <p:sldId id="288" r:id="rId44"/>
    <p:sldId id="275" r:id="rId45"/>
    <p:sldId id="276" r:id="rId46"/>
    <p:sldId id="277" r:id="rId47"/>
    <p:sldId id="284" r:id="rId48"/>
    <p:sldId id="296" r:id="rId49"/>
    <p:sldId id="297" r:id="rId50"/>
    <p:sldId id="285" r:id="rId51"/>
    <p:sldId id="298" r:id="rId52"/>
    <p:sldId id="299" r:id="rId53"/>
    <p:sldId id="301" r:id="rId54"/>
    <p:sldId id="300" r:id="rId55"/>
    <p:sldId id="289" r:id="rId56"/>
    <p:sldId id="290" r:id="rId57"/>
    <p:sldId id="291" r:id="rId58"/>
    <p:sldId id="292" r:id="rId59"/>
    <p:sldId id="293" r:id="rId60"/>
    <p:sldId id="294" r:id="rId61"/>
    <p:sldId id="295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01" autoAdjust="0"/>
  </p:normalViewPr>
  <p:slideViewPr>
    <p:cSldViewPr>
      <p:cViewPr varScale="1">
        <p:scale>
          <a:sx n="90" d="100"/>
          <a:sy n="90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850FC-78EB-45B0-9015-D4A96B933295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70C3F-7A38-438D-A5C3-BE8E00F13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F2C7-CC33-4340-ABAA-04587DEC7A6A}" type="datetime1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51E4-BA55-47E9-B72C-6C3049DACD31}" type="datetime1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C099-35C0-4F40-B3EC-79686C3FFCEB}" type="datetime1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961E-5698-48C4-A521-1BE7DF5D0997}" type="datetime1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34A5-DBD0-4727-9245-6A3F54AB681D}" type="datetime1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9152-BADF-4D05-ACC9-724051918689}" type="datetime1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6614-8658-407B-B21D-6F36FA0B9150}" type="datetime1">
              <a:rPr lang="ru-RU" smtClean="0"/>
              <a:pPr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4507-60C8-463B-AA84-60CCE636EB87}" type="datetime1">
              <a:rPr lang="ru-RU" smtClean="0"/>
              <a:pPr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723A-BC83-4842-94E5-A6425CE57034}" type="datetime1">
              <a:rPr lang="ru-RU" smtClean="0"/>
              <a:pPr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489E-8406-4DB7-86B3-293B6F7D239E}" type="datetime1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D7C0-8B82-45F5-AF24-203D12776DFE}" type="datetime1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5F4A1-D609-4EB9-B27F-E743EF8181CE}" type="datetime1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2B89C-DC0C-44BF-9AD8-DF3FB40A7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кристалл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Основные понятия для понимания что содержится в файле </a:t>
            </a:r>
            <a:r>
              <a:rPr lang="en-US" dirty="0" smtClean="0"/>
              <a:t>PDB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en-US" smtClean="0"/>
              <a:t>Кристаллическая конфигурация обладает обычно не только трансляционными симметриями</a:t>
            </a:r>
          </a:p>
          <a:p>
            <a:r>
              <a:rPr lang="ru-RU" altLang="en-US" smtClean="0"/>
              <a:t>К ним могут относится: </a:t>
            </a:r>
          </a:p>
          <a:p>
            <a:pPr lvl="1"/>
            <a:r>
              <a:rPr lang="ru-RU" altLang="en-US" smtClean="0"/>
              <a:t>вращения вокруг оси (3</a:t>
            </a:r>
            <a:r>
              <a:rPr lang="en-US" altLang="en-US" smtClean="0"/>
              <a:t>D) </a:t>
            </a:r>
            <a:r>
              <a:rPr lang="ru-RU" altLang="en-US" smtClean="0"/>
              <a:t>или точки (</a:t>
            </a:r>
            <a:r>
              <a:rPr lang="en-US" altLang="en-US" smtClean="0"/>
              <a:t>2D)</a:t>
            </a:r>
          </a:p>
          <a:p>
            <a:pPr lvl="1"/>
            <a:r>
              <a:rPr lang="ru-RU" altLang="en-US" smtClean="0"/>
              <a:t>винтовое движение: вращение вокруг оси плюс трансляция параллельно этой оси (только </a:t>
            </a:r>
            <a:r>
              <a:rPr lang="en-US" altLang="en-US" smtClean="0"/>
              <a:t>3D)</a:t>
            </a:r>
            <a:r>
              <a:rPr lang="ru-RU" altLang="en-US" smtClean="0"/>
              <a:t> </a:t>
            </a:r>
          </a:p>
          <a:p>
            <a:r>
              <a:rPr lang="ru-RU" altLang="en-US" smtClean="0"/>
              <a:t>К ним </a:t>
            </a:r>
            <a:r>
              <a:rPr lang="ru-RU" altLang="en-US" i="1" u="sng" smtClean="0"/>
              <a:t>не могут относиться</a:t>
            </a:r>
            <a:r>
              <a:rPr lang="ru-RU" altLang="en-US" smtClean="0"/>
              <a:t> движения, включающие зеркальную симметрию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mtClean="0"/>
          </a:p>
          <a:p>
            <a:pPr lvl="1"/>
            <a:endParaRPr lang="ru-RU" altLang="en-US" smtClean="0"/>
          </a:p>
        </p:txBody>
      </p:sp>
      <p:sp>
        <p:nvSpPr>
          <p:cNvPr id="2765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29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r>
              <a:rPr lang="en-US" dirty="0" smtClean="0"/>
              <a:t>a</a:t>
            </a:r>
            <a:r>
              <a:rPr lang="ru-RU" dirty="0" smtClean="0"/>
              <a:t>. Функция ЭП кристалла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4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6"/>
          <p:cNvSpPr txBox="1">
            <a:spLocks noChangeArrowheads="1"/>
          </p:cNvSpPr>
          <p:nvPr/>
        </p:nvSpPr>
        <p:spPr bwMode="auto">
          <a:xfrm>
            <a:off x="228600" y="685800"/>
            <a:ext cx="37673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en-US" sz="2800" dirty="0" smtClean="0">
                <a:solidFill>
                  <a:schemeClr val="tx2"/>
                </a:solidFill>
              </a:rPr>
              <a:t>4. Выбор кристаллографической  ячейки</a:t>
            </a:r>
            <a:endParaRPr lang="ru-RU" altLang="en-US" sz="2800" dirty="0">
              <a:solidFill>
                <a:schemeClr val="tx2"/>
              </a:solidFill>
            </a:endParaRPr>
          </a:p>
        </p:txBody>
      </p:sp>
      <p:pic>
        <p:nvPicPr>
          <p:cNvPr id="19459" name="Picture 2" descr="F:\Common\Education\FBB\Year_03\Term_5\BioInformatics\Xray\Crysral\1_5sq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0"/>
            <a:ext cx="4922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181600" y="1447800"/>
            <a:ext cx="533400" cy="533400"/>
            <a:chOff x="3264" y="912"/>
            <a:chExt cx="336" cy="336"/>
          </a:xfrm>
        </p:grpSpPr>
        <p:sp>
          <p:nvSpPr>
            <p:cNvPr id="19487" name="Line 3"/>
            <p:cNvSpPr>
              <a:spLocks noChangeShapeType="1"/>
            </p:cNvSpPr>
            <p:nvPr/>
          </p:nvSpPr>
          <p:spPr bwMode="auto">
            <a:xfrm>
              <a:off x="3264" y="1248"/>
              <a:ext cx="33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4"/>
            <p:cNvSpPr>
              <a:spLocks noChangeShapeType="1"/>
            </p:cNvSpPr>
            <p:nvPr/>
          </p:nvSpPr>
          <p:spPr bwMode="auto">
            <a:xfrm flipV="1">
              <a:off x="3264" y="912"/>
              <a:ext cx="0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5"/>
            <p:cNvSpPr>
              <a:spLocks noChangeShapeType="1"/>
            </p:cNvSpPr>
            <p:nvPr/>
          </p:nvSpPr>
          <p:spPr bwMode="auto">
            <a:xfrm>
              <a:off x="3264" y="912"/>
              <a:ext cx="33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6"/>
            <p:cNvSpPr>
              <a:spLocks noChangeShapeType="1"/>
            </p:cNvSpPr>
            <p:nvPr/>
          </p:nvSpPr>
          <p:spPr bwMode="auto">
            <a:xfrm>
              <a:off x="3600" y="912"/>
              <a:ext cx="0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715000" y="3429000"/>
            <a:ext cx="914400" cy="457200"/>
            <a:chOff x="3600" y="2160"/>
            <a:chExt cx="576" cy="288"/>
          </a:xfrm>
        </p:grpSpPr>
        <p:sp>
          <p:nvSpPr>
            <p:cNvPr id="19483" name="Line 8"/>
            <p:cNvSpPr>
              <a:spLocks noChangeShapeType="1"/>
            </p:cNvSpPr>
            <p:nvPr/>
          </p:nvSpPr>
          <p:spPr bwMode="auto">
            <a:xfrm>
              <a:off x="3600" y="2448"/>
              <a:ext cx="288" cy="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9"/>
            <p:cNvSpPr>
              <a:spLocks noChangeShapeType="1"/>
            </p:cNvSpPr>
            <p:nvPr/>
          </p:nvSpPr>
          <p:spPr bwMode="auto">
            <a:xfrm flipV="1">
              <a:off x="3600" y="2160"/>
              <a:ext cx="288" cy="288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10"/>
            <p:cNvSpPr>
              <a:spLocks noChangeShapeType="1"/>
            </p:cNvSpPr>
            <p:nvPr/>
          </p:nvSpPr>
          <p:spPr bwMode="auto">
            <a:xfrm>
              <a:off x="3888" y="2160"/>
              <a:ext cx="288" cy="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11"/>
            <p:cNvSpPr>
              <a:spLocks noChangeShapeType="1"/>
            </p:cNvSpPr>
            <p:nvPr/>
          </p:nvSpPr>
          <p:spPr bwMode="auto">
            <a:xfrm flipH="1">
              <a:off x="3888" y="2160"/>
              <a:ext cx="288" cy="288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6172200" y="3886200"/>
            <a:ext cx="2438400" cy="990600"/>
            <a:chOff x="3888" y="2448"/>
            <a:chExt cx="1536" cy="624"/>
          </a:xfrm>
        </p:grpSpPr>
        <p:sp>
          <p:nvSpPr>
            <p:cNvPr id="19479" name="Line 12"/>
            <p:cNvSpPr>
              <a:spLocks noChangeShapeType="1"/>
            </p:cNvSpPr>
            <p:nvPr/>
          </p:nvSpPr>
          <p:spPr bwMode="auto">
            <a:xfrm flipV="1">
              <a:off x="3888" y="2784"/>
              <a:ext cx="624" cy="288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13"/>
            <p:cNvSpPr>
              <a:spLocks noChangeShapeType="1"/>
            </p:cNvSpPr>
            <p:nvPr/>
          </p:nvSpPr>
          <p:spPr bwMode="auto">
            <a:xfrm flipV="1">
              <a:off x="3888" y="2784"/>
              <a:ext cx="912" cy="288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14"/>
            <p:cNvSpPr>
              <a:spLocks noChangeShapeType="1"/>
            </p:cNvSpPr>
            <p:nvPr/>
          </p:nvSpPr>
          <p:spPr bwMode="auto">
            <a:xfrm flipV="1">
              <a:off x="4800" y="2448"/>
              <a:ext cx="624" cy="336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15"/>
            <p:cNvSpPr>
              <a:spLocks noChangeShapeType="1"/>
            </p:cNvSpPr>
            <p:nvPr/>
          </p:nvSpPr>
          <p:spPr bwMode="auto">
            <a:xfrm flipV="1">
              <a:off x="4512" y="2448"/>
              <a:ext cx="912" cy="336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400800" y="685800"/>
            <a:ext cx="533400" cy="533400"/>
            <a:chOff x="3264" y="912"/>
            <a:chExt cx="336" cy="336"/>
          </a:xfrm>
        </p:grpSpPr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>
              <a:off x="3264" y="1248"/>
              <a:ext cx="336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 flipV="1">
              <a:off x="3264" y="912"/>
              <a:ext cx="0" cy="336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>
              <a:off x="3264" y="912"/>
              <a:ext cx="336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>
              <a:off x="3600" y="912"/>
              <a:ext cx="0" cy="336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7010400" y="1600200"/>
            <a:ext cx="533400" cy="533400"/>
            <a:chOff x="3264" y="912"/>
            <a:chExt cx="336" cy="336"/>
          </a:xfrm>
        </p:grpSpPr>
        <p:sp>
          <p:nvSpPr>
            <p:cNvPr id="19471" name="Line 24"/>
            <p:cNvSpPr>
              <a:spLocks noChangeShapeType="1"/>
            </p:cNvSpPr>
            <p:nvPr/>
          </p:nvSpPr>
          <p:spPr bwMode="auto">
            <a:xfrm>
              <a:off x="3264" y="1248"/>
              <a:ext cx="336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Line 25"/>
            <p:cNvSpPr>
              <a:spLocks noChangeShapeType="1"/>
            </p:cNvSpPr>
            <p:nvPr/>
          </p:nvSpPr>
          <p:spPr bwMode="auto">
            <a:xfrm flipV="1">
              <a:off x="3264" y="912"/>
              <a:ext cx="0" cy="33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26"/>
            <p:cNvSpPr>
              <a:spLocks noChangeShapeType="1"/>
            </p:cNvSpPr>
            <p:nvPr/>
          </p:nvSpPr>
          <p:spPr bwMode="auto">
            <a:xfrm>
              <a:off x="3264" y="912"/>
              <a:ext cx="336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27"/>
            <p:cNvSpPr>
              <a:spLocks noChangeShapeType="1"/>
            </p:cNvSpPr>
            <p:nvPr/>
          </p:nvSpPr>
          <p:spPr bwMode="auto">
            <a:xfrm>
              <a:off x="3600" y="912"/>
              <a:ext cx="0" cy="33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4419600" y="4495800"/>
            <a:ext cx="914400" cy="457200"/>
            <a:chOff x="3600" y="2160"/>
            <a:chExt cx="576" cy="288"/>
          </a:xfrm>
        </p:grpSpPr>
        <p:sp>
          <p:nvSpPr>
            <p:cNvPr id="19467" name="Line 30"/>
            <p:cNvSpPr>
              <a:spLocks noChangeShapeType="1"/>
            </p:cNvSpPr>
            <p:nvPr/>
          </p:nvSpPr>
          <p:spPr bwMode="auto">
            <a:xfrm>
              <a:off x="3600" y="2448"/>
              <a:ext cx="28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31"/>
            <p:cNvSpPr>
              <a:spLocks noChangeShapeType="1"/>
            </p:cNvSpPr>
            <p:nvPr/>
          </p:nvSpPr>
          <p:spPr bwMode="auto">
            <a:xfrm flipV="1">
              <a:off x="3600" y="2160"/>
              <a:ext cx="288" cy="28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32"/>
            <p:cNvSpPr>
              <a:spLocks noChangeShapeType="1"/>
            </p:cNvSpPr>
            <p:nvPr/>
          </p:nvSpPr>
          <p:spPr bwMode="auto">
            <a:xfrm>
              <a:off x="3888" y="2160"/>
              <a:ext cx="28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33"/>
            <p:cNvSpPr>
              <a:spLocks noChangeShapeType="1"/>
            </p:cNvSpPr>
            <p:nvPr/>
          </p:nvSpPr>
          <p:spPr bwMode="auto">
            <a:xfrm flipH="1">
              <a:off x="3888" y="2160"/>
              <a:ext cx="288" cy="28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63" name="Oval 35"/>
          <p:cNvSpPr>
            <a:spLocks noChangeArrowheads="1"/>
          </p:cNvSpPr>
          <p:nvPr/>
        </p:nvSpPr>
        <p:spPr bwMode="auto">
          <a:xfrm>
            <a:off x="6096000" y="457200"/>
            <a:ext cx="1143000" cy="914400"/>
          </a:xfrm>
          <a:prstGeom prst="ellipse">
            <a:avLst/>
          </a:prstGeom>
          <a:solidFill>
            <a:srgbClr val="FFFFCC">
              <a:alpha val="50195"/>
            </a:srgbClr>
          </a:solidFill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28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en-US" sz="3200" dirty="0" smtClean="0">
                <a:solidFill>
                  <a:schemeClr val="tx2"/>
                </a:solidFill>
              </a:rPr>
              <a:t>6.  </a:t>
            </a:r>
            <a:r>
              <a:rPr lang="ru-RU" altLang="en-US" sz="3200" dirty="0" err="1" smtClean="0">
                <a:solidFill>
                  <a:schemeClr val="tx2"/>
                </a:solidFill>
              </a:rPr>
              <a:t>Нетрансляционнай</a:t>
            </a:r>
            <a:r>
              <a:rPr lang="ru-RU" altLang="en-US" sz="3200" dirty="0" smtClean="0">
                <a:solidFill>
                  <a:schemeClr val="tx2"/>
                </a:solidFill>
              </a:rPr>
              <a:t> симметрии </a:t>
            </a:r>
            <a:r>
              <a:rPr lang="ru-RU" altLang="en-US" sz="3200" dirty="0">
                <a:solidFill>
                  <a:schemeClr val="tx2"/>
                </a:solidFill>
              </a:rPr>
              <a:t>конфигурации </a:t>
            </a:r>
            <a:r>
              <a:rPr lang="en-US" altLang="en-US" sz="3200" dirty="0">
                <a:solidFill>
                  <a:schemeClr val="tx2"/>
                </a:solidFill>
              </a:rPr>
              <a:t>“</a:t>
            </a:r>
            <a:r>
              <a:rPr lang="ru-RU" altLang="en-US" sz="3200" dirty="0">
                <a:solidFill>
                  <a:schemeClr val="tx2"/>
                </a:solidFill>
              </a:rPr>
              <a:t>квадратных молекул</a:t>
            </a:r>
            <a:r>
              <a:rPr lang="en-US" altLang="en-US" sz="3200" dirty="0">
                <a:solidFill>
                  <a:schemeClr val="tx2"/>
                </a:solidFill>
              </a:rPr>
              <a:t>”</a:t>
            </a:r>
            <a:endParaRPr lang="ru-RU" altLang="en-US" sz="3200" dirty="0">
              <a:solidFill>
                <a:schemeClr val="tx2"/>
              </a:solidFill>
            </a:endParaRPr>
          </a:p>
        </p:txBody>
      </p:sp>
      <p:grpSp>
        <p:nvGrpSpPr>
          <p:cNvPr id="20483" name="Group 6"/>
          <p:cNvGrpSpPr>
            <a:grpSpLocks noChangeAspect="1"/>
          </p:cNvGrpSpPr>
          <p:nvPr/>
        </p:nvGrpSpPr>
        <p:grpSpPr bwMode="auto">
          <a:xfrm>
            <a:off x="1371600" y="1524000"/>
            <a:ext cx="5943600" cy="4837113"/>
            <a:chOff x="480" y="0"/>
            <a:chExt cx="5280" cy="4297"/>
          </a:xfrm>
        </p:grpSpPr>
        <p:pic>
          <p:nvPicPr>
            <p:cNvPr id="20484" name="Picture 7" descr="F:\Common\Education\FBB\Year_03\Term_5\BioInformatics\Xray\Crysral\Sq_pa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0"/>
              <a:ext cx="5280" cy="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85" name="Group 8"/>
            <p:cNvGrpSpPr>
              <a:grpSpLocks noChangeAspect="1"/>
            </p:cNvGrpSpPr>
            <p:nvPr/>
          </p:nvGrpSpPr>
          <p:grpSpPr bwMode="auto">
            <a:xfrm>
              <a:off x="672" y="240"/>
              <a:ext cx="4704" cy="3792"/>
              <a:chOff x="672" y="240"/>
              <a:chExt cx="4704" cy="3792"/>
            </a:xfrm>
          </p:grpSpPr>
          <p:grpSp>
            <p:nvGrpSpPr>
              <p:cNvPr id="20486" name="Group 9"/>
              <p:cNvGrpSpPr>
                <a:grpSpLocks noChangeAspect="1"/>
              </p:cNvGrpSpPr>
              <p:nvPr/>
            </p:nvGrpSpPr>
            <p:grpSpPr bwMode="auto">
              <a:xfrm>
                <a:off x="672" y="1152"/>
                <a:ext cx="4704" cy="96"/>
                <a:chOff x="672" y="3936"/>
                <a:chExt cx="4656" cy="96"/>
              </a:xfrm>
            </p:grpSpPr>
            <p:sp>
              <p:nvSpPr>
                <p:cNvPr id="20515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672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16" name="Rectangl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1584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17" name="Rectangl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2496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18" name="Rectangl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3408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19" name="Rectangl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20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487" name="Group 16"/>
              <p:cNvGrpSpPr>
                <a:grpSpLocks noChangeAspect="1"/>
              </p:cNvGrpSpPr>
              <p:nvPr/>
            </p:nvGrpSpPr>
            <p:grpSpPr bwMode="auto">
              <a:xfrm>
                <a:off x="672" y="3936"/>
                <a:ext cx="4704" cy="96"/>
                <a:chOff x="672" y="3936"/>
                <a:chExt cx="4656" cy="96"/>
              </a:xfrm>
            </p:grpSpPr>
            <p:sp>
              <p:nvSpPr>
                <p:cNvPr id="20509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672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10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584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11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496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12" name="Rectangle 20"/>
                <p:cNvSpPr>
                  <a:spLocks noChangeAspect="1" noChangeArrowheads="1"/>
                </p:cNvSpPr>
                <p:nvPr/>
              </p:nvSpPr>
              <p:spPr bwMode="auto">
                <a:xfrm>
                  <a:off x="3408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13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14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488" name="Group 23"/>
              <p:cNvGrpSpPr>
                <a:grpSpLocks noChangeAspect="1"/>
              </p:cNvGrpSpPr>
              <p:nvPr/>
            </p:nvGrpSpPr>
            <p:grpSpPr bwMode="auto">
              <a:xfrm>
                <a:off x="672" y="3024"/>
                <a:ext cx="4704" cy="96"/>
                <a:chOff x="672" y="3936"/>
                <a:chExt cx="4656" cy="96"/>
              </a:xfrm>
            </p:grpSpPr>
            <p:sp>
              <p:nvSpPr>
                <p:cNvPr id="20503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672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04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1584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05" name="Rectangl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2496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06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408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07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08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489" name="Group 30"/>
              <p:cNvGrpSpPr>
                <a:grpSpLocks noChangeAspect="1"/>
              </p:cNvGrpSpPr>
              <p:nvPr/>
            </p:nvGrpSpPr>
            <p:grpSpPr bwMode="auto">
              <a:xfrm>
                <a:off x="672" y="2064"/>
                <a:ext cx="4704" cy="96"/>
                <a:chOff x="672" y="3936"/>
                <a:chExt cx="4656" cy="96"/>
              </a:xfrm>
            </p:grpSpPr>
            <p:sp>
              <p:nvSpPr>
                <p:cNvPr id="20497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672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98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1584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99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496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00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3408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01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02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0490" name="Group 37"/>
              <p:cNvGrpSpPr>
                <a:grpSpLocks noChangeAspect="1"/>
              </p:cNvGrpSpPr>
              <p:nvPr/>
            </p:nvGrpSpPr>
            <p:grpSpPr bwMode="auto">
              <a:xfrm>
                <a:off x="672" y="240"/>
                <a:ext cx="4704" cy="96"/>
                <a:chOff x="672" y="3936"/>
                <a:chExt cx="4656" cy="96"/>
              </a:xfrm>
            </p:grpSpPr>
            <p:sp>
              <p:nvSpPr>
                <p:cNvPr id="20491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672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92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1584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93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2496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94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3408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95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496" name="Rectangl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479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F:\Common\Education\FBB\Year_03\Term_5\BioInformatics\Xray\Crysral\Sq_p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13"/>
            <a:ext cx="8382000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Oval 7"/>
          <p:cNvSpPr>
            <a:spLocks noChangeAspect="1" noChangeArrowheads="1"/>
          </p:cNvSpPr>
          <p:nvPr/>
        </p:nvSpPr>
        <p:spPr bwMode="auto">
          <a:xfrm>
            <a:off x="46482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752600" y="1143000"/>
            <a:ext cx="6096000" cy="4648200"/>
            <a:chOff x="1104" y="720"/>
            <a:chExt cx="3840" cy="2928"/>
          </a:xfrm>
        </p:grpSpPr>
        <p:grpSp>
          <p:nvGrpSpPr>
            <p:cNvPr id="21550" name="Group 22"/>
            <p:cNvGrpSpPr>
              <a:grpSpLocks/>
            </p:cNvGrpSpPr>
            <p:nvPr/>
          </p:nvGrpSpPr>
          <p:grpSpPr bwMode="auto">
            <a:xfrm>
              <a:off x="1104" y="1632"/>
              <a:ext cx="3840" cy="2016"/>
              <a:chOff x="1104" y="1632"/>
              <a:chExt cx="3840" cy="2016"/>
            </a:xfrm>
          </p:grpSpPr>
          <p:sp>
            <p:nvSpPr>
              <p:cNvPr id="21555" name="Oval 8"/>
              <p:cNvSpPr>
                <a:spLocks noChangeAspect="1" noChangeArrowheads="1"/>
              </p:cNvSpPr>
              <p:nvPr/>
            </p:nvSpPr>
            <p:spPr bwMode="auto">
              <a:xfrm>
                <a:off x="3888" y="1632"/>
                <a:ext cx="96" cy="96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56" name="Oval 9"/>
              <p:cNvSpPr>
                <a:spLocks noChangeAspect="1" noChangeArrowheads="1"/>
              </p:cNvSpPr>
              <p:nvPr/>
            </p:nvSpPr>
            <p:spPr bwMode="auto">
              <a:xfrm>
                <a:off x="2016" y="1632"/>
                <a:ext cx="96" cy="96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57" name="Oval 10"/>
              <p:cNvSpPr>
                <a:spLocks noChangeAspect="1" noChangeArrowheads="1"/>
              </p:cNvSpPr>
              <p:nvPr/>
            </p:nvSpPr>
            <p:spPr bwMode="auto">
              <a:xfrm>
                <a:off x="1104" y="1632"/>
                <a:ext cx="96" cy="96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58" name="Oval 11"/>
              <p:cNvSpPr>
                <a:spLocks noChangeAspect="1" noChangeArrowheads="1"/>
              </p:cNvSpPr>
              <p:nvPr/>
            </p:nvSpPr>
            <p:spPr bwMode="auto">
              <a:xfrm>
                <a:off x="4848" y="1632"/>
                <a:ext cx="96" cy="96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59" name="Oval 12"/>
              <p:cNvSpPr>
                <a:spLocks noChangeAspect="1" noChangeArrowheads="1"/>
              </p:cNvSpPr>
              <p:nvPr/>
            </p:nvSpPr>
            <p:spPr bwMode="auto">
              <a:xfrm>
                <a:off x="2928" y="2592"/>
                <a:ext cx="96" cy="96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60" name="Oval 13"/>
              <p:cNvSpPr>
                <a:spLocks noChangeAspect="1" noChangeArrowheads="1"/>
              </p:cNvSpPr>
              <p:nvPr/>
            </p:nvSpPr>
            <p:spPr bwMode="auto">
              <a:xfrm>
                <a:off x="3888" y="2592"/>
                <a:ext cx="96" cy="96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61" name="Oval 14"/>
              <p:cNvSpPr>
                <a:spLocks noChangeAspect="1" noChangeArrowheads="1"/>
              </p:cNvSpPr>
              <p:nvPr/>
            </p:nvSpPr>
            <p:spPr bwMode="auto">
              <a:xfrm>
                <a:off x="2016" y="2592"/>
                <a:ext cx="96" cy="96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62" name="Oval 15"/>
              <p:cNvSpPr>
                <a:spLocks noChangeAspect="1" noChangeArrowheads="1"/>
              </p:cNvSpPr>
              <p:nvPr/>
            </p:nvSpPr>
            <p:spPr bwMode="auto">
              <a:xfrm>
                <a:off x="1104" y="2592"/>
                <a:ext cx="96" cy="96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63" name="Oval 16"/>
              <p:cNvSpPr>
                <a:spLocks noChangeAspect="1" noChangeArrowheads="1"/>
              </p:cNvSpPr>
              <p:nvPr/>
            </p:nvSpPr>
            <p:spPr bwMode="auto">
              <a:xfrm>
                <a:off x="4848" y="2592"/>
                <a:ext cx="96" cy="96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64" name="Oval 17"/>
              <p:cNvSpPr>
                <a:spLocks noChangeAspect="1" noChangeArrowheads="1"/>
              </p:cNvSpPr>
              <p:nvPr/>
            </p:nvSpPr>
            <p:spPr bwMode="auto">
              <a:xfrm>
                <a:off x="2928" y="3552"/>
                <a:ext cx="96" cy="96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65" name="Oval 18"/>
              <p:cNvSpPr>
                <a:spLocks noChangeAspect="1" noChangeArrowheads="1"/>
              </p:cNvSpPr>
              <p:nvPr/>
            </p:nvSpPr>
            <p:spPr bwMode="auto">
              <a:xfrm>
                <a:off x="3888" y="3552"/>
                <a:ext cx="96" cy="96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66" name="Oval 19"/>
              <p:cNvSpPr>
                <a:spLocks noChangeAspect="1" noChangeArrowheads="1"/>
              </p:cNvSpPr>
              <p:nvPr/>
            </p:nvSpPr>
            <p:spPr bwMode="auto">
              <a:xfrm>
                <a:off x="2016" y="3552"/>
                <a:ext cx="96" cy="96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67" name="Oval 20"/>
              <p:cNvSpPr>
                <a:spLocks noChangeAspect="1" noChangeArrowheads="1"/>
              </p:cNvSpPr>
              <p:nvPr/>
            </p:nvSpPr>
            <p:spPr bwMode="auto">
              <a:xfrm>
                <a:off x="1104" y="3552"/>
                <a:ext cx="96" cy="96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68" name="Oval 21"/>
              <p:cNvSpPr>
                <a:spLocks noChangeAspect="1" noChangeArrowheads="1"/>
              </p:cNvSpPr>
              <p:nvPr/>
            </p:nvSpPr>
            <p:spPr bwMode="auto">
              <a:xfrm>
                <a:off x="4848" y="3552"/>
                <a:ext cx="96" cy="96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1551" name="Oval 23"/>
            <p:cNvSpPr>
              <a:spLocks noChangeAspect="1" noChangeArrowheads="1"/>
            </p:cNvSpPr>
            <p:nvPr/>
          </p:nvSpPr>
          <p:spPr bwMode="auto">
            <a:xfrm>
              <a:off x="2976" y="720"/>
              <a:ext cx="96" cy="96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2" name="Oval 24"/>
            <p:cNvSpPr>
              <a:spLocks noChangeAspect="1" noChangeArrowheads="1"/>
            </p:cNvSpPr>
            <p:nvPr/>
          </p:nvSpPr>
          <p:spPr bwMode="auto">
            <a:xfrm>
              <a:off x="3840" y="720"/>
              <a:ext cx="96" cy="96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3" name="Oval 25"/>
            <p:cNvSpPr>
              <a:spLocks noChangeAspect="1" noChangeArrowheads="1"/>
            </p:cNvSpPr>
            <p:nvPr/>
          </p:nvSpPr>
          <p:spPr bwMode="auto">
            <a:xfrm>
              <a:off x="4704" y="720"/>
              <a:ext cx="96" cy="96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4" name="Oval 26"/>
            <p:cNvSpPr>
              <a:spLocks noChangeAspect="1" noChangeArrowheads="1"/>
            </p:cNvSpPr>
            <p:nvPr/>
          </p:nvSpPr>
          <p:spPr bwMode="auto">
            <a:xfrm>
              <a:off x="2016" y="720"/>
              <a:ext cx="96" cy="96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3581" name="Oval 29"/>
          <p:cNvSpPr>
            <a:spLocks noChangeAspect="1" noChangeArrowheads="1"/>
          </p:cNvSpPr>
          <p:nvPr/>
        </p:nvSpPr>
        <p:spPr bwMode="auto">
          <a:xfrm>
            <a:off x="5410200" y="2590800"/>
            <a:ext cx="152400" cy="152400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83" name="Arc 31"/>
          <p:cNvSpPr>
            <a:spLocks noChangeAspect="1"/>
          </p:cNvSpPr>
          <p:nvPr/>
        </p:nvSpPr>
        <p:spPr bwMode="auto">
          <a:xfrm>
            <a:off x="4679950" y="2439988"/>
            <a:ext cx="276225" cy="307975"/>
          </a:xfrm>
          <a:custGeom>
            <a:avLst/>
            <a:gdLst>
              <a:gd name="T0" fmla="*/ 0 w 26050"/>
              <a:gd name="T1" fmla="*/ 51968 h 29068"/>
              <a:gd name="T2" fmla="*/ 2779226 w 26050"/>
              <a:gd name="T3" fmla="*/ 3262991 h 29068"/>
              <a:gd name="T4" fmla="*/ 500344 w 26050"/>
              <a:gd name="T5" fmla="*/ 2424683 h 29068"/>
              <a:gd name="T6" fmla="*/ 0 60000 65536"/>
              <a:gd name="T7" fmla="*/ 0 60000 65536"/>
              <a:gd name="T8" fmla="*/ 0 60000 65536"/>
              <a:gd name="T9" fmla="*/ 0 w 26050"/>
              <a:gd name="T10" fmla="*/ 0 h 29068"/>
              <a:gd name="T11" fmla="*/ 26050 w 26050"/>
              <a:gd name="T12" fmla="*/ 29068 h 29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050" h="29068" fill="none" extrusionOk="0">
                <a:moveTo>
                  <a:pt x="0" y="463"/>
                </a:moveTo>
                <a:cubicBezTo>
                  <a:pt x="1463" y="155"/>
                  <a:pt x="2954" y="-1"/>
                  <a:pt x="4450" y="0"/>
                </a:cubicBezTo>
                <a:cubicBezTo>
                  <a:pt x="16379" y="0"/>
                  <a:pt x="26050" y="9670"/>
                  <a:pt x="26050" y="21600"/>
                </a:cubicBezTo>
                <a:cubicBezTo>
                  <a:pt x="26050" y="24148"/>
                  <a:pt x="25599" y="26676"/>
                  <a:pt x="24717" y="29067"/>
                </a:cubicBezTo>
              </a:path>
              <a:path w="26050" h="29068" stroke="0" extrusionOk="0">
                <a:moveTo>
                  <a:pt x="0" y="463"/>
                </a:moveTo>
                <a:cubicBezTo>
                  <a:pt x="1463" y="155"/>
                  <a:pt x="2954" y="-1"/>
                  <a:pt x="4450" y="0"/>
                </a:cubicBezTo>
                <a:cubicBezTo>
                  <a:pt x="16379" y="0"/>
                  <a:pt x="26050" y="9670"/>
                  <a:pt x="26050" y="21600"/>
                </a:cubicBezTo>
                <a:cubicBezTo>
                  <a:pt x="26050" y="24148"/>
                  <a:pt x="25599" y="26676"/>
                  <a:pt x="24717" y="29067"/>
                </a:cubicBezTo>
                <a:lnTo>
                  <a:pt x="445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84" name="Arc 32"/>
          <p:cNvSpPr>
            <a:spLocks noChangeAspect="1"/>
          </p:cNvSpPr>
          <p:nvPr/>
        </p:nvSpPr>
        <p:spPr bwMode="auto">
          <a:xfrm>
            <a:off x="5486400" y="1676400"/>
            <a:ext cx="276225" cy="307975"/>
          </a:xfrm>
          <a:custGeom>
            <a:avLst/>
            <a:gdLst>
              <a:gd name="T0" fmla="*/ 0 w 26050"/>
              <a:gd name="T1" fmla="*/ 51968 h 29068"/>
              <a:gd name="T2" fmla="*/ 2779226 w 26050"/>
              <a:gd name="T3" fmla="*/ 3262991 h 29068"/>
              <a:gd name="T4" fmla="*/ 500344 w 26050"/>
              <a:gd name="T5" fmla="*/ 2424683 h 29068"/>
              <a:gd name="T6" fmla="*/ 0 60000 65536"/>
              <a:gd name="T7" fmla="*/ 0 60000 65536"/>
              <a:gd name="T8" fmla="*/ 0 60000 65536"/>
              <a:gd name="T9" fmla="*/ 0 w 26050"/>
              <a:gd name="T10" fmla="*/ 0 h 29068"/>
              <a:gd name="T11" fmla="*/ 26050 w 26050"/>
              <a:gd name="T12" fmla="*/ 29068 h 29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050" h="29068" fill="none" extrusionOk="0">
                <a:moveTo>
                  <a:pt x="0" y="463"/>
                </a:moveTo>
                <a:cubicBezTo>
                  <a:pt x="1463" y="155"/>
                  <a:pt x="2954" y="-1"/>
                  <a:pt x="4450" y="0"/>
                </a:cubicBezTo>
                <a:cubicBezTo>
                  <a:pt x="16379" y="0"/>
                  <a:pt x="26050" y="9670"/>
                  <a:pt x="26050" y="21600"/>
                </a:cubicBezTo>
                <a:cubicBezTo>
                  <a:pt x="26050" y="24148"/>
                  <a:pt x="25599" y="26676"/>
                  <a:pt x="24717" y="29067"/>
                </a:cubicBezTo>
              </a:path>
              <a:path w="26050" h="29068" stroke="0" extrusionOk="0">
                <a:moveTo>
                  <a:pt x="0" y="463"/>
                </a:moveTo>
                <a:cubicBezTo>
                  <a:pt x="1463" y="155"/>
                  <a:pt x="2954" y="-1"/>
                  <a:pt x="4450" y="0"/>
                </a:cubicBezTo>
                <a:cubicBezTo>
                  <a:pt x="16379" y="0"/>
                  <a:pt x="26050" y="9670"/>
                  <a:pt x="26050" y="21600"/>
                </a:cubicBezTo>
                <a:cubicBezTo>
                  <a:pt x="26050" y="24148"/>
                  <a:pt x="25599" y="26676"/>
                  <a:pt x="24717" y="29067"/>
                </a:cubicBezTo>
                <a:lnTo>
                  <a:pt x="445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85" name="Arc 33"/>
          <p:cNvSpPr>
            <a:spLocks noChangeAspect="1"/>
          </p:cNvSpPr>
          <p:nvPr/>
        </p:nvSpPr>
        <p:spPr bwMode="auto">
          <a:xfrm>
            <a:off x="5259388" y="2438400"/>
            <a:ext cx="458787" cy="314325"/>
          </a:xfrm>
          <a:custGeom>
            <a:avLst/>
            <a:gdLst>
              <a:gd name="T0" fmla="*/ 176399 w 43200"/>
              <a:gd name="T1" fmla="*/ 3330083 h 29669"/>
              <a:gd name="T2" fmla="*/ 4722118 w 43200"/>
              <a:gd name="T3" fmla="*/ 3262628 h 29669"/>
              <a:gd name="T4" fmla="*/ 2436180 w 43200"/>
              <a:gd name="T5" fmla="*/ 2424410 h 29669"/>
              <a:gd name="T6" fmla="*/ 0 60000 65536"/>
              <a:gd name="T7" fmla="*/ 0 60000 65536"/>
              <a:gd name="T8" fmla="*/ 0 60000 65536"/>
              <a:gd name="T9" fmla="*/ 0 w 43200"/>
              <a:gd name="T10" fmla="*/ 0 h 29669"/>
              <a:gd name="T11" fmla="*/ 43200 w 43200"/>
              <a:gd name="T12" fmla="*/ 29669 h 296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9669" fill="none" extrusionOk="0">
                <a:moveTo>
                  <a:pt x="1563" y="29669"/>
                </a:moveTo>
                <a:cubicBezTo>
                  <a:pt x="530" y="27104"/>
                  <a:pt x="0" y="243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4148"/>
                  <a:pt x="42749" y="26676"/>
                  <a:pt x="41867" y="29067"/>
                </a:cubicBezTo>
              </a:path>
              <a:path w="43200" h="29669" stroke="0" extrusionOk="0">
                <a:moveTo>
                  <a:pt x="1563" y="29669"/>
                </a:moveTo>
                <a:cubicBezTo>
                  <a:pt x="530" y="27104"/>
                  <a:pt x="0" y="243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4148"/>
                  <a:pt x="42749" y="26676"/>
                  <a:pt x="41867" y="29067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1513" name="Group 76"/>
          <p:cNvGrpSpPr>
            <a:grpSpLocks/>
          </p:cNvGrpSpPr>
          <p:nvPr/>
        </p:nvGrpSpPr>
        <p:grpSpPr bwMode="auto">
          <a:xfrm>
            <a:off x="1066800" y="381000"/>
            <a:ext cx="7467600" cy="6019800"/>
            <a:chOff x="672" y="240"/>
            <a:chExt cx="4704" cy="3792"/>
          </a:xfrm>
        </p:grpSpPr>
        <p:grpSp>
          <p:nvGrpSpPr>
            <p:cNvPr id="21515" name="Group 62"/>
            <p:cNvGrpSpPr>
              <a:grpSpLocks/>
            </p:cNvGrpSpPr>
            <p:nvPr/>
          </p:nvGrpSpPr>
          <p:grpSpPr bwMode="auto">
            <a:xfrm>
              <a:off x="672" y="1152"/>
              <a:ext cx="4704" cy="96"/>
              <a:chOff x="672" y="3936"/>
              <a:chExt cx="4656" cy="96"/>
            </a:xfrm>
          </p:grpSpPr>
          <p:sp>
            <p:nvSpPr>
              <p:cNvPr id="21544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672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45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1584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46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2496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47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3408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48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4320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49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5232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1516" name="Group 40"/>
            <p:cNvGrpSpPr>
              <a:grpSpLocks/>
            </p:cNvGrpSpPr>
            <p:nvPr/>
          </p:nvGrpSpPr>
          <p:grpSpPr bwMode="auto">
            <a:xfrm>
              <a:off x="672" y="3936"/>
              <a:ext cx="4704" cy="96"/>
              <a:chOff x="672" y="3936"/>
              <a:chExt cx="4656" cy="96"/>
            </a:xfrm>
          </p:grpSpPr>
          <p:sp>
            <p:nvSpPr>
              <p:cNvPr id="2153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672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39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1584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40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2496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41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3408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42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4320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43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5232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1517" name="Group 48"/>
            <p:cNvGrpSpPr>
              <a:grpSpLocks/>
            </p:cNvGrpSpPr>
            <p:nvPr/>
          </p:nvGrpSpPr>
          <p:grpSpPr bwMode="auto">
            <a:xfrm>
              <a:off x="672" y="3024"/>
              <a:ext cx="4704" cy="96"/>
              <a:chOff x="672" y="3936"/>
              <a:chExt cx="4656" cy="96"/>
            </a:xfrm>
          </p:grpSpPr>
          <p:sp>
            <p:nvSpPr>
              <p:cNvPr id="21532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672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33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1584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34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2496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35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3408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36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4320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37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5232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1518" name="Group 55"/>
            <p:cNvGrpSpPr>
              <a:grpSpLocks/>
            </p:cNvGrpSpPr>
            <p:nvPr/>
          </p:nvGrpSpPr>
          <p:grpSpPr bwMode="auto">
            <a:xfrm>
              <a:off x="672" y="2064"/>
              <a:ext cx="4704" cy="96"/>
              <a:chOff x="672" y="3936"/>
              <a:chExt cx="4656" cy="96"/>
            </a:xfrm>
          </p:grpSpPr>
          <p:sp>
            <p:nvSpPr>
              <p:cNvPr id="21526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672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27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1584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28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2496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29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3408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30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4320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31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5232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1519" name="Group 69"/>
            <p:cNvGrpSpPr>
              <a:grpSpLocks/>
            </p:cNvGrpSpPr>
            <p:nvPr/>
          </p:nvGrpSpPr>
          <p:grpSpPr bwMode="auto">
            <a:xfrm>
              <a:off x="672" y="240"/>
              <a:ext cx="4704" cy="96"/>
              <a:chOff x="672" y="3936"/>
              <a:chExt cx="4656" cy="96"/>
            </a:xfrm>
          </p:grpSpPr>
          <p:sp>
            <p:nvSpPr>
              <p:cNvPr id="21520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672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21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1584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22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2496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23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3408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24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4320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25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5232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3580" name="Oval 28"/>
          <p:cNvSpPr>
            <a:spLocks noChangeAspect="1" noChangeArrowheads="1"/>
          </p:cNvSpPr>
          <p:nvPr/>
        </p:nvSpPr>
        <p:spPr bwMode="auto">
          <a:xfrm>
            <a:off x="5486400" y="1828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6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81" grpId="0" animBg="1"/>
      <p:bldP spid="23583" grpId="0" animBg="1"/>
      <p:bldP spid="23584" grpId="0" animBg="1"/>
      <p:bldP spid="23585" grpId="0" animBg="1"/>
      <p:bldP spid="235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70"/>
          <p:cNvGrpSpPr>
            <a:grpSpLocks/>
          </p:cNvGrpSpPr>
          <p:nvPr/>
        </p:nvGrpSpPr>
        <p:grpSpPr bwMode="auto">
          <a:xfrm>
            <a:off x="762000" y="0"/>
            <a:ext cx="8382000" cy="6821488"/>
            <a:chOff x="480" y="0"/>
            <a:chExt cx="5280" cy="4297"/>
          </a:xfrm>
        </p:grpSpPr>
        <p:pic>
          <p:nvPicPr>
            <p:cNvPr id="22536" name="Picture 3" descr="F:\Common\Education\FBB\Year_03\Term_5\BioInformatics\Xray\Crysral\Sq_pa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0"/>
              <a:ext cx="5280" cy="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7" name="Group 29"/>
            <p:cNvGrpSpPr>
              <a:grpSpLocks/>
            </p:cNvGrpSpPr>
            <p:nvPr/>
          </p:nvGrpSpPr>
          <p:grpSpPr bwMode="auto">
            <a:xfrm>
              <a:off x="672" y="240"/>
              <a:ext cx="4704" cy="3792"/>
              <a:chOff x="672" y="240"/>
              <a:chExt cx="4704" cy="3792"/>
            </a:xfrm>
          </p:grpSpPr>
          <p:grpSp>
            <p:nvGrpSpPr>
              <p:cNvPr id="22538" name="Group 30"/>
              <p:cNvGrpSpPr>
                <a:grpSpLocks/>
              </p:cNvGrpSpPr>
              <p:nvPr/>
            </p:nvGrpSpPr>
            <p:grpSpPr bwMode="auto">
              <a:xfrm>
                <a:off x="672" y="1152"/>
                <a:ext cx="4704" cy="96"/>
                <a:chOff x="672" y="3936"/>
                <a:chExt cx="4656" cy="96"/>
              </a:xfrm>
            </p:grpSpPr>
            <p:sp>
              <p:nvSpPr>
                <p:cNvPr id="22567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672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68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1584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69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496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70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3408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71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72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539" name="Group 37"/>
              <p:cNvGrpSpPr>
                <a:grpSpLocks/>
              </p:cNvGrpSpPr>
              <p:nvPr/>
            </p:nvGrpSpPr>
            <p:grpSpPr bwMode="auto">
              <a:xfrm>
                <a:off x="672" y="3936"/>
                <a:ext cx="4704" cy="96"/>
                <a:chOff x="672" y="3936"/>
                <a:chExt cx="4656" cy="96"/>
              </a:xfrm>
            </p:grpSpPr>
            <p:sp>
              <p:nvSpPr>
                <p:cNvPr id="22561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672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62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1584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63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2496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64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3408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65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66" name="Rectangl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540" name="Group 44"/>
              <p:cNvGrpSpPr>
                <a:grpSpLocks/>
              </p:cNvGrpSpPr>
              <p:nvPr/>
            </p:nvGrpSpPr>
            <p:grpSpPr bwMode="auto">
              <a:xfrm>
                <a:off x="672" y="3024"/>
                <a:ext cx="4704" cy="96"/>
                <a:chOff x="672" y="3936"/>
                <a:chExt cx="4656" cy="96"/>
              </a:xfrm>
            </p:grpSpPr>
            <p:sp>
              <p:nvSpPr>
                <p:cNvPr id="22555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672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56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1584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57" name="Rectangl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2496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58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3408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59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60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541" name="Group 51"/>
              <p:cNvGrpSpPr>
                <a:grpSpLocks/>
              </p:cNvGrpSpPr>
              <p:nvPr/>
            </p:nvGrpSpPr>
            <p:grpSpPr bwMode="auto">
              <a:xfrm>
                <a:off x="672" y="2064"/>
                <a:ext cx="4704" cy="96"/>
                <a:chOff x="672" y="3936"/>
                <a:chExt cx="4656" cy="96"/>
              </a:xfrm>
            </p:grpSpPr>
            <p:sp>
              <p:nvSpPr>
                <p:cNvPr id="22549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672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50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1584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51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2496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52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3408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53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54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2542" name="Group 58"/>
              <p:cNvGrpSpPr>
                <a:grpSpLocks/>
              </p:cNvGrpSpPr>
              <p:nvPr/>
            </p:nvGrpSpPr>
            <p:grpSpPr bwMode="auto">
              <a:xfrm>
                <a:off x="672" y="240"/>
                <a:ext cx="4704" cy="96"/>
                <a:chOff x="672" y="3936"/>
                <a:chExt cx="4656" cy="96"/>
              </a:xfrm>
            </p:grpSpPr>
            <p:sp>
              <p:nvSpPr>
                <p:cNvPr id="22543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672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44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1584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45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2496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46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408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47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548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5232" y="3936"/>
                  <a:ext cx="96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76200" y="533400"/>
            <a:ext cx="38398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en-US" sz="3200" dirty="0" smtClean="0">
                <a:solidFill>
                  <a:srgbClr val="008000"/>
                </a:solidFill>
              </a:rPr>
              <a:t>8. Асимметрическая </a:t>
            </a:r>
            <a:r>
              <a:rPr lang="ru-RU" altLang="en-US" sz="3200" dirty="0">
                <a:solidFill>
                  <a:srgbClr val="008000"/>
                </a:solidFill>
              </a:rPr>
              <a:t>единица</a:t>
            </a:r>
          </a:p>
        </p:txBody>
      </p: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4724400" y="1905000"/>
            <a:ext cx="838200" cy="1524000"/>
            <a:chOff x="2976" y="1200"/>
            <a:chExt cx="528" cy="960"/>
          </a:xfrm>
        </p:grpSpPr>
        <p:sp>
          <p:nvSpPr>
            <p:cNvPr id="22533" name="Line 66"/>
            <p:cNvSpPr>
              <a:spLocks noChangeShapeType="1"/>
            </p:cNvSpPr>
            <p:nvPr/>
          </p:nvSpPr>
          <p:spPr bwMode="auto">
            <a:xfrm flipV="1">
              <a:off x="2976" y="1200"/>
              <a:ext cx="480" cy="4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4" name="Line 67"/>
            <p:cNvSpPr>
              <a:spLocks noChangeShapeType="1"/>
            </p:cNvSpPr>
            <p:nvPr/>
          </p:nvSpPr>
          <p:spPr bwMode="auto">
            <a:xfrm>
              <a:off x="2976" y="1680"/>
              <a:ext cx="528" cy="4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Line 69"/>
            <p:cNvSpPr>
              <a:spLocks noChangeShapeType="1"/>
            </p:cNvSpPr>
            <p:nvPr/>
          </p:nvSpPr>
          <p:spPr bwMode="auto">
            <a:xfrm>
              <a:off x="3504" y="1200"/>
              <a:ext cx="0" cy="8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056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097"/>
          <p:cNvGrpSpPr>
            <a:grpSpLocks/>
          </p:cNvGrpSpPr>
          <p:nvPr/>
        </p:nvGrpSpPr>
        <p:grpSpPr bwMode="auto">
          <a:xfrm>
            <a:off x="914400" y="228600"/>
            <a:ext cx="7772400" cy="6172200"/>
            <a:chOff x="576" y="144"/>
            <a:chExt cx="4896" cy="3888"/>
          </a:xfrm>
        </p:grpSpPr>
        <p:grpSp>
          <p:nvGrpSpPr>
            <p:cNvPr id="23556" name="Group 1027"/>
            <p:cNvGrpSpPr>
              <a:grpSpLocks/>
            </p:cNvGrpSpPr>
            <p:nvPr/>
          </p:nvGrpSpPr>
          <p:grpSpPr bwMode="auto">
            <a:xfrm>
              <a:off x="672" y="1152"/>
              <a:ext cx="4704" cy="96"/>
              <a:chOff x="672" y="3936"/>
              <a:chExt cx="4656" cy="96"/>
            </a:xfrm>
          </p:grpSpPr>
          <p:sp>
            <p:nvSpPr>
              <p:cNvPr id="23620" name="Rectangle 1028"/>
              <p:cNvSpPr>
                <a:spLocks noChangeAspect="1" noChangeArrowheads="1"/>
              </p:cNvSpPr>
              <p:nvPr/>
            </p:nvSpPr>
            <p:spPr bwMode="auto">
              <a:xfrm>
                <a:off x="672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21" name="Rectangle 1029"/>
              <p:cNvSpPr>
                <a:spLocks noChangeAspect="1" noChangeArrowheads="1"/>
              </p:cNvSpPr>
              <p:nvPr/>
            </p:nvSpPr>
            <p:spPr bwMode="auto">
              <a:xfrm>
                <a:off x="1584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22" name="Rectangle 1030"/>
              <p:cNvSpPr>
                <a:spLocks noChangeAspect="1" noChangeArrowheads="1"/>
              </p:cNvSpPr>
              <p:nvPr/>
            </p:nvSpPr>
            <p:spPr bwMode="auto">
              <a:xfrm>
                <a:off x="2496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23" name="Rectangle 1031"/>
              <p:cNvSpPr>
                <a:spLocks noChangeAspect="1" noChangeArrowheads="1"/>
              </p:cNvSpPr>
              <p:nvPr/>
            </p:nvSpPr>
            <p:spPr bwMode="auto">
              <a:xfrm>
                <a:off x="3408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24" name="Rectangle 1032"/>
              <p:cNvSpPr>
                <a:spLocks noChangeAspect="1" noChangeArrowheads="1"/>
              </p:cNvSpPr>
              <p:nvPr/>
            </p:nvSpPr>
            <p:spPr bwMode="auto">
              <a:xfrm>
                <a:off x="4320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25" name="Rectangle 1033"/>
              <p:cNvSpPr>
                <a:spLocks noChangeAspect="1" noChangeArrowheads="1"/>
              </p:cNvSpPr>
              <p:nvPr/>
            </p:nvSpPr>
            <p:spPr bwMode="auto">
              <a:xfrm>
                <a:off x="5232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3557" name="Group 1034"/>
            <p:cNvGrpSpPr>
              <a:grpSpLocks/>
            </p:cNvGrpSpPr>
            <p:nvPr/>
          </p:nvGrpSpPr>
          <p:grpSpPr bwMode="auto">
            <a:xfrm>
              <a:off x="672" y="3936"/>
              <a:ext cx="4704" cy="96"/>
              <a:chOff x="672" y="3936"/>
              <a:chExt cx="4656" cy="96"/>
            </a:xfrm>
          </p:grpSpPr>
          <p:sp>
            <p:nvSpPr>
              <p:cNvPr id="23614" name="Rectangle 1035"/>
              <p:cNvSpPr>
                <a:spLocks noChangeAspect="1" noChangeArrowheads="1"/>
              </p:cNvSpPr>
              <p:nvPr/>
            </p:nvSpPr>
            <p:spPr bwMode="auto">
              <a:xfrm>
                <a:off x="672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15" name="Rectangle 1036"/>
              <p:cNvSpPr>
                <a:spLocks noChangeAspect="1" noChangeArrowheads="1"/>
              </p:cNvSpPr>
              <p:nvPr/>
            </p:nvSpPr>
            <p:spPr bwMode="auto">
              <a:xfrm>
                <a:off x="1584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16" name="Rectangle 1037"/>
              <p:cNvSpPr>
                <a:spLocks noChangeAspect="1" noChangeArrowheads="1"/>
              </p:cNvSpPr>
              <p:nvPr/>
            </p:nvSpPr>
            <p:spPr bwMode="auto">
              <a:xfrm>
                <a:off x="2496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17" name="Rectangle 1038"/>
              <p:cNvSpPr>
                <a:spLocks noChangeAspect="1" noChangeArrowheads="1"/>
              </p:cNvSpPr>
              <p:nvPr/>
            </p:nvSpPr>
            <p:spPr bwMode="auto">
              <a:xfrm>
                <a:off x="3408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18" name="Rectangle 1039"/>
              <p:cNvSpPr>
                <a:spLocks noChangeAspect="1" noChangeArrowheads="1"/>
              </p:cNvSpPr>
              <p:nvPr/>
            </p:nvSpPr>
            <p:spPr bwMode="auto">
              <a:xfrm>
                <a:off x="4320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19" name="Rectangle 1040"/>
              <p:cNvSpPr>
                <a:spLocks noChangeAspect="1" noChangeArrowheads="1"/>
              </p:cNvSpPr>
              <p:nvPr/>
            </p:nvSpPr>
            <p:spPr bwMode="auto">
              <a:xfrm>
                <a:off x="5232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3558" name="Group 1041"/>
            <p:cNvGrpSpPr>
              <a:grpSpLocks/>
            </p:cNvGrpSpPr>
            <p:nvPr/>
          </p:nvGrpSpPr>
          <p:grpSpPr bwMode="auto">
            <a:xfrm>
              <a:off x="672" y="3024"/>
              <a:ext cx="4704" cy="96"/>
              <a:chOff x="672" y="3936"/>
              <a:chExt cx="4656" cy="96"/>
            </a:xfrm>
          </p:grpSpPr>
          <p:sp>
            <p:nvSpPr>
              <p:cNvPr id="23608" name="Rectangle 1042"/>
              <p:cNvSpPr>
                <a:spLocks noChangeAspect="1" noChangeArrowheads="1"/>
              </p:cNvSpPr>
              <p:nvPr/>
            </p:nvSpPr>
            <p:spPr bwMode="auto">
              <a:xfrm>
                <a:off x="672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09" name="Rectangle 1043"/>
              <p:cNvSpPr>
                <a:spLocks noChangeAspect="1" noChangeArrowheads="1"/>
              </p:cNvSpPr>
              <p:nvPr/>
            </p:nvSpPr>
            <p:spPr bwMode="auto">
              <a:xfrm>
                <a:off x="1584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10" name="Rectangle 1044"/>
              <p:cNvSpPr>
                <a:spLocks noChangeAspect="1" noChangeArrowheads="1"/>
              </p:cNvSpPr>
              <p:nvPr/>
            </p:nvSpPr>
            <p:spPr bwMode="auto">
              <a:xfrm>
                <a:off x="2496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11" name="Rectangle 1045"/>
              <p:cNvSpPr>
                <a:spLocks noChangeAspect="1" noChangeArrowheads="1"/>
              </p:cNvSpPr>
              <p:nvPr/>
            </p:nvSpPr>
            <p:spPr bwMode="auto">
              <a:xfrm>
                <a:off x="3408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12" name="Rectangle 1046"/>
              <p:cNvSpPr>
                <a:spLocks noChangeAspect="1" noChangeArrowheads="1"/>
              </p:cNvSpPr>
              <p:nvPr/>
            </p:nvSpPr>
            <p:spPr bwMode="auto">
              <a:xfrm>
                <a:off x="4320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13" name="Rectangle 1047"/>
              <p:cNvSpPr>
                <a:spLocks noChangeAspect="1" noChangeArrowheads="1"/>
              </p:cNvSpPr>
              <p:nvPr/>
            </p:nvSpPr>
            <p:spPr bwMode="auto">
              <a:xfrm>
                <a:off x="5232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3559" name="Group 1048"/>
            <p:cNvGrpSpPr>
              <a:grpSpLocks/>
            </p:cNvGrpSpPr>
            <p:nvPr/>
          </p:nvGrpSpPr>
          <p:grpSpPr bwMode="auto">
            <a:xfrm>
              <a:off x="672" y="2064"/>
              <a:ext cx="4704" cy="96"/>
              <a:chOff x="672" y="3936"/>
              <a:chExt cx="4656" cy="96"/>
            </a:xfrm>
          </p:grpSpPr>
          <p:sp>
            <p:nvSpPr>
              <p:cNvPr id="23602" name="Rectangle 1049"/>
              <p:cNvSpPr>
                <a:spLocks noChangeAspect="1" noChangeArrowheads="1"/>
              </p:cNvSpPr>
              <p:nvPr/>
            </p:nvSpPr>
            <p:spPr bwMode="auto">
              <a:xfrm>
                <a:off x="672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03" name="Rectangle 1050"/>
              <p:cNvSpPr>
                <a:spLocks noChangeAspect="1" noChangeArrowheads="1"/>
              </p:cNvSpPr>
              <p:nvPr/>
            </p:nvSpPr>
            <p:spPr bwMode="auto">
              <a:xfrm>
                <a:off x="1584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04" name="Rectangle 1051"/>
              <p:cNvSpPr>
                <a:spLocks noChangeAspect="1" noChangeArrowheads="1"/>
              </p:cNvSpPr>
              <p:nvPr/>
            </p:nvSpPr>
            <p:spPr bwMode="auto">
              <a:xfrm>
                <a:off x="2496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05" name="Rectangle 1052"/>
              <p:cNvSpPr>
                <a:spLocks noChangeAspect="1" noChangeArrowheads="1"/>
              </p:cNvSpPr>
              <p:nvPr/>
            </p:nvSpPr>
            <p:spPr bwMode="auto">
              <a:xfrm>
                <a:off x="3408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06" name="Rectangle 1053"/>
              <p:cNvSpPr>
                <a:spLocks noChangeAspect="1" noChangeArrowheads="1"/>
              </p:cNvSpPr>
              <p:nvPr/>
            </p:nvSpPr>
            <p:spPr bwMode="auto">
              <a:xfrm>
                <a:off x="4320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07" name="Rectangle 1054"/>
              <p:cNvSpPr>
                <a:spLocks noChangeAspect="1" noChangeArrowheads="1"/>
              </p:cNvSpPr>
              <p:nvPr/>
            </p:nvSpPr>
            <p:spPr bwMode="auto">
              <a:xfrm>
                <a:off x="5232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3560" name="Group 1055"/>
            <p:cNvGrpSpPr>
              <a:grpSpLocks/>
            </p:cNvGrpSpPr>
            <p:nvPr/>
          </p:nvGrpSpPr>
          <p:grpSpPr bwMode="auto">
            <a:xfrm>
              <a:off x="672" y="240"/>
              <a:ext cx="4704" cy="96"/>
              <a:chOff x="672" y="3936"/>
              <a:chExt cx="4656" cy="96"/>
            </a:xfrm>
          </p:grpSpPr>
          <p:sp>
            <p:nvSpPr>
              <p:cNvPr id="23596" name="Rectangle 1056"/>
              <p:cNvSpPr>
                <a:spLocks noChangeAspect="1" noChangeArrowheads="1"/>
              </p:cNvSpPr>
              <p:nvPr/>
            </p:nvSpPr>
            <p:spPr bwMode="auto">
              <a:xfrm>
                <a:off x="672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97" name="Rectangle 1057"/>
              <p:cNvSpPr>
                <a:spLocks noChangeAspect="1" noChangeArrowheads="1"/>
              </p:cNvSpPr>
              <p:nvPr/>
            </p:nvSpPr>
            <p:spPr bwMode="auto">
              <a:xfrm>
                <a:off x="1584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98" name="Rectangle 1058"/>
              <p:cNvSpPr>
                <a:spLocks noChangeAspect="1" noChangeArrowheads="1"/>
              </p:cNvSpPr>
              <p:nvPr/>
            </p:nvSpPr>
            <p:spPr bwMode="auto">
              <a:xfrm>
                <a:off x="2496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99" name="Rectangle 1059"/>
              <p:cNvSpPr>
                <a:spLocks noChangeAspect="1" noChangeArrowheads="1"/>
              </p:cNvSpPr>
              <p:nvPr/>
            </p:nvSpPr>
            <p:spPr bwMode="auto">
              <a:xfrm>
                <a:off x="3408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00" name="Rectangle 1060"/>
              <p:cNvSpPr>
                <a:spLocks noChangeAspect="1" noChangeArrowheads="1"/>
              </p:cNvSpPr>
              <p:nvPr/>
            </p:nvSpPr>
            <p:spPr bwMode="auto">
              <a:xfrm>
                <a:off x="4320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01" name="Rectangle 1061"/>
              <p:cNvSpPr>
                <a:spLocks noChangeAspect="1" noChangeArrowheads="1"/>
              </p:cNvSpPr>
              <p:nvPr/>
            </p:nvSpPr>
            <p:spPr bwMode="auto">
              <a:xfrm>
                <a:off x="5232" y="3936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3561" name="Group 1068"/>
            <p:cNvGrpSpPr>
              <a:grpSpLocks/>
            </p:cNvGrpSpPr>
            <p:nvPr/>
          </p:nvGrpSpPr>
          <p:grpSpPr bwMode="auto">
            <a:xfrm>
              <a:off x="576" y="144"/>
              <a:ext cx="4896" cy="240"/>
              <a:chOff x="576" y="144"/>
              <a:chExt cx="4896" cy="240"/>
            </a:xfrm>
          </p:grpSpPr>
          <p:sp>
            <p:nvSpPr>
              <p:cNvPr id="23590" name="AutoShape 1062"/>
              <p:cNvSpPr>
                <a:spLocks noChangeArrowheads="1"/>
              </p:cNvSpPr>
              <p:nvPr/>
            </p:nvSpPr>
            <p:spPr bwMode="auto">
              <a:xfrm>
                <a:off x="576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91" name="AutoShape 1063"/>
              <p:cNvSpPr>
                <a:spLocks noChangeArrowheads="1"/>
              </p:cNvSpPr>
              <p:nvPr/>
            </p:nvSpPr>
            <p:spPr bwMode="auto">
              <a:xfrm>
                <a:off x="1488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92" name="AutoShape 1064"/>
              <p:cNvSpPr>
                <a:spLocks noChangeArrowheads="1"/>
              </p:cNvSpPr>
              <p:nvPr/>
            </p:nvSpPr>
            <p:spPr bwMode="auto">
              <a:xfrm>
                <a:off x="2400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93" name="AutoShape 1065"/>
              <p:cNvSpPr>
                <a:spLocks noChangeArrowheads="1"/>
              </p:cNvSpPr>
              <p:nvPr/>
            </p:nvSpPr>
            <p:spPr bwMode="auto">
              <a:xfrm>
                <a:off x="3360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94" name="AutoShape 1066"/>
              <p:cNvSpPr>
                <a:spLocks noChangeArrowheads="1"/>
              </p:cNvSpPr>
              <p:nvPr/>
            </p:nvSpPr>
            <p:spPr bwMode="auto">
              <a:xfrm>
                <a:off x="4272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95" name="AutoShape 1067"/>
              <p:cNvSpPr>
                <a:spLocks noChangeArrowheads="1"/>
              </p:cNvSpPr>
              <p:nvPr/>
            </p:nvSpPr>
            <p:spPr bwMode="auto">
              <a:xfrm>
                <a:off x="5184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3562" name="Group 1069"/>
            <p:cNvGrpSpPr>
              <a:grpSpLocks/>
            </p:cNvGrpSpPr>
            <p:nvPr/>
          </p:nvGrpSpPr>
          <p:grpSpPr bwMode="auto">
            <a:xfrm>
              <a:off x="576" y="1056"/>
              <a:ext cx="4896" cy="240"/>
              <a:chOff x="576" y="144"/>
              <a:chExt cx="4896" cy="240"/>
            </a:xfrm>
          </p:grpSpPr>
          <p:sp>
            <p:nvSpPr>
              <p:cNvPr id="23584" name="AutoShape 1070"/>
              <p:cNvSpPr>
                <a:spLocks noChangeArrowheads="1"/>
              </p:cNvSpPr>
              <p:nvPr/>
            </p:nvSpPr>
            <p:spPr bwMode="auto">
              <a:xfrm>
                <a:off x="576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85" name="AutoShape 1071"/>
              <p:cNvSpPr>
                <a:spLocks noChangeArrowheads="1"/>
              </p:cNvSpPr>
              <p:nvPr/>
            </p:nvSpPr>
            <p:spPr bwMode="auto">
              <a:xfrm>
                <a:off x="1488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86" name="AutoShape 1072"/>
              <p:cNvSpPr>
                <a:spLocks noChangeArrowheads="1"/>
              </p:cNvSpPr>
              <p:nvPr/>
            </p:nvSpPr>
            <p:spPr bwMode="auto">
              <a:xfrm>
                <a:off x="2400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87" name="AutoShape 1073"/>
              <p:cNvSpPr>
                <a:spLocks noChangeArrowheads="1"/>
              </p:cNvSpPr>
              <p:nvPr/>
            </p:nvSpPr>
            <p:spPr bwMode="auto">
              <a:xfrm>
                <a:off x="3360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88" name="AutoShape 1074"/>
              <p:cNvSpPr>
                <a:spLocks noChangeArrowheads="1"/>
              </p:cNvSpPr>
              <p:nvPr/>
            </p:nvSpPr>
            <p:spPr bwMode="auto">
              <a:xfrm>
                <a:off x="4272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89" name="AutoShape 1075"/>
              <p:cNvSpPr>
                <a:spLocks noChangeArrowheads="1"/>
              </p:cNvSpPr>
              <p:nvPr/>
            </p:nvSpPr>
            <p:spPr bwMode="auto">
              <a:xfrm>
                <a:off x="5184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3563" name="Group 1076"/>
            <p:cNvGrpSpPr>
              <a:grpSpLocks/>
            </p:cNvGrpSpPr>
            <p:nvPr/>
          </p:nvGrpSpPr>
          <p:grpSpPr bwMode="auto">
            <a:xfrm>
              <a:off x="576" y="1968"/>
              <a:ext cx="4896" cy="240"/>
              <a:chOff x="576" y="144"/>
              <a:chExt cx="4896" cy="240"/>
            </a:xfrm>
          </p:grpSpPr>
          <p:sp>
            <p:nvSpPr>
              <p:cNvPr id="23578" name="AutoShape 1077"/>
              <p:cNvSpPr>
                <a:spLocks noChangeArrowheads="1"/>
              </p:cNvSpPr>
              <p:nvPr/>
            </p:nvSpPr>
            <p:spPr bwMode="auto">
              <a:xfrm>
                <a:off x="576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79" name="AutoShape 1078"/>
              <p:cNvSpPr>
                <a:spLocks noChangeArrowheads="1"/>
              </p:cNvSpPr>
              <p:nvPr/>
            </p:nvSpPr>
            <p:spPr bwMode="auto">
              <a:xfrm>
                <a:off x="1488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80" name="AutoShape 1079"/>
              <p:cNvSpPr>
                <a:spLocks noChangeArrowheads="1"/>
              </p:cNvSpPr>
              <p:nvPr/>
            </p:nvSpPr>
            <p:spPr bwMode="auto">
              <a:xfrm>
                <a:off x="2400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81" name="AutoShape 1080"/>
              <p:cNvSpPr>
                <a:spLocks noChangeArrowheads="1"/>
              </p:cNvSpPr>
              <p:nvPr/>
            </p:nvSpPr>
            <p:spPr bwMode="auto">
              <a:xfrm>
                <a:off x="3360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82" name="AutoShape 1081"/>
              <p:cNvSpPr>
                <a:spLocks noChangeArrowheads="1"/>
              </p:cNvSpPr>
              <p:nvPr/>
            </p:nvSpPr>
            <p:spPr bwMode="auto">
              <a:xfrm>
                <a:off x="4272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83" name="AutoShape 1082"/>
              <p:cNvSpPr>
                <a:spLocks noChangeArrowheads="1"/>
              </p:cNvSpPr>
              <p:nvPr/>
            </p:nvSpPr>
            <p:spPr bwMode="auto">
              <a:xfrm>
                <a:off x="5184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3564" name="Group 1083"/>
            <p:cNvGrpSpPr>
              <a:grpSpLocks/>
            </p:cNvGrpSpPr>
            <p:nvPr/>
          </p:nvGrpSpPr>
          <p:grpSpPr bwMode="auto">
            <a:xfrm>
              <a:off x="576" y="2880"/>
              <a:ext cx="4896" cy="240"/>
              <a:chOff x="576" y="144"/>
              <a:chExt cx="4896" cy="240"/>
            </a:xfrm>
          </p:grpSpPr>
          <p:sp>
            <p:nvSpPr>
              <p:cNvPr id="23572" name="AutoShape 1084"/>
              <p:cNvSpPr>
                <a:spLocks noChangeArrowheads="1"/>
              </p:cNvSpPr>
              <p:nvPr/>
            </p:nvSpPr>
            <p:spPr bwMode="auto">
              <a:xfrm>
                <a:off x="576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73" name="AutoShape 1085"/>
              <p:cNvSpPr>
                <a:spLocks noChangeArrowheads="1"/>
              </p:cNvSpPr>
              <p:nvPr/>
            </p:nvSpPr>
            <p:spPr bwMode="auto">
              <a:xfrm>
                <a:off x="1488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74" name="AutoShape 1086"/>
              <p:cNvSpPr>
                <a:spLocks noChangeArrowheads="1"/>
              </p:cNvSpPr>
              <p:nvPr/>
            </p:nvSpPr>
            <p:spPr bwMode="auto">
              <a:xfrm>
                <a:off x="2400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75" name="AutoShape 1087"/>
              <p:cNvSpPr>
                <a:spLocks noChangeArrowheads="1"/>
              </p:cNvSpPr>
              <p:nvPr/>
            </p:nvSpPr>
            <p:spPr bwMode="auto">
              <a:xfrm>
                <a:off x="3360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76" name="AutoShape 1088"/>
              <p:cNvSpPr>
                <a:spLocks noChangeArrowheads="1"/>
              </p:cNvSpPr>
              <p:nvPr/>
            </p:nvSpPr>
            <p:spPr bwMode="auto">
              <a:xfrm>
                <a:off x="4272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77" name="AutoShape 1089"/>
              <p:cNvSpPr>
                <a:spLocks noChangeArrowheads="1"/>
              </p:cNvSpPr>
              <p:nvPr/>
            </p:nvSpPr>
            <p:spPr bwMode="auto">
              <a:xfrm>
                <a:off x="5184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3565" name="Group 1090"/>
            <p:cNvGrpSpPr>
              <a:grpSpLocks/>
            </p:cNvGrpSpPr>
            <p:nvPr/>
          </p:nvGrpSpPr>
          <p:grpSpPr bwMode="auto">
            <a:xfrm>
              <a:off x="576" y="3792"/>
              <a:ext cx="4896" cy="240"/>
              <a:chOff x="576" y="144"/>
              <a:chExt cx="4896" cy="240"/>
            </a:xfrm>
          </p:grpSpPr>
          <p:sp>
            <p:nvSpPr>
              <p:cNvPr id="23566" name="AutoShape 1091"/>
              <p:cNvSpPr>
                <a:spLocks noChangeArrowheads="1"/>
              </p:cNvSpPr>
              <p:nvPr/>
            </p:nvSpPr>
            <p:spPr bwMode="auto">
              <a:xfrm>
                <a:off x="576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67" name="AutoShape 1092"/>
              <p:cNvSpPr>
                <a:spLocks noChangeArrowheads="1"/>
              </p:cNvSpPr>
              <p:nvPr/>
            </p:nvSpPr>
            <p:spPr bwMode="auto">
              <a:xfrm>
                <a:off x="1488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68" name="AutoShape 1093"/>
              <p:cNvSpPr>
                <a:spLocks noChangeArrowheads="1"/>
              </p:cNvSpPr>
              <p:nvPr/>
            </p:nvSpPr>
            <p:spPr bwMode="auto">
              <a:xfrm>
                <a:off x="2400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69" name="AutoShape 1094"/>
              <p:cNvSpPr>
                <a:spLocks noChangeArrowheads="1"/>
              </p:cNvSpPr>
              <p:nvPr/>
            </p:nvSpPr>
            <p:spPr bwMode="auto">
              <a:xfrm>
                <a:off x="3360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70" name="AutoShape 1095"/>
              <p:cNvSpPr>
                <a:spLocks noChangeArrowheads="1"/>
              </p:cNvSpPr>
              <p:nvPr/>
            </p:nvSpPr>
            <p:spPr bwMode="auto">
              <a:xfrm>
                <a:off x="4272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571" name="AutoShape 1096"/>
              <p:cNvSpPr>
                <a:spLocks noChangeArrowheads="1"/>
              </p:cNvSpPr>
              <p:nvPr/>
            </p:nvSpPr>
            <p:spPr bwMode="auto">
              <a:xfrm>
                <a:off x="5184" y="14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3555" name="Text Box 1098"/>
          <p:cNvSpPr txBox="1">
            <a:spLocks noChangeArrowheads="1"/>
          </p:cNvSpPr>
          <p:nvPr/>
        </p:nvSpPr>
        <p:spPr bwMode="auto">
          <a:xfrm>
            <a:off x="228600" y="762000"/>
            <a:ext cx="6627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en-US"/>
              <a:t>Упражнение. Найдите ассиметрическую единицу</a:t>
            </a:r>
          </a:p>
        </p:txBody>
      </p:sp>
    </p:spTree>
    <p:extLst>
      <p:ext uri="{BB962C8B-B14F-4D97-AF65-F5344CB8AC3E}">
        <p14:creationId xmlns:p14="http://schemas.microsoft.com/office/powerpoint/2010/main" val="7665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Common\Education\FBB\Year_03\Term_5\BioInformatics\Xray\Crysral\liz1MCE39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76200"/>
            <a:ext cx="9310688" cy="46196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rgbClr val="FF3300"/>
                </a:solidFill>
              </a:rPr>
              <a:t>Асимметрическую единицу можно выбирать разными способами</a:t>
            </a:r>
          </a:p>
        </p:txBody>
      </p:sp>
    </p:spTree>
    <p:extLst>
      <p:ext uri="{BB962C8B-B14F-4D97-AF65-F5344CB8AC3E}">
        <p14:creationId xmlns:p14="http://schemas.microsoft.com/office/powerpoint/2010/main" val="17225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Common\Education\FBB\Year_03\Term_5\BioInformatics\Xray\Crysral\E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0"/>
            <a:ext cx="5129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F:\Common\Education\FBB\Year_03\Term_5\BioInformatics\Xray\Crysral\angelsMCE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1735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7086600" y="4724400"/>
            <a:ext cx="1600200" cy="1905000"/>
            <a:chOff x="4656" y="3120"/>
            <a:chExt cx="1008" cy="1200"/>
          </a:xfrm>
        </p:grpSpPr>
        <p:pic>
          <p:nvPicPr>
            <p:cNvPr id="25605" name="Picture 5" descr="F:\Common\Education\FBB\Year_03\Term_5\BioInformatics\Xray\Crysral\Portrai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00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4656" y="4032"/>
              <a:ext cx="100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en-US" b="1">
                  <a:solidFill>
                    <a:srgbClr val="FF3300"/>
                  </a:solidFill>
                </a:rPr>
                <a:t>    Эшер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33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81600"/>
            <a:ext cx="8382000" cy="1524000"/>
          </a:xfrm>
        </p:spPr>
        <p:txBody>
          <a:bodyPr/>
          <a:lstStyle/>
          <a:p>
            <a:pPr algn="l" eaLnBrk="1" hangingPunct="1"/>
            <a:r>
              <a:rPr lang="ru-RU" altLang="en-US" sz="2800" smtClean="0"/>
              <a:t>А) </a:t>
            </a:r>
            <a:r>
              <a:rPr lang="ru-RU" altLang="en-US" sz="2800" smtClean="0">
                <a:ea typeface="MS Mincho" pitchFamily="49" charset="-128"/>
              </a:rPr>
              <a:t>Почему в структуре </a:t>
            </a:r>
            <a:r>
              <a:rPr lang="ru-RU" altLang="en-US" sz="2800" smtClean="0"/>
              <a:t>1</a:t>
            </a:r>
            <a:r>
              <a:rPr lang="en-US" altLang="en-US" sz="2800" smtClean="0"/>
              <a:t>rc2 </a:t>
            </a:r>
            <a:r>
              <a:rPr lang="ru-RU" altLang="en-US" sz="2800" smtClean="0"/>
              <a:t>присутствуют </a:t>
            </a:r>
            <a:r>
              <a:rPr lang="ru-RU" altLang="en-US" sz="2800" smtClean="0">
                <a:solidFill>
                  <a:srgbClr val="FF3300"/>
                </a:solidFill>
                <a:ea typeface="MS Mincho" pitchFamily="49" charset="-128"/>
              </a:rPr>
              <a:t>две</a:t>
            </a:r>
            <a:r>
              <a:rPr lang="ru-RU" altLang="en-US" sz="2800" smtClean="0"/>
              <a:t> молекулы</a:t>
            </a:r>
            <a:r>
              <a:rPr lang="ru-RU" altLang="en-US" sz="2800" smtClean="0">
                <a:ea typeface="MS Mincho" pitchFamily="49" charset="-128"/>
              </a:rPr>
              <a:t> одного и того же белка, удаленные друг от друга на 80</a:t>
            </a:r>
            <a:r>
              <a:rPr lang="ru-RU" altLang="en-US" sz="2800" smtClean="0"/>
              <a:t> </a:t>
            </a:r>
            <a:r>
              <a:rPr lang="ru-RU" altLang="en-US" sz="2800" smtClean="0">
                <a:cs typeface="Times New Roman" panose="02020603050405020304" pitchFamily="18" charset="0"/>
              </a:rPr>
              <a:t>Å</a:t>
            </a:r>
            <a:r>
              <a:rPr lang="ru-RU" altLang="en-US" sz="2800" smtClean="0"/>
              <a:t>?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476500" y="76200"/>
            <a:ext cx="419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400" b="1">
                <a:solidFill>
                  <a:srgbClr val="008000"/>
                </a:solidFill>
              </a:rPr>
              <a:t>1. </a:t>
            </a:r>
            <a:r>
              <a:rPr lang="ru-RU" altLang="en-US" sz="4400" b="1">
                <a:solidFill>
                  <a:srgbClr val="008000"/>
                </a:solidFill>
              </a:rPr>
              <a:t>Загадки </a:t>
            </a:r>
            <a:r>
              <a:rPr lang="en-US" altLang="en-US" sz="4400" b="1">
                <a:solidFill>
                  <a:srgbClr val="008000"/>
                </a:solidFill>
              </a:rPr>
              <a:t>PDB</a:t>
            </a:r>
            <a:endParaRPr lang="ru-RU" altLang="en-US" sz="4400" b="1">
              <a:solidFill>
                <a:srgbClr val="008000"/>
              </a:solidFill>
            </a:endParaRPr>
          </a:p>
        </p:txBody>
      </p:sp>
      <p:pic>
        <p:nvPicPr>
          <p:cNvPr id="3076" name="Рисунок 4" descr="two_m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6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340911"/>
            <a:ext cx="8986770" cy="6001643"/>
          </a:xfrm>
          <a:prstGeom prst="rect">
            <a:avLst/>
          </a:prstGeom>
          <a:solidFill>
            <a:srgbClr val="92D050">
              <a:alpha val="14000"/>
            </a:srgbClr>
          </a:solidFill>
        </p:spPr>
        <p:txBody>
          <a:bodyPr wrap="square">
            <a:spAutoFit/>
          </a:bodyPr>
          <a:lstStyle/>
          <a:p>
            <a:pPr indent="360680"/>
            <a:r>
              <a:rPr lang="en-US" sz="24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en-US" sz="2400" b="1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Кристалл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Что такое симметрия объекта, состоящего из молекул и </a:t>
            </a:r>
            <a:r>
              <a:rPr lang="ru-RU" sz="24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атомов?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 err="1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Что</a:t>
            </a:r>
            <a:r>
              <a:rPr lang="en-US" sz="24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такое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трансляционная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симметрия</a:t>
            </a:r>
            <a:r>
              <a:rPr lang="en-US" sz="24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ru-RU" sz="2400" dirty="0" smtClean="0">
              <a:solidFill>
                <a:srgbClr val="333333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Что </a:t>
            </a: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такое </a:t>
            </a:r>
            <a:r>
              <a:rPr lang="ru-RU" sz="24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кристалл? </a:t>
            </a: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терминах свойств его электронной </a:t>
            </a:r>
            <a:r>
              <a:rPr lang="ru-RU" sz="24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плотности?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 err="1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Что</a:t>
            </a:r>
            <a:r>
              <a:rPr lang="en-US" sz="24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такое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кристаллографическая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ячейка</a:t>
            </a:r>
            <a:r>
              <a:rPr lang="en-US" sz="24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ru-RU" sz="2400" dirty="0" smtClean="0">
              <a:solidFill>
                <a:srgbClr val="333333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 err="1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Что</a:t>
            </a:r>
            <a:r>
              <a:rPr lang="en-US" sz="24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такое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кристаллографическая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симметрия</a:t>
            </a:r>
            <a:r>
              <a:rPr lang="en-US" sz="24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ru-RU" sz="2400" dirty="0" smtClean="0">
              <a:solidFill>
                <a:srgbClr val="333333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Что </a:t>
            </a: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такое </a:t>
            </a:r>
            <a:r>
              <a:rPr lang="ru-RU" sz="2400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нетрансляционная</a:t>
            </a: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симметрия кристалла? Привести пример для плоского </a:t>
            </a:r>
            <a:r>
              <a:rPr lang="ru-RU" sz="24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кристалла.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Что </a:t>
            </a: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такое кристаллографическая группа, обозначение которой приводится в 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PDB</a:t>
            </a: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файле?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Что </a:t>
            </a: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такое асимметрическая ячейка </a:t>
            </a:r>
            <a:r>
              <a:rPr lang="ru-RU" sz="24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кристалла?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Какие </a:t>
            </a: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данные содержатся в 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PDB</a:t>
            </a: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файле для восстановления молекул из соседних асимметрических ячеек </a:t>
            </a:r>
            <a:r>
              <a:rPr lang="ru-RU" sz="24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кристалла?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Что </a:t>
            </a: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такое </a:t>
            </a:r>
            <a:r>
              <a:rPr lang="ru-RU" sz="2400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некристаллографическая</a:t>
            </a:r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(она же локальная) симметрия (молекулы или комплекса молекул в кристалле)?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09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8"/>
          <p:cNvSpPr>
            <a:spLocks noChangeArrowheads="1"/>
          </p:cNvSpPr>
          <p:nvPr/>
        </p:nvSpPr>
        <p:spPr bwMode="auto">
          <a:xfrm>
            <a:off x="76200" y="76200"/>
            <a:ext cx="922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en-US" sz="3200">
                <a:solidFill>
                  <a:schemeClr val="tx2"/>
                </a:solidFill>
              </a:rPr>
              <a:t>А) Почему в той же структуре присутствуют две молекулы воды - HOH1064 и HOH1054, - удаленные от белка на 6 A, и значит, не взаимодействующие с ним?</a:t>
            </a:r>
          </a:p>
        </p:txBody>
      </p:sp>
      <p:pic>
        <p:nvPicPr>
          <p:cNvPr id="4099" name="Picture 1030" descr="F:\Common\Education\FBB\Year_03\Term_5\BioInformatics\Xray\Crysral\1rc2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2209800"/>
            <a:ext cx="672147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6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mtClean="0"/>
              <a:t>Примеры движений плоскости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5800" y="2362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en-US" sz="3200">
                <a:solidFill>
                  <a:srgbClr val="008000"/>
                </a:solidFill>
              </a:rPr>
              <a:t>Вращение</a:t>
            </a:r>
            <a:r>
              <a:rPr lang="en-US" altLang="en-US" sz="3200">
                <a:solidFill>
                  <a:srgbClr val="008000"/>
                </a:solidFill>
              </a:rPr>
              <a:t>  </a:t>
            </a:r>
            <a:r>
              <a:rPr lang="ru-RU" altLang="en-US" sz="3200">
                <a:solidFill>
                  <a:srgbClr val="008000"/>
                </a:solidFill>
              </a:rPr>
              <a:t> </a:t>
            </a:r>
            <a:r>
              <a:rPr lang="en-US" altLang="en-US" sz="3200">
                <a:solidFill>
                  <a:srgbClr val="008000"/>
                </a:solidFill>
              </a:rPr>
              <a:t>R(O,</a:t>
            </a:r>
            <a:r>
              <a:rPr lang="en-US" altLang="en-US" sz="3200">
                <a:solidFill>
                  <a:srgbClr val="008000"/>
                </a:solidFill>
                <a:sym typeface="Symbol" panose="05050102010706020507" pitchFamily="18" charset="2"/>
              </a:rPr>
              <a:t>)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en-US" sz="3200">
                <a:solidFill>
                  <a:srgbClr val="008000"/>
                </a:solidFill>
                <a:sym typeface="Symbol" panose="05050102010706020507" pitchFamily="18" charset="2"/>
              </a:rPr>
              <a:t>Трансляция</a:t>
            </a:r>
            <a:r>
              <a:rPr lang="en-US" altLang="en-US" sz="3200">
                <a:solidFill>
                  <a:srgbClr val="008000"/>
                </a:solidFill>
                <a:sym typeface="Symbol" panose="05050102010706020507" pitchFamily="18" charset="2"/>
              </a:rPr>
              <a:t> T(</a:t>
            </a:r>
            <a:r>
              <a:rPr lang="en-US" altLang="en-US" sz="3200" b="1" u="sng">
                <a:solidFill>
                  <a:srgbClr val="008000"/>
                </a:solidFill>
                <a:sym typeface="Symbol" panose="05050102010706020507" pitchFamily="18" charset="2"/>
              </a:rPr>
              <a:t>v</a:t>
            </a:r>
            <a:r>
              <a:rPr lang="en-US" altLang="en-US" sz="3200">
                <a:solidFill>
                  <a:srgbClr val="008000"/>
                </a:solidFill>
                <a:sym typeface="Symbol" panose="05050102010706020507" pitchFamily="18" charset="2"/>
              </a:rPr>
              <a:t>)</a:t>
            </a:r>
            <a:r>
              <a:rPr lang="ru-RU" altLang="en-US" sz="3200">
                <a:solidFill>
                  <a:srgbClr val="008000"/>
                </a:solidFill>
                <a:sym typeface="Symbol" panose="05050102010706020507" pitchFamily="18" charset="2"/>
              </a:rPr>
              <a:t> </a:t>
            </a:r>
            <a:endParaRPr lang="en-US" altLang="en-US" sz="3200">
              <a:solidFill>
                <a:srgbClr val="008000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en-US" sz="3200">
                <a:sym typeface="Symbol" panose="05050102010706020507" pitchFamily="18" charset="2"/>
              </a:rPr>
              <a:t>Зеркальная симметрия </a:t>
            </a:r>
            <a:r>
              <a:rPr lang="en-US" altLang="en-US" sz="3200">
                <a:sym typeface="Symbol" panose="05050102010706020507" pitchFamily="18" charset="2"/>
              </a:rPr>
              <a:t>M(L)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en-US" sz="3200">
                <a:sym typeface="Symbol" panose="05050102010706020507" pitchFamily="18" charset="2"/>
              </a:rPr>
              <a:t>Скользящая симметрия </a:t>
            </a:r>
            <a:r>
              <a:rPr lang="en-US" altLang="en-US" sz="3200">
                <a:sym typeface="Symbol" panose="05050102010706020507" pitchFamily="18" charset="2"/>
              </a:rPr>
              <a:t>M(L,d)</a:t>
            </a:r>
            <a:r>
              <a:rPr lang="ru-RU" altLang="en-US" sz="3200">
                <a:sym typeface="Symbol" panose="05050102010706020507" pitchFamily="18" charset="2"/>
              </a:rPr>
              <a:t> </a:t>
            </a:r>
            <a:r>
              <a:rPr lang="en-US" altLang="en-US" sz="3200">
                <a:sym typeface="Symbol" panose="05050102010706020507" pitchFamily="18" charset="2"/>
              </a:rPr>
              <a:t/>
            </a:r>
            <a:br>
              <a:rPr lang="en-US" altLang="en-US" sz="3200">
                <a:sym typeface="Symbol" panose="05050102010706020507" pitchFamily="18" charset="2"/>
              </a:rPr>
            </a:br>
            <a:endParaRPr lang="ru-RU" altLang="en-US" sz="3200" i="1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439" y="274638"/>
            <a:ext cx="147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ПРОПУСТИТЬ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en-US" sz="3200" smtClean="0"/>
              <a:t>Теорема. Любое движение совпадает с одним из следующих:</a:t>
            </a:r>
            <a:br>
              <a:rPr lang="ru-RU" altLang="en-US" sz="3200" smtClean="0"/>
            </a:br>
            <a:r>
              <a:rPr lang="ru-RU" altLang="en-US" sz="3200" i="1" smtClean="0">
                <a:solidFill>
                  <a:srgbClr val="FF3300"/>
                </a:solidFill>
              </a:rPr>
              <a:t>для плоскости</a:t>
            </a:r>
            <a:r>
              <a:rPr lang="ru-RU" altLang="en-US" sz="3200" smtClean="0"/>
              <a:t>              </a:t>
            </a:r>
            <a:r>
              <a:rPr lang="ru-RU" altLang="en-US" sz="3200" i="1" smtClean="0">
                <a:solidFill>
                  <a:srgbClr val="FF3300"/>
                </a:solidFill>
              </a:rPr>
              <a:t>для пространства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altLang="en-US" b="1" smtClean="0">
                <a:solidFill>
                  <a:srgbClr val="008000"/>
                </a:solidFill>
              </a:rPr>
              <a:t>Трансляция</a:t>
            </a:r>
          </a:p>
          <a:p>
            <a:pPr eaLnBrk="1" hangingPunct="1"/>
            <a:r>
              <a:rPr lang="ru-RU" altLang="en-US" b="1" smtClean="0">
                <a:solidFill>
                  <a:srgbClr val="008000"/>
                </a:solidFill>
              </a:rPr>
              <a:t>Вращение</a:t>
            </a:r>
          </a:p>
          <a:p>
            <a:pPr eaLnBrk="1" hangingPunct="1"/>
            <a:r>
              <a:rPr lang="ru-RU" altLang="en-US" smtClean="0"/>
              <a:t>Скользящая симметрия (частный случай – зеркальная симметрия)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2400" b="1" smtClean="0">
                <a:solidFill>
                  <a:srgbClr val="008000"/>
                </a:solidFill>
              </a:rPr>
              <a:t>Трансляция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b="1" smtClean="0">
                <a:solidFill>
                  <a:srgbClr val="008000"/>
                </a:solidFill>
              </a:rPr>
              <a:t>Вращение вокруг оси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b="1" smtClean="0">
                <a:solidFill>
                  <a:srgbClr val="008000"/>
                </a:solidFill>
              </a:rPr>
              <a:t>Винтовое движение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smtClean="0"/>
              <a:t>Зеркальная симметрия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smtClean="0"/>
              <a:t>Зеркальная симметрия со сдвигом на вектор, параллельный зеркалу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smtClean="0"/>
              <a:t>Зеркальная симметрия с вращением вокруг оси, перпендикулярной зеркалу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32235" y="5733300"/>
            <a:ext cx="84545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en-US" sz="2800" b="1" i="1" dirty="0">
                <a:solidFill>
                  <a:srgbClr val="008000"/>
                </a:solidFill>
              </a:rPr>
              <a:t>Зеленым выделены </a:t>
            </a:r>
            <a:r>
              <a:rPr lang="ru-RU" altLang="en-US" sz="2800" b="1" i="1" dirty="0" smtClean="0">
                <a:solidFill>
                  <a:srgbClr val="008000"/>
                </a:solidFill>
              </a:rPr>
              <a:t>движения сохраняющие ориентацию (т.е. </a:t>
            </a:r>
            <a:r>
              <a:rPr lang="ru-RU" altLang="en-US" sz="2800" b="1" i="1" dirty="0" err="1" smtClean="0">
                <a:solidFill>
                  <a:srgbClr val="008000"/>
                </a:solidFill>
              </a:rPr>
              <a:t>хиральность</a:t>
            </a:r>
            <a:r>
              <a:rPr lang="ru-RU" altLang="en-US" sz="2800" b="1" i="1" dirty="0" smtClean="0">
                <a:solidFill>
                  <a:srgbClr val="008000"/>
                </a:solidFill>
              </a:rPr>
              <a:t> молекул)</a:t>
            </a:r>
            <a:endParaRPr lang="ru-RU" altLang="en-US" sz="2800" b="1" i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020" y="0"/>
            <a:ext cx="147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ПРОПУСТИТЬ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en-US" smtClean="0"/>
              <a:t>Алгебраическая запись движения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en-US" smtClean="0"/>
              <a:t>Матрица преобразования плоскости</a:t>
            </a:r>
          </a:p>
          <a:p>
            <a:pPr eaLnBrk="1" hangingPunct="1"/>
            <a:r>
              <a:rPr lang="ru-RU" altLang="en-US" smtClean="0"/>
              <a:t>Ортогональная матрица, условия ортогональности</a:t>
            </a:r>
          </a:p>
          <a:p>
            <a:pPr eaLnBrk="1" hangingPunct="1"/>
            <a:r>
              <a:rPr lang="ru-RU" altLang="en-US" smtClean="0"/>
              <a:t>Теорема о представлении движения матрицей и вектором</a:t>
            </a:r>
          </a:p>
        </p:txBody>
      </p:sp>
    </p:spTree>
    <p:extLst>
      <p:ext uri="{BB962C8B-B14F-4D97-AF65-F5344CB8AC3E}">
        <p14:creationId xmlns:p14="http://schemas.microsoft.com/office/powerpoint/2010/main" val="5786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124200" y="3886200"/>
            <a:ext cx="57150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95250" y="693738"/>
            <a:ext cx="8972550" cy="5470525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en-US" sz="1600">
                <a:latin typeface="Courier New" panose="02070309020205020404" pitchFamily="49" charset="0"/>
              </a:rPr>
              <a:t>REMARK 290      SYMOP   SYMMETRY  </a:t>
            </a:r>
          </a:p>
          <a:p>
            <a:pPr eaLnBrk="1" hangingPunct="1"/>
            <a:r>
              <a:rPr lang="ru-RU" altLang="en-US" sz="1600">
                <a:latin typeface="Courier New" panose="02070309020205020404" pitchFamily="49" charset="0"/>
              </a:rPr>
              <a:t>REMARK 290     NNNMMM   OPERATOR                                                </a:t>
            </a:r>
          </a:p>
          <a:p>
            <a:pPr eaLnBrk="1" hangingPunct="1"/>
            <a:r>
              <a:rPr lang="ru-RU" altLang="en-US" sz="1600">
                <a:latin typeface="Courier New" panose="02070309020205020404" pitchFamily="49" charset="0"/>
              </a:rPr>
              <a:t>REMARK 290       1555   X,Y,Z                                                   </a:t>
            </a:r>
          </a:p>
          <a:p>
            <a:pPr eaLnBrk="1" hangingPunct="1"/>
            <a:r>
              <a:rPr lang="ru-RU" altLang="en-US" sz="1600">
                <a:latin typeface="Courier New" panose="02070309020205020404" pitchFamily="49" charset="0"/>
              </a:rPr>
              <a:t>REMARK 290       2555   -X,1/2+Y,-Z                                             </a:t>
            </a:r>
          </a:p>
          <a:p>
            <a:pPr eaLnBrk="1" hangingPunct="1"/>
            <a:r>
              <a:rPr lang="ru-RU" altLang="en-US" sz="1600">
                <a:latin typeface="Courier New" panose="02070309020205020404" pitchFamily="49" charset="0"/>
              </a:rPr>
              <a:t>REMARK 290       3555   1/2+X,1/2+Y,1/2+Z                                       </a:t>
            </a:r>
          </a:p>
          <a:p>
            <a:pPr eaLnBrk="1" hangingPunct="1"/>
            <a:r>
              <a:rPr lang="ru-RU" altLang="en-US" sz="1600">
                <a:latin typeface="Courier New" panose="02070309020205020404" pitchFamily="49" charset="0"/>
              </a:rPr>
              <a:t>REMARK 290       4555   1/2-X,Y,1/2-Z                                           </a:t>
            </a:r>
          </a:p>
          <a:p>
            <a:pPr eaLnBrk="1" hangingPunct="1"/>
            <a:r>
              <a:rPr lang="ru-RU" altLang="en-US" sz="1600">
                <a:latin typeface="Courier New" panose="02070309020205020404" pitchFamily="49" charset="0"/>
              </a:rPr>
              <a:t>REMARK 290                                                                      </a:t>
            </a:r>
          </a:p>
          <a:p>
            <a:pPr eaLnBrk="1" hangingPunct="1"/>
            <a:r>
              <a:rPr lang="ru-RU" altLang="en-US" sz="1600">
                <a:latin typeface="Courier New" panose="02070309020205020404" pitchFamily="49" charset="0"/>
              </a:rPr>
              <a:t>REMARK 290     WHERE NNN -&gt; OPERATOR NUMBER                                     </a:t>
            </a:r>
          </a:p>
          <a:p>
            <a:pPr eaLnBrk="1" hangingPunct="1"/>
            <a:r>
              <a:rPr lang="ru-RU" altLang="en-US" sz="1600">
                <a:latin typeface="Courier New" panose="02070309020205020404" pitchFamily="49" charset="0"/>
              </a:rPr>
              <a:t>REMARK 290           MMM -&gt; TRANSLATION VECTOR                                  </a:t>
            </a:r>
          </a:p>
          <a:p>
            <a:pPr eaLnBrk="1" hangingPunct="1"/>
            <a:r>
              <a:rPr lang="ru-RU" altLang="en-US" sz="1600">
                <a:latin typeface="Courier New" panose="02070309020205020404" pitchFamily="49" charset="0"/>
              </a:rPr>
              <a:t>REMARK 290  ………………………………………………………………………………………………………………                                                                   </a:t>
            </a:r>
          </a:p>
          <a:p>
            <a:pPr eaLnBrk="1" hangingPunct="1"/>
            <a:r>
              <a:rPr lang="ru-RU" altLang="en-US" sz="1600">
                <a:latin typeface="Courier New" panose="02070309020205020404" pitchFamily="49" charset="0"/>
              </a:rPr>
              <a:t>REMARK 290   SMTRY1   1  1.000000  0.000000  0.000000        0.00000</a:t>
            </a:r>
          </a:p>
          <a:p>
            <a:pPr eaLnBrk="1" hangingPunct="1"/>
            <a:r>
              <a:rPr lang="ru-RU" altLang="en-US" sz="1600">
                <a:latin typeface="Courier New" panose="02070309020205020404" pitchFamily="49" charset="0"/>
              </a:rPr>
              <a:t>REMARK 290   SMTRY2   1  0.000000  1.000000  0.000000        0.00000            </a:t>
            </a:r>
          </a:p>
          <a:p>
            <a:pPr eaLnBrk="1" hangingPunct="1"/>
            <a:r>
              <a:rPr lang="ru-RU" altLang="en-US" sz="1600">
                <a:latin typeface="Courier New" panose="02070309020205020404" pitchFamily="49" charset="0"/>
              </a:rPr>
              <a:t>REMARK 290   SMTRY3   1  0.000000  0.000000  1.000000        0.00000            </a:t>
            </a:r>
          </a:p>
          <a:p>
            <a:pPr eaLnBrk="1" hangingPunct="1"/>
            <a:r>
              <a:rPr lang="ru-RU" altLang="en-US" sz="1600">
                <a:latin typeface="Courier New" panose="02070309020205020404" pitchFamily="49" charset="0"/>
              </a:rPr>
              <a:t>REMARK 290   SMTRY1   2 -1.000000  0.000000  0.000000        0.00000            </a:t>
            </a:r>
          </a:p>
          <a:p>
            <a:pPr eaLnBrk="1" hangingPunct="1"/>
            <a:r>
              <a:rPr lang="ru-RU" altLang="en-US" sz="1600">
                <a:latin typeface="Courier New" panose="02070309020205020404" pitchFamily="49" charset="0"/>
              </a:rPr>
              <a:t>REMARK 290   SMTRY2   2  0.000000  1.000000  0.000000       21.06000            </a:t>
            </a:r>
          </a:p>
          <a:p>
            <a:pPr eaLnBrk="1" hangingPunct="1"/>
            <a:r>
              <a:rPr lang="ru-RU" altLang="en-US" sz="1600">
                <a:latin typeface="Courier New" panose="02070309020205020404" pitchFamily="49" charset="0"/>
              </a:rPr>
              <a:t>REMARK 290   SMTRY3   2  0.000000  0.000000 -1.000000        0.00000            </a:t>
            </a:r>
          </a:p>
          <a:p>
            <a:pPr eaLnBrk="1" hangingPunct="1"/>
            <a:r>
              <a:rPr lang="ru-RU" altLang="en-US" sz="1600">
                <a:latin typeface="Courier New" panose="02070309020205020404" pitchFamily="49" charset="0"/>
              </a:rPr>
              <a:t>REMARK 290   SMTRY1   3  1.000000  0.000000  0.000000       58.99732            </a:t>
            </a:r>
          </a:p>
          <a:p>
            <a:pPr eaLnBrk="1" hangingPunct="1"/>
            <a:r>
              <a:rPr lang="ru-RU" altLang="en-US" sz="1600">
                <a:latin typeface="Courier New" panose="02070309020205020404" pitchFamily="49" charset="0"/>
              </a:rPr>
              <a:t>REMARK 290   SMTRY2   3  0.000000  1.000000  0.000000       21.06000            </a:t>
            </a:r>
          </a:p>
          <a:p>
            <a:pPr eaLnBrk="1" hangingPunct="1"/>
            <a:r>
              <a:rPr lang="ru-RU" altLang="en-US" sz="1600">
                <a:latin typeface="Courier New" panose="02070309020205020404" pitchFamily="49" charset="0"/>
              </a:rPr>
              <a:t>REMARK 290   SMTRY3   3  0.000000  0.000000  1.000000       45.73214            </a:t>
            </a:r>
          </a:p>
          <a:p>
            <a:pPr eaLnBrk="1" hangingPunct="1"/>
            <a:r>
              <a:rPr lang="ru-RU" altLang="en-US" sz="1600">
                <a:latin typeface="Courier New" panose="02070309020205020404" pitchFamily="49" charset="0"/>
              </a:rPr>
              <a:t>REMARK 290   SMTRY1   4 -1.000000  0.000000  0.000000       58.99732            </a:t>
            </a:r>
          </a:p>
          <a:p>
            <a:pPr eaLnBrk="1" hangingPunct="1"/>
            <a:r>
              <a:rPr lang="ru-RU" altLang="en-US" sz="1600">
                <a:latin typeface="Courier New" panose="02070309020205020404" pitchFamily="49" charset="0"/>
              </a:rPr>
              <a:t>REMARK 290   SMTRY2   4  0.000000  1.000000  0.000000        0.00000            </a:t>
            </a:r>
          </a:p>
          <a:p>
            <a:pPr eaLnBrk="1" hangingPunct="1"/>
            <a:r>
              <a:rPr lang="ru-RU" altLang="en-US" sz="1600">
                <a:latin typeface="Courier New" panose="02070309020205020404" pitchFamily="49" charset="0"/>
              </a:rPr>
              <a:t>REMARK 290   SMTRY3   4  0.000000  0.000000 -1.000000       45.73214           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52600" y="19050"/>
            <a:ext cx="5581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en-US" sz="3200">
                <a:solidFill>
                  <a:schemeClr val="tx2"/>
                </a:solidFill>
              </a:rPr>
              <a:t>Запись движения в </a:t>
            </a:r>
            <a:r>
              <a:rPr lang="en-US" altLang="en-US" sz="3200">
                <a:solidFill>
                  <a:schemeClr val="tx2"/>
                </a:solidFill>
              </a:rPr>
              <a:t>PDB </a:t>
            </a:r>
            <a:r>
              <a:rPr lang="ru-RU" altLang="en-US" sz="3200">
                <a:solidFill>
                  <a:schemeClr val="tx2"/>
                </a:solidFill>
              </a:rPr>
              <a:t>файле</a:t>
            </a:r>
            <a:r>
              <a:rPr lang="ru-RU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16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096000" y="228600"/>
            <a:ext cx="3048000" cy="51054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en-US" sz="2800" smtClean="0"/>
              <a:t>Частичная разгадка:</a:t>
            </a:r>
            <a:br>
              <a:rPr lang="ru-RU" altLang="en-US" sz="2800" smtClean="0"/>
            </a:br>
            <a:r>
              <a:rPr lang="ru-RU" altLang="en-US" sz="2800" smtClean="0"/>
              <a:t>кристалл,</a:t>
            </a:r>
            <a:br>
              <a:rPr lang="ru-RU" altLang="en-US" sz="2800" smtClean="0"/>
            </a:br>
            <a:r>
              <a:rPr lang="ru-RU" altLang="en-US" sz="2800" smtClean="0"/>
              <a:t>восстановленный по </a:t>
            </a:r>
            <a:r>
              <a:rPr lang="en-US" altLang="en-US" sz="2800" smtClean="0"/>
              <a:t>PDB-</a:t>
            </a:r>
            <a:r>
              <a:rPr lang="ru-RU" altLang="en-US" sz="2800" smtClean="0"/>
              <a:t>файлу</a:t>
            </a:r>
            <a:br>
              <a:rPr lang="ru-RU" altLang="en-US" sz="2800" smtClean="0"/>
            </a:br>
            <a:r>
              <a:rPr lang="en-US" altLang="en-US" sz="2800" smtClean="0"/>
              <a:t>         1rc2</a:t>
            </a:r>
            <a:r>
              <a:rPr lang="ru-RU" altLang="en-US" sz="2800" smtClean="0"/>
              <a:t/>
            </a:r>
            <a:br>
              <a:rPr lang="ru-RU" altLang="en-US" sz="2800" smtClean="0"/>
            </a:br>
            <a:r>
              <a:rPr lang="ru-RU" altLang="en-US" sz="2800" smtClean="0"/>
              <a:t/>
            </a:r>
            <a:br>
              <a:rPr lang="ru-RU" altLang="en-US" sz="2800" smtClean="0"/>
            </a:br>
            <a:r>
              <a:rPr lang="ru-RU" altLang="en-US" sz="2800" smtClean="0"/>
              <a:t>Проблема: но две-то молекулы</a:t>
            </a:r>
            <a:br>
              <a:rPr lang="ru-RU" altLang="en-US" sz="2800" smtClean="0"/>
            </a:br>
            <a:r>
              <a:rPr lang="ru-RU" altLang="en-US" sz="2800" smtClean="0"/>
              <a:t>белка в файле зачем приведены??</a:t>
            </a:r>
            <a:endParaRPr lang="ru-RU" altLang="en-US" sz="3600" smtClean="0"/>
          </a:p>
        </p:txBody>
      </p:sp>
      <p:pic>
        <p:nvPicPr>
          <p:cNvPr id="26627" name="Рисунок 3" descr="Crystall_1r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620395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2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 descr="waters_1r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" b="18626"/>
          <a:stretch>
            <a:fillRect/>
          </a:stretch>
        </p:blipFill>
        <p:spPr bwMode="auto">
          <a:xfrm>
            <a:off x="228600" y="1643063"/>
            <a:ext cx="59436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2400" y="0"/>
            <a:ext cx="8686800" cy="1447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Частичная разгадка:  молекулы воды </a:t>
            </a:r>
            <a:r>
              <a:rPr lang="ru-RU" sz="2800" dirty="0">
                <a:solidFill>
                  <a:schemeClr val="tx2"/>
                </a:solidFill>
              </a:rPr>
              <a:t>HOH1064 и HOH1054 из 1</a:t>
            </a:r>
            <a:r>
              <a:rPr lang="en-US" sz="2800" dirty="0">
                <a:solidFill>
                  <a:schemeClr val="tx2"/>
                </a:solidFill>
              </a:rPr>
              <a:t>rc2 </a:t>
            </a:r>
            <a:r>
              <a:rPr lang="ru-RU" sz="2800" dirty="0">
                <a:solidFill>
                  <a:schemeClr val="tx2"/>
                </a:solidFill>
              </a:rPr>
              <a:t>окружены в </a:t>
            </a:r>
            <a:r>
              <a:rPr lang="ru-RU" sz="2800" dirty="0" err="1">
                <a:solidFill>
                  <a:schemeClr val="tx2"/>
                </a:solidFill>
              </a:rPr>
              <a:t>крис</a:t>
            </a:r>
            <a:r>
              <a:rPr lang="en-US" sz="2800" dirty="0">
                <a:solidFill>
                  <a:schemeClr val="tx2"/>
                </a:solidFill>
              </a:rPr>
              <a:t>n</a:t>
            </a:r>
            <a:r>
              <a:rPr lang="ru-RU" sz="2800" dirty="0">
                <a:solidFill>
                  <a:schemeClr val="tx2"/>
                </a:solidFill>
              </a:rPr>
              <a:t>алле тремя молекулами белка</a:t>
            </a:r>
            <a:r>
              <a:rPr lang="en-US" sz="2800" dirty="0">
                <a:solidFill>
                  <a:schemeClr val="tx2"/>
                </a:solidFill>
              </a:rPr>
              <a:t> (</a:t>
            </a:r>
            <a:r>
              <a:rPr lang="ru-RU" sz="2800" dirty="0">
                <a:solidFill>
                  <a:schemeClr val="tx2"/>
                </a:solidFill>
              </a:rPr>
              <a:t>цвета желтый, зеленый и серый)</a:t>
            </a:r>
            <a:r>
              <a:rPr lang="ru-RU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4600" y="1676400"/>
            <a:ext cx="25908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schemeClr val="tx2"/>
                </a:solidFill>
              </a:rPr>
              <a:t>Проблема: по-прежнему, прямых водородных связей остатков белка с водой нет!!!???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7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повторение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31500" y="2643125"/>
            <a:ext cx="8257075" cy="178440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Прямая задача</a:t>
            </a:r>
          </a:p>
          <a:p>
            <a:r>
              <a:rPr lang="ru-RU" dirty="0" smtClean="0"/>
              <a:t>Обратная задача</a:t>
            </a:r>
          </a:p>
          <a:p>
            <a:r>
              <a:rPr lang="ru-RU" dirty="0" smtClean="0"/>
              <a:t>Почему необходимо вращать кристалл</a:t>
            </a:r>
          </a:p>
          <a:p>
            <a:r>
              <a:rPr lang="ru-RU" dirty="0" smtClean="0"/>
              <a:t>Из каких данных определяются параметры кристаллографической ячейки</a:t>
            </a:r>
          </a:p>
          <a:p>
            <a:r>
              <a:rPr lang="ru-RU" dirty="0" smtClean="0"/>
              <a:t>Разрешение структур </a:t>
            </a:r>
            <a:r>
              <a:rPr lang="en-US" dirty="0" smtClean="0"/>
              <a:t>PDB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473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4417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Прямая задача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7880" y="1009485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Дано</a:t>
            </a:r>
            <a:r>
              <a:rPr lang="en-US" dirty="0" smtClean="0"/>
              <a:t>:</a:t>
            </a:r>
          </a:p>
          <a:p>
            <a:pPr lvl="1"/>
            <a:r>
              <a:rPr lang="ru-RU" dirty="0" smtClean="0"/>
              <a:t>Кристаллографическая ячейка </a:t>
            </a:r>
            <a:r>
              <a:rPr lang="en-US" dirty="0" smtClean="0"/>
              <a:t>(a, b, c, alpha, beta, gamma)</a:t>
            </a:r>
          </a:p>
          <a:p>
            <a:pPr lvl="1"/>
            <a:r>
              <a:rPr lang="ru-RU" dirty="0" smtClean="0"/>
              <a:t>Функция ЭП </a:t>
            </a:r>
            <a:r>
              <a:rPr lang="en-US" dirty="0" smtClean="0"/>
              <a:t>rho(</a:t>
            </a:r>
            <a:r>
              <a:rPr lang="en-US" dirty="0" err="1" smtClean="0"/>
              <a:t>x,y,z</a:t>
            </a:r>
            <a:r>
              <a:rPr lang="en-US" dirty="0" smtClean="0"/>
              <a:t>) </a:t>
            </a:r>
            <a:r>
              <a:rPr lang="ru-RU" dirty="0" smtClean="0"/>
              <a:t>в ячейке </a:t>
            </a:r>
            <a:r>
              <a:rPr lang="en-US" dirty="0" smtClean="0"/>
              <a:t>T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r>
              <a:rPr lang="ru-RU" dirty="0" smtClean="0"/>
              <a:t>Определить: интенсивность волны рассеяния в направлении </a:t>
            </a:r>
            <a:r>
              <a:rPr lang="ru-RU" dirty="0" smtClean="0">
                <a:sym typeface="Symbol"/>
              </a:rPr>
              <a:t>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4417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Решение.</a:t>
            </a:r>
            <a:r>
              <a:rPr lang="en-US" sz="3600" dirty="0" smtClean="0"/>
              <a:t> </a:t>
            </a:r>
            <a:r>
              <a:rPr lang="ru-RU" sz="3600" dirty="0" smtClean="0"/>
              <a:t>Шаг 1</a:t>
            </a:r>
            <a:r>
              <a:rPr lang="en-US" sz="3600" dirty="0" smtClean="0"/>
              <a:t> 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7880" y="1470345"/>
            <a:ext cx="8229600" cy="4800625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 smtClean="0">
                <a:sym typeface="Symbol"/>
              </a:rPr>
              <a:t>Волна может детектироваться</a:t>
            </a:r>
            <a:r>
              <a:rPr lang="en-US" sz="2400" b="1" dirty="0" smtClean="0">
                <a:sym typeface="Symbol"/>
              </a:rPr>
              <a:t> </a:t>
            </a:r>
            <a:r>
              <a:rPr lang="ru-RU" sz="2400" b="1" dirty="0" smtClean="0">
                <a:sym typeface="Symbol"/>
              </a:rPr>
              <a:t>в направлении</a:t>
            </a:r>
            <a:r>
              <a:rPr lang="ru-RU" sz="2400" b="1" dirty="0" smtClean="0"/>
              <a:t> </a:t>
            </a:r>
            <a:r>
              <a:rPr lang="ru-RU" sz="2400" b="1" dirty="0" smtClean="0">
                <a:sym typeface="Symbol"/>
              </a:rPr>
              <a:t> если</a:t>
            </a:r>
            <a:r>
              <a:rPr lang="ru-RU" sz="2400" dirty="0" smtClean="0">
                <a:sym typeface="Symbol"/>
              </a:rPr>
              <a:t/>
            </a:r>
            <a:br>
              <a:rPr lang="ru-RU" sz="2400" dirty="0" smtClean="0">
                <a:sym typeface="Symbol"/>
              </a:rPr>
            </a:br>
            <a:r>
              <a:rPr lang="ru-RU" sz="2400" dirty="0" smtClean="0">
                <a:sym typeface="Symbol"/>
              </a:rPr>
              <a:t>(</a:t>
            </a:r>
            <a:r>
              <a:rPr lang="en-US" sz="2400" dirty="0" smtClean="0">
                <a:sym typeface="Symbol"/>
              </a:rPr>
              <a:t>s, a) = h, </a:t>
            </a:r>
            <a:r>
              <a:rPr lang="ru-RU" sz="2400" dirty="0" smtClean="0">
                <a:sym typeface="Symbol"/>
              </a:rPr>
              <a:t>(</a:t>
            </a:r>
            <a:r>
              <a:rPr lang="en-US" sz="2400" dirty="0" smtClean="0">
                <a:sym typeface="Symbol"/>
              </a:rPr>
              <a:t>s, b) = k, </a:t>
            </a:r>
            <a:r>
              <a:rPr lang="ru-RU" sz="2400" dirty="0" smtClean="0">
                <a:sym typeface="Symbol"/>
              </a:rPr>
              <a:t>(</a:t>
            </a:r>
            <a:r>
              <a:rPr lang="en-US" sz="2400" dirty="0" smtClean="0">
                <a:sym typeface="Symbol"/>
              </a:rPr>
              <a:t>s, c) = l </a:t>
            </a:r>
            <a:r>
              <a:rPr lang="ru-RU" sz="2400" dirty="0" smtClean="0">
                <a:sym typeface="Symbol"/>
              </a:rPr>
              <a:t>для целых </a:t>
            </a:r>
            <a:r>
              <a:rPr lang="en-US" sz="2400" dirty="0" smtClean="0">
                <a:sym typeface="Symbol"/>
              </a:rPr>
              <a:t>h, k, l</a:t>
            </a:r>
            <a:r>
              <a:rPr lang="ru-RU" sz="2400" dirty="0" smtClean="0">
                <a:sym typeface="Symbol"/>
              </a:rPr>
              <a:t/>
            </a:r>
            <a:br>
              <a:rPr lang="ru-RU" sz="2400" dirty="0" smtClean="0">
                <a:sym typeface="Symbol"/>
              </a:rPr>
            </a:br>
            <a:r>
              <a:rPr lang="ru-RU" sz="2400" dirty="0" smtClean="0">
                <a:sym typeface="Symbol"/>
              </a:rPr>
              <a:t>здесь </a:t>
            </a:r>
            <a:r>
              <a:rPr lang="en-US" sz="2400" dirty="0" smtClean="0"/>
              <a:t>s = (</a:t>
            </a:r>
            <a:r>
              <a:rPr lang="ru-RU" sz="2400" dirty="0" smtClean="0">
                <a:sym typeface="Symbol"/>
              </a:rPr>
              <a:t></a:t>
            </a:r>
            <a:r>
              <a:rPr lang="en-US" sz="2400" dirty="0" smtClean="0">
                <a:sym typeface="Symbol"/>
              </a:rPr>
              <a:t> - </a:t>
            </a:r>
            <a:r>
              <a:rPr lang="ru-RU" sz="2400" dirty="0" smtClean="0">
                <a:sym typeface="Symbol"/>
              </a:rPr>
              <a:t></a:t>
            </a:r>
            <a:r>
              <a:rPr lang="en-US" sz="2400" baseline="-25000" dirty="0" smtClean="0">
                <a:sym typeface="Symbol"/>
              </a:rPr>
              <a:t>0</a:t>
            </a:r>
            <a:r>
              <a:rPr lang="en-US" sz="2400" dirty="0" smtClean="0"/>
              <a:t> )/</a:t>
            </a:r>
            <a:r>
              <a:rPr lang="en-US" sz="2400" dirty="0" smtClean="0">
                <a:sym typeface="Symbol"/>
              </a:rPr>
              <a:t></a:t>
            </a:r>
            <a:r>
              <a:rPr lang="ru-RU" sz="2400" dirty="0" smtClean="0">
                <a:sym typeface="Symbol"/>
              </a:rPr>
              <a:t>  </a:t>
            </a:r>
            <a:r>
              <a:rPr lang="en-US" sz="2400" dirty="0" smtClean="0">
                <a:sym typeface="Symbol"/>
              </a:rPr>
              <a:t>                                                                  </a:t>
            </a:r>
            <a:r>
              <a:rPr lang="en-US" sz="2400" i="1" dirty="0" smtClean="0">
                <a:sym typeface="Symbol"/>
              </a:rPr>
              <a:t>(</a:t>
            </a:r>
            <a:r>
              <a:rPr lang="ru-RU" sz="2400" i="1" dirty="0" smtClean="0">
                <a:sym typeface="Symbol"/>
              </a:rPr>
              <a:t>условие Лауэ)</a:t>
            </a:r>
          </a:p>
          <a:p>
            <a:r>
              <a:rPr lang="ru-RU" sz="2400" b="1" dirty="0" smtClean="0">
                <a:sym typeface="Symbol"/>
              </a:rPr>
              <a:t>Почему?</a:t>
            </a:r>
            <a:r>
              <a:rPr lang="ru-RU" sz="2400" dirty="0" smtClean="0">
                <a:sym typeface="Symbol"/>
              </a:rPr>
              <a:t> Потому, что только при этом условии фазы волн от разных ячеек отличаются на целое число</a:t>
            </a:r>
          </a:p>
          <a:p>
            <a:r>
              <a:rPr lang="ru-RU" sz="2400" b="1" dirty="0" smtClean="0">
                <a:sym typeface="Symbol"/>
              </a:rPr>
              <a:t>Как доказать?  </a:t>
            </a:r>
            <a:endParaRPr lang="en-US" sz="2400" b="1" dirty="0" smtClean="0">
              <a:sym typeface="Symbol"/>
            </a:endParaRPr>
          </a:p>
          <a:p>
            <a:pPr lvl="1"/>
            <a:r>
              <a:rPr lang="ru-RU" sz="2000" dirty="0" smtClean="0">
                <a:sym typeface="Symbol"/>
              </a:rPr>
              <a:t>Обозначим через </a:t>
            </a:r>
            <a:r>
              <a:rPr lang="en-US" sz="2000" dirty="0" smtClean="0">
                <a:sym typeface="Symbol"/>
              </a:rPr>
              <a:t>r =</a:t>
            </a:r>
            <a:r>
              <a:rPr lang="ru-RU" sz="2000" dirty="0" smtClean="0">
                <a:sym typeface="Symbol"/>
              </a:rPr>
              <a:t> (</a:t>
            </a:r>
            <a:r>
              <a:rPr lang="en-US" sz="2000" dirty="0" smtClean="0">
                <a:sym typeface="Symbol"/>
              </a:rPr>
              <a:t>x, y, z) </a:t>
            </a:r>
            <a:r>
              <a:rPr lang="ru-RU" sz="2000" dirty="0" smtClean="0">
                <a:sym typeface="Symbol"/>
              </a:rPr>
              <a:t>точку </a:t>
            </a:r>
            <a:r>
              <a:rPr lang="ru-RU" sz="2000" u="sng" dirty="0" smtClean="0">
                <a:sym typeface="Symbol"/>
              </a:rPr>
              <a:t>фиксированной </a:t>
            </a:r>
            <a:r>
              <a:rPr lang="ru-RU" sz="2000" dirty="0" smtClean="0">
                <a:sym typeface="Symbol"/>
              </a:rPr>
              <a:t>ячейки </a:t>
            </a:r>
            <a:r>
              <a:rPr lang="en-US" sz="2000" dirty="0" smtClean="0">
                <a:sym typeface="Symbol"/>
              </a:rPr>
              <a:t>T</a:t>
            </a:r>
            <a:r>
              <a:rPr lang="en-US" sz="2000" baseline="-25000" dirty="0" smtClean="0">
                <a:sym typeface="Symbol"/>
              </a:rPr>
              <a:t> 0 </a:t>
            </a:r>
            <a:r>
              <a:rPr lang="en-US" sz="2000" dirty="0" smtClean="0">
                <a:sym typeface="Symbol"/>
              </a:rPr>
              <a:t>. </a:t>
            </a:r>
            <a:r>
              <a:rPr lang="ru-RU" sz="2000" dirty="0" smtClean="0">
                <a:sym typeface="Symbol"/>
              </a:rPr>
              <a:t>Волна от кристалла равна сумме волн от одинаковых точек из всех ячеек</a:t>
            </a:r>
            <a:r>
              <a:rPr lang="en-US" sz="2000" dirty="0" smtClean="0">
                <a:sym typeface="Symbol"/>
              </a:rPr>
              <a:t>, </a:t>
            </a:r>
            <a:r>
              <a:rPr lang="ru-RU" sz="2000" dirty="0" smtClean="0">
                <a:sym typeface="Symbol"/>
              </a:rPr>
              <a:t>проинтегрированной по </a:t>
            </a:r>
            <a:r>
              <a:rPr lang="en-US" sz="2000" dirty="0" smtClean="0">
                <a:sym typeface="Symbol"/>
              </a:rPr>
              <a:t>r.  </a:t>
            </a:r>
            <a:r>
              <a:rPr lang="ru-RU" sz="2000" dirty="0" smtClean="0">
                <a:sym typeface="Symbol"/>
              </a:rPr>
              <a:t>Одинаковые точки – это точки вида </a:t>
            </a:r>
            <a:r>
              <a:rPr lang="en-US" sz="2000" dirty="0" smtClean="0">
                <a:sym typeface="Symbol"/>
              </a:rPr>
              <a:t>r + ha + kb +l</a:t>
            </a:r>
            <a:r>
              <a:rPr lang="ru-RU" sz="2000" dirty="0" smtClean="0">
                <a:sym typeface="Symbol"/>
              </a:rPr>
              <a:t>с для целых </a:t>
            </a:r>
            <a:r>
              <a:rPr lang="en-US" sz="2000" dirty="0" smtClean="0">
                <a:sym typeface="Symbol"/>
              </a:rPr>
              <a:t>h, k, l</a:t>
            </a:r>
            <a:r>
              <a:rPr lang="ru-RU" sz="2000" dirty="0">
                <a:sym typeface="Symbol"/>
              </a:rPr>
              <a:t>.</a:t>
            </a:r>
            <a:endParaRPr lang="en-US" sz="2000" dirty="0" smtClean="0">
              <a:sym typeface="Symbol"/>
            </a:endParaRPr>
          </a:p>
          <a:p>
            <a:pPr lvl="1"/>
            <a:r>
              <a:rPr lang="ru-RU" sz="2000" dirty="0" smtClean="0">
                <a:sym typeface="Symbol"/>
              </a:rPr>
              <a:t>Проверим условие совпадения фаз для двух точек (</a:t>
            </a:r>
            <a:r>
              <a:rPr lang="en-US" sz="2000" dirty="0" smtClean="0">
                <a:sym typeface="Symbol"/>
              </a:rPr>
              <a:t>“</a:t>
            </a:r>
            <a:r>
              <a:rPr lang="ru-RU" sz="2000" dirty="0" smtClean="0">
                <a:sym typeface="Symbol"/>
              </a:rPr>
              <a:t>электронов</a:t>
            </a:r>
            <a:r>
              <a:rPr lang="en-US" sz="2000" dirty="0" smtClean="0">
                <a:sym typeface="Symbol"/>
              </a:rPr>
              <a:t>”</a:t>
            </a:r>
            <a:r>
              <a:rPr lang="ru-RU" sz="2000" dirty="0" smtClean="0">
                <a:sym typeface="Symbol"/>
              </a:rPr>
              <a:t>),  получающихся сдвигом на какой-нибудь вектор </a:t>
            </a:r>
            <a:r>
              <a:rPr lang="en-US" sz="2000" dirty="0" smtClean="0">
                <a:sym typeface="Symbol"/>
              </a:rPr>
              <a:t>u. </a:t>
            </a:r>
            <a:r>
              <a:rPr lang="ru-RU" sz="2000" dirty="0" smtClean="0">
                <a:sym typeface="Symbol"/>
              </a:rPr>
              <a:t>Оно такое</a:t>
            </a:r>
            <a:r>
              <a:rPr lang="en-US" sz="2000" dirty="0" smtClean="0">
                <a:sym typeface="Symbol"/>
              </a:rPr>
              <a:t>:</a:t>
            </a:r>
            <a:r>
              <a:rPr lang="ru-RU" sz="2000" dirty="0" smtClean="0">
                <a:sym typeface="Symbol"/>
              </a:rPr>
              <a:t> (</a:t>
            </a:r>
            <a:r>
              <a:rPr lang="en-US" sz="2000" dirty="0" smtClean="0">
                <a:sym typeface="Symbol"/>
              </a:rPr>
              <a:t>u, s) – </a:t>
            </a:r>
            <a:r>
              <a:rPr lang="ru-RU" sz="2000" dirty="0" smtClean="0">
                <a:sym typeface="Symbol"/>
              </a:rPr>
              <a:t>целое (см. Схему</a:t>
            </a:r>
            <a:r>
              <a:rPr lang="en-US" sz="2000" dirty="0" smtClean="0">
                <a:sym typeface="Symbol"/>
              </a:rPr>
              <a:t> </a:t>
            </a:r>
            <a:r>
              <a:rPr lang="ru-RU" sz="2000" dirty="0" smtClean="0">
                <a:sym typeface="Symbol"/>
              </a:rPr>
              <a:t>на след. стр.)</a:t>
            </a:r>
          </a:p>
          <a:p>
            <a:pPr lvl="1"/>
            <a:r>
              <a:rPr lang="ru-RU" sz="2000" dirty="0" smtClean="0">
                <a:sym typeface="Symbol"/>
              </a:rPr>
              <a:t>Условие на фазы должно выполняться для любых двух ячеек. В  частности, для </a:t>
            </a:r>
            <a:r>
              <a:rPr lang="en-US" sz="2000" dirty="0" smtClean="0">
                <a:sym typeface="Symbol"/>
              </a:rPr>
              <a:t>u = a, u = b, u = c</a:t>
            </a:r>
            <a:r>
              <a:rPr lang="ru-RU" sz="2000" dirty="0" smtClean="0">
                <a:sym typeface="Symbol"/>
              </a:rPr>
              <a:t>. Значит, (</a:t>
            </a:r>
            <a:r>
              <a:rPr lang="en-US" sz="2000" dirty="0" smtClean="0">
                <a:sym typeface="Symbol"/>
              </a:rPr>
              <a:t>s, a) = h, </a:t>
            </a:r>
            <a:r>
              <a:rPr lang="ru-RU" sz="2000" dirty="0" smtClean="0">
                <a:sym typeface="Symbol"/>
              </a:rPr>
              <a:t>(</a:t>
            </a:r>
            <a:r>
              <a:rPr lang="en-US" sz="2000" dirty="0" smtClean="0">
                <a:sym typeface="Symbol"/>
              </a:rPr>
              <a:t>s, b) = k, </a:t>
            </a:r>
            <a:r>
              <a:rPr lang="ru-RU" sz="2000" dirty="0" smtClean="0">
                <a:sym typeface="Symbol"/>
              </a:rPr>
              <a:t>(</a:t>
            </a:r>
            <a:r>
              <a:rPr lang="en-US" sz="2000" dirty="0" smtClean="0">
                <a:sym typeface="Symbol"/>
              </a:rPr>
              <a:t>s, c) = l </a:t>
            </a:r>
            <a:r>
              <a:rPr lang="ru-RU" sz="2000" dirty="0" smtClean="0">
                <a:sym typeface="Symbol"/>
              </a:rPr>
              <a:t>где </a:t>
            </a:r>
            <a:r>
              <a:rPr lang="en-US" sz="2000" dirty="0" smtClean="0">
                <a:sym typeface="Symbol"/>
              </a:rPr>
              <a:t>h, k, l </a:t>
            </a:r>
            <a:r>
              <a:rPr lang="ru-RU" sz="2000" dirty="0" smtClean="0">
                <a:sym typeface="Symbol"/>
              </a:rPr>
              <a:t> целые</a:t>
            </a:r>
          </a:p>
          <a:p>
            <a:pPr lvl="1"/>
            <a:r>
              <a:rPr lang="ru-RU" sz="2000" dirty="0" smtClean="0">
                <a:sym typeface="Symbol"/>
              </a:rPr>
              <a:t>При выполнении условий фазы интегральных волн </a:t>
            </a:r>
            <a:r>
              <a:rPr lang="ru-RU" sz="2000" u="sng" dirty="0" smtClean="0">
                <a:sym typeface="Symbol"/>
              </a:rPr>
              <a:t>от всех </a:t>
            </a:r>
            <a:r>
              <a:rPr lang="en-US" sz="2000" u="sng" dirty="0" smtClean="0">
                <a:sym typeface="Symbol"/>
              </a:rPr>
              <a:t> </a:t>
            </a:r>
            <a:r>
              <a:rPr lang="ru-RU" sz="2000" u="sng" dirty="0" smtClean="0">
                <a:sym typeface="Symbol"/>
              </a:rPr>
              <a:t>ячеек </a:t>
            </a:r>
            <a:r>
              <a:rPr lang="en-US" sz="2000" dirty="0" smtClean="0">
                <a:sym typeface="Symbol"/>
              </a:rPr>
              <a:t/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T</a:t>
            </a:r>
            <a:r>
              <a:rPr lang="en-US" sz="2000" baseline="-25000" dirty="0" smtClean="0">
                <a:sym typeface="Symbol"/>
              </a:rPr>
              <a:t> 0 </a:t>
            </a:r>
            <a:r>
              <a:rPr lang="en-US" sz="2000" dirty="0" smtClean="0">
                <a:sym typeface="Symbol"/>
              </a:rPr>
              <a:t> + ha + kb +</a:t>
            </a:r>
            <a:r>
              <a:rPr lang="en-US" sz="2000" dirty="0" err="1" smtClean="0">
                <a:sym typeface="Symbol"/>
              </a:rPr>
              <a:t>lc</a:t>
            </a:r>
            <a:r>
              <a:rPr lang="ru-RU" sz="2000" dirty="0" smtClean="0">
                <a:sym typeface="Symbol"/>
              </a:rPr>
              <a:t>  отличаются на целые числа так как это верно для каждой точки (</a:t>
            </a:r>
            <a:r>
              <a:rPr lang="en-US" sz="2000" dirty="0" smtClean="0">
                <a:sym typeface="Symbol"/>
              </a:rPr>
              <a:t>x, y, z)  </a:t>
            </a:r>
            <a:r>
              <a:rPr lang="ru-RU" sz="2000" dirty="0" smtClean="0">
                <a:sym typeface="Symbol"/>
              </a:rPr>
              <a:t>ячейки </a:t>
            </a:r>
            <a:r>
              <a:rPr lang="en-US" sz="2000" dirty="0" smtClean="0">
                <a:sym typeface="Symbol"/>
              </a:rPr>
              <a:t>T</a:t>
            </a:r>
            <a:r>
              <a:rPr lang="en-US" sz="2000" baseline="-25000" dirty="0" smtClean="0">
                <a:sym typeface="Symbol"/>
              </a:rPr>
              <a:t> 0  </a:t>
            </a:r>
            <a:r>
              <a:rPr lang="ru-RU" sz="2000" dirty="0" smtClean="0">
                <a:sym typeface="Symbol"/>
              </a:rPr>
              <a:t>и ее сдвигов</a:t>
            </a:r>
            <a:endParaRPr lang="ru-RU" dirty="0" smtClean="0">
              <a:sym typeface="Symbo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4690" y="894270"/>
            <a:ext cx="6727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1. </a:t>
            </a:r>
            <a:r>
              <a:rPr lang="en-US" sz="2000" b="1" dirty="0" smtClean="0"/>
              <a:t> </a:t>
            </a:r>
            <a:r>
              <a:rPr lang="ru-RU" sz="2000" b="1" dirty="0" smtClean="0"/>
              <a:t>В каких направлениях детектируется  волна рассеяния</a:t>
            </a:r>
            <a:r>
              <a:rPr lang="en-US" sz="2000" b="1" dirty="0" smtClean="0"/>
              <a:t>?</a:t>
            </a:r>
            <a:endParaRPr lang="ru-RU" sz="2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020" y="356600"/>
            <a:ext cx="8686800" cy="1905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en-US" sz="2400" dirty="0" smtClean="0"/>
              <a:t>1. Движение,  совмещающее конфигурацию саму с собой</a:t>
            </a:r>
            <a:br>
              <a:rPr lang="ru-RU" altLang="en-US" sz="2400" dirty="0" smtClean="0"/>
            </a:br>
            <a:r>
              <a:rPr lang="ru-RU" altLang="en-US" sz="2400" dirty="0" smtClean="0"/>
              <a:t/>
            </a:r>
            <a:br>
              <a:rPr lang="ru-RU" altLang="en-US" sz="2400" dirty="0" smtClean="0"/>
            </a:br>
            <a:r>
              <a:rPr lang="ru-RU" altLang="en-US" sz="2400" dirty="0" smtClean="0">
                <a:solidFill>
                  <a:schemeClr val="bg1">
                    <a:lumMod val="75000"/>
                  </a:schemeClr>
                </a:solidFill>
              </a:rPr>
              <a:t>Группы симметрий двух этих фигур а) содержат одинаковое число движений; б) различны.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46125" y="5451475"/>
            <a:ext cx="3876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rgbClr val="FF3300"/>
                </a:solidFill>
              </a:rPr>
              <a:t>Различия между группами</a:t>
            </a:r>
            <a:br>
              <a:rPr lang="ru-RU" altLang="en-US" b="1">
                <a:solidFill>
                  <a:srgbClr val="FF3300"/>
                </a:solidFill>
              </a:rPr>
            </a:br>
            <a:r>
              <a:rPr lang="ru-RU" altLang="en-US" b="1">
                <a:solidFill>
                  <a:srgbClr val="FF3300"/>
                </a:solidFill>
              </a:rPr>
              <a:t> – в типах движений</a:t>
            </a:r>
            <a:r>
              <a:rPr lang="en-US" altLang="en-US" b="1">
                <a:solidFill>
                  <a:srgbClr val="FF3300"/>
                </a:solidFill>
              </a:rPr>
              <a:t>; </a:t>
            </a:r>
            <a:endParaRPr lang="ru-RU" altLang="en-US" b="1">
              <a:solidFill>
                <a:srgbClr val="FF3300"/>
              </a:solidFill>
            </a:endParaRPr>
          </a:p>
          <a:p>
            <a:pPr eaLnBrk="1" hangingPunct="1"/>
            <a:r>
              <a:rPr lang="ru-RU" altLang="en-US" b="1">
                <a:solidFill>
                  <a:srgbClr val="FF3300"/>
                </a:solidFill>
              </a:rPr>
              <a:t>– в таблице умножения.</a:t>
            </a:r>
          </a:p>
        </p:txBody>
      </p:sp>
      <p:pic>
        <p:nvPicPr>
          <p:cNvPr id="17412" name="Picture 4" descr="F:\Common\Education\FBB\Year_03\Term_5\BioInformatics\Xray\Crysral\rhom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358140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F:\Common\Education\FBB\Year_03\Term_5\BioInformatics\Xray\Crysral\SymmetryInMo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5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4417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Решение. Шаг 2.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6285" y="1508750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ym typeface="Symbol"/>
              </a:rPr>
              <a:t>Нет. </a:t>
            </a:r>
            <a:endParaRPr lang="en-US" sz="1800" b="1" dirty="0" smtClean="0">
              <a:sym typeface="Symbol"/>
            </a:endParaRPr>
          </a:p>
          <a:p>
            <a:pPr lvl="1"/>
            <a:r>
              <a:rPr lang="ru-RU" sz="1600" b="1" dirty="0" smtClean="0">
                <a:sym typeface="Symbol"/>
              </a:rPr>
              <a:t>Теоретические ограничения.</a:t>
            </a:r>
            <a:br>
              <a:rPr lang="ru-RU" sz="1600" b="1" dirty="0" smtClean="0">
                <a:sym typeface="Symbol"/>
              </a:rPr>
            </a:br>
            <a:r>
              <a:rPr lang="ru-RU" sz="1600" dirty="0" smtClean="0">
                <a:sym typeface="Symbol"/>
              </a:rPr>
              <a:t>Для  любых </a:t>
            </a:r>
            <a:r>
              <a:rPr lang="en-US" sz="1600" dirty="0" smtClean="0">
                <a:sym typeface="Symbol"/>
              </a:rPr>
              <a:t>h, k, l </a:t>
            </a:r>
            <a:r>
              <a:rPr lang="ru-RU" sz="1600" dirty="0" smtClean="0">
                <a:sym typeface="Symbol"/>
              </a:rPr>
              <a:t>найдется вектор </a:t>
            </a:r>
            <a:r>
              <a:rPr lang="en-US" sz="1600" u="sng" dirty="0" smtClean="0">
                <a:sym typeface="Symbol"/>
              </a:rPr>
              <a:t>s</a:t>
            </a:r>
            <a:r>
              <a:rPr lang="en-US" sz="1600" dirty="0" smtClean="0">
                <a:sym typeface="Symbol"/>
              </a:rPr>
              <a:t>, </a:t>
            </a:r>
            <a:r>
              <a:rPr lang="ru-RU" sz="1600" dirty="0" smtClean="0">
                <a:sym typeface="Symbol"/>
              </a:rPr>
              <a:t>что </a:t>
            </a:r>
            <a:r>
              <a:rPr lang="en-US" sz="1600" dirty="0" smtClean="0">
                <a:sym typeface="Symbol"/>
              </a:rPr>
              <a:t> </a:t>
            </a:r>
            <a:r>
              <a:rPr lang="ru-RU" sz="1600" dirty="0" smtClean="0">
                <a:sym typeface="Symbol"/>
              </a:rPr>
              <a:t>(</a:t>
            </a:r>
            <a:r>
              <a:rPr lang="en-US" sz="1600" u="sng" dirty="0" smtClean="0">
                <a:sym typeface="Symbol"/>
              </a:rPr>
              <a:t>s</a:t>
            </a:r>
            <a:r>
              <a:rPr lang="en-US" sz="1600" dirty="0" smtClean="0">
                <a:sym typeface="Symbol"/>
              </a:rPr>
              <a:t>, a) = h, </a:t>
            </a:r>
            <a:r>
              <a:rPr lang="ru-RU" sz="1600" dirty="0" smtClean="0">
                <a:sym typeface="Symbol"/>
              </a:rPr>
              <a:t>(</a:t>
            </a:r>
            <a:r>
              <a:rPr lang="en-US" sz="1600" u="sng" dirty="0" smtClean="0">
                <a:sym typeface="Symbol"/>
              </a:rPr>
              <a:t>s</a:t>
            </a:r>
            <a:r>
              <a:rPr lang="en-US" sz="1600" dirty="0" smtClean="0">
                <a:sym typeface="Symbol"/>
              </a:rPr>
              <a:t>, b) = k, </a:t>
            </a:r>
            <a:r>
              <a:rPr lang="ru-RU" sz="1600" dirty="0" smtClean="0">
                <a:sym typeface="Symbol"/>
              </a:rPr>
              <a:t>(</a:t>
            </a:r>
            <a:r>
              <a:rPr lang="en-US" sz="1600" u="sng" dirty="0" smtClean="0">
                <a:sym typeface="Symbol"/>
              </a:rPr>
              <a:t>s</a:t>
            </a:r>
            <a:r>
              <a:rPr lang="en-US" sz="1600" dirty="0" smtClean="0">
                <a:sym typeface="Symbol"/>
              </a:rPr>
              <a:t>, c) = l</a:t>
            </a:r>
            <a:r>
              <a:rPr lang="ru-RU" sz="1600" dirty="0" smtClean="0">
                <a:sym typeface="Symbol"/>
              </a:rPr>
              <a:t/>
            </a:r>
            <a:br>
              <a:rPr lang="ru-RU" sz="1600" dirty="0" smtClean="0">
                <a:sym typeface="Symbol"/>
              </a:rPr>
            </a:br>
            <a:r>
              <a:rPr lang="ru-RU" sz="1600" dirty="0" smtClean="0">
                <a:sym typeface="Symbol"/>
              </a:rPr>
              <a:t>Однако не любой вектор  </a:t>
            </a:r>
            <a:r>
              <a:rPr lang="en-US" sz="1600" u="sng" dirty="0" smtClean="0">
                <a:sym typeface="Symbol"/>
              </a:rPr>
              <a:t>s</a:t>
            </a:r>
            <a:r>
              <a:rPr lang="en-US" sz="1600" dirty="0" smtClean="0">
                <a:sym typeface="Symbol"/>
              </a:rPr>
              <a:t> </a:t>
            </a:r>
            <a:r>
              <a:rPr lang="ru-RU" sz="1600" dirty="0" smtClean="0">
                <a:sym typeface="Symbol"/>
              </a:rPr>
              <a:t> можно представить в виде разности двух векторов длины 1</a:t>
            </a:r>
            <a:r>
              <a:rPr lang="en-US" sz="1600" dirty="0" smtClean="0">
                <a:sym typeface="Symbol"/>
              </a:rPr>
              <a:t>/   </a:t>
            </a:r>
            <a:r>
              <a:rPr lang="ru-RU" sz="1600" dirty="0" smtClean="0">
                <a:sym typeface="Symbol"/>
              </a:rPr>
              <a:t>и следовательно найти направление . </a:t>
            </a:r>
            <a:br>
              <a:rPr lang="ru-RU" sz="1600" dirty="0" smtClean="0">
                <a:sym typeface="Symbol"/>
              </a:rPr>
            </a:br>
            <a:r>
              <a:rPr lang="ru-RU" sz="1600" dirty="0" smtClean="0">
                <a:sym typeface="Symbol"/>
              </a:rPr>
              <a:t>Множество векторов  </a:t>
            </a:r>
            <a:r>
              <a:rPr lang="en-US" sz="1600" dirty="0" smtClean="0"/>
              <a:t>s = (</a:t>
            </a:r>
            <a:r>
              <a:rPr lang="ru-RU" sz="1600" dirty="0" smtClean="0">
                <a:sym typeface="Symbol"/>
              </a:rPr>
              <a:t></a:t>
            </a:r>
            <a:r>
              <a:rPr lang="en-US" sz="1600" dirty="0" smtClean="0">
                <a:sym typeface="Symbol"/>
              </a:rPr>
              <a:t> - </a:t>
            </a:r>
            <a:r>
              <a:rPr lang="ru-RU" sz="1600" dirty="0" smtClean="0">
                <a:sym typeface="Symbol"/>
              </a:rPr>
              <a:t>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 smtClean="0"/>
              <a:t> )/</a:t>
            </a:r>
            <a:r>
              <a:rPr lang="en-US" sz="1600" dirty="0" smtClean="0">
                <a:sym typeface="Symbol"/>
              </a:rPr>
              <a:t></a:t>
            </a:r>
            <a:r>
              <a:rPr lang="ru-RU" sz="1600" dirty="0" smtClean="0">
                <a:sym typeface="Symbol"/>
              </a:rPr>
              <a:t>  описано на схеме</a:t>
            </a:r>
            <a:r>
              <a:rPr lang="en-US" sz="1600" dirty="0" smtClean="0">
                <a:sym typeface="Symbol"/>
              </a:rPr>
              <a:t>:</a:t>
            </a:r>
            <a:r>
              <a:rPr lang="ru-RU" sz="1600" dirty="0" smtClean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 </a:t>
            </a:r>
            <a:br>
              <a:rPr lang="en-US" sz="1600" dirty="0" smtClean="0">
                <a:sym typeface="Symbol"/>
              </a:rPr>
            </a:br>
            <a:r>
              <a:rPr lang="ru-RU" sz="1600" dirty="0" smtClean="0">
                <a:sym typeface="Symbol"/>
              </a:rPr>
              <a:t>конец</a:t>
            </a:r>
            <a:r>
              <a:rPr lang="en-US" sz="1600" dirty="0" smtClean="0">
                <a:sym typeface="Symbol"/>
              </a:rPr>
              <a:t>  s  </a:t>
            </a:r>
            <a:r>
              <a:rPr lang="ru-RU" sz="1600" dirty="0" smtClean="0">
                <a:sym typeface="Symbol"/>
              </a:rPr>
              <a:t>лежит на сфере</a:t>
            </a:r>
            <a:br>
              <a:rPr lang="ru-RU" sz="1600" dirty="0" smtClean="0">
                <a:sym typeface="Symbol"/>
              </a:rPr>
            </a:br>
            <a:r>
              <a:rPr lang="ru-RU" sz="1600" dirty="0" smtClean="0">
                <a:sym typeface="Symbol"/>
              </a:rPr>
              <a:t/>
            </a:r>
            <a:br>
              <a:rPr lang="ru-RU" sz="1600" dirty="0" smtClean="0">
                <a:sym typeface="Symbol"/>
              </a:rPr>
            </a:br>
            <a:r>
              <a:rPr lang="ru-RU" sz="1600" dirty="0" smtClean="0">
                <a:sym typeface="Symbol"/>
              </a:rPr>
              <a:t>Максимальная длина </a:t>
            </a:r>
            <a:r>
              <a:rPr lang="en-US" sz="1600" dirty="0" smtClean="0">
                <a:sym typeface="Symbol"/>
              </a:rPr>
              <a:t>s </a:t>
            </a:r>
            <a:r>
              <a:rPr lang="ru-RU" sz="1600" dirty="0" smtClean="0">
                <a:sym typeface="Symbol"/>
              </a:rPr>
              <a:t>равна 2</a:t>
            </a:r>
            <a:r>
              <a:rPr lang="en-US" sz="1600" dirty="0" smtClean="0"/>
              <a:t>/</a:t>
            </a:r>
            <a:r>
              <a:rPr lang="en-US" sz="1600" dirty="0" smtClean="0">
                <a:sym typeface="Symbol"/>
              </a:rPr>
              <a:t></a:t>
            </a:r>
            <a:r>
              <a:rPr lang="ru-RU" sz="1600" dirty="0" smtClean="0">
                <a:sym typeface="Symbol"/>
              </a:rPr>
              <a:t>. Поэтому есть</a:t>
            </a:r>
            <a:br>
              <a:rPr lang="ru-RU" sz="1600" dirty="0" smtClean="0">
                <a:sym typeface="Symbol"/>
              </a:rPr>
            </a:br>
            <a:r>
              <a:rPr lang="ru-RU" sz="1600" dirty="0" smtClean="0">
                <a:sym typeface="Symbol"/>
              </a:rPr>
              <a:t>теоретические ограничения на </a:t>
            </a:r>
            <a:r>
              <a:rPr lang="en-US" sz="1600" dirty="0" smtClean="0">
                <a:sym typeface="Symbol"/>
              </a:rPr>
              <a:t>h, k, l </a:t>
            </a:r>
            <a:r>
              <a:rPr lang="ru-RU" sz="1600" dirty="0" smtClean="0">
                <a:sym typeface="Symbol"/>
              </a:rPr>
              <a:t>. Например,</a:t>
            </a:r>
            <a:r>
              <a:rPr lang="en-US" sz="1600" dirty="0" smtClean="0">
                <a:sym typeface="Symbol"/>
              </a:rPr>
              <a:t> </a:t>
            </a:r>
            <a:r>
              <a:rPr lang="ru-RU" sz="1600" dirty="0" smtClean="0">
                <a:sym typeface="Symbol"/>
              </a:rPr>
              <a:t> </a:t>
            </a:r>
            <a:br>
              <a:rPr lang="ru-RU" sz="1600" dirty="0" smtClean="0">
                <a:sym typeface="Symbol"/>
              </a:rPr>
            </a:br>
            <a:r>
              <a:rPr lang="en-US" sz="1600" dirty="0" smtClean="0">
                <a:sym typeface="Symbol"/>
              </a:rPr>
              <a:t>h =</a:t>
            </a:r>
            <a:r>
              <a:rPr lang="ru-RU" sz="1600" dirty="0" smtClean="0">
                <a:sym typeface="Symbol"/>
              </a:rPr>
              <a:t> (</a:t>
            </a:r>
            <a:r>
              <a:rPr lang="en-US" sz="1600" u="sng" dirty="0" smtClean="0">
                <a:sym typeface="Symbol"/>
              </a:rPr>
              <a:t>s</a:t>
            </a:r>
            <a:r>
              <a:rPr lang="en-US" sz="1600" dirty="0" smtClean="0">
                <a:sym typeface="Symbol"/>
              </a:rPr>
              <a:t>, a)  |s||a| = 2 |a|/ ,</a:t>
            </a:r>
            <a:r>
              <a:rPr lang="ru-RU" sz="1600" dirty="0" smtClean="0">
                <a:sym typeface="Symbol"/>
              </a:rPr>
              <a:t>  </a:t>
            </a:r>
            <a:r>
              <a:rPr lang="en-US" sz="1600" dirty="0" smtClean="0">
                <a:sym typeface="Symbol"/>
              </a:rPr>
              <a:t> k  2 |b|/ ,</a:t>
            </a:r>
            <a:r>
              <a:rPr lang="ru-RU" sz="1600" dirty="0" smtClean="0">
                <a:sym typeface="Symbol"/>
              </a:rPr>
              <a:t>  </a:t>
            </a:r>
            <a:r>
              <a:rPr lang="en-US" sz="1600" dirty="0" smtClean="0">
                <a:sym typeface="Symbol"/>
              </a:rPr>
              <a:t> l  2 |c|/ </a:t>
            </a:r>
            <a:endParaRPr lang="ru-RU" sz="1600" dirty="0" smtClean="0">
              <a:sym typeface="Symbol"/>
            </a:endParaRPr>
          </a:p>
          <a:p>
            <a:pPr lvl="1">
              <a:buNone/>
            </a:pPr>
            <a:endParaRPr lang="ru-RU" sz="1600" dirty="0" smtClean="0">
              <a:sym typeface="Symbol"/>
            </a:endParaRPr>
          </a:p>
          <a:p>
            <a:pPr lvl="1"/>
            <a:r>
              <a:rPr lang="ru-RU" sz="1600" b="1" dirty="0" smtClean="0">
                <a:sym typeface="Symbol"/>
              </a:rPr>
              <a:t>Технические ограничения: </a:t>
            </a:r>
            <a:r>
              <a:rPr lang="ru-RU" sz="1600" dirty="0" smtClean="0">
                <a:sym typeface="Symbol"/>
              </a:rPr>
              <a:t>  должен быть направлен на детектор, а не мимо него</a:t>
            </a:r>
            <a:endParaRPr lang="ru-RU" sz="1600" b="1" dirty="0" smtClean="0">
              <a:sym typeface="Symbol"/>
            </a:endParaRPr>
          </a:p>
          <a:p>
            <a:r>
              <a:rPr lang="ru-RU" sz="1800" b="1" dirty="0" smtClean="0">
                <a:sym typeface="Symbol"/>
              </a:rPr>
              <a:t>Выход. </a:t>
            </a:r>
            <a:r>
              <a:rPr lang="ru-RU" sz="1800" dirty="0" smtClean="0">
                <a:sym typeface="Symbol"/>
              </a:rPr>
              <a:t> Надо вращать кристалл чтобы вектор </a:t>
            </a:r>
            <a:r>
              <a:rPr lang="en-US" sz="1800" u="sng" dirty="0" smtClean="0">
                <a:sym typeface="Symbol"/>
              </a:rPr>
              <a:t>s</a:t>
            </a:r>
            <a:r>
              <a:rPr lang="ru-RU" sz="1800" dirty="0" smtClean="0">
                <a:sym typeface="Symbol"/>
              </a:rPr>
              <a:t> иногда совпадал с </a:t>
            </a:r>
            <a:r>
              <a:rPr lang="en-US" sz="1800" dirty="0" smtClean="0">
                <a:sym typeface="Symbol"/>
              </a:rPr>
              <a:t>s-</a:t>
            </a:r>
            <a:r>
              <a:rPr lang="ru-RU" sz="1800" dirty="0" smtClean="0">
                <a:sym typeface="Symbol"/>
              </a:rPr>
              <a:t>вектором. Вращение должен отслеживать компьютер при детекторе чтобы понимать какие сигналы в разных местах отвечают одним и тем же </a:t>
            </a:r>
            <a:r>
              <a:rPr lang="en-US" sz="1800" dirty="0" smtClean="0">
                <a:sym typeface="Symbol"/>
              </a:rPr>
              <a:t>h, k, l</a:t>
            </a:r>
            <a:endParaRPr lang="ru-RU" sz="2000" dirty="0" smtClean="0">
              <a:sym typeface="Symbo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4690" y="894270"/>
            <a:ext cx="7807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1. </a:t>
            </a:r>
            <a:r>
              <a:rPr lang="en-US" sz="2000" b="1" dirty="0" smtClean="0"/>
              <a:t> </a:t>
            </a:r>
            <a:r>
              <a:rPr lang="ru-RU" sz="2000" b="1" dirty="0" smtClean="0"/>
              <a:t>Для любых ли  положений  ячейки и целых </a:t>
            </a:r>
            <a:r>
              <a:rPr lang="en-US" sz="2000" b="1" dirty="0" smtClean="0"/>
              <a:t>h, k, l  </a:t>
            </a:r>
            <a:r>
              <a:rPr lang="ru-RU" sz="2000" b="1" dirty="0" smtClean="0"/>
              <a:t>детектируется  </a:t>
            </a:r>
          </a:p>
          <a:p>
            <a:r>
              <a:rPr lang="ru-RU" sz="2000" b="1" dirty="0" smtClean="0"/>
              <a:t>волна рассеяния</a:t>
            </a:r>
            <a:r>
              <a:rPr lang="en-US" sz="2000" b="1" dirty="0" smtClean="0"/>
              <a:t>?</a:t>
            </a:r>
            <a:endParaRPr lang="ru-RU" sz="20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261820" y="2699305"/>
            <a:ext cx="1800000" cy="1800000"/>
            <a:chOff x="2880000" y="1800000"/>
            <a:chExt cx="2880000" cy="2880000"/>
          </a:xfrm>
        </p:grpSpPr>
        <p:sp>
          <p:nvSpPr>
            <p:cNvPr id="6" name="Овал 5"/>
            <p:cNvSpPr/>
            <p:nvPr/>
          </p:nvSpPr>
          <p:spPr>
            <a:xfrm>
              <a:off x="2880000" y="1800000"/>
              <a:ext cx="2880000" cy="288000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flipV="1">
              <a:off x="4320000" y="3240000"/>
              <a:ext cx="1440000" cy="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V="1">
              <a:off x="4317670" y="1854395"/>
              <a:ext cx="446355" cy="138258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>
              <a:stCxn id="6" idx="6"/>
            </p:cNvCxnSpPr>
            <p:nvPr/>
          </p:nvCxnSpPr>
          <p:spPr>
            <a:xfrm flipH="1" flipV="1">
              <a:off x="4764025" y="1892800"/>
              <a:ext cx="995975" cy="1347200"/>
            </a:xfrm>
            <a:prstGeom prst="straightConnector1">
              <a:avLst/>
            </a:prstGeom>
            <a:ln w="2222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8755" y="3659430"/>
            <a:ext cx="515203" cy="28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1085" y="3121760"/>
            <a:ext cx="492864" cy="26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1210" y="3006545"/>
            <a:ext cx="207721" cy="22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164575"/>
            <a:ext cx="8229600" cy="504417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Решение. Шаг 3.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6285" y="740650"/>
            <a:ext cx="8218670" cy="572234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ym typeface="Symbol"/>
              </a:rPr>
              <a:t>2. Вычислить волну от ячейки </a:t>
            </a:r>
            <a:r>
              <a:rPr lang="en-US" sz="1800" b="1" dirty="0" smtClean="0">
                <a:sym typeface="Symbol"/>
              </a:rPr>
              <a:t>T </a:t>
            </a:r>
            <a:r>
              <a:rPr lang="ru-RU" sz="1800" b="1" dirty="0" smtClean="0">
                <a:sym typeface="Symbol"/>
              </a:rPr>
              <a:t>в направлении  </a:t>
            </a:r>
            <a:r>
              <a:rPr lang="ru-RU" sz="1800" dirty="0" smtClean="0">
                <a:sym typeface="Symbol"/>
              </a:rPr>
              <a:t> таком, что </a:t>
            </a:r>
            <a:r>
              <a:rPr lang="en-US" sz="1800" dirty="0" smtClean="0">
                <a:sym typeface="Symbol"/>
              </a:rPr>
              <a:t/>
            </a:r>
            <a:br>
              <a:rPr lang="en-US" sz="1800" dirty="0" smtClean="0">
                <a:sym typeface="Symbol"/>
              </a:rPr>
            </a:br>
            <a:r>
              <a:rPr lang="ru-RU" sz="1800" dirty="0" smtClean="0">
                <a:sym typeface="Symbol"/>
              </a:rPr>
              <a:t>(</a:t>
            </a:r>
            <a:r>
              <a:rPr lang="en-US" sz="1800" dirty="0" smtClean="0">
                <a:sym typeface="Symbol"/>
              </a:rPr>
              <a:t>s, a) = h, </a:t>
            </a:r>
            <a:r>
              <a:rPr lang="ru-RU" sz="1800" dirty="0" smtClean="0">
                <a:sym typeface="Symbol"/>
              </a:rPr>
              <a:t>(</a:t>
            </a:r>
            <a:r>
              <a:rPr lang="en-US" sz="1800" dirty="0" smtClean="0">
                <a:sym typeface="Symbol"/>
              </a:rPr>
              <a:t>s, b) = k, </a:t>
            </a:r>
            <a:r>
              <a:rPr lang="ru-RU" sz="1800" dirty="0" smtClean="0">
                <a:sym typeface="Symbol"/>
              </a:rPr>
              <a:t>(</a:t>
            </a:r>
            <a:r>
              <a:rPr lang="en-US" sz="1800" dirty="0" smtClean="0">
                <a:sym typeface="Symbol"/>
              </a:rPr>
              <a:t>s, c) = l </a:t>
            </a:r>
            <a:r>
              <a:rPr lang="ru-RU" sz="1800" dirty="0" smtClean="0">
                <a:sym typeface="Symbol"/>
              </a:rPr>
              <a:t>где </a:t>
            </a:r>
            <a:r>
              <a:rPr lang="en-US" sz="1800" dirty="0" smtClean="0">
                <a:sym typeface="Symbol"/>
              </a:rPr>
              <a:t>h, k, l </a:t>
            </a:r>
            <a:r>
              <a:rPr lang="ru-RU" sz="1800" dirty="0" smtClean="0">
                <a:sym typeface="Symbol"/>
              </a:rPr>
              <a:t> целые</a:t>
            </a:r>
          </a:p>
          <a:p>
            <a:r>
              <a:rPr lang="ru-RU" sz="1800" dirty="0" smtClean="0">
                <a:sym typeface="Symbol"/>
              </a:rPr>
              <a:t>Точку </a:t>
            </a:r>
            <a:r>
              <a:rPr lang="en-US" sz="1800" dirty="0" smtClean="0">
                <a:sym typeface="Symbol"/>
              </a:rPr>
              <a:t>r </a:t>
            </a:r>
            <a:r>
              <a:rPr lang="ru-RU" sz="1800" dirty="0" smtClean="0">
                <a:sym typeface="Symbol"/>
              </a:rPr>
              <a:t>из </a:t>
            </a:r>
            <a:r>
              <a:rPr lang="en-US" sz="1800" dirty="0" smtClean="0">
                <a:sym typeface="Symbol"/>
              </a:rPr>
              <a:t>T</a:t>
            </a:r>
            <a:r>
              <a:rPr lang="ru-RU" sz="1800" dirty="0" smtClean="0">
                <a:sym typeface="Symbol"/>
              </a:rPr>
              <a:t> представим как </a:t>
            </a:r>
            <a:r>
              <a:rPr lang="en-US" sz="1800" dirty="0" smtClean="0">
                <a:sym typeface="Symbol"/>
              </a:rPr>
              <a:t>r = </a:t>
            </a:r>
            <a:r>
              <a:rPr lang="en-US" sz="1800" dirty="0" err="1" smtClean="0">
                <a:sym typeface="Symbol"/>
              </a:rPr>
              <a:t>xa</a:t>
            </a:r>
            <a:r>
              <a:rPr lang="en-US" sz="1800" dirty="0" smtClean="0">
                <a:sym typeface="Symbol"/>
              </a:rPr>
              <a:t> + </a:t>
            </a:r>
            <a:r>
              <a:rPr lang="en-US" sz="1800" dirty="0" err="1" smtClean="0">
                <a:sym typeface="Symbol"/>
              </a:rPr>
              <a:t>yb</a:t>
            </a:r>
            <a:r>
              <a:rPr lang="en-US" sz="1800" dirty="0" smtClean="0">
                <a:sym typeface="Symbol"/>
              </a:rPr>
              <a:t> + </a:t>
            </a:r>
            <a:r>
              <a:rPr lang="en-US" sz="1800" dirty="0" err="1" smtClean="0">
                <a:sym typeface="Symbol"/>
              </a:rPr>
              <a:t>zc</a:t>
            </a:r>
            <a:endParaRPr lang="en-US" sz="1800" dirty="0" smtClean="0">
              <a:sym typeface="Symbol"/>
            </a:endParaRPr>
          </a:p>
          <a:p>
            <a:r>
              <a:rPr lang="ru-RU" sz="1800" u="sng" dirty="0" smtClean="0">
                <a:sym typeface="Symbol"/>
              </a:rPr>
              <a:t>В предположении  </a:t>
            </a:r>
            <a:r>
              <a:rPr lang="ru-RU" sz="1800" u="sng" dirty="0" err="1" smtClean="0">
                <a:sym typeface="Symbol"/>
              </a:rPr>
              <a:t>ортонормальности</a:t>
            </a:r>
            <a:r>
              <a:rPr lang="ru-RU" sz="1800" u="sng" dirty="0" smtClean="0">
                <a:sym typeface="Symbol"/>
              </a:rPr>
              <a:t> векторов </a:t>
            </a:r>
            <a:r>
              <a:rPr lang="en-US" sz="1800" dirty="0" smtClean="0">
                <a:sym typeface="Symbol"/>
              </a:rPr>
              <a:t>a, b, c </a:t>
            </a:r>
            <a:r>
              <a:rPr lang="ru-RU" sz="1800" dirty="0" smtClean="0">
                <a:sym typeface="Symbol"/>
              </a:rPr>
              <a:t>имеем </a:t>
            </a:r>
            <a:br>
              <a:rPr lang="ru-RU" sz="1800" dirty="0" smtClean="0">
                <a:sym typeface="Symbol"/>
              </a:rPr>
            </a:br>
            <a:r>
              <a:rPr lang="ru-RU" sz="1800" dirty="0" smtClean="0">
                <a:sym typeface="Symbol"/>
              </a:rPr>
              <a:t> </a:t>
            </a:r>
            <a:r>
              <a:rPr lang="en-US" sz="1800" dirty="0" smtClean="0">
                <a:sym typeface="Symbol"/>
              </a:rPr>
              <a:t>(r, s) = </a:t>
            </a:r>
            <a:r>
              <a:rPr lang="en-US" sz="1800" dirty="0" err="1" smtClean="0">
                <a:sym typeface="Symbol"/>
              </a:rPr>
              <a:t>hx</a:t>
            </a:r>
            <a:r>
              <a:rPr lang="en-US" sz="1800" dirty="0" smtClean="0">
                <a:sym typeface="Symbol"/>
              </a:rPr>
              <a:t> + </a:t>
            </a:r>
            <a:r>
              <a:rPr lang="en-US" sz="1800" dirty="0" err="1" smtClean="0">
                <a:sym typeface="Symbol"/>
              </a:rPr>
              <a:t>ky</a:t>
            </a:r>
            <a:r>
              <a:rPr lang="en-US" sz="1800" dirty="0" smtClean="0">
                <a:sym typeface="Symbol"/>
              </a:rPr>
              <a:t> + </a:t>
            </a:r>
            <a:r>
              <a:rPr lang="en-US" sz="1800" dirty="0" err="1" smtClean="0">
                <a:sym typeface="Symbol"/>
              </a:rPr>
              <a:t>lz</a:t>
            </a:r>
            <a:endParaRPr lang="en-US" sz="1800" dirty="0" smtClean="0">
              <a:sym typeface="Symbol"/>
            </a:endParaRPr>
          </a:p>
          <a:p>
            <a:r>
              <a:rPr lang="ru-RU" sz="1800" dirty="0" smtClean="0">
                <a:sym typeface="Symbol"/>
              </a:rPr>
              <a:t>Интегральная волна от ячейки </a:t>
            </a:r>
            <a:r>
              <a:rPr lang="en-US" sz="1800" dirty="0" smtClean="0">
                <a:sym typeface="Symbol"/>
              </a:rPr>
              <a:t>T</a:t>
            </a:r>
            <a:r>
              <a:rPr lang="en-US" sz="1800" baseline="-25000" dirty="0" smtClean="0">
                <a:sym typeface="Symbol"/>
              </a:rPr>
              <a:t>   </a:t>
            </a:r>
            <a:r>
              <a:rPr lang="ru-RU" sz="1800" dirty="0" smtClean="0">
                <a:sym typeface="Symbol"/>
              </a:rPr>
              <a:t>в направлении </a:t>
            </a:r>
            <a:r>
              <a:rPr lang="en-US" sz="1800" dirty="0" smtClean="0">
                <a:sym typeface="Symbol"/>
              </a:rPr>
              <a:t>s </a:t>
            </a:r>
            <a:r>
              <a:rPr lang="ru-RU" sz="1800" dirty="0" smtClean="0">
                <a:sym typeface="Symbol"/>
              </a:rPr>
              <a:t>пропорциональна </a:t>
            </a:r>
            <a:br>
              <a:rPr lang="ru-RU" sz="1800" dirty="0" smtClean="0">
                <a:sym typeface="Symbol"/>
              </a:rPr>
            </a:br>
            <a:r>
              <a:rPr lang="en-US" sz="1800" dirty="0" smtClean="0">
                <a:sym typeface="Symbol"/>
              </a:rPr>
              <a:t>E</a:t>
            </a:r>
            <a:r>
              <a:rPr lang="en-US" sz="1800" baseline="-25000" dirty="0" smtClean="0">
                <a:sym typeface="Symbol"/>
              </a:rPr>
              <a:t>T</a:t>
            </a:r>
            <a:r>
              <a:rPr lang="en-US" sz="1800" dirty="0" smtClean="0">
                <a:sym typeface="Symbol"/>
              </a:rPr>
              <a:t>(s, t) </a:t>
            </a:r>
            <a:r>
              <a:rPr lang="ru-RU" sz="1800" dirty="0" smtClean="0">
                <a:sym typeface="Symbol"/>
              </a:rPr>
              <a:t> </a:t>
            </a:r>
            <a:r>
              <a:rPr lang="en-US" sz="1800" b="1" baseline="-25000" dirty="0" smtClean="0">
                <a:sym typeface="Symbol"/>
              </a:rPr>
              <a:t>r</a:t>
            </a:r>
            <a:r>
              <a:rPr lang="en-US" sz="1800" dirty="0" smtClean="0">
                <a:sym typeface="Symbol"/>
              </a:rPr>
              <a:t> </a:t>
            </a:r>
            <a:r>
              <a:rPr lang="ru-RU" sz="1800" dirty="0" smtClean="0">
                <a:sym typeface="Symbol"/>
              </a:rPr>
              <a:t>(</a:t>
            </a:r>
            <a:r>
              <a:rPr lang="en-US" sz="1800" dirty="0" smtClean="0">
                <a:sym typeface="Symbol"/>
              </a:rPr>
              <a:t>r)sin(2 (-t + (</a:t>
            </a:r>
            <a:r>
              <a:rPr lang="en-US" sz="1800" dirty="0" err="1" smtClean="0">
                <a:sym typeface="Symbol"/>
              </a:rPr>
              <a:t>s,r</a:t>
            </a:r>
            <a:r>
              <a:rPr lang="en-US" sz="1800" dirty="0" smtClean="0">
                <a:sym typeface="Symbol"/>
              </a:rPr>
              <a:t>) )</a:t>
            </a:r>
            <a:r>
              <a:rPr lang="ru-RU" sz="1800" dirty="0" smtClean="0">
                <a:sym typeface="Symbol"/>
              </a:rPr>
              <a:t> </a:t>
            </a:r>
            <a:r>
              <a:rPr lang="en-US" sz="1800" dirty="0" smtClean="0">
                <a:sym typeface="Symbol"/>
              </a:rPr>
              <a:t>), (</a:t>
            </a:r>
            <a:r>
              <a:rPr lang="en-US" sz="1800" dirty="0" err="1" smtClean="0">
                <a:sym typeface="Symbol"/>
              </a:rPr>
              <a:t>s,r</a:t>
            </a:r>
            <a:r>
              <a:rPr lang="en-US" sz="1800" dirty="0" smtClean="0">
                <a:sym typeface="Symbol"/>
              </a:rPr>
              <a:t>) = (s,</a:t>
            </a:r>
            <a:r>
              <a:rPr lang="ru-RU" sz="1800" dirty="0" smtClean="0">
                <a:sym typeface="Symbol"/>
              </a:rPr>
              <a:t> </a:t>
            </a:r>
            <a:r>
              <a:rPr lang="en-US" sz="1800" dirty="0" smtClean="0">
                <a:sym typeface="Symbol"/>
              </a:rPr>
              <a:t>r) = </a:t>
            </a:r>
            <a:r>
              <a:rPr lang="en-US" sz="1800" dirty="0" err="1" smtClean="0">
                <a:sym typeface="Symbol"/>
              </a:rPr>
              <a:t>hx</a:t>
            </a:r>
            <a:r>
              <a:rPr lang="en-US" sz="1800" dirty="0" smtClean="0">
                <a:sym typeface="Symbol"/>
              </a:rPr>
              <a:t> + </a:t>
            </a:r>
            <a:r>
              <a:rPr lang="en-US" sz="1800" dirty="0" err="1" smtClean="0">
                <a:sym typeface="Symbol"/>
              </a:rPr>
              <a:t>ky</a:t>
            </a:r>
            <a:r>
              <a:rPr lang="en-US" sz="1800" dirty="0" smtClean="0">
                <a:sym typeface="Symbol"/>
              </a:rPr>
              <a:t> + </a:t>
            </a:r>
            <a:r>
              <a:rPr lang="en-US" sz="1800" dirty="0" err="1" smtClean="0">
                <a:sym typeface="Symbol"/>
              </a:rPr>
              <a:t>lz</a:t>
            </a:r>
            <a:endParaRPr lang="ru-RU" sz="1800" dirty="0" smtClean="0">
              <a:sym typeface="Symbol"/>
            </a:endParaRPr>
          </a:p>
          <a:p>
            <a:r>
              <a:rPr lang="ru-RU" sz="1800" dirty="0" smtClean="0">
                <a:sym typeface="Symbol"/>
              </a:rPr>
              <a:t>Теорема. Сумма и интеграл волн одинаковой частоты есть волна той же частоты.</a:t>
            </a:r>
          </a:p>
          <a:p>
            <a:pPr lvl="1"/>
            <a:r>
              <a:rPr lang="ru-RU" sz="1600" dirty="0" smtClean="0">
                <a:sym typeface="Symbol"/>
              </a:rPr>
              <a:t>Следствие.</a:t>
            </a:r>
            <a:r>
              <a:rPr lang="en-US" sz="1600" dirty="0" smtClean="0">
                <a:sym typeface="Symbol"/>
              </a:rPr>
              <a:t> </a:t>
            </a:r>
            <a:r>
              <a:rPr lang="ru-RU" sz="1600" dirty="0" smtClean="0">
                <a:sym typeface="Symbol"/>
              </a:rPr>
              <a:t>Волна рассеяния в направлении  равна </a:t>
            </a:r>
            <a:r>
              <a:rPr lang="en-US" sz="1600" dirty="0" smtClean="0">
                <a:sym typeface="Symbol"/>
              </a:rPr>
              <a:t>E</a:t>
            </a:r>
            <a:r>
              <a:rPr lang="en-US" sz="1600" baseline="-25000" dirty="0" smtClean="0">
                <a:sym typeface="Symbol"/>
              </a:rPr>
              <a:t>T</a:t>
            </a:r>
            <a:r>
              <a:rPr lang="en-US" sz="1600" dirty="0" smtClean="0">
                <a:sym typeface="Symbol"/>
              </a:rPr>
              <a:t>(s, t) </a:t>
            </a:r>
            <a:r>
              <a:rPr lang="ru-RU" sz="1600" dirty="0" smtClean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F(s) sin(2 (-t + (s)</a:t>
            </a:r>
            <a:r>
              <a:rPr lang="ru-RU" sz="1600" dirty="0" smtClean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) )</a:t>
            </a:r>
            <a:endParaRPr lang="ru-RU" sz="1600" dirty="0" smtClean="0">
              <a:sym typeface="Symbol"/>
            </a:endParaRPr>
          </a:p>
          <a:p>
            <a:r>
              <a:rPr lang="ru-RU" sz="1800" dirty="0" smtClean="0">
                <a:sym typeface="Symbol"/>
              </a:rPr>
              <a:t>Теорема сложения волн:</a:t>
            </a:r>
            <a:br>
              <a:rPr lang="ru-RU" sz="1800" dirty="0" smtClean="0">
                <a:sym typeface="Symbol"/>
              </a:rPr>
            </a:br>
            <a:r>
              <a:rPr lang="en-US" sz="1800" dirty="0" smtClean="0">
                <a:sym typeface="Symbol"/>
              </a:rPr>
              <a:t>F(s)</a:t>
            </a:r>
            <a:r>
              <a:rPr lang="ru-RU" sz="1800" dirty="0" smtClean="0">
                <a:sym typeface="Symbol"/>
              </a:rPr>
              <a:t> </a:t>
            </a:r>
            <a:r>
              <a:rPr lang="en-US" sz="1800" dirty="0" smtClean="0">
                <a:sym typeface="Symbol"/>
              </a:rPr>
              <a:t>sin((s)) </a:t>
            </a:r>
            <a:r>
              <a:rPr lang="ru-RU" sz="1800" dirty="0" smtClean="0">
                <a:sym typeface="Symbol"/>
              </a:rPr>
              <a:t> </a:t>
            </a:r>
            <a:r>
              <a:rPr lang="en-US" sz="1800" dirty="0" smtClean="0">
                <a:sym typeface="Symbol"/>
              </a:rPr>
              <a:t>=</a:t>
            </a:r>
            <a:r>
              <a:rPr lang="ru-RU" sz="1800" dirty="0" smtClean="0">
                <a:sym typeface="Symbol"/>
              </a:rPr>
              <a:t> </a:t>
            </a:r>
            <a:r>
              <a:rPr lang="ru-RU" sz="2000" dirty="0" smtClean="0">
                <a:sym typeface="Symbol"/>
              </a:rPr>
              <a:t></a:t>
            </a:r>
            <a:r>
              <a:rPr lang="ru-RU" sz="1800" baseline="-25000" dirty="0" smtClean="0">
                <a:sym typeface="Symbol"/>
              </a:rPr>
              <a:t>(</a:t>
            </a:r>
            <a:r>
              <a:rPr lang="en-US" sz="1800" baseline="-25000" dirty="0" smtClean="0">
                <a:sym typeface="Symbol"/>
              </a:rPr>
              <a:t>x,</a:t>
            </a:r>
            <a:r>
              <a:rPr lang="ru-RU" sz="1800" baseline="-25000" dirty="0" smtClean="0">
                <a:sym typeface="Symbol"/>
              </a:rPr>
              <a:t> </a:t>
            </a:r>
            <a:r>
              <a:rPr lang="en-US" sz="1800" baseline="-25000" dirty="0" smtClean="0">
                <a:sym typeface="Symbol"/>
              </a:rPr>
              <a:t>y,</a:t>
            </a:r>
            <a:r>
              <a:rPr lang="ru-RU" sz="1800" baseline="-25000" dirty="0" smtClean="0">
                <a:sym typeface="Symbol"/>
              </a:rPr>
              <a:t> </a:t>
            </a:r>
            <a:r>
              <a:rPr lang="en-US" sz="1800" baseline="-25000" dirty="0" smtClean="0">
                <a:sym typeface="Symbol"/>
              </a:rPr>
              <a:t>z)</a:t>
            </a:r>
            <a:r>
              <a:rPr lang="en-US" sz="1800" dirty="0" smtClean="0">
                <a:sym typeface="Symbol"/>
              </a:rPr>
              <a:t> </a:t>
            </a:r>
            <a:r>
              <a:rPr lang="ru-RU" sz="1800" dirty="0" smtClean="0">
                <a:sym typeface="Symbol"/>
              </a:rPr>
              <a:t> (</a:t>
            </a:r>
            <a:r>
              <a:rPr lang="en-US" sz="1800" dirty="0" err="1" smtClean="0">
                <a:sym typeface="Symbol"/>
              </a:rPr>
              <a:t>x,y,z</a:t>
            </a:r>
            <a:r>
              <a:rPr lang="en-US" sz="1800" dirty="0" smtClean="0">
                <a:sym typeface="Symbol"/>
              </a:rPr>
              <a:t>)sin(2 (</a:t>
            </a:r>
            <a:r>
              <a:rPr lang="en-US" sz="1800" dirty="0" err="1" smtClean="0">
                <a:sym typeface="Symbol"/>
              </a:rPr>
              <a:t>hx</a:t>
            </a:r>
            <a:r>
              <a:rPr lang="en-US" sz="1800" dirty="0" smtClean="0">
                <a:sym typeface="Symbol"/>
              </a:rPr>
              <a:t> + </a:t>
            </a:r>
            <a:r>
              <a:rPr lang="en-US" sz="1800" dirty="0" err="1" smtClean="0">
                <a:sym typeface="Symbol"/>
              </a:rPr>
              <a:t>ky</a:t>
            </a:r>
            <a:r>
              <a:rPr lang="en-US" sz="1800" dirty="0" smtClean="0">
                <a:sym typeface="Symbol"/>
              </a:rPr>
              <a:t> + </a:t>
            </a:r>
            <a:r>
              <a:rPr lang="en-US" sz="1800" dirty="0" err="1" smtClean="0">
                <a:sym typeface="Symbol"/>
              </a:rPr>
              <a:t>lz</a:t>
            </a:r>
            <a:r>
              <a:rPr lang="en-US" sz="1800" dirty="0" smtClean="0">
                <a:sym typeface="Symbol"/>
              </a:rPr>
              <a:t> )</a:t>
            </a:r>
            <a:r>
              <a:rPr lang="ru-RU" sz="1800" dirty="0" smtClean="0">
                <a:sym typeface="Symbol"/>
              </a:rPr>
              <a:t> ) обозначают </a:t>
            </a:r>
            <a:r>
              <a:rPr lang="en-US" sz="1800" dirty="0" smtClean="0">
                <a:sym typeface="Symbol"/>
              </a:rPr>
              <a:t>A</a:t>
            </a:r>
            <a:r>
              <a:rPr lang="en-US" sz="1800" baseline="-25000" dirty="0" smtClean="0">
                <a:sym typeface="Symbol"/>
              </a:rPr>
              <a:t> h, k, l</a:t>
            </a:r>
            <a:r>
              <a:rPr lang="en-US" sz="1800" dirty="0" smtClean="0">
                <a:sym typeface="Symbol"/>
              </a:rPr>
              <a:t> </a:t>
            </a:r>
            <a:br>
              <a:rPr lang="en-US" sz="1800" dirty="0" smtClean="0">
                <a:sym typeface="Symbol"/>
              </a:rPr>
            </a:br>
            <a:r>
              <a:rPr lang="en-US" sz="1800" dirty="0" smtClean="0">
                <a:sym typeface="Symbol"/>
              </a:rPr>
              <a:t>F(s) </a:t>
            </a:r>
            <a:r>
              <a:rPr lang="en-US" sz="1800" dirty="0" err="1" smtClean="0">
                <a:sym typeface="Symbol"/>
              </a:rPr>
              <a:t>cos</a:t>
            </a:r>
            <a:r>
              <a:rPr lang="en-US" sz="1800" dirty="0" smtClean="0">
                <a:sym typeface="Symbol"/>
              </a:rPr>
              <a:t>((s)) =</a:t>
            </a:r>
            <a:r>
              <a:rPr lang="ru-RU" sz="1800" dirty="0" smtClean="0">
                <a:sym typeface="Symbol"/>
              </a:rPr>
              <a:t> </a:t>
            </a:r>
            <a:r>
              <a:rPr lang="ru-RU" sz="1800" baseline="-25000" dirty="0" smtClean="0">
                <a:sym typeface="Symbol"/>
              </a:rPr>
              <a:t>(</a:t>
            </a:r>
            <a:r>
              <a:rPr lang="en-US" sz="1800" baseline="-25000" dirty="0" smtClean="0">
                <a:sym typeface="Symbol"/>
              </a:rPr>
              <a:t>x,</a:t>
            </a:r>
            <a:r>
              <a:rPr lang="ru-RU" sz="1800" baseline="-25000" dirty="0" smtClean="0">
                <a:sym typeface="Symbol"/>
              </a:rPr>
              <a:t> </a:t>
            </a:r>
            <a:r>
              <a:rPr lang="en-US" sz="1800" baseline="-25000" dirty="0" smtClean="0">
                <a:sym typeface="Symbol"/>
              </a:rPr>
              <a:t>y,</a:t>
            </a:r>
            <a:r>
              <a:rPr lang="ru-RU" sz="1800" baseline="-25000" dirty="0" smtClean="0">
                <a:sym typeface="Symbol"/>
              </a:rPr>
              <a:t> </a:t>
            </a:r>
            <a:r>
              <a:rPr lang="en-US" sz="1800" baseline="-25000" dirty="0" smtClean="0">
                <a:sym typeface="Symbol"/>
              </a:rPr>
              <a:t>z)</a:t>
            </a:r>
            <a:r>
              <a:rPr lang="en-US" sz="1800" dirty="0" smtClean="0">
                <a:sym typeface="Symbol"/>
              </a:rPr>
              <a:t> </a:t>
            </a:r>
            <a:r>
              <a:rPr lang="ru-RU" sz="1800" dirty="0" smtClean="0">
                <a:sym typeface="Symbol"/>
              </a:rPr>
              <a:t> (</a:t>
            </a:r>
            <a:r>
              <a:rPr lang="en-US" sz="1800" dirty="0" err="1" smtClean="0">
                <a:sym typeface="Symbol"/>
              </a:rPr>
              <a:t>x,y,z</a:t>
            </a:r>
            <a:r>
              <a:rPr lang="en-US" sz="1800" dirty="0" smtClean="0">
                <a:sym typeface="Symbol"/>
              </a:rPr>
              <a:t>)</a:t>
            </a:r>
            <a:r>
              <a:rPr lang="en-US" sz="1800" dirty="0" err="1" smtClean="0">
                <a:sym typeface="Symbol"/>
              </a:rPr>
              <a:t>cos</a:t>
            </a:r>
            <a:r>
              <a:rPr lang="en-US" sz="1800" dirty="0" smtClean="0">
                <a:sym typeface="Symbol"/>
              </a:rPr>
              <a:t>(2 (</a:t>
            </a:r>
            <a:r>
              <a:rPr lang="en-US" sz="1800" dirty="0" err="1" smtClean="0">
                <a:sym typeface="Symbol"/>
              </a:rPr>
              <a:t>hx</a:t>
            </a:r>
            <a:r>
              <a:rPr lang="en-US" sz="1800" dirty="0" smtClean="0">
                <a:sym typeface="Symbol"/>
              </a:rPr>
              <a:t> + </a:t>
            </a:r>
            <a:r>
              <a:rPr lang="en-US" sz="1800" dirty="0" err="1" smtClean="0">
                <a:sym typeface="Symbol"/>
              </a:rPr>
              <a:t>ky</a:t>
            </a:r>
            <a:r>
              <a:rPr lang="en-US" sz="1800" dirty="0" smtClean="0">
                <a:sym typeface="Symbol"/>
              </a:rPr>
              <a:t> + </a:t>
            </a:r>
            <a:r>
              <a:rPr lang="en-US" sz="1800" dirty="0" err="1" smtClean="0">
                <a:sym typeface="Symbol"/>
              </a:rPr>
              <a:t>lz</a:t>
            </a:r>
            <a:r>
              <a:rPr lang="en-US" sz="1800" dirty="0" smtClean="0">
                <a:sym typeface="Symbol"/>
              </a:rPr>
              <a:t> )</a:t>
            </a:r>
            <a:r>
              <a:rPr lang="ru-RU" sz="1800" dirty="0" smtClean="0">
                <a:sym typeface="Symbol"/>
              </a:rPr>
              <a:t> ) обозначают </a:t>
            </a:r>
            <a:r>
              <a:rPr lang="en-US" sz="1800" dirty="0" smtClean="0">
                <a:sym typeface="Symbol"/>
              </a:rPr>
              <a:t>B</a:t>
            </a:r>
            <a:r>
              <a:rPr lang="en-US" sz="1800" baseline="-25000" dirty="0" smtClean="0">
                <a:sym typeface="Symbol"/>
              </a:rPr>
              <a:t> h, k, l</a:t>
            </a:r>
            <a:r>
              <a:rPr lang="en-US" sz="1800" dirty="0" smtClean="0">
                <a:sym typeface="Symbol"/>
              </a:rPr>
              <a:t> </a:t>
            </a:r>
            <a:endParaRPr lang="ru-RU" sz="1800" dirty="0" smtClean="0">
              <a:sym typeface="Symbol"/>
            </a:endParaRPr>
          </a:p>
          <a:p>
            <a:pPr>
              <a:buNone/>
            </a:pPr>
            <a:r>
              <a:rPr lang="ru-RU" sz="1800" b="1" dirty="0" smtClean="0">
                <a:sym typeface="Symbol"/>
              </a:rPr>
              <a:t>Детектируется интенсивность </a:t>
            </a:r>
            <a:r>
              <a:rPr lang="en-US" sz="1800" b="1" dirty="0" smtClean="0">
                <a:sym typeface="Symbol"/>
              </a:rPr>
              <a:t>    </a:t>
            </a:r>
            <a:r>
              <a:rPr lang="en-US" sz="1800" b="1" dirty="0" err="1" smtClean="0">
                <a:sym typeface="Symbol"/>
              </a:rPr>
              <a:t>I</a:t>
            </a:r>
            <a:r>
              <a:rPr lang="en-US" sz="1800" b="1" baseline="-25000" dirty="0" err="1" smtClean="0">
                <a:sym typeface="Symbol"/>
              </a:rPr>
              <a:t>h</a:t>
            </a:r>
            <a:r>
              <a:rPr lang="en-US" sz="1800" b="1" baseline="-25000" dirty="0" smtClean="0">
                <a:sym typeface="Symbol"/>
              </a:rPr>
              <a:t>, k, l</a:t>
            </a:r>
            <a:r>
              <a:rPr lang="en-US" sz="1800" b="1" dirty="0" smtClean="0">
                <a:sym typeface="Symbol"/>
              </a:rPr>
              <a:t> = F(s)</a:t>
            </a:r>
            <a:r>
              <a:rPr lang="en-US" sz="1800" b="1" baseline="30000" dirty="0" smtClean="0">
                <a:sym typeface="Symbol"/>
              </a:rPr>
              <a:t>2</a:t>
            </a:r>
            <a:r>
              <a:rPr lang="en-US" sz="1800" b="1" dirty="0" smtClean="0">
                <a:sym typeface="Symbol"/>
              </a:rPr>
              <a:t> = A</a:t>
            </a:r>
            <a:r>
              <a:rPr lang="en-US" sz="1800" b="1" baseline="-25000" dirty="0" smtClean="0">
                <a:sym typeface="Symbol"/>
              </a:rPr>
              <a:t> h, k, l</a:t>
            </a:r>
            <a:r>
              <a:rPr lang="en-US" sz="1800" b="1" baseline="30000" dirty="0" smtClean="0">
                <a:sym typeface="Symbol"/>
              </a:rPr>
              <a:t>2</a:t>
            </a:r>
            <a:r>
              <a:rPr lang="en-US" sz="1800" b="1" dirty="0" smtClean="0">
                <a:sym typeface="Symbol"/>
              </a:rPr>
              <a:t>+ B</a:t>
            </a:r>
            <a:r>
              <a:rPr lang="en-US" sz="1800" b="1" baseline="-25000" dirty="0" smtClean="0">
                <a:sym typeface="Symbol"/>
              </a:rPr>
              <a:t> h, k, l</a:t>
            </a:r>
            <a:r>
              <a:rPr lang="en-US" sz="1800" b="1" baseline="30000" dirty="0" smtClean="0">
                <a:sym typeface="Symbol"/>
              </a:rPr>
              <a:t>2</a:t>
            </a:r>
            <a:r>
              <a:rPr lang="en-US" sz="1800" b="1" dirty="0" smtClean="0">
                <a:sym typeface="Symbol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sym typeface="Symbol"/>
              </a:rPr>
              <a:t>Итог</a:t>
            </a:r>
            <a:r>
              <a:rPr lang="ru-RU" sz="2000" b="1" dirty="0" smtClean="0">
                <a:sym typeface="Symbol"/>
              </a:rPr>
              <a:t>. Зная</a:t>
            </a:r>
            <a:r>
              <a:rPr lang="en-US" sz="2000" b="1" dirty="0" smtClean="0">
                <a:sym typeface="Symbol"/>
              </a:rPr>
              <a:t>  </a:t>
            </a:r>
            <a:r>
              <a:rPr lang="ru-RU" sz="2000" b="1" dirty="0" smtClean="0">
                <a:sym typeface="Symbol"/>
              </a:rPr>
              <a:t>параметры ячейки, координаты атомов и следовательно функцию ЭП (</a:t>
            </a:r>
            <a:r>
              <a:rPr lang="en-US" sz="2000" b="1" dirty="0" smtClean="0">
                <a:sym typeface="Symbol"/>
              </a:rPr>
              <a:t>r)</a:t>
            </a:r>
            <a:r>
              <a:rPr lang="ru-RU" sz="2000" b="1" dirty="0" smtClean="0">
                <a:sym typeface="Symbol"/>
              </a:rPr>
              <a:t> в ячейке и теоретически разрешенные </a:t>
            </a:r>
            <a:r>
              <a:rPr lang="en-US" sz="2000" b="1" dirty="0" smtClean="0">
                <a:sym typeface="Symbol"/>
              </a:rPr>
              <a:t>h, k, l </a:t>
            </a:r>
            <a:r>
              <a:rPr lang="ru-RU" sz="2000" b="1" dirty="0" smtClean="0">
                <a:sym typeface="Symbol"/>
              </a:rPr>
              <a:t>, мы можем рассчитать сигнал (</a:t>
            </a:r>
            <a:r>
              <a:rPr lang="en-US" sz="2000" b="1" dirty="0" smtClean="0">
                <a:sym typeface="Symbol"/>
              </a:rPr>
              <a:t>h, k, l</a:t>
            </a:r>
            <a:r>
              <a:rPr lang="ru-RU" sz="2000" b="1" dirty="0" smtClean="0">
                <a:sym typeface="Symbol"/>
              </a:rPr>
              <a:t>)</a:t>
            </a:r>
            <a:r>
              <a:rPr lang="en-US" sz="2000" b="1" dirty="0" smtClean="0">
                <a:sym typeface="Symbol"/>
              </a:rPr>
              <a:t> </a:t>
            </a:r>
            <a:r>
              <a:rPr lang="ru-RU" sz="2000" b="1" dirty="0" smtClean="0">
                <a:sym typeface="Symbol"/>
              </a:rPr>
              <a:t>на детекторе при определенном повороте ячейки </a:t>
            </a:r>
          </a:p>
          <a:p>
            <a:pPr>
              <a:buNone/>
            </a:pPr>
            <a:endParaRPr lang="ru-RU" sz="1800" b="1" dirty="0" smtClean="0">
              <a:sym typeface="Symbol"/>
            </a:endParaRPr>
          </a:p>
          <a:p>
            <a:pPr>
              <a:buNone/>
            </a:pPr>
            <a:endParaRPr lang="en-US" sz="1800" dirty="0" smtClean="0">
              <a:sym typeface="Symbol"/>
            </a:endParaRPr>
          </a:p>
          <a:p>
            <a:endParaRPr lang="ru-RU" sz="1800" dirty="0" smtClean="0">
              <a:sym typeface="Symbo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b="1" smtClean="0"/>
              <a:pPr/>
              <a:t>31</a:t>
            </a:fld>
            <a:endParaRPr lang="ru-RU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4417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Обратная задача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7880" y="1009485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Дано</a:t>
            </a:r>
            <a:r>
              <a:rPr lang="en-US" dirty="0" smtClean="0"/>
              <a:t>:</a:t>
            </a:r>
          </a:p>
          <a:p>
            <a:pPr lvl="1"/>
            <a:r>
              <a:rPr lang="ru-RU" dirty="0" smtClean="0"/>
              <a:t>Интенсивности сигналов </a:t>
            </a:r>
            <a:r>
              <a:rPr lang="en-US" b="1" dirty="0" err="1" smtClean="0">
                <a:sym typeface="Symbol"/>
              </a:rPr>
              <a:t>I</a:t>
            </a:r>
            <a:r>
              <a:rPr lang="en-US" b="1" baseline="-25000" dirty="0" err="1" smtClean="0">
                <a:sym typeface="Symbol"/>
              </a:rPr>
              <a:t>h</a:t>
            </a:r>
            <a:r>
              <a:rPr lang="en-US" b="1" baseline="-25000" dirty="0" smtClean="0">
                <a:sym typeface="Symbol"/>
              </a:rPr>
              <a:t>, k, l</a:t>
            </a:r>
            <a:r>
              <a:rPr lang="en-US" dirty="0" smtClean="0"/>
              <a:t> </a:t>
            </a:r>
            <a:r>
              <a:rPr lang="ru-RU" dirty="0" smtClean="0"/>
              <a:t>для конечного множества троек </a:t>
            </a:r>
            <a:r>
              <a:rPr lang="en-US" dirty="0" smtClean="0"/>
              <a:t>(h, k, r) </a:t>
            </a:r>
          </a:p>
          <a:p>
            <a:r>
              <a:rPr lang="ru-RU" dirty="0" smtClean="0"/>
              <a:t>Найти функцию распределения ЭП в ячейке</a:t>
            </a:r>
          </a:p>
          <a:p>
            <a:r>
              <a:rPr lang="ru-RU" dirty="0" smtClean="0">
                <a:sym typeface="Symbol"/>
              </a:rPr>
              <a:t>Решение.</a:t>
            </a:r>
            <a:br>
              <a:rPr lang="ru-RU" dirty="0" smtClean="0">
                <a:sym typeface="Symbol"/>
              </a:rPr>
            </a:br>
            <a:endParaRPr lang="en-US" dirty="0" smtClean="0">
              <a:sym typeface="Symbol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sym typeface="Symbol"/>
              </a:rPr>
              <a:t>Решения нет (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:</a:t>
            </a:r>
            <a:endParaRPr lang="ru-RU" dirty="0" smtClean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4417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Обратная задача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7880" y="1009485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Дано</a:t>
            </a:r>
            <a:r>
              <a:rPr lang="en-US" dirty="0" smtClean="0"/>
              <a:t>:</a:t>
            </a:r>
          </a:p>
          <a:p>
            <a:pPr lvl="1"/>
            <a:r>
              <a:rPr lang="ru-RU" dirty="0" smtClean="0"/>
              <a:t>Амплитуды сигналов </a:t>
            </a:r>
            <a:r>
              <a:rPr lang="en-US" dirty="0" err="1" smtClean="0"/>
              <a:t>F</a:t>
            </a:r>
            <a:r>
              <a:rPr lang="en-US" b="1" baseline="-25000" dirty="0" err="1" smtClean="0">
                <a:sym typeface="Symbol"/>
              </a:rPr>
              <a:t>h</a:t>
            </a:r>
            <a:r>
              <a:rPr lang="en-US" b="1" baseline="-25000" dirty="0" smtClean="0">
                <a:sym typeface="Symbol"/>
              </a:rPr>
              <a:t>, k, l</a:t>
            </a:r>
            <a:r>
              <a:rPr lang="ru-RU" dirty="0" smtClean="0"/>
              <a:t> </a:t>
            </a:r>
            <a:r>
              <a:rPr lang="en-US" dirty="0" smtClean="0"/>
              <a:t> = </a:t>
            </a:r>
            <a:r>
              <a:rPr lang="ru-RU" dirty="0" smtClean="0"/>
              <a:t>корень(</a:t>
            </a:r>
            <a:r>
              <a:rPr lang="en-US" b="1" dirty="0" err="1" smtClean="0">
                <a:sym typeface="Symbol"/>
              </a:rPr>
              <a:t>I</a:t>
            </a:r>
            <a:r>
              <a:rPr lang="en-US" b="1" baseline="-25000" dirty="0" err="1" smtClean="0">
                <a:sym typeface="Symbol"/>
              </a:rPr>
              <a:t>h</a:t>
            </a:r>
            <a:r>
              <a:rPr lang="en-US" b="1" baseline="-25000" dirty="0" smtClean="0">
                <a:sym typeface="Symbol"/>
              </a:rPr>
              <a:t>, k, l</a:t>
            </a:r>
            <a:r>
              <a:rPr lang="en-US" dirty="0" smtClean="0"/>
              <a:t> </a:t>
            </a:r>
            <a:r>
              <a:rPr lang="ru-RU" dirty="0" smtClean="0"/>
              <a:t>) и </a:t>
            </a:r>
            <a:br>
              <a:rPr lang="ru-RU" dirty="0" smtClean="0"/>
            </a:br>
            <a:r>
              <a:rPr lang="ru-RU" dirty="0" smtClean="0"/>
              <a:t>фазы </a:t>
            </a:r>
            <a:r>
              <a:rPr lang="en-US" dirty="0" smtClean="0">
                <a:sym typeface="Symbol"/>
              </a:rPr>
              <a:t></a:t>
            </a:r>
            <a:r>
              <a:rPr lang="en-US" b="1" baseline="-25000" dirty="0" smtClean="0">
                <a:sym typeface="Symbol"/>
              </a:rPr>
              <a:t>h, k, l</a:t>
            </a:r>
            <a:r>
              <a:rPr lang="ru-RU" dirty="0" smtClean="0"/>
              <a:t> для множества троек </a:t>
            </a:r>
            <a:r>
              <a:rPr lang="en-US" dirty="0" smtClean="0"/>
              <a:t>(h, k, r) </a:t>
            </a:r>
            <a:endParaRPr lang="ru-RU" dirty="0" smtClean="0"/>
          </a:p>
          <a:p>
            <a:pPr lvl="1"/>
            <a:r>
              <a:rPr lang="ru-RU" dirty="0" smtClean="0"/>
              <a:t>Параметры ячейки кристалла </a:t>
            </a:r>
            <a:br>
              <a:rPr lang="ru-RU" dirty="0" smtClean="0"/>
            </a:br>
            <a:endParaRPr lang="en-US" dirty="0" smtClean="0"/>
          </a:p>
          <a:p>
            <a:r>
              <a:rPr lang="ru-RU" dirty="0" smtClean="0"/>
              <a:t>Найти функцию распределения ЭП в ячейке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sym typeface="Symbol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sym typeface="Symbol"/>
              </a:rPr>
              <a:t>Приближенное решение есть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:</a:t>
            </a:r>
            <a:r>
              <a:rPr lang="ru-RU" dirty="0" smtClean="0">
                <a:solidFill>
                  <a:srgbClr val="FF0000"/>
                </a:solidFill>
                <a:sym typeface="Symbol"/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4417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Решение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7880" y="1009485"/>
            <a:ext cx="8229600" cy="4525963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(</a:t>
            </a:r>
            <a:r>
              <a:rPr lang="en-US" dirty="0" err="1" smtClean="0"/>
              <a:t>x,y,z</a:t>
            </a:r>
            <a:r>
              <a:rPr lang="en-US" dirty="0" smtClean="0"/>
              <a:t>) </a:t>
            </a:r>
            <a:r>
              <a:rPr lang="en-US" dirty="0" smtClean="0">
                <a:sym typeface="Symbol"/>
              </a:rPr>
              <a:t></a:t>
            </a:r>
            <a:r>
              <a:rPr lang="en-US" dirty="0" smtClean="0"/>
              <a:t> </a:t>
            </a:r>
            <a:r>
              <a:rPr lang="en-US" sz="4400" dirty="0" smtClean="0">
                <a:sym typeface="Symbol"/>
              </a:rPr>
              <a:t></a:t>
            </a:r>
            <a:r>
              <a:rPr lang="en-US" b="1" baseline="-25000" dirty="0" smtClean="0">
                <a:sym typeface="Symbol"/>
              </a:rPr>
              <a:t>h, k, l</a:t>
            </a:r>
            <a:r>
              <a:rPr lang="en-US" dirty="0" smtClean="0"/>
              <a:t> </a:t>
            </a:r>
            <a:r>
              <a:rPr lang="en-US" dirty="0" err="1" smtClean="0"/>
              <a:t>F</a:t>
            </a:r>
            <a:r>
              <a:rPr lang="en-US" b="1" baseline="-25000" dirty="0" err="1" smtClean="0">
                <a:sym typeface="Symbol"/>
              </a:rPr>
              <a:t>h</a:t>
            </a:r>
            <a:r>
              <a:rPr lang="en-US" b="1" baseline="-25000" dirty="0" smtClean="0">
                <a:sym typeface="Symbol"/>
              </a:rPr>
              <a:t>, k, l</a:t>
            </a:r>
            <a:r>
              <a:rPr lang="ru-RU" dirty="0" smtClean="0"/>
              <a:t> </a:t>
            </a:r>
            <a:r>
              <a:rPr lang="en-US" dirty="0" err="1" smtClean="0"/>
              <a:t>cos</a:t>
            </a:r>
            <a:r>
              <a:rPr lang="en-US" dirty="0" smtClean="0">
                <a:sym typeface="Symbol"/>
              </a:rPr>
              <a:t>(2 (</a:t>
            </a:r>
            <a:r>
              <a:rPr lang="en-US" dirty="0" err="1" smtClean="0">
                <a:sym typeface="Symbol"/>
              </a:rPr>
              <a:t>hx</a:t>
            </a:r>
            <a:r>
              <a:rPr lang="en-US" dirty="0" smtClean="0">
                <a:sym typeface="Symbol"/>
              </a:rPr>
              <a:t> + </a:t>
            </a:r>
            <a:r>
              <a:rPr lang="en-US" dirty="0" err="1" smtClean="0">
                <a:sym typeface="Symbol"/>
              </a:rPr>
              <a:t>ky</a:t>
            </a:r>
            <a:r>
              <a:rPr lang="en-US" dirty="0" smtClean="0">
                <a:sym typeface="Symbol"/>
              </a:rPr>
              <a:t> + </a:t>
            </a:r>
            <a:r>
              <a:rPr lang="en-US" dirty="0" err="1" smtClean="0">
                <a:sym typeface="Symbol"/>
              </a:rPr>
              <a:t>lz</a:t>
            </a:r>
            <a:r>
              <a:rPr lang="en-US" dirty="0" smtClean="0">
                <a:sym typeface="Symbol"/>
              </a:rPr>
              <a:t> )</a:t>
            </a:r>
            <a:r>
              <a:rPr lang="ru-RU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+ </a:t>
            </a:r>
            <a:r>
              <a:rPr lang="en-US" b="1" baseline="-25000" dirty="0" smtClean="0">
                <a:sym typeface="Symbol"/>
              </a:rPr>
              <a:t>h, k, l</a:t>
            </a:r>
            <a:r>
              <a:rPr lang="en-US" dirty="0" smtClean="0">
                <a:sym typeface="Symbol"/>
              </a:rPr>
              <a:t> )</a:t>
            </a:r>
          </a:p>
          <a:p>
            <a:pPr lvl="1">
              <a:buNone/>
            </a:pPr>
            <a:endParaRPr lang="ru-RU" sz="2400" dirty="0" smtClean="0">
              <a:sym typeface="Symbol"/>
            </a:endParaRPr>
          </a:p>
          <a:p>
            <a:pPr lvl="1">
              <a:buNone/>
            </a:pPr>
            <a:r>
              <a:rPr lang="ru-RU" sz="2400" dirty="0" smtClean="0">
                <a:sym typeface="Symbol"/>
              </a:rPr>
              <a:t>Сумма берется по конечному множеству троек (</a:t>
            </a:r>
            <a:r>
              <a:rPr lang="en-US" sz="2400" dirty="0" smtClean="0">
                <a:sym typeface="Symbol"/>
              </a:rPr>
              <a:t>h, k, l) </a:t>
            </a:r>
            <a:r>
              <a:rPr lang="ru-RU" sz="2400" dirty="0" smtClean="0">
                <a:sym typeface="Symbol"/>
              </a:rPr>
              <a:t> с измененными структурными факторами </a:t>
            </a:r>
            <a:r>
              <a:rPr lang="en-US" sz="2400" dirty="0" err="1" smtClean="0"/>
              <a:t>F</a:t>
            </a:r>
            <a:r>
              <a:rPr lang="en-US" sz="2400" b="1" baseline="-25000" dirty="0" err="1" smtClean="0">
                <a:sym typeface="Symbol"/>
              </a:rPr>
              <a:t>h</a:t>
            </a:r>
            <a:r>
              <a:rPr lang="en-US" sz="2400" b="1" baseline="-25000" dirty="0" smtClean="0">
                <a:sym typeface="Symbol"/>
              </a:rPr>
              <a:t>, k, l</a:t>
            </a:r>
            <a:r>
              <a:rPr lang="ru-RU" sz="2400" dirty="0" smtClean="0"/>
              <a:t> </a:t>
            </a:r>
            <a:endParaRPr lang="en-US" sz="2400" dirty="0" smtClean="0">
              <a:sym typeface="Symbol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Здесь (</a:t>
            </a:r>
            <a:r>
              <a:rPr lang="en-US" dirty="0" smtClean="0"/>
              <a:t>x, y, z) – </a:t>
            </a:r>
            <a:r>
              <a:rPr lang="ru-RU" u="sng" dirty="0" smtClean="0"/>
              <a:t>относительные</a:t>
            </a:r>
            <a:r>
              <a:rPr lang="ru-RU" dirty="0" smtClean="0"/>
              <a:t> координаты</a:t>
            </a:r>
            <a:r>
              <a:rPr lang="ru-RU" u="sng" dirty="0" smtClean="0"/>
              <a:t> </a:t>
            </a:r>
            <a:r>
              <a:rPr lang="ru-RU" dirty="0" smtClean="0"/>
              <a:t>точки </a:t>
            </a:r>
            <a:r>
              <a:rPr lang="en-US" dirty="0" smtClean="0"/>
              <a:t>r </a:t>
            </a:r>
            <a:r>
              <a:rPr lang="ru-RU" dirty="0" smtClean="0"/>
              <a:t>из ячейки </a:t>
            </a:r>
            <a:r>
              <a:rPr lang="en-US" dirty="0" smtClean="0"/>
              <a:t>T. </a:t>
            </a:r>
            <a:r>
              <a:rPr lang="ru-RU" dirty="0" smtClean="0"/>
              <a:t>А именно,</a:t>
            </a:r>
            <a:br>
              <a:rPr lang="ru-RU" dirty="0" smtClean="0"/>
            </a:br>
            <a:r>
              <a:rPr lang="en-US" dirty="0" smtClean="0"/>
              <a:t>r = </a:t>
            </a:r>
            <a:r>
              <a:rPr lang="en-US" dirty="0" err="1" smtClean="0"/>
              <a:t>xa</a:t>
            </a:r>
            <a:r>
              <a:rPr lang="en-US" dirty="0" smtClean="0"/>
              <a:t> + </a:t>
            </a:r>
            <a:r>
              <a:rPr lang="en-US" dirty="0" err="1" smtClean="0"/>
              <a:t>yb</a:t>
            </a:r>
            <a:r>
              <a:rPr lang="en-US" dirty="0" smtClean="0"/>
              <a:t> + </a:t>
            </a:r>
            <a:r>
              <a:rPr lang="en-US" dirty="0" err="1" smtClean="0"/>
              <a:t>zc</a:t>
            </a:r>
            <a:r>
              <a:rPr lang="en-US" dirty="0" smtClean="0"/>
              <a:t>  </a:t>
            </a:r>
            <a:r>
              <a:rPr lang="ru-RU" dirty="0" smtClean="0"/>
              <a:t>в </a:t>
            </a:r>
            <a:r>
              <a:rPr lang="ru-RU" u="sng" dirty="0" smtClean="0"/>
              <a:t>абсолютных</a:t>
            </a:r>
            <a:r>
              <a:rPr lang="ru-RU" dirty="0" smtClean="0"/>
              <a:t> – декартовых – координатах</a:t>
            </a:r>
            <a:endParaRPr lang="ru-RU" dirty="0" smtClean="0">
              <a:sym typeface="Symbo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126170"/>
            <a:ext cx="8229600" cy="504417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Доказательство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7450" y="702245"/>
            <a:ext cx="8602720" cy="5991180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smtClean="0"/>
              <a:t>r = (</a:t>
            </a:r>
            <a:r>
              <a:rPr lang="en-US" sz="7200" dirty="0" err="1" smtClean="0"/>
              <a:t>x,y,z</a:t>
            </a:r>
            <a:r>
              <a:rPr lang="en-US" sz="7200" dirty="0" smtClean="0"/>
              <a:t>)</a:t>
            </a:r>
            <a:r>
              <a:rPr lang="ru-RU" sz="7200" dirty="0" smtClean="0"/>
              <a:t>,  </a:t>
            </a:r>
            <a:r>
              <a:rPr lang="en-US" sz="7200" b="1" dirty="0" smtClean="0">
                <a:sym typeface="Symbol"/>
              </a:rPr>
              <a:t></a:t>
            </a:r>
            <a:r>
              <a:rPr lang="en-US" sz="7200" b="1" dirty="0" smtClean="0"/>
              <a:t>(r)</a:t>
            </a:r>
            <a:r>
              <a:rPr lang="ru-RU" sz="7200" b="1" dirty="0" smtClean="0"/>
              <a:t> – периодическая функция</a:t>
            </a:r>
            <a:r>
              <a:rPr lang="en-US" sz="7200" dirty="0" smtClean="0"/>
              <a:t>: </a:t>
            </a:r>
            <a:br>
              <a:rPr lang="en-US" sz="7200" dirty="0" smtClean="0"/>
            </a:br>
            <a:r>
              <a:rPr lang="en-US" sz="7200" dirty="0" smtClean="0">
                <a:sym typeface="Symbol"/>
              </a:rPr>
              <a:t></a:t>
            </a:r>
            <a:r>
              <a:rPr lang="en-US" sz="7200" dirty="0" smtClean="0"/>
              <a:t>(r + a) = </a:t>
            </a:r>
            <a:r>
              <a:rPr lang="en-US" sz="7200" dirty="0" smtClean="0">
                <a:sym typeface="Symbol"/>
              </a:rPr>
              <a:t></a:t>
            </a:r>
            <a:r>
              <a:rPr lang="en-US" sz="7200" dirty="0" smtClean="0"/>
              <a:t>(r + b) = </a:t>
            </a:r>
            <a:r>
              <a:rPr lang="en-US" sz="7200" dirty="0" smtClean="0">
                <a:sym typeface="Symbol"/>
              </a:rPr>
              <a:t></a:t>
            </a:r>
            <a:r>
              <a:rPr lang="en-US" sz="7200" dirty="0" smtClean="0"/>
              <a:t>(r + c) = </a:t>
            </a:r>
            <a:r>
              <a:rPr lang="en-US" sz="7200" dirty="0" smtClean="0">
                <a:sym typeface="Symbol"/>
              </a:rPr>
              <a:t></a:t>
            </a:r>
            <a:r>
              <a:rPr lang="en-US" sz="7200" dirty="0" smtClean="0"/>
              <a:t>(r)</a:t>
            </a:r>
          </a:p>
          <a:p>
            <a:r>
              <a:rPr lang="ru-RU" sz="7200" b="1" dirty="0" smtClean="0">
                <a:sym typeface="Symbol"/>
              </a:rPr>
              <a:t>Периодическую функцию можно разложить в ряд Фурье</a:t>
            </a:r>
            <a:r>
              <a:rPr lang="ru-RU" sz="7200" dirty="0" smtClean="0">
                <a:sym typeface="Symbol"/>
              </a:rPr>
              <a:t>:</a:t>
            </a:r>
            <a:endParaRPr lang="en-US" sz="7200" dirty="0" smtClean="0">
              <a:sym typeface="Symbol"/>
            </a:endParaRPr>
          </a:p>
          <a:p>
            <a:pPr algn="ctr">
              <a:buNone/>
            </a:pPr>
            <a:r>
              <a:rPr lang="en-US" sz="7200" dirty="0" smtClean="0">
                <a:sym typeface="Symbol"/>
              </a:rPr>
              <a:t></a:t>
            </a:r>
            <a:r>
              <a:rPr lang="en-US" sz="7200" dirty="0" smtClean="0"/>
              <a:t>(</a:t>
            </a:r>
            <a:r>
              <a:rPr lang="en-US" sz="7200" dirty="0" err="1" smtClean="0"/>
              <a:t>x,y,z</a:t>
            </a:r>
            <a:r>
              <a:rPr lang="en-US" sz="7200" dirty="0" smtClean="0"/>
              <a:t>) </a:t>
            </a:r>
            <a:r>
              <a:rPr lang="ru-RU" sz="7200" dirty="0" smtClean="0">
                <a:sym typeface="Symbol"/>
              </a:rPr>
              <a:t>=</a:t>
            </a:r>
            <a:r>
              <a:rPr lang="en-US" sz="11200" dirty="0" smtClean="0">
                <a:sym typeface="Symbol"/>
              </a:rPr>
              <a:t> </a:t>
            </a:r>
            <a:r>
              <a:rPr lang="en-US" sz="7200" b="1" baseline="-25000" dirty="0" smtClean="0">
                <a:sym typeface="Symbol"/>
              </a:rPr>
              <a:t>h, k, l</a:t>
            </a:r>
            <a:r>
              <a:rPr lang="en-US" sz="7200" dirty="0" smtClean="0"/>
              <a:t> (</a:t>
            </a:r>
            <a:r>
              <a:rPr lang="en-US" sz="7200" dirty="0" err="1" smtClean="0"/>
              <a:t>A’</a:t>
            </a:r>
            <a:r>
              <a:rPr lang="en-US" sz="7200" b="1" baseline="-25000" dirty="0" err="1" smtClean="0">
                <a:sym typeface="Symbol"/>
              </a:rPr>
              <a:t>h</a:t>
            </a:r>
            <a:r>
              <a:rPr lang="en-US" sz="7200" b="1" baseline="-25000" dirty="0" smtClean="0">
                <a:sym typeface="Symbol"/>
              </a:rPr>
              <a:t>, k, l</a:t>
            </a:r>
            <a:r>
              <a:rPr lang="ru-RU" sz="7200" dirty="0" smtClean="0"/>
              <a:t> </a:t>
            </a:r>
            <a:r>
              <a:rPr lang="en-US" sz="7200" dirty="0" err="1" smtClean="0"/>
              <a:t>cos</a:t>
            </a:r>
            <a:r>
              <a:rPr lang="en-US" sz="7200" dirty="0" smtClean="0">
                <a:sym typeface="Symbol"/>
              </a:rPr>
              <a:t>(2 (</a:t>
            </a:r>
            <a:r>
              <a:rPr lang="en-US" sz="7200" dirty="0" err="1" smtClean="0">
                <a:sym typeface="Symbol"/>
              </a:rPr>
              <a:t>hx</a:t>
            </a:r>
            <a:r>
              <a:rPr lang="en-US" sz="7200" dirty="0" smtClean="0">
                <a:sym typeface="Symbol"/>
              </a:rPr>
              <a:t> + </a:t>
            </a:r>
            <a:r>
              <a:rPr lang="en-US" sz="7200" dirty="0" err="1" smtClean="0">
                <a:sym typeface="Symbol"/>
              </a:rPr>
              <a:t>ky</a:t>
            </a:r>
            <a:r>
              <a:rPr lang="en-US" sz="7200" dirty="0" smtClean="0">
                <a:sym typeface="Symbol"/>
              </a:rPr>
              <a:t> + </a:t>
            </a:r>
            <a:r>
              <a:rPr lang="en-US" sz="7200" dirty="0" err="1" smtClean="0">
                <a:sym typeface="Symbol"/>
              </a:rPr>
              <a:t>lz</a:t>
            </a:r>
            <a:r>
              <a:rPr lang="en-US" sz="7200" dirty="0" smtClean="0">
                <a:sym typeface="Symbol"/>
              </a:rPr>
              <a:t> ) + </a:t>
            </a:r>
            <a:r>
              <a:rPr lang="en-US" sz="7200" dirty="0" err="1" smtClean="0">
                <a:sym typeface="Symbol"/>
              </a:rPr>
              <a:t>B</a:t>
            </a:r>
            <a:r>
              <a:rPr lang="en-US" sz="7200" dirty="0" err="1" smtClean="0"/>
              <a:t>’</a:t>
            </a:r>
            <a:r>
              <a:rPr lang="en-US" sz="7200" b="1" baseline="-25000" dirty="0" err="1" smtClean="0">
                <a:sym typeface="Symbol"/>
              </a:rPr>
              <a:t>h</a:t>
            </a:r>
            <a:r>
              <a:rPr lang="en-US" sz="7200" b="1" baseline="-25000" dirty="0" smtClean="0">
                <a:sym typeface="Symbol"/>
              </a:rPr>
              <a:t>, k, l</a:t>
            </a:r>
            <a:r>
              <a:rPr lang="ru-RU" sz="7200" dirty="0" smtClean="0"/>
              <a:t> </a:t>
            </a:r>
            <a:r>
              <a:rPr lang="en-US" sz="7200" dirty="0" smtClean="0"/>
              <a:t>sin</a:t>
            </a:r>
            <a:r>
              <a:rPr lang="en-US" sz="7200" dirty="0" smtClean="0">
                <a:sym typeface="Symbol"/>
              </a:rPr>
              <a:t>(2 (</a:t>
            </a:r>
            <a:r>
              <a:rPr lang="en-US" sz="7200" dirty="0" err="1" smtClean="0">
                <a:sym typeface="Symbol"/>
              </a:rPr>
              <a:t>hx</a:t>
            </a:r>
            <a:r>
              <a:rPr lang="en-US" sz="7200" dirty="0" smtClean="0">
                <a:sym typeface="Symbol"/>
              </a:rPr>
              <a:t> + </a:t>
            </a:r>
            <a:r>
              <a:rPr lang="en-US" sz="7200" dirty="0" err="1" smtClean="0">
                <a:sym typeface="Symbol"/>
              </a:rPr>
              <a:t>ky</a:t>
            </a:r>
            <a:r>
              <a:rPr lang="en-US" sz="7200" dirty="0" smtClean="0">
                <a:sym typeface="Symbol"/>
              </a:rPr>
              <a:t> + </a:t>
            </a:r>
            <a:r>
              <a:rPr lang="en-US" sz="7200" dirty="0" err="1" smtClean="0">
                <a:sym typeface="Symbol"/>
              </a:rPr>
              <a:t>lz</a:t>
            </a:r>
            <a:r>
              <a:rPr lang="en-US" sz="7200" dirty="0" smtClean="0">
                <a:sym typeface="Symbol"/>
              </a:rPr>
              <a:t> )) = 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en-US" sz="7200" dirty="0" smtClean="0"/>
              <a:t>= </a:t>
            </a:r>
            <a:r>
              <a:rPr lang="en-US" sz="11200" dirty="0" smtClean="0">
                <a:sym typeface="Symbol"/>
              </a:rPr>
              <a:t></a:t>
            </a:r>
            <a:r>
              <a:rPr lang="en-US" sz="7200" b="1" baseline="-25000" dirty="0" smtClean="0">
                <a:sym typeface="Symbol"/>
              </a:rPr>
              <a:t>h, k, l</a:t>
            </a:r>
            <a:r>
              <a:rPr lang="en-US" sz="7200" dirty="0" smtClean="0"/>
              <a:t> </a:t>
            </a:r>
            <a:r>
              <a:rPr lang="en-US" sz="7200" dirty="0" err="1" smtClean="0"/>
              <a:t>F’</a:t>
            </a:r>
            <a:r>
              <a:rPr lang="en-US" sz="7200" b="1" baseline="-25000" dirty="0" err="1" smtClean="0">
                <a:sym typeface="Symbol"/>
              </a:rPr>
              <a:t>h</a:t>
            </a:r>
            <a:r>
              <a:rPr lang="en-US" sz="7200" b="1" baseline="-25000" dirty="0" smtClean="0">
                <a:sym typeface="Symbol"/>
              </a:rPr>
              <a:t>, k, l</a:t>
            </a:r>
            <a:r>
              <a:rPr lang="ru-RU" sz="7200" dirty="0" smtClean="0"/>
              <a:t> </a:t>
            </a:r>
            <a:r>
              <a:rPr lang="en-US" sz="7200" dirty="0" err="1" smtClean="0"/>
              <a:t>cos</a:t>
            </a:r>
            <a:r>
              <a:rPr lang="en-US" sz="7200" dirty="0" smtClean="0">
                <a:sym typeface="Symbol"/>
              </a:rPr>
              <a:t>(2 (</a:t>
            </a:r>
            <a:r>
              <a:rPr lang="en-US" sz="7200" dirty="0" err="1" smtClean="0">
                <a:sym typeface="Symbol"/>
              </a:rPr>
              <a:t>hx</a:t>
            </a:r>
            <a:r>
              <a:rPr lang="en-US" sz="7200" dirty="0" smtClean="0">
                <a:sym typeface="Symbol"/>
              </a:rPr>
              <a:t> + </a:t>
            </a:r>
            <a:r>
              <a:rPr lang="en-US" sz="7200" dirty="0" err="1" smtClean="0">
                <a:sym typeface="Symbol"/>
              </a:rPr>
              <a:t>ky</a:t>
            </a:r>
            <a:r>
              <a:rPr lang="en-US" sz="7200" dirty="0" smtClean="0">
                <a:sym typeface="Symbol"/>
              </a:rPr>
              <a:t> + </a:t>
            </a:r>
            <a:r>
              <a:rPr lang="en-US" sz="7200" dirty="0" err="1" smtClean="0">
                <a:sym typeface="Symbol"/>
              </a:rPr>
              <a:t>lz</a:t>
            </a:r>
            <a:r>
              <a:rPr lang="en-US" sz="7200" dirty="0" smtClean="0">
                <a:sym typeface="Symbol"/>
              </a:rPr>
              <a:t> )</a:t>
            </a:r>
            <a:r>
              <a:rPr lang="ru-RU" sz="7200" dirty="0" smtClean="0">
                <a:sym typeface="Symbol"/>
              </a:rPr>
              <a:t> </a:t>
            </a:r>
            <a:r>
              <a:rPr lang="en-US" sz="7200" dirty="0" smtClean="0">
                <a:sym typeface="Symbol"/>
              </a:rPr>
              <a:t>+ ’</a:t>
            </a:r>
            <a:r>
              <a:rPr lang="en-US" sz="7200" b="1" baseline="-25000" dirty="0" smtClean="0">
                <a:sym typeface="Symbol"/>
              </a:rPr>
              <a:t>h, k, l</a:t>
            </a:r>
            <a:r>
              <a:rPr lang="en-US" sz="7200" dirty="0" smtClean="0">
                <a:sym typeface="Symbol"/>
              </a:rPr>
              <a:t> )</a:t>
            </a:r>
          </a:p>
          <a:p>
            <a:pPr lvl="1">
              <a:buNone/>
            </a:pPr>
            <a:endParaRPr lang="ru-RU" sz="6400" dirty="0" smtClean="0">
              <a:sym typeface="Symbol"/>
            </a:endParaRPr>
          </a:p>
          <a:p>
            <a:r>
              <a:rPr lang="ru-RU" sz="7200" dirty="0" smtClean="0">
                <a:sym typeface="Symbol"/>
              </a:rPr>
              <a:t>Теорема</a:t>
            </a:r>
            <a:r>
              <a:rPr lang="en-US" sz="7200" dirty="0" smtClean="0">
                <a:sym typeface="Symbol"/>
              </a:rPr>
              <a:t> </a:t>
            </a:r>
            <a:r>
              <a:rPr lang="ru-RU" sz="7200" dirty="0" smtClean="0">
                <a:sym typeface="Symbol"/>
              </a:rPr>
              <a:t>о коэффициентах ряда Фурье. </a:t>
            </a:r>
            <a:br>
              <a:rPr lang="ru-RU" sz="7200" dirty="0" smtClean="0">
                <a:sym typeface="Symbol"/>
              </a:rPr>
            </a:br>
            <a:r>
              <a:rPr lang="en-US" sz="7200" dirty="0" smtClean="0">
                <a:sym typeface="Symbol"/>
              </a:rPr>
              <a:t/>
            </a:r>
            <a:br>
              <a:rPr lang="en-US" sz="7200" dirty="0" smtClean="0">
                <a:sym typeface="Symbol"/>
              </a:rPr>
            </a:br>
            <a:r>
              <a:rPr lang="en-US" sz="7200" dirty="0" smtClean="0">
                <a:sym typeface="Symbol"/>
              </a:rPr>
              <a:t>A’</a:t>
            </a:r>
            <a:r>
              <a:rPr lang="en-US" sz="7200" baseline="-25000" dirty="0" smtClean="0">
                <a:sym typeface="Symbol"/>
              </a:rPr>
              <a:t> h, k, l</a:t>
            </a:r>
            <a:r>
              <a:rPr lang="en-US" sz="7200" dirty="0" smtClean="0">
                <a:sym typeface="Symbol"/>
              </a:rPr>
              <a:t>  = F’</a:t>
            </a:r>
            <a:r>
              <a:rPr lang="en-US" sz="7200" baseline="-25000" dirty="0" smtClean="0">
                <a:sym typeface="Symbol"/>
              </a:rPr>
              <a:t> h, k, l</a:t>
            </a:r>
            <a:r>
              <a:rPr lang="en-US" sz="7200" dirty="0" smtClean="0">
                <a:sym typeface="Symbol"/>
              </a:rPr>
              <a:t> sin(</a:t>
            </a:r>
            <a:r>
              <a:rPr lang="en-US" sz="7200" baseline="-25000" dirty="0" smtClean="0">
                <a:sym typeface="Symbol"/>
              </a:rPr>
              <a:t> h, k, l</a:t>
            </a:r>
            <a:r>
              <a:rPr lang="en-US" sz="7200" dirty="0" smtClean="0">
                <a:sym typeface="Symbol"/>
              </a:rPr>
              <a:t>) =</a:t>
            </a:r>
            <a:r>
              <a:rPr lang="ru-RU" sz="7200" dirty="0" smtClean="0">
                <a:sym typeface="Symbol"/>
              </a:rPr>
              <a:t> </a:t>
            </a:r>
            <a:r>
              <a:rPr lang="ru-RU" sz="9600" dirty="0" smtClean="0">
                <a:sym typeface="Symbol"/>
              </a:rPr>
              <a:t></a:t>
            </a:r>
            <a:r>
              <a:rPr lang="ru-RU" sz="7200" baseline="-25000" dirty="0" smtClean="0">
                <a:sym typeface="Symbol"/>
              </a:rPr>
              <a:t>(</a:t>
            </a:r>
            <a:r>
              <a:rPr lang="en-US" sz="7200" baseline="-25000" dirty="0" smtClean="0">
                <a:sym typeface="Symbol"/>
              </a:rPr>
              <a:t>x,</a:t>
            </a:r>
            <a:r>
              <a:rPr lang="ru-RU" sz="7200" baseline="-25000" dirty="0" smtClean="0">
                <a:sym typeface="Symbol"/>
              </a:rPr>
              <a:t> </a:t>
            </a:r>
            <a:r>
              <a:rPr lang="en-US" sz="7200" baseline="-25000" dirty="0" smtClean="0">
                <a:sym typeface="Symbol"/>
              </a:rPr>
              <a:t>y,</a:t>
            </a:r>
            <a:r>
              <a:rPr lang="ru-RU" sz="7200" baseline="-25000" dirty="0" smtClean="0">
                <a:sym typeface="Symbol"/>
              </a:rPr>
              <a:t> </a:t>
            </a:r>
            <a:r>
              <a:rPr lang="en-US" sz="7200" baseline="-25000" dirty="0" smtClean="0">
                <a:sym typeface="Symbol"/>
              </a:rPr>
              <a:t>z)</a:t>
            </a:r>
            <a:r>
              <a:rPr lang="en-US" sz="7200" dirty="0" smtClean="0">
                <a:sym typeface="Symbol"/>
              </a:rPr>
              <a:t> </a:t>
            </a:r>
            <a:r>
              <a:rPr lang="ru-RU" sz="7200" dirty="0" smtClean="0">
                <a:sym typeface="Symbol"/>
              </a:rPr>
              <a:t> (</a:t>
            </a:r>
            <a:r>
              <a:rPr lang="en-US" sz="7200" dirty="0" err="1" smtClean="0">
                <a:sym typeface="Symbol"/>
              </a:rPr>
              <a:t>x,y,z</a:t>
            </a:r>
            <a:r>
              <a:rPr lang="en-US" sz="7200" dirty="0" smtClean="0">
                <a:sym typeface="Symbol"/>
              </a:rPr>
              <a:t>)sin(2 (</a:t>
            </a:r>
            <a:r>
              <a:rPr lang="en-US" sz="7200" dirty="0" err="1" smtClean="0">
                <a:sym typeface="Symbol"/>
              </a:rPr>
              <a:t>hx</a:t>
            </a:r>
            <a:r>
              <a:rPr lang="en-US" sz="7200" dirty="0" smtClean="0">
                <a:sym typeface="Symbol"/>
              </a:rPr>
              <a:t> + </a:t>
            </a:r>
            <a:r>
              <a:rPr lang="en-US" sz="7200" dirty="0" err="1" smtClean="0">
                <a:sym typeface="Symbol"/>
              </a:rPr>
              <a:t>ky</a:t>
            </a:r>
            <a:r>
              <a:rPr lang="en-US" sz="7200" dirty="0" smtClean="0">
                <a:sym typeface="Symbol"/>
              </a:rPr>
              <a:t> + </a:t>
            </a:r>
            <a:r>
              <a:rPr lang="en-US" sz="7200" dirty="0" err="1" smtClean="0">
                <a:sym typeface="Symbol"/>
              </a:rPr>
              <a:t>lz</a:t>
            </a:r>
            <a:r>
              <a:rPr lang="en-US" sz="7200" dirty="0" smtClean="0">
                <a:sym typeface="Symbol"/>
              </a:rPr>
              <a:t> )</a:t>
            </a:r>
            <a:r>
              <a:rPr lang="ru-RU" sz="7200" dirty="0" smtClean="0">
                <a:sym typeface="Symbol"/>
              </a:rPr>
              <a:t>  </a:t>
            </a:r>
            <a:br>
              <a:rPr lang="ru-RU" sz="7200" dirty="0" smtClean="0">
                <a:sym typeface="Symbol"/>
              </a:rPr>
            </a:br>
            <a:r>
              <a:rPr lang="en-US" sz="7200" dirty="0" smtClean="0">
                <a:sym typeface="Symbol"/>
              </a:rPr>
              <a:t/>
            </a:r>
            <a:br>
              <a:rPr lang="en-US" sz="7200" dirty="0" smtClean="0">
                <a:sym typeface="Symbol"/>
              </a:rPr>
            </a:br>
            <a:r>
              <a:rPr lang="en-US" sz="7200" dirty="0" smtClean="0">
                <a:sym typeface="Symbol"/>
              </a:rPr>
              <a:t>B ’</a:t>
            </a:r>
            <a:r>
              <a:rPr lang="en-US" sz="7200" baseline="-25000" dirty="0" smtClean="0">
                <a:sym typeface="Symbol"/>
              </a:rPr>
              <a:t>h, k, l</a:t>
            </a:r>
            <a:r>
              <a:rPr lang="en-US" sz="7200" dirty="0" smtClean="0">
                <a:sym typeface="Symbol"/>
              </a:rPr>
              <a:t>  = F ’</a:t>
            </a:r>
            <a:r>
              <a:rPr lang="en-US" sz="7200" baseline="-25000" dirty="0" smtClean="0">
                <a:sym typeface="Symbol"/>
              </a:rPr>
              <a:t> h, k, l</a:t>
            </a:r>
            <a:r>
              <a:rPr lang="en-US" sz="7200" dirty="0" smtClean="0">
                <a:sym typeface="Symbol"/>
              </a:rPr>
              <a:t> </a:t>
            </a:r>
            <a:r>
              <a:rPr lang="en-US" sz="7200" dirty="0" err="1" smtClean="0">
                <a:sym typeface="Symbol"/>
              </a:rPr>
              <a:t>cos</a:t>
            </a:r>
            <a:r>
              <a:rPr lang="en-US" sz="7200" dirty="0" smtClean="0">
                <a:sym typeface="Symbol"/>
              </a:rPr>
              <a:t>(</a:t>
            </a:r>
            <a:r>
              <a:rPr lang="en-US" sz="7200" baseline="-25000" dirty="0" smtClean="0">
                <a:sym typeface="Symbol"/>
              </a:rPr>
              <a:t> h, k, l</a:t>
            </a:r>
            <a:r>
              <a:rPr lang="en-US" sz="7200" dirty="0" smtClean="0">
                <a:sym typeface="Symbol"/>
              </a:rPr>
              <a:t>) =</a:t>
            </a:r>
            <a:r>
              <a:rPr lang="ru-RU" sz="7200" dirty="0" smtClean="0">
                <a:sym typeface="Symbol"/>
              </a:rPr>
              <a:t> </a:t>
            </a:r>
            <a:r>
              <a:rPr lang="ru-RU" sz="7200" baseline="-25000" dirty="0" smtClean="0">
                <a:sym typeface="Symbol"/>
              </a:rPr>
              <a:t>(</a:t>
            </a:r>
            <a:r>
              <a:rPr lang="en-US" sz="7200" baseline="-25000" dirty="0" smtClean="0">
                <a:sym typeface="Symbol"/>
              </a:rPr>
              <a:t>x,</a:t>
            </a:r>
            <a:r>
              <a:rPr lang="ru-RU" sz="7200" baseline="-25000" dirty="0" smtClean="0">
                <a:sym typeface="Symbol"/>
              </a:rPr>
              <a:t> </a:t>
            </a:r>
            <a:r>
              <a:rPr lang="en-US" sz="7200" baseline="-25000" dirty="0" smtClean="0">
                <a:sym typeface="Symbol"/>
              </a:rPr>
              <a:t>y,</a:t>
            </a:r>
            <a:r>
              <a:rPr lang="ru-RU" sz="7200" baseline="-25000" dirty="0" smtClean="0">
                <a:sym typeface="Symbol"/>
              </a:rPr>
              <a:t> </a:t>
            </a:r>
            <a:r>
              <a:rPr lang="en-US" sz="7200" baseline="-25000" dirty="0" smtClean="0">
                <a:sym typeface="Symbol"/>
              </a:rPr>
              <a:t>z)</a:t>
            </a:r>
            <a:r>
              <a:rPr lang="en-US" sz="7200" dirty="0" smtClean="0">
                <a:sym typeface="Symbol"/>
              </a:rPr>
              <a:t> </a:t>
            </a:r>
            <a:r>
              <a:rPr lang="ru-RU" sz="7200" dirty="0" smtClean="0">
                <a:sym typeface="Symbol"/>
              </a:rPr>
              <a:t> (</a:t>
            </a:r>
            <a:r>
              <a:rPr lang="en-US" sz="7200" dirty="0" err="1" smtClean="0">
                <a:sym typeface="Symbol"/>
              </a:rPr>
              <a:t>x,y,z</a:t>
            </a:r>
            <a:r>
              <a:rPr lang="en-US" sz="7200" dirty="0" smtClean="0">
                <a:sym typeface="Symbol"/>
              </a:rPr>
              <a:t>)</a:t>
            </a:r>
            <a:r>
              <a:rPr lang="en-US" sz="7200" dirty="0" err="1" smtClean="0">
                <a:sym typeface="Symbol"/>
              </a:rPr>
              <a:t>cos</a:t>
            </a:r>
            <a:r>
              <a:rPr lang="en-US" sz="7200" dirty="0" smtClean="0">
                <a:sym typeface="Symbol"/>
              </a:rPr>
              <a:t>(2 (</a:t>
            </a:r>
            <a:r>
              <a:rPr lang="en-US" sz="7200" dirty="0" err="1" smtClean="0">
                <a:sym typeface="Symbol"/>
              </a:rPr>
              <a:t>hx</a:t>
            </a:r>
            <a:r>
              <a:rPr lang="en-US" sz="7200" dirty="0" smtClean="0">
                <a:sym typeface="Symbol"/>
              </a:rPr>
              <a:t> + </a:t>
            </a:r>
            <a:r>
              <a:rPr lang="en-US" sz="7200" dirty="0" err="1" smtClean="0">
                <a:sym typeface="Symbol"/>
              </a:rPr>
              <a:t>ky</a:t>
            </a:r>
            <a:r>
              <a:rPr lang="en-US" sz="7200" dirty="0" smtClean="0">
                <a:sym typeface="Symbol"/>
              </a:rPr>
              <a:t> + </a:t>
            </a:r>
            <a:r>
              <a:rPr lang="en-US" sz="7200" dirty="0" err="1" smtClean="0">
                <a:sym typeface="Symbol"/>
              </a:rPr>
              <a:t>lz</a:t>
            </a:r>
            <a:r>
              <a:rPr lang="en-US" sz="7200" dirty="0" smtClean="0">
                <a:sym typeface="Symbol"/>
              </a:rPr>
              <a:t> )</a:t>
            </a:r>
            <a:endParaRPr lang="ru-RU" sz="7200" dirty="0" smtClean="0"/>
          </a:p>
          <a:p>
            <a:pPr>
              <a:buNone/>
            </a:pP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ru-RU" sz="6400" dirty="0" smtClean="0"/>
              <a:t>В этих формулах, наверное, предполагается, что относительные координаты совпадают с абсолютными. Если это не так, то появляются дополнительные коэффициенты, а именно, коэффициенты векторов </a:t>
            </a:r>
            <a:r>
              <a:rPr lang="en-US" sz="6400" dirty="0" smtClean="0"/>
              <a:t>a, b, c. </a:t>
            </a:r>
            <a:endParaRPr lang="ru-RU" sz="7200" dirty="0" smtClean="0"/>
          </a:p>
          <a:p>
            <a:r>
              <a:rPr lang="ru-RU" sz="7200" b="1" dirty="0" smtClean="0"/>
              <a:t>Формулы  для коэффициентов ряда совпадают с формулами для амплитуды и фазы волны рассеяния</a:t>
            </a:r>
            <a:r>
              <a:rPr lang="ru-RU" sz="7200" dirty="0" smtClean="0"/>
              <a:t> в направлении </a:t>
            </a:r>
            <a:r>
              <a:rPr lang="ru-RU" sz="7200" b="1" dirty="0" smtClean="0">
                <a:sym typeface="Symbol"/>
              </a:rPr>
              <a:t> </a:t>
            </a:r>
            <a:r>
              <a:rPr lang="ru-RU" sz="7200" dirty="0" smtClean="0">
                <a:sym typeface="Symbol"/>
              </a:rPr>
              <a:t> таком, что (</a:t>
            </a:r>
            <a:r>
              <a:rPr lang="en-US" sz="7200" dirty="0" smtClean="0">
                <a:sym typeface="Symbol"/>
              </a:rPr>
              <a:t>s, a) = h, </a:t>
            </a:r>
            <a:r>
              <a:rPr lang="ru-RU" sz="7200" dirty="0" smtClean="0">
                <a:sym typeface="Symbol"/>
              </a:rPr>
              <a:t>(</a:t>
            </a:r>
            <a:r>
              <a:rPr lang="en-US" sz="7200" dirty="0" smtClean="0">
                <a:sym typeface="Symbol"/>
              </a:rPr>
              <a:t>s, b) = k, </a:t>
            </a:r>
            <a:r>
              <a:rPr lang="ru-RU" sz="7200" dirty="0" smtClean="0">
                <a:sym typeface="Symbol"/>
              </a:rPr>
              <a:t>(</a:t>
            </a:r>
            <a:r>
              <a:rPr lang="en-US" sz="7200" dirty="0" smtClean="0">
                <a:sym typeface="Symbol"/>
              </a:rPr>
              <a:t>s, c) = l : </a:t>
            </a:r>
            <a:r>
              <a:rPr lang="ru-RU" sz="7200" dirty="0" smtClean="0">
                <a:sym typeface="Symbol"/>
              </a:rPr>
              <a:t/>
            </a:r>
            <a:br>
              <a:rPr lang="ru-RU" sz="7200" dirty="0" smtClean="0">
                <a:sym typeface="Symbol"/>
              </a:rPr>
            </a:br>
            <a:r>
              <a:rPr lang="en-US" sz="7200" dirty="0" err="1" smtClean="0"/>
              <a:t>F</a:t>
            </a:r>
            <a:r>
              <a:rPr lang="en-US" sz="7200" b="1" baseline="-25000" dirty="0" err="1" smtClean="0">
                <a:sym typeface="Symbol"/>
              </a:rPr>
              <a:t>h</a:t>
            </a:r>
            <a:r>
              <a:rPr lang="en-US" sz="7200" b="1" baseline="-25000" dirty="0" smtClean="0">
                <a:sym typeface="Symbol"/>
              </a:rPr>
              <a:t>, k, l</a:t>
            </a:r>
            <a:r>
              <a:rPr lang="ru-RU" sz="7200" dirty="0" smtClean="0"/>
              <a:t> </a:t>
            </a:r>
            <a:r>
              <a:rPr lang="en-US" sz="7200" dirty="0" smtClean="0"/>
              <a:t> = </a:t>
            </a:r>
            <a:r>
              <a:rPr lang="en-US" sz="7200" dirty="0" err="1" smtClean="0"/>
              <a:t>F’</a:t>
            </a:r>
            <a:r>
              <a:rPr lang="en-US" sz="7200" b="1" baseline="-25000" dirty="0" err="1" smtClean="0">
                <a:sym typeface="Symbol"/>
              </a:rPr>
              <a:t>h</a:t>
            </a:r>
            <a:r>
              <a:rPr lang="en-US" sz="7200" b="1" baseline="-25000" dirty="0" smtClean="0">
                <a:sym typeface="Symbol"/>
              </a:rPr>
              <a:t>, k, l</a:t>
            </a:r>
            <a:r>
              <a:rPr lang="ru-RU" sz="7200" dirty="0" smtClean="0"/>
              <a:t> </a:t>
            </a:r>
            <a:r>
              <a:rPr lang="en-US" sz="7200" dirty="0" smtClean="0"/>
              <a:t>,  </a:t>
            </a:r>
            <a:r>
              <a:rPr lang="en-US" sz="7200" dirty="0" smtClean="0">
                <a:sym typeface="Symbol"/>
              </a:rPr>
              <a:t></a:t>
            </a:r>
            <a:r>
              <a:rPr lang="en-US" sz="7200" b="1" baseline="-25000" dirty="0" smtClean="0">
                <a:sym typeface="Symbol"/>
              </a:rPr>
              <a:t>h, k, l</a:t>
            </a:r>
            <a:r>
              <a:rPr lang="en-US" sz="7200" dirty="0" smtClean="0">
                <a:sym typeface="Symbol"/>
              </a:rPr>
              <a:t> =  ’</a:t>
            </a:r>
            <a:r>
              <a:rPr lang="en-US" sz="7200" b="1" baseline="-25000" dirty="0" smtClean="0">
                <a:sym typeface="Symbol"/>
              </a:rPr>
              <a:t>h, k, l</a:t>
            </a:r>
            <a:r>
              <a:rPr lang="en-US" sz="7200" dirty="0" smtClean="0">
                <a:sym typeface="Symbol"/>
              </a:rPr>
              <a:t> </a:t>
            </a:r>
            <a:endParaRPr lang="ru-RU" sz="7200" dirty="0" smtClean="0">
              <a:sym typeface="Symbol"/>
            </a:endParaRPr>
          </a:p>
          <a:p>
            <a:r>
              <a:rPr lang="ru-RU" sz="7200" b="1" dirty="0" smtClean="0">
                <a:sym typeface="Symbol"/>
              </a:rPr>
              <a:t>Решение обратной задачи приближенное </a:t>
            </a:r>
            <a:r>
              <a:rPr lang="ru-RU" sz="7200" dirty="0" smtClean="0">
                <a:sym typeface="Symbol"/>
              </a:rPr>
              <a:t>потому, что</a:t>
            </a:r>
          </a:p>
          <a:p>
            <a:pPr lvl="1"/>
            <a:r>
              <a:rPr lang="ru-RU" sz="6400" dirty="0" smtClean="0">
                <a:sym typeface="Symbol"/>
              </a:rPr>
              <a:t>Берется конечная сумма членов ряда Фурье – гармоник</a:t>
            </a:r>
          </a:p>
          <a:p>
            <a:pPr lvl="1"/>
            <a:r>
              <a:rPr lang="en-US" sz="6400" dirty="0" smtClean="0">
                <a:sym typeface="Symbol"/>
              </a:rPr>
              <a:t>F</a:t>
            </a:r>
            <a:r>
              <a:rPr lang="en-US" sz="6400" baseline="-25000" dirty="0" smtClean="0">
                <a:sym typeface="Symbol"/>
              </a:rPr>
              <a:t> h, k, l</a:t>
            </a:r>
            <a:r>
              <a:rPr lang="ru-RU" sz="6400" baseline="-25000" dirty="0" smtClean="0">
                <a:sym typeface="Symbol"/>
              </a:rPr>
              <a:t>  </a:t>
            </a:r>
            <a:r>
              <a:rPr lang="ru-RU" sz="6400" dirty="0" err="1" smtClean="0">
                <a:sym typeface="Symbol"/>
              </a:rPr>
              <a:t>р</a:t>
            </a:r>
            <a:r>
              <a:rPr lang="ru-RU" sz="6400" dirty="0" smtClean="0">
                <a:sym typeface="Symbol"/>
              </a:rPr>
              <a:t> и особенно </a:t>
            </a:r>
            <a:r>
              <a:rPr lang="en-US" sz="6400" dirty="0" smtClean="0">
                <a:sym typeface="Symbol"/>
              </a:rPr>
              <a:t></a:t>
            </a:r>
            <a:r>
              <a:rPr lang="en-US" sz="6400" b="1" baseline="-25000" dirty="0" smtClean="0">
                <a:sym typeface="Symbol"/>
              </a:rPr>
              <a:t>h, k, l</a:t>
            </a:r>
            <a:r>
              <a:rPr lang="en-US" sz="6400" dirty="0" smtClean="0">
                <a:sym typeface="Symbol"/>
              </a:rPr>
              <a:t> </a:t>
            </a:r>
            <a:r>
              <a:rPr lang="ru-RU" sz="6400" dirty="0" smtClean="0">
                <a:sym typeface="Symbol"/>
              </a:rPr>
              <a:t>  измеряются с ошибкой</a:t>
            </a:r>
            <a:endParaRPr lang="ru-RU" dirty="0" smtClean="0">
              <a:sym typeface="Symbo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135" cy="773252"/>
          </a:xfrm>
        </p:spPr>
        <p:txBody>
          <a:bodyPr>
            <a:noAutofit/>
          </a:bodyPr>
          <a:lstStyle/>
          <a:p>
            <a:r>
              <a:rPr lang="ru-RU" sz="3600" dirty="0" smtClean="0"/>
              <a:t>Оценка объёма измеренных данных</a:t>
            </a:r>
            <a:r>
              <a:rPr lang="en-US" sz="3600" dirty="0" smtClean="0"/>
              <a:t>: </a:t>
            </a:r>
            <a:br>
              <a:rPr lang="en-US" sz="3600" dirty="0" smtClean="0"/>
            </a:br>
            <a:r>
              <a:rPr lang="ru-RU" sz="3600" dirty="0" smtClean="0"/>
              <a:t>разрешение структуры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6285" y="139353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Разрешение структуры в ангстремах </a:t>
            </a:r>
            <a:br>
              <a:rPr lang="ru-RU" dirty="0" smtClean="0"/>
            </a:br>
            <a:r>
              <a:rPr lang="ru-RU" sz="2400" dirty="0" smtClean="0"/>
              <a:t>Это разрешение не совпадает с разрешением микроскопа, которое оценивает детали какого размера перестают быть различимыми. Например, в криоэлектронной микроскопии  разрешение в разных частях структуры белка бывает разным.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Полнота данных в процентах</a:t>
            </a:r>
          </a:p>
          <a:p>
            <a:endParaRPr lang="ru-RU" dirty="0" smtClean="0">
              <a:sym typeface="Symbo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pPr eaLnBrk="1" hangingPunct="1"/>
            <a:r>
              <a:rPr lang="ru-RU" sz="4000" smtClean="0"/>
              <a:t>Разрешение структуры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761999"/>
            <a:ext cx="8305800" cy="585461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/>
              <a:t>Проведен РСА эксперимент: найдены параметры кристаллической ячейки и получен файл структурных факторов :</a:t>
            </a:r>
            <a:br>
              <a:rPr lang="ru-RU" sz="2000" dirty="0" smtClean="0"/>
            </a:br>
            <a:r>
              <a:rPr lang="ru-RU" sz="2000" dirty="0" smtClean="0"/>
              <a:t>   </a:t>
            </a:r>
            <a:r>
              <a:rPr lang="ru-RU" sz="1400" b="1" dirty="0" smtClean="0"/>
              <a:t> CRYST1  77.553  192.966   93.740  90.00  90.00  90.00 </a:t>
            </a:r>
            <a:r>
              <a:rPr lang="ru-RU" sz="1400" dirty="0" smtClean="0"/>
              <a:t>		</a:t>
            </a:r>
            <a:br>
              <a:rPr lang="ru-RU" sz="1400" dirty="0" smtClean="0"/>
            </a:br>
            <a:r>
              <a:rPr lang="ru-RU" sz="1400" dirty="0" smtClean="0"/>
              <a:t>    </a:t>
            </a:r>
            <a:r>
              <a:rPr lang="ru-RU" sz="1200" dirty="0" smtClean="0"/>
              <a:t> 0    0    4      211.0             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1200" dirty="0" smtClean="0"/>
              <a:t>	     0    0    6     1642.7             </a:t>
            </a:r>
            <a:br>
              <a:rPr lang="ru-RU" sz="1200" dirty="0" smtClean="0"/>
            </a:br>
            <a:r>
              <a:rPr lang="ru-RU" sz="1200" dirty="0" smtClean="0"/>
              <a:t>     ……………….</a:t>
            </a:r>
            <a:br>
              <a:rPr lang="ru-RU" sz="1200" dirty="0" smtClean="0"/>
            </a:br>
            <a:r>
              <a:rPr lang="ru-RU" sz="1200" dirty="0" smtClean="0"/>
              <a:t>    1    1    3      1</a:t>
            </a:r>
            <a:r>
              <a:rPr lang="ru-RU" sz="1400" dirty="0" smtClean="0"/>
              <a:t>60.9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/>
              <a:t>Для каждой гармоники </a:t>
            </a:r>
            <a:r>
              <a:rPr lang="ru-RU" sz="2000" b="1" dirty="0" smtClean="0"/>
              <a:t>(</a:t>
            </a:r>
            <a:r>
              <a:rPr lang="en-US" sz="2000" b="1" dirty="0" smtClean="0"/>
              <a:t>h, k, l) </a:t>
            </a:r>
            <a:r>
              <a:rPr lang="ru-RU" sz="2000" dirty="0" smtClean="0"/>
              <a:t>рассчитываем разрешение </a:t>
            </a:r>
            <a:r>
              <a:rPr lang="en-US" sz="2000" b="1" dirty="0" err="1" smtClean="0"/>
              <a:t>d</a:t>
            </a:r>
            <a:r>
              <a:rPr lang="en-US" sz="2000" b="1" baseline="-25000" dirty="0" err="1" smtClean="0"/>
              <a:t>hkl</a:t>
            </a:r>
            <a:r>
              <a:rPr lang="ru-RU" sz="2000" dirty="0" smtClean="0"/>
              <a:t>. это можно сделать потому, что параметры кристаллической решетки  известны)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/>
              <a:t> Имеем множество измеренных рефлексов </a:t>
            </a:r>
            <a:r>
              <a:rPr lang="en-US" sz="2000" b="1" dirty="0" smtClean="0"/>
              <a:t>(h, k, l</a:t>
            </a:r>
            <a:r>
              <a:rPr lang="en-US" sz="1200" b="1" dirty="0" smtClean="0"/>
              <a:t>)</a:t>
            </a:r>
            <a:r>
              <a:rPr lang="en-US" sz="1200" dirty="0" smtClean="0"/>
              <a:t> (</a:t>
            </a:r>
            <a:r>
              <a:rPr lang="ru-RU" sz="1200" dirty="0" smtClean="0"/>
              <a:t>см. схему на след. слайде)</a:t>
            </a:r>
            <a:r>
              <a:rPr lang="en-US" sz="1200" b="1" dirty="0" smtClean="0"/>
              <a:t> 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C00000"/>
                </a:solidFill>
              </a:rPr>
              <a:t>Если измерены все рефлексы с разрешением </a:t>
            </a:r>
            <a:r>
              <a:rPr lang="en-US" sz="2400" b="1" i="1" dirty="0" smtClean="0">
                <a:solidFill>
                  <a:srgbClr val="C00000"/>
                </a:solidFill>
              </a:rPr>
              <a:t>d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и больше, и </a:t>
            </a:r>
            <a:r>
              <a:rPr lang="en-US" sz="2400" b="1" i="1" dirty="0" smtClean="0">
                <a:solidFill>
                  <a:srgbClr val="C00000"/>
                </a:solidFill>
              </a:rPr>
              <a:t>d</a:t>
            </a:r>
            <a:r>
              <a:rPr lang="en-US" sz="2400" i="1" dirty="0" smtClean="0">
                <a:solidFill>
                  <a:srgbClr val="C00000"/>
                </a:solidFill>
              </a:rPr>
              <a:t> – </a:t>
            </a:r>
            <a:r>
              <a:rPr lang="ru-RU" sz="2400" i="1" dirty="0" smtClean="0">
                <a:solidFill>
                  <a:srgbClr val="C00000"/>
                </a:solidFill>
              </a:rPr>
              <a:t>минимальное с таким свойством, то говорят, что разрешение структуры </a:t>
            </a:r>
            <a:r>
              <a:rPr lang="en-US" sz="2400" b="1" i="1" dirty="0" smtClean="0">
                <a:solidFill>
                  <a:srgbClr val="C00000"/>
                </a:solidFill>
              </a:rPr>
              <a:t>d</a:t>
            </a:r>
            <a:r>
              <a:rPr lang="en-US" sz="2400" i="1" dirty="0" smtClean="0">
                <a:solidFill>
                  <a:srgbClr val="C00000"/>
                </a:solidFill>
              </a:rPr>
              <a:t> (</a:t>
            </a:r>
            <a:r>
              <a:rPr lang="ru-RU" sz="2400" i="1" dirty="0" smtClean="0">
                <a:solidFill>
                  <a:srgbClr val="C00000"/>
                </a:solidFill>
              </a:rPr>
              <a:t>ангстрем) </a:t>
            </a:r>
            <a:endParaRPr lang="ru-RU" sz="2400" i="1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/>
              <a:t>Слово </a:t>
            </a:r>
            <a:r>
              <a:rPr lang="en-US" sz="2400" dirty="0" smtClean="0"/>
              <a:t>“</a:t>
            </a:r>
            <a:r>
              <a:rPr lang="ru-RU" sz="2400" dirty="0" smtClean="0"/>
              <a:t>все</a:t>
            </a:r>
            <a:r>
              <a:rPr lang="en-US" sz="2400" dirty="0" smtClean="0"/>
              <a:t>”</a:t>
            </a:r>
            <a:r>
              <a:rPr lang="ru-RU" sz="2400" dirty="0" smtClean="0"/>
              <a:t> </a:t>
            </a:r>
            <a:r>
              <a:rPr lang="ru-RU" sz="2000" dirty="0" smtClean="0"/>
              <a:t>следует заменить на слова </a:t>
            </a:r>
            <a:r>
              <a:rPr lang="en-US" sz="2400" dirty="0" smtClean="0">
                <a:solidFill>
                  <a:srgbClr val="FF0000"/>
                </a:solidFill>
              </a:rPr>
              <a:t>“</a:t>
            </a:r>
            <a:r>
              <a:rPr lang="ru-RU" sz="2400" dirty="0" smtClean="0">
                <a:solidFill>
                  <a:srgbClr val="FF0000"/>
                </a:solidFill>
              </a:rPr>
              <a:t>почти все</a:t>
            </a:r>
            <a:r>
              <a:rPr lang="en-US" sz="2400" dirty="0" smtClean="0">
                <a:solidFill>
                  <a:srgbClr val="FF0000"/>
                </a:solidFill>
              </a:rPr>
              <a:t>”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000" dirty="0" smtClean="0"/>
              <a:t>добавив параметр </a:t>
            </a:r>
            <a:r>
              <a:rPr lang="en-US" sz="2400" dirty="0" smtClean="0">
                <a:solidFill>
                  <a:srgbClr val="C00000"/>
                </a:solidFill>
              </a:rPr>
              <a:t>“</a:t>
            </a:r>
            <a:r>
              <a:rPr lang="ru-RU" sz="2400" dirty="0" smtClean="0">
                <a:solidFill>
                  <a:srgbClr val="C00000"/>
                </a:solidFill>
              </a:rPr>
              <a:t>полнота данных</a:t>
            </a:r>
            <a:r>
              <a:rPr lang="en-US" sz="2400" dirty="0" smtClean="0">
                <a:solidFill>
                  <a:srgbClr val="C00000"/>
                </a:solidFill>
              </a:rPr>
              <a:t>”</a:t>
            </a:r>
            <a:r>
              <a:rPr lang="ru-RU" sz="2000" dirty="0" smtClean="0"/>
              <a:t>, потому что это эксперимент,  а не теория.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/>
              <a:t>Так, например, рефлексы, отвечающие самым маленьким тройкам чисел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h,k,l</a:t>
            </a:r>
            <a:r>
              <a:rPr lang="en-US" sz="2000" b="1" dirty="0" smtClean="0"/>
              <a:t>)</a:t>
            </a:r>
            <a:r>
              <a:rPr lang="ru-RU" sz="2000" b="1" dirty="0" smtClean="0"/>
              <a:t>:</a:t>
            </a:r>
            <a:r>
              <a:rPr lang="en-US" sz="2000" b="1" dirty="0" smtClean="0"/>
              <a:t>  </a:t>
            </a:r>
            <a:r>
              <a:rPr lang="ru-RU" sz="2000" b="1" dirty="0" smtClean="0"/>
              <a:t>(0</a:t>
            </a:r>
            <a:r>
              <a:rPr lang="en-US" sz="2000" b="1" dirty="0" smtClean="0"/>
              <a:t>,0,0), (1,0,0) </a:t>
            </a:r>
            <a:r>
              <a:rPr lang="en-US" sz="2000" dirty="0" smtClean="0"/>
              <a:t>…. </a:t>
            </a:r>
            <a:r>
              <a:rPr lang="ru-RU" sz="2000" dirty="0" smtClean="0"/>
              <a:t>не могут  быть измерены </a:t>
            </a:r>
            <a:r>
              <a:rPr lang="en-US" sz="2000" dirty="0" smtClean="0">
                <a:solidFill>
                  <a:srgbClr val="BFBFBF"/>
                </a:solidFill>
              </a:rPr>
              <a:t>[</a:t>
            </a:r>
            <a:r>
              <a:rPr lang="ru-RU" sz="2000" dirty="0" smtClean="0">
                <a:solidFill>
                  <a:srgbClr val="BFBFBF"/>
                </a:solidFill>
              </a:rPr>
              <a:t>почему?</a:t>
            </a:r>
            <a:r>
              <a:rPr lang="en-US" sz="2000" dirty="0" smtClean="0">
                <a:solidFill>
                  <a:srgbClr val="BFBFBF"/>
                </a:solidFill>
              </a:rPr>
              <a:t>]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/>
              <a:t>Кроме того, некоторые измеренные амплитуды не используют из-за большой неточности их измерения: разброс отдельных измерений сравним с величиной структурного фактора. </a:t>
            </a:r>
            <a:endParaRPr lang="ru-RU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38</a:t>
            </a:fld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577880" y="2315255"/>
            <a:ext cx="7921906" cy="868597"/>
            <a:chOff x="577880" y="3582620"/>
            <a:chExt cx="7921906" cy="868597"/>
          </a:xfrm>
        </p:grpSpPr>
        <p:cxnSp>
          <p:nvCxnSpPr>
            <p:cNvPr id="7" name="Прямая со стрелкой 6"/>
            <p:cNvCxnSpPr/>
            <p:nvPr/>
          </p:nvCxnSpPr>
          <p:spPr>
            <a:xfrm flipV="1">
              <a:off x="693095" y="3621025"/>
              <a:ext cx="7681000" cy="384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1115550" y="3582620"/>
              <a:ext cx="115215" cy="115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85120" y="3582620"/>
              <a:ext cx="115215" cy="115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6715" y="3582620"/>
              <a:ext cx="115215" cy="115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727090" y="3582620"/>
              <a:ext cx="115215" cy="1152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957520" y="3582620"/>
              <a:ext cx="115215" cy="1152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187950" y="3582620"/>
              <a:ext cx="115215" cy="1152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495190" y="3582620"/>
              <a:ext cx="115215" cy="1152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764025" y="3582620"/>
              <a:ext cx="115215" cy="1152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071265" y="3582620"/>
              <a:ext cx="115215" cy="115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493720" y="3582620"/>
              <a:ext cx="115215" cy="1152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6261820" y="3582620"/>
              <a:ext cx="115215" cy="115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7874830" y="3582620"/>
              <a:ext cx="115215" cy="115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883650" y="3582620"/>
              <a:ext cx="115215" cy="115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075675" y="3582620"/>
              <a:ext cx="115215" cy="115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306105" y="3582620"/>
              <a:ext cx="115215" cy="115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459725" y="3582620"/>
              <a:ext cx="115215" cy="1152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769905" y="3582620"/>
              <a:ext cx="115215" cy="115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307575" y="3582620"/>
              <a:ext cx="115215" cy="115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000335" y="3582620"/>
              <a:ext cx="115215" cy="115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192360" y="3582620"/>
              <a:ext cx="115215" cy="115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422790" y="3582620"/>
              <a:ext cx="115215" cy="115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653220" y="3582620"/>
              <a:ext cx="115215" cy="115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51750" y="4081885"/>
              <a:ext cx="2708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разрешение гармоники </a:t>
              </a:r>
              <a:r>
                <a:rPr lang="en-US" dirty="0" smtClean="0"/>
                <a:t>Å</a:t>
              </a:r>
              <a:endParaRPr lang="ru-RU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419850" y="3582620"/>
              <a:ext cx="115215" cy="1152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611875" y="3582620"/>
              <a:ext cx="115215" cy="1152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843775" y="3582620"/>
              <a:ext cx="115215" cy="1152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112610" y="3582620"/>
              <a:ext cx="115215" cy="1152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728560" y="3582620"/>
              <a:ext cx="115215" cy="1152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2190890" y="3582620"/>
              <a:ext cx="115215" cy="1152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574940" y="3582620"/>
              <a:ext cx="115215" cy="1152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115550" y="3582620"/>
              <a:ext cx="115215" cy="1152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1538005" y="3582620"/>
              <a:ext cx="115215" cy="115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1768435" y="3582620"/>
              <a:ext cx="115215" cy="115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998865" y="3582620"/>
              <a:ext cx="115215" cy="115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957770" y="3582620"/>
              <a:ext cx="115215" cy="1152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3266230" y="3582620"/>
              <a:ext cx="115215" cy="1152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496660" y="3582620"/>
              <a:ext cx="115215" cy="1152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05995" y="3635743"/>
              <a:ext cx="576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100</a:t>
              </a:r>
              <a:endParaRPr lang="ru-RU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8182070" y="3697835"/>
              <a:ext cx="3177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Å</a:t>
              </a:r>
              <a:endParaRPr lang="ru-RU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63290" y="3697835"/>
              <a:ext cx="652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33</a:t>
              </a:r>
              <a:r>
                <a:rPr lang="en-US" dirty="0" smtClean="0"/>
                <a:t>.</a:t>
              </a:r>
              <a:r>
                <a:rPr lang="ru-RU" dirty="0" smtClean="0"/>
                <a:t>3</a:t>
              </a:r>
              <a:endParaRPr lang="ru-RU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7880" y="3621025"/>
              <a:ext cx="576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00335" y="3621025"/>
              <a:ext cx="307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37270" y="3659430"/>
              <a:ext cx="537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</a:t>
              </a:r>
              <a:r>
                <a:rPr lang="en-US" dirty="0" smtClean="0"/>
                <a:t>.5</a:t>
              </a:r>
              <a:endParaRPr lang="ru-RU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382915" y="3659430"/>
              <a:ext cx="307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</a:t>
              </a:r>
              <a:endParaRPr lang="ru-RU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72734" y="3659430"/>
              <a:ext cx="422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</a:t>
              </a:r>
              <a:r>
                <a:rPr lang="en-US" dirty="0" smtClean="0"/>
                <a:t>0</a:t>
              </a:r>
              <a:endParaRPr lang="ru-RU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05370" y="3674148"/>
              <a:ext cx="307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</a:t>
              </a:r>
              <a:endParaRPr lang="ru-RU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146605" y="3697835"/>
              <a:ext cx="422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50</a:t>
              </a:r>
              <a:endParaRPr lang="ru-RU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917645" y="3674148"/>
              <a:ext cx="576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25</a:t>
              </a:r>
              <a:endParaRPr lang="ru-RU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572000" y="3674148"/>
              <a:ext cx="576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</a:t>
              </a:r>
              <a:endParaRPr lang="ru-RU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16285" y="279790"/>
            <a:ext cx="71545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Кружок  соответствует гармонике. </a:t>
            </a:r>
            <a:br>
              <a:rPr lang="ru-RU" dirty="0" smtClean="0"/>
            </a:br>
            <a:r>
              <a:rPr lang="ru-RU" dirty="0" smtClean="0"/>
              <a:t>Каждая гармоника имеет свой номер </a:t>
            </a:r>
            <a:r>
              <a:rPr lang="en-US" dirty="0" err="1" smtClean="0"/>
              <a:t>h,k,l</a:t>
            </a:r>
            <a:r>
              <a:rPr lang="ru-RU" dirty="0" smtClean="0"/>
              <a:t> и период</a:t>
            </a:r>
            <a:r>
              <a:rPr lang="en-US" dirty="0" smtClean="0"/>
              <a:t>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h,k,l</a:t>
            </a:r>
            <a:endParaRPr lang="en-US" baseline="-25000" dirty="0" smtClean="0"/>
          </a:p>
          <a:p>
            <a:r>
              <a:rPr lang="ru-RU" dirty="0" smtClean="0"/>
              <a:t>Кружек отложен на оси в соответствии с периодом,</a:t>
            </a:r>
          </a:p>
          <a:p>
            <a:r>
              <a:rPr lang="ru-RU" dirty="0" smtClean="0"/>
              <a:t>периоды подписаны снизу</a:t>
            </a:r>
            <a:br>
              <a:rPr lang="ru-RU" dirty="0" smtClean="0"/>
            </a:br>
            <a:r>
              <a:rPr lang="ru-RU" dirty="0" smtClean="0"/>
              <a:t>Красные кружечки соответствуют измеренным структурным факторам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616285" y="3352190"/>
            <a:ext cx="4725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Разрешение структуры можно принять таким</a:t>
            </a:r>
            <a:r>
              <a:rPr lang="en-US" dirty="0" smtClean="0"/>
              <a:t>:</a:t>
            </a:r>
          </a:p>
          <a:p>
            <a:r>
              <a:rPr lang="en-US" dirty="0" smtClean="0"/>
              <a:t>1 Å  </a:t>
            </a:r>
            <a:r>
              <a:rPr lang="ru-RU" dirty="0" smtClean="0"/>
              <a:t>с полнотой данных  18</a:t>
            </a:r>
            <a:r>
              <a:rPr lang="en-US" dirty="0" smtClean="0"/>
              <a:t>/</a:t>
            </a:r>
            <a:r>
              <a:rPr lang="ru-RU" dirty="0" smtClean="0"/>
              <a:t>31</a:t>
            </a:r>
            <a:r>
              <a:rPr lang="en-US" dirty="0" smtClean="0"/>
              <a:t>*100% = 58%</a:t>
            </a:r>
          </a:p>
          <a:p>
            <a:r>
              <a:rPr lang="en-US" dirty="0" smtClean="0"/>
              <a:t>1.5 Å  </a:t>
            </a:r>
            <a:r>
              <a:rPr lang="ru-RU" dirty="0" smtClean="0"/>
              <a:t>с полнотой</a:t>
            </a:r>
            <a:r>
              <a:rPr lang="en-US" dirty="0" smtClean="0"/>
              <a:t>  17/21 *100% = 70%</a:t>
            </a:r>
          </a:p>
          <a:p>
            <a:r>
              <a:rPr lang="en-US" dirty="0" smtClean="0"/>
              <a:t>2 Å  </a:t>
            </a:r>
            <a:r>
              <a:rPr lang="ru-RU" dirty="0" smtClean="0"/>
              <a:t>с полнотой</a:t>
            </a:r>
            <a:r>
              <a:rPr lang="en-US" dirty="0" smtClean="0"/>
              <a:t>  16/19 *100% = 84%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54690" y="4773175"/>
            <a:ext cx="760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реальных данных на оси будет несколько десятков или сотен тысяч точек</a:t>
            </a:r>
            <a:endParaRPr lang="en-US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339350" cy="1042087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Два проблемы остались не разобранными</a:t>
            </a:r>
            <a:r>
              <a:rPr lang="en-US" sz="3600" dirty="0" smtClean="0"/>
              <a:t>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6285" y="139353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определить параметры кристаллографической ячейки?</a:t>
            </a:r>
            <a:br>
              <a:rPr lang="ru-RU" dirty="0" smtClean="0"/>
            </a:b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определить фазы?</a:t>
            </a:r>
          </a:p>
          <a:p>
            <a:endParaRPr lang="ru-RU" dirty="0" smtClean="0">
              <a:sym typeface="Symbo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4575"/>
            <a:ext cx="8839200" cy="2073869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en-US" sz="2400" dirty="0" smtClean="0">
                <a:solidFill>
                  <a:srgbClr val="008000"/>
                </a:solidFill>
              </a:rPr>
              <a:t>2. Трансляционная симметрия – симметрия конфигурации, осуществляемая параллельным сдвигом. Возможна только для бесконечной конфигурации </a:t>
            </a:r>
            <a:br>
              <a:rPr lang="ru-RU" altLang="en-US" sz="2400" dirty="0" smtClean="0">
                <a:solidFill>
                  <a:srgbClr val="008000"/>
                </a:solidFill>
              </a:rPr>
            </a:br>
            <a:r>
              <a:rPr lang="ru-RU" altLang="en-US" sz="2000" b="1" dirty="0" smtClean="0">
                <a:solidFill>
                  <a:srgbClr val="008000"/>
                </a:solidFill>
              </a:rPr>
              <a:t>Математики:</a:t>
            </a:r>
            <a:r>
              <a:rPr lang="ru-RU" altLang="en-US" sz="2000" dirty="0" smtClean="0">
                <a:solidFill>
                  <a:srgbClr val="008000"/>
                </a:solidFill>
              </a:rPr>
              <a:t> это же бесконечная картинка на плоскости!!!</a:t>
            </a:r>
            <a:br>
              <a:rPr lang="ru-RU" altLang="en-US" sz="2000" dirty="0" smtClean="0">
                <a:solidFill>
                  <a:srgbClr val="008000"/>
                </a:solidFill>
              </a:rPr>
            </a:br>
            <a:r>
              <a:rPr lang="ru-RU" altLang="en-US" sz="2000" b="1" dirty="0" smtClean="0">
                <a:solidFill>
                  <a:srgbClr val="008000"/>
                </a:solidFill>
              </a:rPr>
              <a:t>Физики: </a:t>
            </a:r>
            <a:r>
              <a:rPr lang="ru-RU" altLang="en-US" sz="2000" dirty="0" smtClean="0">
                <a:solidFill>
                  <a:srgbClr val="008000"/>
                </a:solidFill>
              </a:rPr>
              <a:t>части, которые вылезут за рамку можно игнорировать!!!</a:t>
            </a:r>
            <a:r>
              <a:rPr lang="ru-RU" altLang="en-US" sz="2000" b="1" dirty="0" smtClean="0">
                <a:solidFill>
                  <a:srgbClr val="008000"/>
                </a:solidFill>
              </a:rPr>
              <a:t/>
            </a:r>
            <a:br>
              <a:rPr lang="ru-RU" altLang="en-US" sz="2000" b="1" dirty="0" smtClean="0">
                <a:solidFill>
                  <a:srgbClr val="008000"/>
                </a:solidFill>
              </a:rPr>
            </a:br>
            <a:endParaRPr lang="ru-RU" altLang="en-US" sz="2400" b="1" dirty="0" smtClean="0">
              <a:solidFill>
                <a:srgbClr val="008000"/>
              </a:solidFill>
            </a:endParaRPr>
          </a:p>
        </p:txBody>
      </p:sp>
      <p:pic>
        <p:nvPicPr>
          <p:cNvPr id="6147" name="Picture 3" descr="F:\Common\Education\FBB\Year_03\Term_5\BioInformatics\Xray\Crysral\_5762_figure6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45" y="1828800"/>
            <a:ext cx="5029200" cy="5029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39350" cy="5812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Параметры кристаллографической ячейки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7450" y="817461"/>
            <a:ext cx="8487505" cy="33412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Если свести все сигналы на одну картинку, то получается как на рис.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На самом деле на рис. фотопластинка – детектор сигналов в древние времена. Она вращалась согласованно с вращением кристалла чтобы сигнал </a:t>
            </a:r>
            <a:r>
              <a:rPr lang="en-US" sz="1800" dirty="0" smtClean="0"/>
              <a:t>(</a:t>
            </a:r>
            <a:r>
              <a:rPr lang="en-US" sz="1800" dirty="0" err="1" smtClean="0"/>
              <a:t>h,k,l</a:t>
            </a:r>
            <a:r>
              <a:rPr lang="en-US" sz="1800" dirty="0" smtClean="0"/>
              <a:t>) </a:t>
            </a:r>
            <a:r>
              <a:rPr lang="ru-RU" sz="1800" dirty="0" smtClean="0"/>
              <a:t>всегда оказывался в одном и том же месте.</a:t>
            </a:r>
            <a:r>
              <a:rPr lang="en-US" sz="1800" dirty="0" smtClean="0"/>
              <a:t> </a:t>
            </a:r>
            <a:r>
              <a:rPr lang="ru-RU" sz="18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Вектора </a:t>
            </a:r>
            <a:r>
              <a:rPr lang="en-US" sz="1800" dirty="0" smtClean="0"/>
              <a:t>s</a:t>
            </a:r>
            <a:r>
              <a:rPr lang="ru-RU" sz="1800" dirty="0" smtClean="0"/>
              <a:t>(</a:t>
            </a:r>
            <a:r>
              <a:rPr lang="en-US" sz="1800" dirty="0" err="1" smtClean="0"/>
              <a:t>h,k,l</a:t>
            </a:r>
            <a:r>
              <a:rPr lang="en-US" sz="1800" dirty="0" smtClean="0"/>
              <a:t>) = </a:t>
            </a:r>
            <a:r>
              <a:rPr lang="en-US" sz="1800" dirty="0" err="1" smtClean="0"/>
              <a:t>hs</a:t>
            </a:r>
            <a:r>
              <a:rPr lang="en-US" sz="1800" dirty="0" smtClean="0"/>
              <a:t>(1,0,0) + </a:t>
            </a:r>
            <a:r>
              <a:rPr lang="en-US" sz="1800" dirty="0" err="1" smtClean="0"/>
              <a:t>ks</a:t>
            </a:r>
            <a:r>
              <a:rPr lang="en-US" sz="1800" dirty="0" smtClean="0"/>
              <a:t>(01,0) + </a:t>
            </a:r>
            <a:r>
              <a:rPr lang="en-US" sz="1800" dirty="0" err="1" smtClean="0"/>
              <a:t>ls</a:t>
            </a:r>
            <a:r>
              <a:rPr lang="en-US" sz="1800" dirty="0" smtClean="0"/>
              <a:t>(0,0,1). </a:t>
            </a:r>
            <a:r>
              <a:rPr lang="ru-RU" sz="1800" dirty="0" smtClean="0"/>
              <a:t>Поэтому их концы образуют </a:t>
            </a:r>
            <a:r>
              <a:rPr lang="en-US" sz="1800" dirty="0" smtClean="0"/>
              <a:t> </a:t>
            </a:r>
            <a:r>
              <a:rPr lang="ru-RU" sz="1800" dirty="0" smtClean="0"/>
              <a:t>узлы трехмерной решетки. На пластинке получается двумерная проекция части этой трехмерной решетки.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Задача примерно такая: по фотографии строительных лесов определить параметры одной </a:t>
            </a:r>
            <a:r>
              <a:rPr lang="en-US" sz="1800" dirty="0" smtClean="0"/>
              <a:t>“</a:t>
            </a:r>
            <a:r>
              <a:rPr lang="ru-RU" sz="1800" dirty="0" smtClean="0"/>
              <a:t>ячейки</a:t>
            </a:r>
            <a:r>
              <a:rPr lang="en-US" sz="1800" dirty="0" smtClean="0"/>
              <a:t>” </a:t>
            </a:r>
            <a:r>
              <a:rPr lang="ru-RU" sz="1800" dirty="0" smtClean="0"/>
              <a:t>см. рис.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Параметры кристаллографической ячейки и дополнительные симметрии кристалла определяются по расположению сигналов на пластинке</a:t>
            </a:r>
            <a:endParaRPr lang="ru-RU" sz="2800" dirty="0" smtClean="0">
              <a:sym typeface="Symbo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260" y="4120290"/>
            <a:ext cx="2381110" cy="251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Картинки по запросу леж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1820" y="4081885"/>
            <a:ext cx="1766630" cy="2518387"/>
          </a:xfrm>
          <a:prstGeom prst="rect">
            <a:avLst/>
          </a:prstGeom>
          <a:noFill/>
        </p:spPr>
      </p:pic>
      <p:pic>
        <p:nvPicPr>
          <p:cNvPr id="5122" name="Picture 2" descr="Картинки по запросу строительные лес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2610" y="4120290"/>
            <a:ext cx="2762948" cy="1920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83434" y="6040540"/>
            <a:ext cx="3124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По плоской фотографии можно</a:t>
            </a:r>
          </a:p>
          <a:p>
            <a:r>
              <a:rPr lang="ru-RU" sz="1600" dirty="0" smtClean="0"/>
              <a:t>Реконструировать </a:t>
            </a:r>
            <a:r>
              <a:rPr lang="en-US" sz="1600" dirty="0" smtClean="0"/>
              <a:t>“</a:t>
            </a:r>
            <a:r>
              <a:rPr lang="ru-RU" sz="1600" dirty="0" smtClean="0"/>
              <a:t>ячейку лесов</a:t>
            </a:r>
            <a:r>
              <a:rPr lang="en-US" sz="1600" smtClean="0"/>
              <a:t>”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105260" y="6002135"/>
            <a:ext cx="829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Ф.Леже</a:t>
            </a:r>
            <a:endParaRPr lang="ru-RU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фазовая проблема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Три метода решения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654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86295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MR – </a:t>
            </a:r>
            <a:r>
              <a:rPr lang="ru-RU" dirty="0" smtClean="0"/>
              <a:t>молекулярное замещение.</a:t>
            </a:r>
          </a:p>
          <a:p>
            <a:pPr lvl="2"/>
            <a:r>
              <a:rPr lang="ru-RU" dirty="0" smtClean="0"/>
              <a:t>Нужен гомолог с известной структурой</a:t>
            </a:r>
          </a:p>
          <a:p>
            <a:r>
              <a:rPr lang="en-US" dirty="0" smtClean="0"/>
              <a:t>MIR – </a:t>
            </a:r>
            <a:r>
              <a:rPr lang="ru-RU" dirty="0" smtClean="0"/>
              <a:t>множественное изоморфное замещения </a:t>
            </a:r>
          </a:p>
          <a:p>
            <a:pPr lvl="2"/>
            <a:r>
              <a:rPr lang="ru-RU" dirty="0" smtClean="0"/>
              <a:t>Нужны еще два кристалла того же белка, к которым  добавлены атомы разных тяжелых металлов</a:t>
            </a:r>
          </a:p>
          <a:p>
            <a:r>
              <a:rPr lang="en-US" dirty="0" smtClean="0"/>
              <a:t>MAD – </a:t>
            </a:r>
            <a:r>
              <a:rPr lang="ru-RU" dirty="0" smtClean="0"/>
              <a:t>множественное аномальное рассеяние</a:t>
            </a:r>
          </a:p>
          <a:p>
            <a:pPr lvl="2"/>
            <a:r>
              <a:rPr lang="ru-RU" dirty="0" smtClean="0"/>
              <a:t>Нужен кристалл белка, в котором какой-то атом замещен аномально рассеивающим атомом; чаще всего - </a:t>
            </a:r>
            <a:r>
              <a:rPr lang="ru-RU" dirty="0" err="1" smtClean="0"/>
              <a:t>селенометионин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4789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MR – </a:t>
            </a:r>
            <a:r>
              <a:rPr lang="ru-RU" dirty="0" smtClean="0"/>
              <a:t>молекулярное замещение.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Гомолог должен быть таким, чтобы мы ожидали хорошее совпадение его укладки (= хода полипептидной цепи) со структурой нашего белка 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Виртуально поместить структуру гомолога </a:t>
            </a:r>
            <a:br>
              <a:rPr lang="ru-RU" dirty="0" smtClean="0"/>
            </a:br>
            <a:r>
              <a:rPr lang="ru-RU" u="sng" dirty="0" smtClean="0"/>
              <a:t>в ячейку нашего белка (ее параметры известны)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Передвигать и вращать гомолога так, чтобы его положение в ячейке совпадало с положением нашего (пока не известным) белка.</a:t>
            </a:r>
          </a:p>
          <a:p>
            <a:pPr marL="1828800" lvl="3" indent="-457200">
              <a:buFont typeface="+mj-lt"/>
              <a:buAutoNum type="arabicPeriod"/>
            </a:pPr>
            <a:r>
              <a:rPr lang="ru-RU" dirty="0" smtClean="0"/>
              <a:t> Делается на основе сравнения структурных факторов гомолога, рассчитанных по модели,  с экспериментальными факторами нашего белка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Взять фазы гомолога, рассчитанные по модели гомолога, хорошо вписанного в ячейку нашего белка, и считать их фазами нашего белка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9943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F1A7E-9AEC-427F-A3D2-19B76F9ED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672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766E9-382B-4552-B058-A7DD1194F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222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A42442-1046-4FF0-A015-FBA7CA042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800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47117-0378-4F2C-82E5-FB97A37F9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80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48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087" y="178339"/>
            <a:ext cx="4649420" cy="13248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426" y="3326581"/>
            <a:ext cx="8833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Гармоника (</a:t>
            </a:r>
            <a:r>
              <a:rPr lang="en-US" sz="2800" dirty="0" smtClean="0">
                <a:solidFill>
                  <a:srgbClr val="C00000"/>
                </a:solidFill>
              </a:rPr>
              <a:t>h</a:t>
            </a:r>
            <a:r>
              <a:rPr lang="ru-RU" sz="2800" dirty="0">
                <a:solidFill>
                  <a:srgbClr val="C00000"/>
                </a:solidFill>
              </a:rPr>
              <a:t>,</a:t>
            </a:r>
            <a:r>
              <a:rPr lang="en-US" sz="2800" dirty="0" smtClean="0">
                <a:solidFill>
                  <a:srgbClr val="C00000"/>
                </a:solidFill>
              </a:rPr>
              <a:t>k</a:t>
            </a:r>
            <a:r>
              <a:rPr lang="ru-RU" sz="2800" dirty="0" smtClean="0">
                <a:solidFill>
                  <a:srgbClr val="C00000"/>
                </a:solidFill>
              </a:rPr>
              <a:t>,</a:t>
            </a:r>
            <a:r>
              <a:rPr lang="en-US" sz="2800" dirty="0" smtClean="0">
                <a:solidFill>
                  <a:srgbClr val="C00000"/>
                </a:solidFill>
              </a:rPr>
              <a:t>l</a:t>
            </a:r>
            <a:r>
              <a:rPr lang="ru-RU" sz="2800" dirty="0" smtClean="0">
                <a:solidFill>
                  <a:srgbClr val="C00000"/>
                </a:solidFill>
              </a:rPr>
              <a:t>)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кристалла с изоморфным замещением равна сумме гармоник для </a:t>
            </a:r>
            <a:r>
              <a:rPr lang="en-US" sz="2800" dirty="0" smtClean="0">
                <a:solidFill>
                  <a:srgbClr val="C00000"/>
                </a:solidFill>
              </a:rPr>
              <a:t>P (</a:t>
            </a:r>
            <a:r>
              <a:rPr lang="ru-RU" sz="2800" dirty="0" smtClean="0">
                <a:solidFill>
                  <a:srgbClr val="C00000"/>
                </a:solidFill>
              </a:rPr>
              <a:t>для белка) и для </a:t>
            </a:r>
            <a:r>
              <a:rPr lang="en-US" sz="2800" dirty="0" smtClean="0">
                <a:solidFill>
                  <a:srgbClr val="C00000"/>
                </a:solidFill>
              </a:rPr>
              <a:t>H (</a:t>
            </a:r>
            <a:r>
              <a:rPr lang="ru-RU" sz="2800" dirty="0" smtClean="0">
                <a:solidFill>
                  <a:srgbClr val="C00000"/>
                </a:solidFill>
              </a:rPr>
              <a:t>для тяжелых атомов).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640" y="1541454"/>
            <a:ext cx="8873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</a:t>
            </a:r>
            <a:r>
              <a:rPr lang="en-US" sz="2400" baseline="30000" dirty="0" smtClean="0"/>
              <a:t>P</a:t>
            </a:r>
            <a:r>
              <a:rPr lang="en-US" sz="2400" dirty="0" smtClean="0"/>
              <a:t> </a:t>
            </a:r>
            <a:r>
              <a:rPr lang="ru-RU" sz="2400" dirty="0" smtClean="0"/>
              <a:t>знаем из 1го эксперимента</a:t>
            </a:r>
          </a:p>
          <a:p>
            <a:r>
              <a:rPr lang="en-US" sz="2400" dirty="0" smtClean="0"/>
              <a:t>F</a:t>
            </a:r>
            <a:r>
              <a:rPr lang="en-US" sz="2400" baseline="30000" dirty="0" smtClean="0"/>
              <a:t>P</a:t>
            </a:r>
            <a:r>
              <a:rPr lang="en-US" sz="2400" baseline="30000" dirty="0"/>
              <a:t>H</a:t>
            </a:r>
            <a:r>
              <a:rPr lang="en-US" sz="2400" dirty="0" smtClean="0"/>
              <a:t> </a:t>
            </a:r>
            <a:r>
              <a:rPr lang="ru-RU" sz="2400" dirty="0"/>
              <a:t>знаем из </a:t>
            </a:r>
            <a:r>
              <a:rPr lang="ru-RU" sz="2400" dirty="0" smtClean="0"/>
              <a:t>эксперимента</a:t>
            </a:r>
            <a:r>
              <a:rPr lang="en-US" sz="2400" dirty="0" smtClean="0"/>
              <a:t> </a:t>
            </a:r>
            <a:r>
              <a:rPr lang="ru-RU" sz="2400" dirty="0" smtClean="0"/>
              <a:t>с замещением</a:t>
            </a:r>
          </a:p>
          <a:p>
            <a:r>
              <a:rPr lang="en-US" sz="2400" dirty="0" smtClean="0"/>
              <a:t>F</a:t>
            </a:r>
            <a:r>
              <a:rPr lang="en-US" sz="2400" baseline="30000" dirty="0" smtClean="0"/>
              <a:t>H</a:t>
            </a:r>
            <a:r>
              <a:rPr lang="ru-RU" sz="2400" dirty="0" smtClean="0"/>
              <a:t>  и</a:t>
            </a:r>
            <a:r>
              <a:rPr lang="en-US" sz="2400" dirty="0" smtClean="0"/>
              <a:t>  </a:t>
            </a:r>
            <a:r>
              <a:rPr lang="en-US" sz="2400" dirty="0" smtClean="0">
                <a:sym typeface="Symbol" panose="05050102010706020507" pitchFamily="18" charset="2"/>
              </a:rPr>
              <a:t></a:t>
            </a:r>
            <a:r>
              <a:rPr lang="en-US" sz="2400" baseline="30000" dirty="0" smtClean="0"/>
              <a:t>H</a:t>
            </a:r>
            <a:r>
              <a:rPr lang="ru-RU" sz="2400" baseline="30000" dirty="0" smtClean="0"/>
              <a:t> </a:t>
            </a:r>
            <a:r>
              <a:rPr lang="ru-RU" sz="2400" dirty="0" smtClean="0"/>
              <a:t> получаем, решив обратную задачу для кристалла из </a:t>
            </a:r>
            <a:r>
              <a:rPr lang="en-US" sz="2400" dirty="0" smtClean="0"/>
              <a:t>H </a:t>
            </a:r>
            <a:r>
              <a:rPr lang="ru-RU" sz="2400" dirty="0" smtClean="0"/>
              <a:t>атомов</a:t>
            </a:r>
            <a:endParaRPr lang="en-US" sz="2400" baseline="30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15" y="5321708"/>
            <a:ext cx="2293698" cy="6036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82180" y="5326061"/>
            <a:ext cx="5760750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&lt;= </a:t>
            </a:r>
            <a:r>
              <a:rPr lang="ru-RU" sz="2400" dirty="0" smtClean="0"/>
              <a:t>  Это условная запись суммы гармоник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2446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Уравнение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49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53" y="1610375"/>
            <a:ext cx="7651992" cy="11137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926" y="116135"/>
            <a:ext cx="3119074" cy="1323244"/>
          </a:xfrm>
          <a:prstGeom prst="rect">
            <a:avLst/>
          </a:prstGeom>
        </p:spPr>
      </p:pic>
      <p:sp>
        <p:nvSpPr>
          <p:cNvPr id="12" name="Заголовок 5"/>
          <p:cNvSpPr txBox="1">
            <a:spLocks/>
          </p:cNvSpPr>
          <p:nvPr/>
        </p:nvSpPr>
        <p:spPr>
          <a:xfrm>
            <a:off x="230702" y="25057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Решение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69" y="3609674"/>
            <a:ext cx="5136938" cy="30614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15440" y="3705304"/>
            <a:ext cx="2633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Беда в том, что 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os(x) = C </a:t>
            </a:r>
            <a:r>
              <a:rPr lang="ru-RU" sz="2400" dirty="0" smtClean="0"/>
              <a:t>имеет </a:t>
            </a:r>
            <a:br>
              <a:rPr lang="ru-RU" sz="2400" dirty="0" smtClean="0"/>
            </a:br>
            <a:r>
              <a:rPr lang="ru-RU" sz="2400" dirty="0" smtClean="0"/>
              <a:t>ДВА решения </a:t>
            </a:r>
            <a:r>
              <a:rPr lang="en-US" sz="2400" dirty="0" smtClean="0"/>
              <a:t>:(</a:t>
            </a:r>
          </a:p>
          <a:p>
            <a:endParaRPr lang="en-US" sz="2400" dirty="0"/>
          </a:p>
          <a:p>
            <a:r>
              <a:rPr lang="ru-RU" sz="2400" dirty="0" smtClean="0"/>
              <a:t>Проблема: какое взять для каждого набора </a:t>
            </a:r>
            <a:r>
              <a:rPr lang="en-US" sz="2400" dirty="0" smtClean="0"/>
              <a:t>(</a:t>
            </a:r>
            <a:r>
              <a:rPr lang="en-US" sz="2400" dirty="0" err="1" smtClean="0"/>
              <a:t>h,k,l</a:t>
            </a:r>
            <a:r>
              <a:rPr lang="en-US" sz="2400" dirty="0" smtClean="0"/>
              <a:t>)  </a:t>
            </a:r>
            <a:r>
              <a:rPr lang="ru-RU" sz="2400" dirty="0" smtClean="0"/>
              <a:t>???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325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686800" cy="62726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en-US" sz="2400" dirty="0" smtClean="0">
                <a:solidFill>
                  <a:srgbClr val="008000"/>
                </a:solidFill>
              </a:rPr>
              <a:t>3. Что такое кристалл (кристаллическая конфигурация атомов)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04800" y="1524000"/>
            <a:ext cx="8610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en-US" sz="2800" b="1" dirty="0">
                <a:solidFill>
                  <a:srgbClr val="FF3300"/>
                </a:solidFill>
              </a:rPr>
              <a:t>Определение.</a:t>
            </a:r>
            <a:r>
              <a:rPr lang="ru-RU" altLang="en-US" sz="2800" dirty="0">
                <a:solidFill>
                  <a:schemeClr val="tx2"/>
                </a:solidFill>
              </a:rPr>
              <a:t> </a:t>
            </a:r>
            <a:r>
              <a:rPr lang="ru-RU" alt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Конфигурация </a:t>
            </a:r>
            <a:r>
              <a:rPr lang="ru-RU" altLang="en-U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атомов (молекул</a:t>
            </a:r>
            <a:r>
              <a:rPr lang="ru-RU" alt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) на плоскости называется кристаллической если она имеет две трансляционные симметрии в неколлинеарных (т.е. не параллельных) направлениях.</a:t>
            </a:r>
          </a:p>
          <a:p>
            <a:pPr algn="just" eaLnBrk="1" hangingPunct="1">
              <a:spcBef>
                <a:spcPct val="20000"/>
              </a:spcBef>
            </a:pPr>
            <a:endParaRPr lang="ru-RU" altLang="en-US" sz="28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ru-RU" alt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	Конфигурация атомов (</a:t>
            </a:r>
            <a:r>
              <a:rPr lang="ru-RU" altLang="en-U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молекул) в </a:t>
            </a:r>
            <a:r>
              <a:rPr lang="ru-RU" alt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пространстве называется кристаллической если она имеет три трансляционные симметрии в некомпланарных (не лежащих в одной плоскости) направлениях</a:t>
            </a:r>
          </a:p>
        </p:txBody>
      </p:sp>
    </p:spTree>
    <p:extLst>
      <p:ext uri="{BB962C8B-B14F-4D97-AF65-F5344CB8AC3E}">
        <p14:creationId xmlns:p14="http://schemas.microsoft.com/office/powerpoint/2010/main" val="27837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50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60" y="779055"/>
            <a:ext cx="7290708" cy="4553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10" y="1547155"/>
            <a:ext cx="7629011" cy="353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204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51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1562100"/>
            <a:ext cx="578167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708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279DA-726E-4130-AEF8-E8C1087C4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693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5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Многоволновое аномальное рассеяние </a:t>
            </a:r>
            <a:r>
              <a:rPr lang="en-US" dirty="0" smtClean="0"/>
              <a:t>(MAD)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23787" y="1307575"/>
            <a:ext cx="81473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некоторых атомов модель 5и Гауссово приближение ЭП не пригодно для описания рассеяния - АНОМАЛЬНО рассеивают рентгеновское излучение.  </a:t>
            </a:r>
          </a:p>
          <a:p>
            <a:endParaRPr lang="ru-RU" sz="2400" dirty="0" smtClean="0"/>
          </a:p>
          <a:p>
            <a:r>
              <a:rPr lang="ru-RU" sz="2400" dirty="0" smtClean="0"/>
              <a:t>Аномальное рассеяние зависит от длины волны излучения.</a:t>
            </a:r>
          </a:p>
          <a:p>
            <a:endParaRPr lang="ru-RU" sz="2400" dirty="0"/>
          </a:p>
          <a:p>
            <a:r>
              <a:rPr lang="ru-RU" sz="2400" dirty="0" smtClean="0"/>
              <a:t>Пользуясь этим можно выделить рефлексы от таких атомов и найти их.</a:t>
            </a:r>
          </a:p>
          <a:p>
            <a:endParaRPr lang="ru-RU" sz="2400" dirty="0"/>
          </a:p>
          <a:p>
            <a:r>
              <a:rPr lang="ru-RU" sz="2400" dirty="0" smtClean="0"/>
              <a:t>Далее – как для </a:t>
            </a:r>
            <a:r>
              <a:rPr lang="en-US" sz="2400" dirty="0" smtClean="0"/>
              <a:t>MIR.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smtClean="0"/>
              <a:t>Для нахождения фаз рефлексов от кристалла белка необходимо получить рефлексы как минимум при трех длинах волн. (Те же причины, что в </a:t>
            </a:r>
            <a:r>
              <a:rPr lang="en-US" sz="2400" dirty="0" smtClean="0"/>
              <a:t>MIR)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70489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8C2CE-BF23-46A2-8A3A-DE7469E90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19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 </a:t>
            </a:r>
            <a:r>
              <a:rPr lang="en-US" dirty="0" smtClean="0"/>
              <a:t>PDB </a:t>
            </a:r>
            <a:r>
              <a:rPr lang="ru-RU" dirty="0" smtClean="0"/>
              <a:t>файла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Откуда берется </a:t>
            </a:r>
            <a:r>
              <a:rPr lang="ru-RU" dirty="0" err="1" smtClean="0"/>
              <a:t>Эп</a:t>
            </a:r>
            <a:r>
              <a:rPr lang="ru-RU" dirty="0" smtClean="0"/>
              <a:t>, которую  показывает </a:t>
            </a:r>
            <a:r>
              <a:rPr lang="en-US" dirty="0" err="1" smtClean="0"/>
              <a:t>pymol</a:t>
            </a:r>
            <a:r>
              <a:rPr lang="ru-RU" dirty="0" smtClean="0"/>
              <a:t>?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0624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0AE981-B541-4602-9722-FA2A210D8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212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8921F-A8F8-4139-B4FF-709B75690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493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A11B3D-2446-4199-BE2F-6D5E074CD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325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5FAD22-11FB-4CB2-BF56-0DC363DA3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l" eaLnBrk="1" hangingPunct="1"/>
            <a:r>
              <a:rPr lang="ru-RU" altLang="en-US" sz="3200" dirty="0" smtClean="0"/>
              <a:t>Отличить кристаллическую конфигурацию от некристаллической</a:t>
            </a:r>
          </a:p>
        </p:txBody>
      </p:sp>
      <p:pic>
        <p:nvPicPr>
          <p:cNvPr id="7171" name="Picture 3" descr="F:\Common\Education\FBB\Year_03\Term_5\BioInformatics\Xray\Crysral\_5762_figure642.gif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2971800"/>
            <a:ext cx="2811463" cy="36353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F:\Common\Education\FBB\Year_03\Term_5\BioInformatics\Xray\Crysral\pen5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219200"/>
            <a:ext cx="28892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F:\Common\Education\FBB\Year_03\Term_5\BioInformatics\Xray\Crysral\smalldi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50950"/>
            <a:ext cx="27432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F:\Common\Education\FBB\Year_03\Term_5\BioInformatics\Xray\Crysral\E96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214438"/>
            <a:ext cx="2746375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 descr="F:\Common\Education\FBB\Year_03\Term_5\BioInformatics\Xray\Crysral\CAAWE9JJ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 descr="F:\Common\Education\FBB\Year_03\Term_5\BioInformatics\Xray\Crysral\penrose_tiling_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83038"/>
            <a:ext cx="2979738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0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8910A4-09E4-4891-BC0B-415777617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002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6A5B23-94AD-4AC3-A02E-B42C26754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2665" y="3544215"/>
            <a:ext cx="8065050" cy="11905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1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nl-NL" sz="4400">
                <a:latin typeface="+mj-lt"/>
                <a:ea typeface="+mj-ea"/>
                <a:cs typeface="+mj-cs"/>
              </a:rPr>
              <a:t>Protein crystals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70013" y="1646238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3200" dirty="0">
                <a:latin typeface="+mn-lt"/>
              </a:rPr>
              <a:t>Protein crystals are regular arrays of protein molecules	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400" dirty="0">
                <a:latin typeface="+mn-lt"/>
              </a:rPr>
              <a:t>20-80% solvent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400" dirty="0">
                <a:latin typeface="+mn-lt"/>
              </a:rPr>
              <a:t>Few crystal contents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3200" dirty="0">
                <a:latin typeface="+mn-lt"/>
              </a:rPr>
              <a:t>Protein crystals contain active protein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400" dirty="0">
                <a:latin typeface="+mn-lt"/>
              </a:rPr>
              <a:t>Enzyme turnover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400" dirty="0">
                <a:latin typeface="+mn-lt"/>
              </a:rPr>
              <a:t>Ligand binding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nl-NL" sz="2400" dirty="0">
              <a:latin typeface="+mn-lt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5149850" y="4133850"/>
            <a:ext cx="3883025" cy="2246313"/>
            <a:chOff x="2200" y="3162"/>
            <a:chExt cx="1870" cy="1120"/>
          </a:xfrm>
        </p:grpSpPr>
        <p:sp>
          <p:nvSpPr>
            <p:cNvPr id="24583" name="Rectangle 5"/>
            <p:cNvSpPr>
              <a:spLocks noChangeArrowheads="1"/>
            </p:cNvSpPr>
            <p:nvPr/>
          </p:nvSpPr>
          <p:spPr bwMode="auto">
            <a:xfrm>
              <a:off x="2982" y="3162"/>
              <a:ext cx="1088" cy="112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24584" name="Picture 6" descr="lt-xtal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2" t="20366" r="8406" b="17073"/>
            <a:stretch>
              <a:fillRect/>
            </a:stretch>
          </p:blipFill>
          <p:spPr bwMode="auto">
            <a:xfrm>
              <a:off x="2200" y="3162"/>
              <a:ext cx="1020" cy="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7" descr="lt-xtal-highr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8" t="20969" r="23848" b="22580"/>
            <a:stretch>
              <a:fillRect/>
            </a:stretch>
          </p:blipFill>
          <p:spPr bwMode="auto">
            <a:xfrm>
              <a:off x="3220" y="3221"/>
              <a:ext cx="850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5181600" y="6400800"/>
            <a:ext cx="3598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800">
                <a:latin typeface="Arial" panose="020B0604020202020204" pitchFamily="34" charset="0"/>
              </a:rPr>
              <a:t>Example of crystal packing </a:t>
            </a:r>
          </a:p>
        </p:txBody>
      </p:sp>
      <p:pic>
        <p:nvPicPr>
          <p:cNvPr id="24582" name="Picture 9" descr="brandenentooze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2F4"/>
              </a:clrFrom>
              <a:clrTo>
                <a:srgbClr val="F2F2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6238"/>
            <a:ext cx="2370138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88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543925" cy="1143000"/>
          </a:xfrm>
        </p:spPr>
        <p:txBody>
          <a:bodyPr/>
          <a:lstStyle/>
          <a:p>
            <a:r>
              <a:rPr lang="ru-RU" altLang="en-US" sz="3600" smtClean="0"/>
              <a:t>Параметры кристаллографической ячейки</a:t>
            </a:r>
          </a:p>
        </p:txBody>
      </p:sp>
      <p:grpSp>
        <p:nvGrpSpPr>
          <p:cNvPr id="25603" name="Группа 27"/>
          <p:cNvGrpSpPr>
            <a:grpSpLocks/>
          </p:cNvGrpSpPr>
          <p:nvPr/>
        </p:nvGrpSpPr>
        <p:grpSpPr bwMode="auto">
          <a:xfrm>
            <a:off x="428625" y="1643063"/>
            <a:ext cx="8143875" cy="727075"/>
            <a:chOff x="428596" y="1214422"/>
            <a:chExt cx="8143932" cy="72652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28596" y="1571337"/>
              <a:ext cx="8143932" cy="36960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atin typeface="Arial" charset="0"/>
                </a:rPr>
                <a:t>CRYST1  111.573  111.573  137.587  90.00  90.00 120.00 P 31 2 1      6 </a:t>
              </a:r>
              <a:endParaRPr lang="ru-RU" dirty="0">
                <a:latin typeface="Arial" charset="0"/>
              </a:endParaRPr>
            </a:p>
          </p:txBody>
        </p:sp>
        <p:sp>
          <p:nvSpPr>
            <p:cNvPr id="26" name="Левая фигурная скобка 25"/>
            <p:cNvSpPr/>
            <p:nvPr/>
          </p:nvSpPr>
          <p:spPr>
            <a:xfrm rot="5400000">
              <a:off x="2679030" y="106996"/>
              <a:ext cx="356915" cy="2571768"/>
            </a:xfrm>
            <a:prstGeom prst="leftBrace">
              <a:avLst>
                <a:gd name="adj1" fmla="val 48429"/>
                <a:gd name="adj2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7" name="Левая фигурная скобка 26"/>
            <p:cNvSpPr/>
            <p:nvPr/>
          </p:nvSpPr>
          <p:spPr>
            <a:xfrm rot="5400000">
              <a:off x="5215080" y="357029"/>
              <a:ext cx="356915" cy="2071701"/>
            </a:xfrm>
            <a:prstGeom prst="leftBrace">
              <a:avLst>
                <a:gd name="adj1" fmla="val 51513"/>
                <a:gd name="adj2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25604" name="TextBox 29"/>
          <p:cNvSpPr txBox="1">
            <a:spLocks noChangeArrowheads="1"/>
          </p:cNvSpPr>
          <p:nvPr/>
        </p:nvSpPr>
        <p:spPr bwMode="auto">
          <a:xfrm>
            <a:off x="2214563" y="1285875"/>
            <a:ext cx="167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800">
                <a:latin typeface="Arial" panose="020B0604020202020204" pitchFamily="34" charset="0"/>
              </a:rPr>
              <a:t>длины сторон</a:t>
            </a:r>
          </a:p>
        </p:txBody>
      </p:sp>
      <p:sp>
        <p:nvSpPr>
          <p:cNvPr id="25605" name="TextBox 30"/>
          <p:cNvSpPr txBox="1">
            <a:spLocks noChangeArrowheads="1"/>
          </p:cNvSpPr>
          <p:nvPr/>
        </p:nvSpPr>
        <p:spPr bwMode="auto">
          <a:xfrm>
            <a:off x="4429125" y="1285875"/>
            <a:ext cx="264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800">
                <a:latin typeface="Arial" panose="020B0604020202020204" pitchFamily="34" charset="0"/>
              </a:rPr>
              <a:t>углы между сторонами</a:t>
            </a:r>
          </a:p>
        </p:txBody>
      </p:sp>
      <p:grpSp>
        <p:nvGrpSpPr>
          <p:cNvPr id="25606" name="Группа 34"/>
          <p:cNvGrpSpPr>
            <a:grpSpLocks/>
          </p:cNvGrpSpPr>
          <p:nvPr/>
        </p:nvGrpSpPr>
        <p:grpSpPr bwMode="auto">
          <a:xfrm>
            <a:off x="571500" y="2928938"/>
            <a:ext cx="6072188" cy="3208337"/>
            <a:chOff x="571472" y="2928934"/>
            <a:chExt cx="6072230" cy="3208216"/>
          </a:xfrm>
        </p:grpSpPr>
        <p:grpSp>
          <p:nvGrpSpPr>
            <p:cNvPr id="25608" name="Группа 28"/>
            <p:cNvGrpSpPr>
              <a:grpSpLocks/>
            </p:cNvGrpSpPr>
            <p:nvPr/>
          </p:nvGrpSpPr>
          <p:grpSpPr bwMode="auto">
            <a:xfrm>
              <a:off x="785786" y="2928934"/>
              <a:ext cx="5857916" cy="3208216"/>
              <a:chOff x="500034" y="2428868"/>
              <a:chExt cx="5857916" cy="3208216"/>
            </a:xfrm>
          </p:grpSpPr>
          <p:grpSp>
            <p:nvGrpSpPr>
              <p:cNvPr id="25612" name="Группа 21"/>
              <p:cNvGrpSpPr>
                <a:grpSpLocks/>
              </p:cNvGrpSpPr>
              <p:nvPr/>
            </p:nvGrpSpPr>
            <p:grpSpPr bwMode="auto">
              <a:xfrm>
                <a:off x="500034" y="2428868"/>
                <a:ext cx="5857916" cy="2573356"/>
                <a:chOff x="1500166" y="2357430"/>
                <a:chExt cx="5857916" cy="2573356"/>
              </a:xfrm>
            </p:grpSpPr>
            <p:cxnSp>
              <p:nvCxnSpPr>
                <p:cNvPr id="5" name="Прямая со стрелкой 4"/>
                <p:cNvCxnSpPr/>
                <p:nvPr/>
              </p:nvCxnSpPr>
              <p:spPr>
                <a:xfrm>
                  <a:off x="1500166" y="4929083"/>
                  <a:ext cx="3071833" cy="1587"/>
                </a:xfrm>
                <a:prstGeom prst="straightConnector1">
                  <a:avLst/>
                </a:prstGeom>
                <a:ln w="444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Прямая со стрелкой 6"/>
                <p:cNvCxnSpPr/>
                <p:nvPr/>
              </p:nvCxnSpPr>
              <p:spPr>
                <a:xfrm flipV="1">
                  <a:off x="1500166" y="4286169"/>
                  <a:ext cx="1928825" cy="642914"/>
                </a:xfrm>
                <a:prstGeom prst="straightConnector1">
                  <a:avLst/>
                </a:prstGeom>
                <a:ln w="444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 стрелкой 9"/>
                <p:cNvCxnSpPr/>
                <p:nvPr/>
              </p:nvCxnSpPr>
              <p:spPr>
                <a:xfrm rot="5400000" flipH="1" flipV="1">
                  <a:off x="995380" y="3505129"/>
                  <a:ext cx="1928740" cy="919168"/>
                </a:xfrm>
                <a:prstGeom prst="straightConnector1">
                  <a:avLst/>
                </a:prstGeom>
                <a:ln w="444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 стрелкой 12"/>
                <p:cNvCxnSpPr/>
                <p:nvPr/>
              </p:nvCxnSpPr>
              <p:spPr>
                <a:xfrm>
                  <a:off x="3428991" y="4286169"/>
                  <a:ext cx="3071835" cy="1588"/>
                </a:xfrm>
                <a:prstGeom prst="straightConnector1">
                  <a:avLst/>
                </a:prstGeom>
                <a:ln w="3175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 стрелкой 13"/>
                <p:cNvCxnSpPr/>
                <p:nvPr/>
              </p:nvCxnSpPr>
              <p:spPr>
                <a:xfrm flipV="1">
                  <a:off x="2428859" y="2357430"/>
                  <a:ext cx="1928827" cy="642913"/>
                </a:xfrm>
                <a:prstGeom prst="straightConnector1">
                  <a:avLst/>
                </a:prstGeom>
                <a:ln w="3175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 стрелкой 14"/>
                <p:cNvCxnSpPr/>
                <p:nvPr/>
              </p:nvCxnSpPr>
              <p:spPr>
                <a:xfrm>
                  <a:off x="4286247" y="2357430"/>
                  <a:ext cx="3071835" cy="1587"/>
                </a:xfrm>
                <a:prstGeom prst="straightConnector1">
                  <a:avLst/>
                </a:prstGeom>
                <a:ln w="3175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 стрелкой 15"/>
                <p:cNvCxnSpPr/>
                <p:nvPr/>
              </p:nvCxnSpPr>
              <p:spPr>
                <a:xfrm flipV="1">
                  <a:off x="5429255" y="2357430"/>
                  <a:ext cx="1928827" cy="642913"/>
                </a:xfrm>
                <a:prstGeom prst="straightConnector1">
                  <a:avLst/>
                </a:prstGeom>
                <a:ln w="3175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 стрелкой 16"/>
                <p:cNvCxnSpPr/>
                <p:nvPr/>
              </p:nvCxnSpPr>
              <p:spPr>
                <a:xfrm>
                  <a:off x="2357422" y="3000343"/>
                  <a:ext cx="3071833" cy="1588"/>
                </a:xfrm>
                <a:prstGeom prst="straightConnector1">
                  <a:avLst/>
                </a:prstGeom>
                <a:ln w="3175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 стрелкой 17"/>
                <p:cNvCxnSpPr/>
                <p:nvPr/>
              </p:nvCxnSpPr>
              <p:spPr>
                <a:xfrm flipV="1">
                  <a:off x="4500562" y="4286169"/>
                  <a:ext cx="1928825" cy="642914"/>
                </a:xfrm>
                <a:prstGeom prst="straightConnector1">
                  <a:avLst/>
                </a:prstGeom>
                <a:ln w="3175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 стрелкой 18"/>
                <p:cNvCxnSpPr/>
                <p:nvPr/>
              </p:nvCxnSpPr>
              <p:spPr>
                <a:xfrm rot="5400000" flipH="1" flipV="1">
                  <a:off x="3995776" y="3505129"/>
                  <a:ext cx="1928740" cy="919168"/>
                </a:xfrm>
                <a:prstGeom prst="straightConnector1">
                  <a:avLst/>
                </a:prstGeom>
                <a:ln w="3175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 стрелкой 19"/>
                <p:cNvCxnSpPr/>
                <p:nvPr/>
              </p:nvCxnSpPr>
              <p:spPr>
                <a:xfrm rot="5400000" flipH="1" flipV="1">
                  <a:off x="5924603" y="2862214"/>
                  <a:ext cx="1928739" cy="919169"/>
                </a:xfrm>
                <a:prstGeom prst="straightConnector1">
                  <a:avLst/>
                </a:prstGeom>
                <a:ln w="3175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 стрелкой 20"/>
                <p:cNvCxnSpPr/>
                <p:nvPr/>
              </p:nvCxnSpPr>
              <p:spPr>
                <a:xfrm rot="5400000" flipH="1" flipV="1">
                  <a:off x="2924207" y="2862214"/>
                  <a:ext cx="1928739" cy="919169"/>
                </a:xfrm>
                <a:prstGeom prst="straightConnector1">
                  <a:avLst/>
                </a:prstGeom>
                <a:ln w="3175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613" name="TextBox 22"/>
              <p:cNvSpPr txBox="1">
                <a:spLocks noChangeArrowheads="1"/>
              </p:cNvSpPr>
              <p:nvPr/>
            </p:nvSpPr>
            <p:spPr bwMode="auto">
              <a:xfrm>
                <a:off x="1428728" y="4929198"/>
                <a:ext cx="500066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>
                    <a:latin typeface="Arial" panose="020B0604020202020204" pitchFamily="34" charset="0"/>
                  </a:rPr>
                  <a:t>a</a:t>
                </a:r>
                <a:endParaRPr lang="ru-RU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14" name="TextBox 23"/>
              <p:cNvSpPr txBox="1">
                <a:spLocks noChangeArrowheads="1"/>
              </p:cNvSpPr>
              <p:nvPr/>
            </p:nvSpPr>
            <p:spPr bwMode="auto">
              <a:xfrm>
                <a:off x="500034" y="3500438"/>
                <a:ext cx="500066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>
                    <a:latin typeface="Arial" panose="020B0604020202020204" pitchFamily="34" charset="0"/>
                  </a:rPr>
                  <a:t>c</a:t>
                </a:r>
                <a:endParaRPr lang="ru-RU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15" name="TextBox 24"/>
              <p:cNvSpPr txBox="1">
                <a:spLocks noChangeArrowheads="1"/>
              </p:cNvSpPr>
              <p:nvPr/>
            </p:nvSpPr>
            <p:spPr bwMode="auto">
              <a:xfrm>
                <a:off x="1357290" y="4000504"/>
                <a:ext cx="500066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>
                    <a:latin typeface="Arial" panose="020B0604020202020204" pitchFamily="34" charset="0"/>
                  </a:rPr>
                  <a:t>b</a:t>
                </a:r>
                <a:endParaRPr lang="ru-RU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2" name="Дуга 31"/>
            <p:cNvSpPr/>
            <p:nvPr/>
          </p:nvSpPr>
          <p:spPr>
            <a:xfrm>
              <a:off x="571472" y="5000543"/>
              <a:ext cx="914406" cy="914366"/>
            </a:xfrm>
            <a:prstGeom prst="arc">
              <a:avLst>
                <a:gd name="adj1" fmla="val 16200000"/>
                <a:gd name="adj2" fmla="val 322606"/>
              </a:avLst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3" name="Дуга 32"/>
            <p:cNvSpPr/>
            <p:nvPr/>
          </p:nvSpPr>
          <p:spPr>
            <a:xfrm>
              <a:off x="642910" y="4929109"/>
              <a:ext cx="914406" cy="914366"/>
            </a:xfrm>
            <a:prstGeom prst="arc">
              <a:avLst>
                <a:gd name="adj1" fmla="val 15928556"/>
                <a:gd name="adj2" fmla="val 20610748"/>
              </a:avLst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4" name="Дуга 33"/>
            <p:cNvSpPr/>
            <p:nvPr/>
          </p:nvSpPr>
          <p:spPr>
            <a:xfrm rot="1234968">
              <a:off x="985813" y="5087853"/>
              <a:ext cx="660405" cy="914366"/>
            </a:xfrm>
            <a:prstGeom prst="arc">
              <a:avLst>
                <a:gd name="adj1" fmla="val 17377634"/>
                <a:gd name="adj2" fmla="val 19874401"/>
              </a:avLst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25607" name="TextBox 35"/>
          <p:cNvSpPr txBox="1">
            <a:spLocks noChangeArrowheads="1"/>
          </p:cNvSpPr>
          <p:nvPr/>
        </p:nvSpPr>
        <p:spPr bwMode="auto">
          <a:xfrm>
            <a:off x="285750" y="6143625"/>
            <a:ext cx="8685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</a:t>
            </a:r>
            <a:r>
              <a:rPr lang="en-US" altLang="en-US" sz="1800">
                <a:latin typeface="Arial" panose="020B0604020202020204" pitchFamily="34" charset="0"/>
              </a:rPr>
              <a:t>, </a:t>
            </a:r>
            <a:r>
              <a:rPr lang="en-US" altLang="en-US" sz="1800" b="1">
                <a:latin typeface="Arial" panose="020B0604020202020204" pitchFamily="34" charset="0"/>
              </a:rPr>
              <a:t>b</a:t>
            </a:r>
            <a:r>
              <a:rPr lang="en-US" altLang="en-US" sz="1800">
                <a:latin typeface="Arial" panose="020B0604020202020204" pitchFamily="34" charset="0"/>
              </a:rPr>
              <a:t>, </a:t>
            </a:r>
            <a:r>
              <a:rPr lang="en-US" altLang="en-US" sz="1800" b="1">
                <a:latin typeface="Arial" panose="020B0604020202020204" pitchFamily="34" charset="0"/>
              </a:rPr>
              <a:t>c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ru-RU" altLang="en-US" sz="1800">
                <a:latin typeface="Arial" panose="020B0604020202020204" pitchFamily="34" charset="0"/>
              </a:rPr>
              <a:t>называются направляющими векторами кристаллографической ячейки</a:t>
            </a:r>
          </a:p>
        </p:txBody>
      </p:sp>
    </p:spTree>
    <p:extLst>
      <p:ext uri="{BB962C8B-B14F-4D97-AF65-F5344CB8AC3E}">
        <p14:creationId xmlns:p14="http://schemas.microsoft.com/office/powerpoint/2010/main" val="24181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smtClean="0"/>
              <a:t>Кристаллическая конфигурация обладает обычно не только трансляционными симметриями</a:t>
            </a:r>
          </a:p>
          <a:p>
            <a:r>
              <a:rPr lang="ru-RU" altLang="en-US" smtClean="0"/>
              <a:t>К ним относятся: </a:t>
            </a:r>
          </a:p>
          <a:p>
            <a:pPr lvl="1"/>
            <a:r>
              <a:rPr lang="ru-RU" altLang="en-US" smtClean="0"/>
              <a:t>вращения вокруг оси (3</a:t>
            </a:r>
          </a:p>
        </p:txBody>
      </p:sp>
    </p:spTree>
    <p:extLst>
      <p:ext uri="{BB962C8B-B14F-4D97-AF65-F5344CB8AC3E}">
        <p14:creationId xmlns:p14="http://schemas.microsoft.com/office/powerpoint/2010/main" val="3918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1419</Words>
  <Application>Microsoft Office PowerPoint</Application>
  <PresentationFormat>Экран (4:3)</PresentationFormat>
  <Paragraphs>282</Paragraphs>
  <Slides>61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8" baseType="lpstr">
      <vt:lpstr>Arial</vt:lpstr>
      <vt:lpstr>Calibri</vt:lpstr>
      <vt:lpstr>Courier New</vt:lpstr>
      <vt:lpstr>MS Mincho</vt:lpstr>
      <vt:lpstr>Symbol</vt:lpstr>
      <vt:lpstr>Times New Roman</vt:lpstr>
      <vt:lpstr>Тема Office</vt:lpstr>
      <vt:lpstr>кристалл</vt:lpstr>
      <vt:lpstr>Презентация PowerPoint</vt:lpstr>
      <vt:lpstr>1. Движение,  совмещающее конфигурацию саму с собой  Группы симметрий двух этих фигур а) содержат одинаковое число движений; б) различны.</vt:lpstr>
      <vt:lpstr>2. Трансляционная симметрия – симметрия конфигурации, осуществляемая параллельным сдвигом. Возможна только для бесконечной конфигурации  Математики: это же бесконечная картинка на плоскости!!! Физики: части, которые вылезут за рамку можно игнорировать!!! </vt:lpstr>
      <vt:lpstr>3. Что такое кристалл (кристаллическая конфигурация атомов)</vt:lpstr>
      <vt:lpstr>Отличить кристаллическую конфигурацию от некристаллической</vt:lpstr>
      <vt:lpstr>Презентация PowerPoint</vt:lpstr>
      <vt:lpstr>Параметры кристаллографической ячейки</vt:lpstr>
      <vt:lpstr>Презентация PowerPoint</vt:lpstr>
      <vt:lpstr>Презентация PowerPoint</vt:lpstr>
      <vt:lpstr>3a. Функция ЭП кристалла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А) Почему в структуре 1rc2 присутствуют две молекулы одного и того же белка, удаленные друг от друга на 80 Å?</vt:lpstr>
      <vt:lpstr>Презентация PowerPoint</vt:lpstr>
      <vt:lpstr>Примеры движений плоскости</vt:lpstr>
      <vt:lpstr>Теорема. Любое движение совпадает с одним из следующих: для плоскости              для пространства</vt:lpstr>
      <vt:lpstr>Алгебраическая запись движения</vt:lpstr>
      <vt:lpstr>Презентация PowerPoint</vt:lpstr>
      <vt:lpstr>Частичная разгадка: кристалл, восстановленный по PDB-файлу          1rc2  Проблема: но две-то молекулы белка в файле зачем приведены??</vt:lpstr>
      <vt:lpstr>Презентация PowerPoint</vt:lpstr>
      <vt:lpstr>повторение</vt:lpstr>
      <vt:lpstr>Прямая задача</vt:lpstr>
      <vt:lpstr>Решение. Шаг 1  </vt:lpstr>
      <vt:lpstr>Решение. Шаг 2. </vt:lpstr>
      <vt:lpstr>Решение. Шаг 3.</vt:lpstr>
      <vt:lpstr>Обратная задача</vt:lpstr>
      <vt:lpstr>Обратная задача</vt:lpstr>
      <vt:lpstr>Решение</vt:lpstr>
      <vt:lpstr>Доказательство</vt:lpstr>
      <vt:lpstr>Оценка объёма измеренных данных:  разрешение структуры</vt:lpstr>
      <vt:lpstr>Разрешение структуры</vt:lpstr>
      <vt:lpstr>Презентация PowerPoint</vt:lpstr>
      <vt:lpstr>Два проблемы остались не разобранными:</vt:lpstr>
      <vt:lpstr>Параметры кристаллографической ячейки</vt:lpstr>
      <vt:lpstr>фазовая проблема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Уравнение</vt:lpstr>
      <vt:lpstr>Презентация PowerPoint</vt:lpstr>
      <vt:lpstr>Презентация PowerPoint</vt:lpstr>
      <vt:lpstr>Презентация PowerPoint</vt:lpstr>
      <vt:lpstr>Многоволновое аномальное рассеяние (MAD) </vt:lpstr>
      <vt:lpstr>Презентация PowerPoint</vt:lpstr>
      <vt:lpstr>ЭП PDB файла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aba</dc:creator>
  <cp:lastModifiedBy>aba</cp:lastModifiedBy>
  <cp:revision>77</cp:revision>
  <dcterms:created xsi:type="dcterms:W3CDTF">2016-10-20T11:15:14Z</dcterms:created>
  <dcterms:modified xsi:type="dcterms:W3CDTF">2019-10-18T09:20:09Z</dcterms:modified>
</cp:coreProperties>
</file>