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41"/>
  </p:notesMasterIdLst>
  <p:sldIdLst>
    <p:sldId id="256" r:id="rId2"/>
    <p:sldId id="268" r:id="rId3"/>
    <p:sldId id="297" r:id="rId4"/>
    <p:sldId id="296" r:id="rId5"/>
    <p:sldId id="298" r:id="rId6"/>
    <p:sldId id="299" r:id="rId7"/>
    <p:sldId id="282" r:id="rId8"/>
    <p:sldId id="301" r:id="rId9"/>
    <p:sldId id="302" r:id="rId10"/>
    <p:sldId id="313" r:id="rId11"/>
    <p:sldId id="307" r:id="rId12"/>
    <p:sldId id="283" r:id="rId13"/>
    <p:sldId id="257" r:id="rId14"/>
    <p:sldId id="308" r:id="rId15"/>
    <p:sldId id="288" r:id="rId16"/>
    <p:sldId id="287" r:id="rId17"/>
    <p:sldId id="292" r:id="rId18"/>
    <p:sldId id="312" r:id="rId19"/>
    <p:sldId id="261" r:id="rId20"/>
    <p:sldId id="315" r:id="rId21"/>
    <p:sldId id="265" r:id="rId22"/>
    <p:sldId id="274" r:id="rId23"/>
    <p:sldId id="319" r:id="rId24"/>
    <p:sldId id="277" r:id="rId25"/>
    <p:sldId id="279" r:id="rId26"/>
    <p:sldId id="280" r:id="rId27"/>
    <p:sldId id="281" r:id="rId28"/>
    <p:sldId id="304" r:id="rId29"/>
    <p:sldId id="300" r:id="rId30"/>
    <p:sldId id="303" r:id="rId31"/>
    <p:sldId id="305" r:id="rId32"/>
    <p:sldId id="306" r:id="rId33"/>
    <p:sldId id="309" r:id="rId34"/>
    <p:sldId id="310" r:id="rId35"/>
    <p:sldId id="311" r:id="rId36"/>
    <p:sldId id="314" r:id="rId37"/>
    <p:sldId id="316" r:id="rId38"/>
    <p:sldId id="317" r:id="rId39"/>
    <p:sldId id="318" r:id="rId4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Calibri" pitchFamily="3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itchFamily="3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9" d="100"/>
          <a:sy n="99" d="100"/>
        </p:scale>
        <p:origin x="-732" y="-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25" d="100"/>
        <a:sy n="25" d="100"/>
      </p:scale>
      <p:origin x="0" y="0"/>
    </p:cViewPr>
  </p:notesTextViewPr>
  <p:notesViewPr>
    <p:cSldViewPr showGuide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4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3225" cy="41116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914EE235-0265-401A-AD04-2EB6A2074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744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DA48125-566F-4EF9-8999-C38FB3867188}" type="slidenum">
              <a:rPr lang="ru-RU" smtClean="0">
                <a:ea typeface="WenQuanYi Micro Hei" charset="0"/>
                <a:cs typeface="WenQuanYi Micro Hei" charset="0"/>
              </a:rPr>
              <a:pPr/>
              <a:t>1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33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33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28627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2C44907-5751-4F2E-9E84-55622C62FB46}" type="slidenum">
              <a:rPr lang="ru-RU" smtClean="0">
                <a:ea typeface="WenQuanYi Micro Hei" charset="0"/>
                <a:cs typeface="WenQuanYi Micro Hei" charset="0"/>
              </a:rPr>
              <a:pPr/>
              <a:t>26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74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74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849522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89A3BFBE-A861-4177-AC40-CEC40FB29D8D}" type="slidenum">
              <a:rPr lang="ru-RU" smtClean="0">
                <a:ea typeface="WenQuanYi Micro Hei" charset="0"/>
                <a:cs typeface="WenQuanYi Micro Hei" charset="0"/>
              </a:rPr>
              <a:pPr/>
              <a:t>27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75834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394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34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2901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35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35656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13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924575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827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8541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9D5DAFCE-5C32-4440-AD2B-DBD94B7794D6}" type="slidenum">
              <a:rPr lang="ru-RU" smtClean="0">
                <a:ea typeface="WenQuanYi Micro Hei" charset="0"/>
                <a:cs typeface="WenQuanYi Micro Hei" charset="0"/>
              </a:rPr>
              <a:pPr/>
              <a:t>17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98541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14EE235-0265-401A-AD04-2EB6A207418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68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7191C01-98D7-43DB-B6E3-7C906043E193}" type="slidenum">
              <a:rPr lang="ru-RU" smtClean="0">
                <a:ea typeface="WenQuanYi Micro Hei" charset="0"/>
                <a:cs typeface="WenQuanYi Micro Hei" charset="0"/>
              </a:rPr>
              <a:pPr/>
              <a:t>22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12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12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08443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5BD3673-E192-4BBF-A5AE-ACAF8F08CF68}" type="slidenum">
              <a:rPr lang="ru-RU" smtClean="0">
                <a:ea typeface="WenQuanYi Micro Hei" charset="0"/>
                <a:cs typeface="WenQuanYi Micro Hei" charset="0"/>
              </a:rPr>
              <a:pPr/>
              <a:t>24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74149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CEFCB6C7-8CC4-4727-9BCA-E8AB944C428D}" type="slidenum">
              <a:rPr lang="ru-RU" smtClean="0">
                <a:ea typeface="WenQuanYi Micro Hei" charset="0"/>
                <a:cs typeface="WenQuanYi Micro Hei" charset="0"/>
              </a:rPr>
              <a:pPr/>
              <a:t>25</a:t>
            </a:fld>
            <a:endParaRPr lang="ru-RU" smtClean="0">
              <a:ea typeface="WenQuanYi Micro Hei" charset="0"/>
              <a:cs typeface="WenQuanYi Micro Hei" charset="0"/>
            </a:endParaRPr>
          </a:p>
        </p:txBody>
      </p:sp>
      <p:sp>
        <p:nvSpPr>
          <p:cNvPr id="163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63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9804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27FE3-B1E9-4F5C-954E-2A7ABF257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BC064-A989-4842-84DE-971750909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28588"/>
            <a:ext cx="2055812" cy="599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8213" cy="599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FA01B-3E90-441D-A9ED-FFF2E5869C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86EAA-5B50-41E9-877E-D447C293C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FC09C-AA65-4092-A2D7-E66400FF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5F5E4-9EAF-425C-A823-DBBC357D5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66CBE-0653-443C-85EB-386080FC93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1AAC7-376C-467B-BC01-DBCCECCA55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91A9A-7CF8-439A-A945-0941D8DE9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98C7-F835-4424-A8E0-6D67E18379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00BF8-2643-4C68-9DA0-A20756E35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6425" cy="143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522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30425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30425" cy="3667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332D95C9-F43E-47E8-9AAB-E6C4FF475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WenQuanYi Micro Hei" charset="0"/>
          <a:cs typeface="WenQuanYi Micro Hei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last.ncbi.nlm.nih.gov/Blast.cgi?CMD=Web&amp;PAGE_TYPE=BlastDocs&amp;DOC_TYPE=CloudBlast" TargetMode="External"/><Relationship Id="rId2" Type="http://schemas.openxmlformats.org/officeDocument/2006/relationships/hyperlink" Target="https://blast.ncbi.nlm.nih.gov/Blast.cgi?CMD=Web&amp;PAGE_TYPE=BlastDocs&amp;DOC_TYPE=Download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odomo.fbb.msu.ru/wiki/Main/blas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omepages.ulb.ac.be/~dgonze/TEACHING/stat_scores.pdf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893961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tx1"/>
                </a:solidFill>
              </a:rPr>
              <a:t>BLAST</a:t>
            </a:r>
            <a:endParaRPr lang="ru-RU" sz="48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960512"/>
          </a:xfrm>
        </p:spPr>
        <p:txBody>
          <a:bodyPr/>
          <a:lstStyle/>
          <a:p>
            <a:r>
              <a:rPr lang="ru-RU" dirty="0" smtClean="0"/>
              <a:t>Поиск в нуклеотидных банках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2220292"/>
          </a:xfrm>
        </p:spPr>
        <p:txBody>
          <a:bodyPr/>
          <a:lstStyle/>
          <a:p>
            <a:r>
              <a:rPr lang="en-US" sz="3200" dirty="0" smtClean="0"/>
              <a:t>BLAST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Ниже на странице есть другие новые специализированные разновидности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23" y="2624310"/>
            <a:ext cx="9144000" cy="372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284188"/>
          </a:xfrm>
        </p:spPr>
        <p:txBody>
          <a:bodyPr/>
          <a:lstStyle/>
          <a:p>
            <a:r>
              <a:rPr lang="ru-RU" sz="3600" dirty="0" smtClean="0"/>
              <a:t>Что значат колонки в таблице находок.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Важно знать если на входе – например, геном бактерии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>
          <a:xfrm>
            <a:off x="6553200" y="6309320"/>
            <a:ext cx="2130425" cy="366713"/>
          </a:xfrm>
        </p:spPr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11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4736"/>
            <a:ext cx="9144000" cy="3388527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 bwMode="auto">
          <a:xfrm>
            <a:off x="4679504" y="4005064"/>
            <a:ext cx="4464496" cy="36004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4339" r="2746"/>
          <a:stretch/>
        </p:blipFill>
        <p:spPr>
          <a:xfrm>
            <a:off x="324472" y="5212874"/>
            <a:ext cx="8496000" cy="1096446"/>
          </a:xfrm>
          <a:prstGeom prst="rect">
            <a:avLst/>
          </a:prstGeom>
        </p:spPr>
      </p:pic>
      <p:cxnSp>
        <p:nvCxnSpPr>
          <p:cNvPr id="8" name="Прямая со стрелкой 7"/>
          <p:cNvCxnSpPr/>
          <p:nvPr/>
        </p:nvCxnSpPr>
        <p:spPr bwMode="auto">
          <a:xfrm flipV="1">
            <a:off x="755576" y="4185084"/>
            <a:ext cx="3923928" cy="183620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03256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6425" cy="1433512"/>
          </a:xfrm>
        </p:spPr>
        <p:txBody>
          <a:bodyPr/>
          <a:lstStyle/>
          <a:p>
            <a:r>
              <a:rPr lang="en-US" sz="3600" dirty="0" smtClean="0"/>
              <a:t>BLAST. </a:t>
            </a:r>
            <a:r>
              <a:rPr lang="ru-RU" sz="3600" dirty="0"/>
              <a:t>Множественные находки в одной банковской последовательности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5" y="2092300"/>
            <a:ext cx="8075240" cy="34849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Max score </a:t>
            </a:r>
            <a:r>
              <a:rPr lang="ru-RU" dirty="0"/>
              <a:t>(</a:t>
            </a:r>
            <a:r>
              <a:rPr lang="en-US" dirty="0"/>
              <a:t>bits) </a:t>
            </a:r>
            <a:r>
              <a:rPr lang="ru-RU" dirty="0"/>
              <a:t>–  </a:t>
            </a:r>
            <a:r>
              <a:rPr lang="ru-RU" dirty="0" smtClean="0"/>
              <a:t>вес </a:t>
            </a:r>
            <a:r>
              <a:rPr lang="ru-RU" u="sng" dirty="0" smtClean="0"/>
              <a:t>лучшей</a:t>
            </a:r>
            <a:r>
              <a:rPr lang="ru-RU" dirty="0" smtClean="0"/>
              <a:t> находки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score </a:t>
            </a:r>
            <a:r>
              <a:rPr lang="ru-RU" dirty="0" smtClean="0"/>
              <a:t>(</a:t>
            </a:r>
            <a:r>
              <a:rPr lang="en-US" dirty="0" smtClean="0"/>
              <a:t>bits) </a:t>
            </a:r>
            <a:r>
              <a:rPr lang="ru-RU" dirty="0"/>
              <a:t>–</a:t>
            </a:r>
            <a:r>
              <a:rPr lang="en-US" dirty="0" smtClean="0"/>
              <a:t> </a:t>
            </a:r>
            <a:r>
              <a:rPr lang="ru-RU" u="sng" dirty="0" smtClean="0"/>
              <a:t>сумм</a:t>
            </a:r>
            <a:r>
              <a:rPr lang="ru-RU" u="sng" dirty="0"/>
              <a:t>а</a:t>
            </a:r>
            <a:r>
              <a:rPr lang="ru-RU" u="sng" dirty="0" smtClean="0"/>
              <a:t> весов </a:t>
            </a:r>
            <a:r>
              <a:rPr lang="ru-RU" dirty="0" smtClean="0"/>
              <a:t>находок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Coverage </a:t>
            </a:r>
            <a:r>
              <a:rPr lang="ru-RU" dirty="0" smtClean="0"/>
              <a:t>– </a:t>
            </a:r>
            <a:r>
              <a:rPr lang="ru-RU" u="sng" dirty="0" smtClean="0"/>
              <a:t>сумма покрытий </a:t>
            </a:r>
            <a:r>
              <a:rPr lang="ru-RU" dirty="0" smtClean="0"/>
              <a:t>находками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Identity – </a:t>
            </a:r>
            <a:r>
              <a:rPr lang="ru-RU" dirty="0" smtClean="0"/>
              <a:t>по </a:t>
            </a:r>
            <a:r>
              <a:rPr lang="ru-RU" u="sng" dirty="0" smtClean="0"/>
              <a:t>лучшей</a:t>
            </a:r>
            <a:r>
              <a:rPr lang="ru-RU" dirty="0" smtClean="0"/>
              <a:t> находке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E-value – </a:t>
            </a:r>
            <a:r>
              <a:rPr lang="ru-RU" u="sng" dirty="0" smtClean="0"/>
              <a:t>лучшей</a:t>
            </a:r>
            <a:r>
              <a:rPr lang="ru-RU" dirty="0" smtClean="0"/>
              <a:t> находки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  <a:p>
            <a:pPr marL="0" indent="0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9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1547664" y="116632"/>
            <a:ext cx="6086475" cy="86374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400" dirty="0" smtClean="0">
                <a:solidFill>
                  <a:srgbClr val="000000"/>
                </a:solidFill>
              </a:rPr>
              <a:t>Семь </a:t>
            </a:r>
            <a:r>
              <a:rPr lang="ru-RU" sz="4400" dirty="0">
                <a:solidFill>
                  <a:srgbClr val="000000"/>
                </a:solidFill>
              </a:rPr>
              <a:t>видов </a:t>
            </a:r>
            <a:r>
              <a:rPr lang="en-US" sz="4400" dirty="0" smtClean="0">
                <a:solidFill>
                  <a:srgbClr val="000000"/>
                </a:solidFill>
              </a:rPr>
              <a:t>BLAST</a:t>
            </a:r>
            <a:endParaRPr lang="ru-RU" sz="4400" dirty="0">
              <a:solidFill>
                <a:srgbClr val="000000"/>
              </a:solidFill>
            </a:endParaRPr>
          </a:p>
        </p:txBody>
      </p:sp>
      <p:graphicFrame>
        <p:nvGraphicFramePr>
          <p:cNvPr id="409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7752905"/>
              </p:ext>
            </p:extLst>
          </p:nvPr>
        </p:nvGraphicFramePr>
        <p:xfrm>
          <a:off x="539552" y="980728"/>
          <a:ext cx="8209036" cy="5330769"/>
        </p:xfrm>
        <a:graphic>
          <a:graphicData uri="http://schemas.openxmlformats.org/drawingml/2006/table">
            <a:tbl>
              <a:tblPr/>
              <a:tblGrid>
                <a:gridCol w="3384376"/>
                <a:gridCol w="2088314"/>
                <a:gridCol w="2736346"/>
              </a:tblGrid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Программа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Запрос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Банк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Нуклеотидный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3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MegaBLAST</a:t>
                      </a:r>
                      <a:endParaRPr kumimoji="0" lang="ru-RU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WenQuanYi Micro Hei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r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Discontiguous</a:t>
                      </a:r>
                      <a:r>
                        <a:rPr lang="en-US" sz="32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megaBLAST</a:t>
                      </a: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WenQuanYi Micro Hei" charset="0"/>
                        <a:cs typeface="Arial" panose="020B0604020202020204" pitchFamily="34" charset="0"/>
                      </a:endParaRP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/>
                    </a:solidFill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P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Белок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Белки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X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Белки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T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N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Белок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T</a:t>
                      </a: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BLAST</a:t>
                      </a: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X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WenQuanYi Micro Hei" charset="0"/>
                          <a:cs typeface="WenQuanYi Micro Hei" charset="0"/>
                        </a:rPr>
                        <a:t>НК</a:t>
                      </a:r>
                    </a:p>
                  </a:txBody>
                  <a:tcPr marL="90000" marR="90000" marT="92124" marB="46800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492100"/>
          </a:xfrm>
        </p:spPr>
        <p:txBody>
          <a:bodyPr/>
          <a:lstStyle/>
          <a:p>
            <a:r>
              <a:rPr lang="ru-RU" sz="3200" dirty="0" smtClean="0"/>
              <a:t>Выбор варианта нуклеотидного </a:t>
            </a:r>
            <a:r>
              <a:rPr lang="en-US" sz="3200" dirty="0" smtClean="0"/>
              <a:t>BLAST</a:t>
            </a:r>
            <a:endParaRPr lang="ru-RU" sz="32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14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2366" r="3942"/>
          <a:stretch/>
        </p:blipFill>
        <p:spPr>
          <a:xfrm>
            <a:off x="288000" y="764704"/>
            <a:ext cx="8568000" cy="2088232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226874"/>
              </p:ext>
            </p:extLst>
          </p:nvPr>
        </p:nvGraphicFramePr>
        <p:xfrm>
          <a:off x="372598" y="2708920"/>
          <a:ext cx="8395627" cy="346880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63098"/>
                <a:gridCol w="2376264"/>
                <a:gridCol w="1936353"/>
                <a:gridCol w="2619912"/>
              </a:tblGrid>
              <a:tr h="588065">
                <a:tc>
                  <a:txBody>
                    <a:bodyPr/>
                    <a:lstStyle/>
                    <a:p>
                      <a:pPr algn="l"/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Длина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слова по умолчанию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Возможность выбора длины слова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Комментарии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0047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n w="25400">
                            <a:noFill/>
                          </a:ln>
                        </a:rPr>
                        <a:t>Megablast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 w="25400">
                            <a:noFill/>
                          </a:ln>
                        </a:rPr>
                        <a:t>28</a:t>
                      </a:r>
                      <a:endParaRPr lang="ru-RU" sz="2000" b="1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16</a:t>
                      </a:r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,</a:t>
                      </a:r>
                      <a:r>
                        <a:rPr lang="en-US" sz="2000" baseline="0" dirty="0" smtClean="0">
                          <a:ln w="25400">
                            <a:noFill/>
                          </a:ln>
                        </a:rPr>
                        <a:t> 20, … 256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Поиск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очень похожих последовательностей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756084"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ln w="25400">
                            <a:noFill/>
                          </a:ln>
                        </a:rPr>
                        <a:t>Discontigous</a:t>
                      </a:r>
                      <a:r>
                        <a:rPr lang="en-US" sz="1800" baseline="0" dirty="0" smtClean="0">
                          <a:ln w="25400">
                            <a:noFill/>
                          </a:ln>
                        </a:rPr>
                        <a:t> </a:t>
                      </a:r>
                      <a:r>
                        <a:rPr lang="en-US" sz="1800" baseline="0" dirty="0" err="1" smtClean="0">
                          <a:ln w="25400">
                            <a:noFill/>
                          </a:ln>
                        </a:rPr>
                        <a:t>megablast</a:t>
                      </a:r>
                      <a:endParaRPr lang="ru-RU" sz="18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11</a:t>
                      </a:r>
                    </a:p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Слово</a:t>
                      </a:r>
                      <a:r>
                        <a:rPr lang="ru-RU" sz="2000" baseline="0" dirty="0" smtClean="0">
                          <a:ln w="25400">
                            <a:noFill/>
                          </a:ln>
                        </a:rPr>
                        <a:t>  разрывное</a:t>
                      </a:r>
                      <a:r>
                        <a:rPr lang="en-US" sz="2000" baseline="0" dirty="0" smtClean="0">
                          <a:ln w="25400">
                            <a:noFill/>
                          </a:ln>
                        </a:rPr>
                        <a:t>:</a:t>
                      </a:r>
                    </a:p>
                    <a:p>
                      <a:pPr algn="ctr"/>
                      <a:r>
                        <a:rPr lang="fr-FR" sz="2000" dirty="0" smtClean="0"/>
                        <a:t>1101101101101101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n w="25400">
                            <a:noFill/>
                          </a:ln>
                        </a:rPr>
                        <a:t>12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Ни то, ни сё…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6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ln w="25400">
                            <a:noFill/>
                          </a:ln>
                        </a:rPr>
                        <a:t>BlastN</a:t>
                      </a:r>
                      <a:endParaRPr lang="ru-RU" sz="2000" dirty="0" smtClean="0">
                        <a:ln w="25400">
                          <a:noFill/>
                        </a:ln>
                      </a:endParaRPr>
                    </a:p>
                    <a:p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11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n w="25400">
                            <a:noFill/>
                          </a:ln>
                        </a:rPr>
                        <a:t>7</a:t>
                      </a:r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, 15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n w="25400">
                            <a:noFill/>
                          </a:ln>
                        </a:rPr>
                        <a:t>Поиск всех похожих последовательностей</a:t>
                      </a:r>
                      <a:endParaRPr lang="ru-RU" sz="2000" dirty="0">
                        <a:ln w="25400">
                          <a:noFill/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67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86680" y="836712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/>
              <a:t>Какому виду (или роду) принадлежит </a:t>
            </a:r>
            <a:r>
              <a:rPr lang="ru-RU" sz="2400" dirty="0" err="1"/>
              <a:t>секвенированный</a:t>
            </a:r>
            <a:r>
              <a:rPr lang="ru-RU" sz="2400" dirty="0"/>
              <a:t> фрагмент 18</a:t>
            </a:r>
            <a:r>
              <a:rPr lang="en-US" sz="2400" dirty="0"/>
              <a:t>S </a:t>
            </a:r>
            <a:r>
              <a:rPr lang="ru-RU" sz="2400" dirty="0"/>
              <a:t>РНК из </a:t>
            </a:r>
            <a:r>
              <a:rPr lang="ru-RU" sz="2400" dirty="0" err="1" smtClean="0"/>
              <a:t>метагенома</a:t>
            </a:r>
            <a:r>
              <a:rPr lang="ru-RU" sz="2400" dirty="0" smtClean="0"/>
              <a:t>?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участок </a:t>
            </a:r>
            <a:r>
              <a:rPr lang="en-US" sz="2400" dirty="0" smtClean="0"/>
              <a:t>ITS</a:t>
            </a:r>
            <a:r>
              <a:rPr lang="ru-RU" sz="2400" dirty="0" smtClean="0"/>
              <a:t>1 нематоды, для которой известен полный геном. Найти координаты участка в </a:t>
            </a:r>
            <a:r>
              <a:rPr lang="ru-RU" sz="2400" dirty="0" err="1" smtClean="0"/>
              <a:t>контиге</a:t>
            </a:r>
            <a:r>
              <a:rPr lang="ru-RU" sz="2400" dirty="0" smtClean="0"/>
              <a:t> генома и его описание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фрагмент гена гистона </a:t>
            </a:r>
            <a:r>
              <a:rPr lang="en-US" sz="2400" dirty="0" smtClean="0"/>
              <a:t>H3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2400" dirty="0" smtClean="0"/>
              <a:t>Что известно о полиморфизмах на этом участке в белке? </a:t>
            </a:r>
            <a:r>
              <a:rPr lang="en-US" sz="24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Есть ли у ген ДНК-</a:t>
            </a:r>
            <a:r>
              <a:rPr lang="ru-RU" sz="2400" dirty="0" err="1" smtClean="0"/>
              <a:t>метилтрансферазы</a:t>
            </a:r>
            <a:r>
              <a:rPr lang="ru-RU" sz="2400" dirty="0" smtClean="0"/>
              <a:t> в геноме </a:t>
            </a:r>
            <a:r>
              <a:rPr lang="en-US" sz="2400" i="1" dirty="0" err="1" smtClean="0"/>
              <a:t>Amoeboaphelidium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protococcarum</a:t>
            </a:r>
            <a:r>
              <a:rPr lang="ru-RU" sz="2400" dirty="0" smtClean="0"/>
              <a:t>?</a:t>
            </a:r>
            <a:r>
              <a:rPr lang="en-US" sz="2400" dirty="0" smtClean="0"/>
              <a:t> 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похожи и чем похожи геномы двух вирусов разных видов</a:t>
            </a:r>
            <a:r>
              <a:rPr lang="ru-RU" sz="2400" dirty="0"/>
              <a:t>? 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глобальные перестройки – крупные </a:t>
            </a:r>
            <a:r>
              <a:rPr lang="ru-RU" sz="2400" dirty="0" err="1" smtClean="0"/>
              <a:t>делеции</a:t>
            </a:r>
            <a:r>
              <a:rPr lang="en-US" sz="2400" dirty="0" smtClean="0"/>
              <a:t>/</a:t>
            </a:r>
            <a:r>
              <a:rPr lang="ru-RU" sz="2400" dirty="0" smtClean="0"/>
              <a:t>вставки, инверсии, дупликации, </a:t>
            </a:r>
            <a:r>
              <a:rPr lang="ru-RU" sz="2400" dirty="0" err="1" smtClean="0"/>
              <a:t>транслокации</a:t>
            </a:r>
            <a:r>
              <a:rPr lang="ru-RU" sz="2400" dirty="0" smtClean="0"/>
              <a:t> -  произошли между геномами двух родственных бактерий? </a:t>
            </a:r>
            <a:endParaRPr lang="ru-RU" sz="2400" dirty="0"/>
          </a:p>
          <a:p>
            <a:pPr marL="0" indent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4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91264" cy="2292300"/>
          </a:xfrm>
        </p:spPr>
        <p:txBody>
          <a:bodyPr/>
          <a:lstStyle/>
          <a:p>
            <a:r>
              <a:rPr lang="ru-RU" sz="3600" dirty="0" smtClean="0"/>
              <a:t>Для поиска кодирующих последовательностей надо нуклеотиды транслировать в белки!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dirty="0" err="1" smtClean="0"/>
              <a:t>Е.Кунин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8787" y="3119488"/>
            <a:ext cx="8226425" cy="3600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Сходство последовательностей белков больше чем последовательностей генов за счет синонимических мутаций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 выравнивании белковых последовательностей учитывается сходство аминокислот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645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Какому виду (или роду) принадлежит </a:t>
            </a:r>
            <a:r>
              <a:rPr lang="ru-RU" sz="2400" dirty="0" err="1" smtClean="0"/>
              <a:t>секвенированный</a:t>
            </a:r>
            <a:r>
              <a:rPr lang="ru-RU" sz="2400" dirty="0" smtClean="0"/>
              <a:t> фрагмент </a:t>
            </a:r>
            <a:r>
              <a:rPr lang="ru-RU" sz="2400" dirty="0"/>
              <a:t>18</a:t>
            </a:r>
            <a:r>
              <a:rPr lang="en-US" sz="2400" dirty="0"/>
              <a:t>S </a:t>
            </a:r>
            <a:r>
              <a:rPr lang="ru-RU" sz="2400" dirty="0" smtClean="0"/>
              <a:t>РНК из </a:t>
            </a:r>
            <a:r>
              <a:rPr lang="ru-RU" sz="2400" dirty="0" err="1" smtClean="0"/>
              <a:t>метагенома</a:t>
            </a:r>
            <a:r>
              <a:rPr lang="ru-RU" sz="2400" dirty="0" smtClean="0"/>
              <a:t>? (</a:t>
            </a:r>
            <a:r>
              <a:rPr lang="en-US" sz="2400" dirty="0" smtClean="0"/>
              <a:t>BLASTN, word size = 7)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участок </a:t>
            </a:r>
            <a:r>
              <a:rPr lang="en-US" sz="2400" dirty="0" smtClean="0"/>
              <a:t>ITS</a:t>
            </a:r>
            <a:r>
              <a:rPr lang="ru-RU" sz="2400" dirty="0" smtClean="0"/>
              <a:t>1 нематоды, для которой известен полный геном. Найти координаты участка в </a:t>
            </a:r>
            <a:r>
              <a:rPr lang="ru-RU" sz="2400" dirty="0" err="1" smtClean="0"/>
              <a:t>контиге</a:t>
            </a:r>
            <a:r>
              <a:rPr lang="ru-RU" sz="2400" dirty="0" smtClean="0"/>
              <a:t> генома и его описание</a:t>
            </a:r>
            <a:r>
              <a:rPr lang="en-US" sz="2400" dirty="0" smtClean="0"/>
              <a:t> (</a:t>
            </a:r>
            <a:r>
              <a:rPr lang="en-US" sz="2400" dirty="0" err="1" smtClean="0"/>
              <a:t>MegaBLAST</a:t>
            </a:r>
            <a:r>
              <a:rPr lang="en-US" sz="2400" dirty="0" smtClean="0"/>
              <a:t>)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Мы </a:t>
            </a:r>
            <a:r>
              <a:rPr lang="ru-RU" sz="2400" dirty="0" err="1" smtClean="0"/>
              <a:t>секвенировали</a:t>
            </a:r>
            <a:r>
              <a:rPr lang="ru-RU" sz="2400" dirty="0" smtClean="0"/>
              <a:t> фрагмент гена гистона </a:t>
            </a:r>
            <a:r>
              <a:rPr lang="en-US" sz="2400" dirty="0" smtClean="0"/>
              <a:t>H3</a:t>
            </a:r>
            <a:r>
              <a:rPr lang="ru-RU" sz="2400" dirty="0" smtClean="0"/>
              <a:t>. </a:t>
            </a:r>
            <a:r>
              <a:rPr lang="en-US" sz="2400" dirty="0" smtClean="0"/>
              <a:t> </a:t>
            </a:r>
            <a:r>
              <a:rPr lang="ru-RU" sz="2400" dirty="0" smtClean="0"/>
              <a:t>Что известно о полиморфизмах в этом белке? </a:t>
            </a:r>
            <a:r>
              <a:rPr lang="en-US" sz="2400" dirty="0" smtClean="0"/>
              <a:t>  (BLASTX)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Есть ли у ген </a:t>
            </a:r>
            <a:r>
              <a:rPr lang="ru-RU" sz="2400" dirty="0" err="1" smtClean="0"/>
              <a:t>ДНК-метилтрансферазы</a:t>
            </a:r>
            <a:r>
              <a:rPr lang="ru-RU" sz="2400" dirty="0" smtClean="0"/>
              <a:t> в геноме </a:t>
            </a:r>
            <a:r>
              <a:rPr lang="en-US" sz="2400" i="1" dirty="0" err="1" smtClean="0"/>
              <a:t>Amoeboaphelidium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protococcarum</a:t>
            </a:r>
            <a:r>
              <a:rPr lang="ru-RU" sz="2400" dirty="0" smtClean="0"/>
              <a:t>?</a:t>
            </a:r>
            <a:r>
              <a:rPr lang="en-US" sz="2400" dirty="0" smtClean="0"/>
              <a:t> (</a:t>
            </a:r>
            <a:r>
              <a:rPr lang="en-US" sz="2400" dirty="0"/>
              <a:t>TBLASTN</a:t>
            </a:r>
            <a:r>
              <a:rPr lang="en-US" sz="2400" dirty="0" smtClean="0"/>
              <a:t>)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Насколько похожи и чем похожи геномы двух вирусов разных видов?</a:t>
            </a:r>
            <a:r>
              <a:rPr lang="en-US" sz="2400" dirty="0" smtClean="0"/>
              <a:t> (TBLASTX)</a:t>
            </a:r>
            <a:endParaRPr lang="ru-RU" sz="2400" dirty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Какие глобальные перестройки – крупные </a:t>
            </a:r>
            <a:r>
              <a:rPr lang="ru-RU" sz="2400" dirty="0" err="1" smtClean="0"/>
              <a:t>делеции</a:t>
            </a:r>
            <a:r>
              <a:rPr lang="en-US" sz="2400" dirty="0" smtClean="0"/>
              <a:t>/</a:t>
            </a:r>
            <a:r>
              <a:rPr lang="ru-RU" sz="2400" dirty="0" smtClean="0"/>
              <a:t>вставки, инверсии, дупликации, </a:t>
            </a:r>
            <a:r>
              <a:rPr lang="ru-RU" sz="2400" dirty="0" err="1" smtClean="0"/>
              <a:t>транслокации</a:t>
            </a:r>
            <a:r>
              <a:rPr lang="ru-RU" sz="2400" dirty="0" smtClean="0"/>
              <a:t> -  произошли между геномами двух родственных бактерий?</a:t>
            </a:r>
            <a:r>
              <a:rPr lang="en-US" sz="2400" dirty="0" smtClean="0"/>
              <a:t> (</a:t>
            </a:r>
            <a:r>
              <a:rPr lang="en-US" sz="2400" dirty="0" smtClean="0"/>
              <a:t>BLAST2Seq)</a:t>
            </a:r>
            <a:endParaRPr lang="ru-R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42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Хороший </a:t>
            </a:r>
            <a:r>
              <a:rPr lang="en-US" dirty="0" smtClean="0"/>
              <a:t>help </a:t>
            </a:r>
            <a:r>
              <a:rPr lang="ru-RU" dirty="0" smtClean="0"/>
              <a:t>по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5936" y="155853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https://blast.ncbi.nlm.nih.gov/Blast.cgi?CMD=Web&amp;PAGE_TYPE=BlastDocs&amp;DOC_TYPE=BlastHelp#entrez_query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950" y="2708920"/>
            <a:ext cx="79280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В</a:t>
            </a:r>
            <a:r>
              <a:rPr lang="ru-RU" sz="2800" dirty="0" smtClean="0">
                <a:solidFill>
                  <a:schemeClr val="tx1"/>
                </a:solidFill>
              </a:rPr>
              <a:t>ыйти </a:t>
            </a:r>
            <a:r>
              <a:rPr lang="ru-RU" sz="2800" dirty="0" smtClean="0">
                <a:solidFill>
                  <a:schemeClr val="tx1"/>
                </a:solidFill>
              </a:rPr>
              <a:t>на него по ссылкам </a:t>
            </a:r>
            <a:r>
              <a:rPr lang="ru-RU" sz="2800" dirty="0" smtClean="0">
                <a:solidFill>
                  <a:schemeClr val="tx1"/>
                </a:solidFill>
              </a:rPr>
              <a:t>не просто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ru-RU" sz="2800" dirty="0" smtClean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ru-RU" sz="28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r>
              <a:rPr lang="ru-RU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А.В.А. НАШЕЛ </a:t>
            </a:r>
            <a:r>
              <a:rPr lang="en-US" sz="2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</a:p>
          <a:p>
            <a:r>
              <a:rPr lang="en-US" sz="2800" b="1" dirty="0"/>
              <a:t>Other BLAST information</a:t>
            </a:r>
          </a:p>
          <a:p>
            <a:r>
              <a:rPr lang="en-US" sz="2800" u="sng" dirty="0">
                <a:hlinkClick r:id="rId2" tooltip="Download BLAST Software and Databases"/>
              </a:rPr>
              <a:t>Download BLAST Software and Databases</a:t>
            </a:r>
            <a:endParaRPr lang="en-US" sz="2800" dirty="0"/>
          </a:p>
          <a:p>
            <a:r>
              <a:rPr lang="en-US" sz="2800" u="sng" dirty="0">
                <a:solidFill>
                  <a:schemeClr val="accent2">
                    <a:lumMod val="75000"/>
                  </a:schemeClr>
                </a:solidFill>
              </a:rPr>
              <a:t>Developer information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u="sng" dirty="0">
                <a:hlinkClick r:id="rId3" tooltip="BLAST Searches at a Cloud Provider"/>
              </a:rPr>
              <a:t>BLAST Searches at a Cloud Provider</a:t>
            </a:r>
            <a:endParaRPr lang="en-US" sz="2800" dirty="0"/>
          </a:p>
          <a:p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07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193088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971550" y="188640"/>
            <a:ext cx="72009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Список банков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6425" cy="5184576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Повторение (быстро)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Виды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Гены или белки?</a:t>
            </a: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Задачи решаемые нуклеотидным </a:t>
            </a:r>
            <a:r>
              <a:rPr lang="en-US" sz="2400" dirty="0"/>
              <a:t>B</a:t>
            </a:r>
            <a:r>
              <a:rPr lang="en-US" sz="2400" dirty="0" smtClean="0"/>
              <a:t>LAST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почти совпадающих последовательностей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далекой последовательности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если в последовательности закодирован ген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Поиск известного гена в геноме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Сравнение геномов по генам</a:t>
            </a:r>
          </a:p>
          <a:p>
            <a:pPr lvl="1">
              <a:buFont typeface="Arial" pitchFamily="34" charset="0"/>
              <a:buChar char="•"/>
            </a:pPr>
            <a:r>
              <a:rPr lang="ru-RU" sz="2000" dirty="0" smtClean="0"/>
              <a:t>Сравнение геномов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Локальный </a:t>
            </a:r>
            <a:r>
              <a:rPr lang="en-US" sz="2400" dirty="0" smtClean="0"/>
              <a:t>blast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«Функциональные» разделы </a:t>
            </a:r>
            <a:r>
              <a:rPr lang="en-US" dirty="0" err="1" smtClean="0"/>
              <a:t>GenBank</a:t>
            </a:r>
            <a:r>
              <a:rPr lang="en-US" dirty="0" smtClean="0"/>
              <a:t> – ENA</a:t>
            </a:r>
            <a:r>
              <a:rPr lang="ru-RU" dirty="0" smtClean="0"/>
              <a:t> </a:t>
            </a:r>
            <a:r>
              <a:rPr lang="en-US" dirty="0" smtClean="0"/>
              <a:t>–</a:t>
            </a:r>
            <a:r>
              <a:rPr lang="ru-RU" dirty="0" smtClean="0"/>
              <a:t> </a:t>
            </a:r>
            <a:r>
              <a:rPr lang="en-US" dirty="0" smtClean="0"/>
              <a:t>DDBJ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EST – expression sequence tags -</a:t>
            </a:r>
            <a:r>
              <a:rPr lang="ru-RU" sz="2400" dirty="0" smtClean="0"/>
              <a:t>короткие (</a:t>
            </a:r>
            <a:r>
              <a:rPr lang="en-US" sz="2400" dirty="0" smtClean="0"/>
              <a:t> &lt; 800</a:t>
            </a:r>
            <a:r>
              <a:rPr lang="ru-RU" sz="2400" dirty="0" smtClean="0"/>
              <a:t> </a:t>
            </a:r>
            <a:r>
              <a:rPr lang="ru-RU" sz="2400" dirty="0" err="1" smtClean="0"/>
              <a:t>п.н</a:t>
            </a:r>
            <a:r>
              <a:rPr lang="ru-RU" sz="2400" dirty="0" smtClean="0"/>
              <a:t>.) фрагменты </a:t>
            </a:r>
            <a:r>
              <a:rPr lang="en-US" sz="2400" dirty="0" smtClean="0"/>
              <a:t>m</a:t>
            </a:r>
            <a:r>
              <a:rPr lang="ru-RU" sz="2400" dirty="0" smtClean="0"/>
              <a:t>РНК</a:t>
            </a:r>
            <a:r>
              <a:rPr lang="en-US" sz="2400" dirty="0" smtClean="0"/>
              <a:t>, </a:t>
            </a:r>
            <a:r>
              <a:rPr lang="ru-RU" sz="2400" dirty="0" smtClean="0"/>
              <a:t>прочтенные с низким качеством</a:t>
            </a:r>
            <a:r>
              <a:rPr lang="en-US" sz="2400" dirty="0" smtClean="0"/>
              <a:t>. </a:t>
            </a:r>
            <a:r>
              <a:rPr lang="ru-RU" sz="2400" dirty="0" smtClean="0"/>
              <a:t>Технология позволяет получать много </a:t>
            </a:r>
            <a:r>
              <a:rPr lang="en-US" sz="2400" dirty="0" smtClean="0"/>
              <a:t>EST.</a:t>
            </a:r>
            <a:br>
              <a:rPr lang="en-US" sz="2400" dirty="0" smtClean="0"/>
            </a:br>
            <a:r>
              <a:rPr lang="ru-RU" sz="2400" dirty="0" smtClean="0"/>
              <a:t>Используются для обнаружения </a:t>
            </a:r>
            <a:r>
              <a:rPr lang="ru-RU" sz="2400" dirty="0" err="1" smtClean="0"/>
              <a:t>интронов</a:t>
            </a:r>
            <a:r>
              <a:rPr lang="ru-RU" sz="2400" dirty="0" smtClean="0"/>
              <a:t> в генах.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STS </a:t>
            </a:r>
            <a:r>
              <a:rPr lang="en-US" sz="2400" dirty="0"/>
              <a:t>– </a:t>
            </a:r>
            <a:r>
              <a:rPr lang="ru-RU" sz="2400" dirty="0" smtClean="0"/>
              <a:t> </a:t>
            </a:r>
            <a:r>
              <a:rPr lang="en-US" sz="2400" dirty="0" smtClean="0"/>
              <a:t>sequence-tagged sites – </a:t>
            </a:r>
            <a:r>
              <a:rPr lang="ru-RU" sz="2400" dirty="0" smtClean="0"/>
              <a:t>короткие (200 – 500 </a:t>
            </a:r>
            <a:r>
              <a:rPr lang="ru-RU" sz="2400" dirty="0" err="1" smtClean="0"/>
              <a:t>п.н</a:t>
            </a:r>
            <a:r>
              <a:rPr lang="ru-RU" sz="2400" dirty="0" smtClean="0"/>
              <a:t>.) геномные последовательности, уникальные в геноме. Использовались как опорные точки для картирования и сборки геномов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GSS –</a:t>
            </a:r>
            <a:r>
              <a:rPr lang="ru-RU" sz="2400" dirty="0" smtClean="0"/>
              <a:t> </a:t>
            </a:r>
            <a:r>
              <a:rPr lang="en-US" sz="2400" dirty="0" smtClean="0"/>
              <a:t>genome survey sequences – </a:t>
            </a:r>
            <a:r>
              <a:rPr lang="ru-RU" sz="2400" dirty="0" smtClean="0"/>
              <a:t>вроде </a:t>
            </a:r>
            <a:r>
              <a:rPr lang="en-US" sz="2400" dirty="0" smtClean="0"/>
              <a:t>EST, </a:t>
            </a:r>
            <a:r>
              <a:rPr lang="ru-RU" sz="2400" dirty="0"/>
              <a:t>н</a:t>
            </a:r>
            <a:r>
              <a:rPr lang="ru-RU" sz="2400" dirty="0" smtClean="0"/>
              <a:t>о геномные. Как их используют сейчас – не знаю </a:t>
            </a:r>
            <a:r>
              <a:rPr lang="en-US" sz="2400" dirty="0" smtClean="0">
                <a:sym typeface="Wingdings" panose="05000000000000000000" pitchFamily="2" charset="2"/>
              </a:rPr>
              <a:t>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24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6425" cy="1433513"/>
          </a:xfrm>
        </p:spPr>
        <p:txBody>
          <a:bodyPr/>
          <a:lstStyle/>
          <a:p>
            <a:r>
              <a:rPr lang="ru-RU" smtClean="0"/>
              <a:t>Дополнительные параметры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21</a:t>
            </a:fld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675606" y="869206"/>
            <a:ext cx="7920880" cy="5578321"/>
            <a:chOff x="675606" y="869206"/>
            <a:chExt cx="7920880" cy="5578321"/>
          </a:xfrm>
        </p:grpSpPr>
        <p:pic>
          <p:nvPicPr>
            <p:cNvPr id="1126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5606" y="869206"/>
              <a:ext cx="7920880" cy="5578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268" name="Straight Arrow Connector 6"/>
            <p:cNvCxnSpPr>
              <a:cxnSpLocks noChangeShapeType="1"/>
            </p:cNvCxnSpPr>
            <p:nvPr/>
          </p:nvCxnSpPr>
          <p:spPr bwMode="auto">
            <a:xfrm flipH="1" flipV="1">
              <a:off x="2555776" y="2628707"/>
              <a:ext cx="3888432" cy="63201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69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2843808" y="3278188"/>
              <a:ext cx="3600400" cy="15081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1270" name="Straight Arrow Connector 11"/>
            <p:cNvCxnSpPr>
              <a:cxnSpLocks noChangeShapeType="1"/>
            </p:cNvCxnSpPr>
            <p:nvPr/>
          </p:nvCxnSpPr>
          <p:spPr bwMode="auto">
            <a:xfrm flipH="1">
              <a:off x="2931617" y="3658367"/>
              <a:ext cx="3408858" cy="123031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1271" name="TextBox 12"/>
            <p:cNvSpPr txBox="1">
              <a:spLocks noChangeArrowheads="1"/>
            </p:cNvSpPr>
            <p:nvPr/>
          </p:nvSpPr>
          <p:spPr bwMode="auto">
            <a:xfrm>
              <a:off x="6372225" y="3068638"/>
              <a:ext cx="1944688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>
                  <a:solidFill>
                    <a:schemeClr val="tx1"/>
                  </a:solidFill>
                </a:rPr>
                <a:t>Эти параметры часто приходится задавать</a:t>
              </a:r>
            </a:p>
          </p:txBody>
        </p:sp>
        <p:cxnSp>
          <p:nvCxnSpPr>
            <p:cNvPr id="11272" name="Straight Arrow Connector 14"/>
            <p:cNvCxnSpPr>
              <a:cxnSpLocks noChangeShapeType="1"/>
            </p:cNvCxnSpPr>
            <p:nvPr/>
          </p:nvCxnSpPr>
          <p:spPr bwMode="auto">
            <a:xfrm flipH="1">
              <a:off x="3347865" y="3858338"/>
              <a:ext cx="2992610" cy="1370862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0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2587526" y="3573490"/>
              <a:ext cx="3752949" cy="793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Локальный BLAST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Standalone BLAST</a:t>
            </a:r>
            <a:r>
              <a:rPr lang="ru-RU" sz="3600" b="1" dirty="0" smtClean="0">
                <a:solidFill>
                  <a:schemeClr val="tx1"/>
                </a:solidFill>
              </a:rPr>
              <a:t/>
            </a:r>
            <a:br>
              <a:rPr lang="ru-RU" sz="3600" b="1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4725144"/>
            <a:ext cx="79186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Ин</a:t>
            </a:r>
            <a:r>
              <a:rPr lang="en-US" sz="2800" dirty="0" smtClean="0">
                <a:solidFill>
                  <a:schemeClr val="tx1"/>
                </a:solidFill>
              </a:rPr>
              <a:t>c</a:t>
            </a:r>
            <a:r>
              <a:rPr lang="ru-RU" sz="2800" dirty="0" err="1" smtClean="0">
                <a:solidFill>
                  <a:schemeClr val="tx1"/>
                </a:solidFill>
              </a:rPr>
              <a:t>трукцию</a:t>
            </a:r>
            <a:r>
              <a:rPr lang="ru-RU" sz="2800" dirty="0" smtClean="0">
                <a:solidFill>
                  <a:schemeClr val="tx1"/>
                </a:solidFill>
              </a:rPr>
              <a:t> см. на сайте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hlinkClick r:id="rId3"/>
              </a:rPr>
              <a:t>https</a:t>
            </a:r>
            <a:r>
              <a:rPr lang="en-US" sz="2800" dirty="0">
                <a:solidFill>
                  <a:schemeClr val="tx1"/>
                </a:solidFill>
                <a:hlinkClick r:id="rId3"/>
              </a:rPr>
              <a:t>://</a:t>
            </a:r>
            <a:r>
              <a:rPr lang="en-US" sz="2800" dirty="0" smtClean="0">
                <a:solidFill>
                  <a:schemeClr val="tx1"/>
                </a:solidFill>
                <a:hlinkClick r:id="rId3"/>
              </a:rPr>
              <a:t>kodomo.fbb.msu.ru/wiki/Main/blast</a:t>
            </a:r>
            <a:endParaRPr lang="ru-RU" sz="2800" dirty="0" smtClean="0">
              <a:solidFill>
                <a:schemeClr val="tx1"/>
              </a:solidFill>
            </a:endParaRPr>
          </a:p>
          <a:p>
            <a:pPr algn="r"/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©</a:t>
            </a:r>
            <a:r>
              <a:rPr lang="ru-RU" sz="2800" dirty="0" err="1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Ю.Пеков</a:t>
            </a:r>
            <a:r>
              <a:rPr lang="ru-RU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 (</a:t>
            </a:r>
            <a:r>
              <a:rPr lang="en-US" sz="2800" dirty="0" smtClean="0">
                <a:solidFill>
                  <a:schemeClr val="tx1"/>
                </a:solidFill>
                <a:latin typeface="Adobe Arabic" panose="02040503050201020203" pitchFamily="18" charset="-78"/>
                <a:cs typeface="Adobe Arabic" panose="02040503050201020203" pitchFamily="18" charset="-78"/>
              </a:rPr>
              <a:t>y07)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Standalone </a:t>
            </a:r>
            <a:r>
              <a:rPr lang="en-US" dirty="0" smtClean="0">
                <a:solidFill>
                  <a:schemeClr val="tx1"/>
                </a:solidFill>
              </a:rPr>
              <a:t>BLAST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/>
              <a:t>Локальный (</a:t>
            </a:r>
            <a:r>
              <a:rPr lang="ru-RU" dirty="0" err="1"/>
              <a:t>standalone</a:t>
            </a:r>
            <a:r>
              <a:rPr lang="ru-RU" dirty="0"/>
              <a:t>)</a:t>
            </a:r>
            <a:r>
              <a:rPr lang="en-US" dirty="0"/>
              <a:t> </a:t>
            </a:r>
            <a:r>
              <a:rPr lang="en-US" dirty="0" smtClean="0"/>
              <a:t>BLAST </a:t>
            </a:r>
            <a:r>
              <a:rPr lang="ru-RU" dirty="0" smtClean="0"/>
              <a:t>можно установить на свой компьютер (</a:t>
            </a:r>
            <a:r>
              <a:rPr lang="en-US" dirty="0" smtClean="0"/>
              <a:t>BLAST+ </a:t>
            </a:r>
            <a:r>
              <a:rPr lang="ru-RU" dirty="0" smtClean="0"/>
              <a:t>пакет)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Установлен на </a:t>
            </a:r>
            <a:r>
              <a:rPr lang="en-US" dirty="0" err="1" smtClean="0"/>
              <a:t>kodomo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Для поиска в локальном файле </a:t>
            </a:r>
            <a:r>
              <a:rPr lang="en-US" dirty="0" err="1" smtClean="0"/>
              <a:t>db.fasta</a:t>
            </a:r>
            <a:r>
              <a:rPr lang="en-US" dirty="0" smtClean="0"/>
              <a:t> </a:t>
            </a:r>
            <a:r>
              <a:rPr lang="ru-RU" dirty="0" smtClean="0"/>
              <a:t>нужно сначала создать </a:t>
            </a:r>
            <a:r>
              <a:rPr lang="ru-RU" dirty="0" err="1" smtClean="0"/>
              <a:t>создать</a:t>
            </a:r>
            <a:r>
              <a:rPr lang="ru-RU" dirty="0" smtClean="0"/>
              <a:t> БД в формате </a:t>
            </a:r>
            <a:r>
              <a:rPr lang="en-US" dirty="0" smtClean="0"/>
              <a:t>blast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417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321675" cy="1309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&gt;makeblastdb -in db.fasta -dbtype nucl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322263" y="4389438"/>
            <a:ext cx="8456612" cy="1919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000">
                <a:solidFill>
                  <a:srgbClr val="000000"/>
                </a:solidFill>
                <a:latin typeface="Cumberland AMT;Cumberland;Couri" pitchFamily="49" charset="0"/>
              </a:rPr>
              <a:t>&gt;blastn -task blastn -query query.fasta -db db.fasta</a:t>
            </a:r>
          </a:p>
        </p:txBody>
      </p:sp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1189038" y="320675"/>
            <a:ext cx="4754562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Подготовка банка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1096963" y="3475038"/>
            <a:ext cx="4479925" cy="731837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Запуск blastn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ChangeArrowheads="1"/>
          </p:cNvSpPr>
          <p:nvPr/>
        </p:nvSpPr>
        <p:spPr bwMode="auto">
          <a:xfrm>
            <a:off x="179388" y="1149052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274638" y="1298624"/>
            <a:ext cx="8686800" cy="313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&gt;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blastn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task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blastn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query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query.fasta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db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test.fasta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out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blast.out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evalue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0.001 </a:t>
            </a:r>
            <a:b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word_size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7 </a:t>
            </a:r>
            <a: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200" dirty="0" smtClean="0">
                <a:solidFill>
                  <a:srgbClr val="000000"/>
                </a:solidFill>
                <a:latin typeface="Cumberland AMT;Cumberland;Couri" pitchFamily="49" charset="0"/>
              </a:rPr>
              <a:t>-</a:t>
            </a:r>
            <a:r>
              <a:rPr lang="ru-RU" sz="3200" dirty="0" err="1">
                <a:solidFill>
                  <a:srgbClr val="000000"/>
                </a:solidFill>
                <a:latin typeface="Cumberland AMT;Cumberland;Couri" pitchFamily="49" charset="0"/>
              </a:rPr>
              <a:t>outfmt</a:t>
            </a:r>
            <a:r>
              <a:rPr lang="ru-RU" sz="3200" dirty="0">
                <a:solidFill>
                  <a:srgbClr val="000000"/>
                </a:solidFill>
                <a:latin typeface="Cumberland AMT;Cumberland;Couri" pitchFamily="49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umberland AMT;Cumberland;Couri" pitchFamily="49" charset="0"/>
              </a:rPr>
              <a:t>7</a:t>
            </a:r>
            <a:endParaRPr lang="ru-RU" sz="3200" dirty="0">
              <a:solidFill>
                <a:srgbClr val="000000"/>
              </a:solidFill>
              <a:latin typeface="Cumberland AMT;Cumberland;Couri" pitchFamily="49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1189038" y="320675"/>
            <a:ext cx="5903912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600">
                <a:solidFill>
                  <a:srgbClr val="000000"/>
                </a:solidFill>
              </a:rPr>
              <a:t> </a:t>
            </a:r>
            <a:r>
              <a:rPr lang="ru-RU" sz="3600">
                <a:solidFill>
                  <a:srgbClr val="000000"/>
                </a:solidFill>
              </a:rPr>
              <a:t>Дополнительные параметры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457200" y="5335588"/>
            <a:ext cx="5029200" cy="7000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4000">
                <a:solidFill>
                  <a:srgbClr val="000000"/>
                </a:solidFill>
                <a:latin typeface="Cumberland AMT;Cumberland;Couri" pitchFamily="49" charset="0"/>
              </a:rPr>
              <a:t>&gt;blastn -help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686800" cy="313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&gt; blastn -task blastn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-query query.fasta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-db refseq_rna -out blast.out -evalue 0.001 -word_size 7 </a:t>
            </a:r>
            <a:b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3600">
                <a:solidFill>
                  <a:srgbClr val="000000"/>
                </a:solidFill>
                <a:latin typeface="Cumberland AMT;Cumberland;Couri" pitchFamily="49" charset="0"/>
              </a:rPr>
              <a:t>-outfmt 7 -remote</a:t>
            </a:r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1189038" y="320675"/>
            <a:ext cx="4479925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Удаленный бласт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457200" y="5431681"/>
            <a:ext cx="7589838" cy="1309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-entrez_query 'arabidopsis[orgn]</a:t>
            </a:r>
            <a: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  <a:t>'</a:t>
            </a:r>
            <a:endParaRPr lang="ru-RU" sz="2800">
              <a:solidFill>
                <a:srgbClr val="000000"/>
              </a:solidFill>
              <a:latin typeface="Cumberland AMT;Cumberland;Couri" pitchFamily="49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>
          <a:xfrm>
            <a:off x="6588224" y="6458991"/>
            <a:ext cx="2130425" cy="366713"/>
          </a:xfrm>
        </p:spPr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79388" y="1052513"/>
            <a:ext cx="8661400" cy="544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274638" y="1250950"/>
            <a:ext cx="8686800" cy="1919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&gt;blastn -task blastn </a:t>
            </a:r>
            <a: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  <a:t/>
            </a:r>
            <a:br>
              <a:rPr lang="en-US" sz="2800">
                <a:solidFill>
                  <a:srgbClr val="000000"/>
                </a:solidFill>
                <a:latin typeface="Cumberland AMT;Cumberland;Couri" pitchFamily="49" charset="0"/>
              </a:rPr>
            </a:br>
            <a:r>
              <a:rPr lang="ru-RU" sz="2800">
                <a:solidFill>
                  <a:srgbClr val="000000"/>
                </a:solidFill>
                <a:latin typeface="Cumberland AMT;Cumberland;Couri" pitchFamily="49" charset="0"/>
              </a:rPr>
              <a:t>-query seq1.fasta -subject seq2.fasta</a:t>
            </a:r>
          </a:p>
        </p:txBody>
      </p:sp>
      <p:sp>
        <p:nvSpPr>
          <p:cNvPr id="9220" name="Rectangle 3"/>
          <p:cNvSpPr>
            <a:spLocks noChangeArrowheads="1"/>
          </p:cNvSpPr>
          <p:nvPr/>
        </p:nvSpPr>
        <p:spPr bwMode="auto">
          <a:xfrm>
            <a:off x="639763" y="320675"/>
            <a:ext cx="8321675" cy="731838"/>
          </a:xfrm>
          <a:prstGeom prst="rect">
            <a:avLst/>
          </a:prstGeom>
          <a:solidFill>
            <a:srgbClr val="E6E6E6"/>
          </a:solidFill>
          <a:ln w="9525">
            <a:solidFill>
              <a:srgbClr val="3465AF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sz="3600">
                <a:solidFill>
                  <a:srgbClr val="000000"/>
                </a:solidFill>
              </a:rPr>
              <a:t>Бласт двух последовательностей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Конец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274FC09C-AA65-4092-A2D7-E66400FF6A0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27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Парное выравнивание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64779"/>
            <a:ext cx="8226425" cy="39890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Матрица весов замен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Штрафы за </a:t>
            </a:r>
            <a:r>
              <a:rPr lang="ru-RU" dirty="0" err="1" smtClean="0"/>
              <a:t>делеции</a:t>
            </a:r>
            <a:r>
              <a:rPr lang="ru-RU" dirty="0" smtClean="0"/>
              <a:t>/вставки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Вес выравнивания</a:t>
            </a:r>
          </a:p>
          <a:p>
            <a:pPr>
              <a:buFont typeface="Arial" pitchFamily="34" charset="0"/>
              <a:buChar char="•"/>
            </a:pPr>
            <a:r>
              <a:rPr lang="ru-RU" u="sng" dirty="0" smtClean="0"/>
              <a:t>Оптимальное</a:t>
            </a:r>
            <a:r>
              <a:rPr lang="ru-RU" dirty="0" smtClean="0"/>
              <a:t> выравнивание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Глобальное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Локальное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Карта локального сходства  </a:t>
            </a:r>
            <a:r>
              <a:rPr lang="ru-RU" sz="2000" dirty="0" smtClean="0"/>
              <a:t>(см. слайд …)</a:t>
            </a:r>
            <a:endParaRPr lang="ru-RU" dirty="0"/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220072" y="1785590"/>
            <a:ext cx="31373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Матрица по умолчанию: </a:t>
            </a:r>
            <a:r>
              <a:rPr lang="en-US" dirty="0" smtClean="0">
                <a:solidFill>
                  <a:schemeClr val="tx1"/>
                </a:solidFill>
              </a:rPr>
              <a:t>2; -3;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                                         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                                             </a:t>
            </a:r>
            <a:r>
              <a:rPr lang="en-US" dirty="0" smtClean="0">
                <a:solidFill>
                  <a:schemeClr val="tx1"/>
                </a:solidFill>
              </a:rPr>
              <a:t> 5; 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7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636116"/>
          </a:xfrm>
        </p:spPr>
        <p:txBody>
          <a:bodyPr/>
          <a:lstStyle/>
          <a:p>
            <a:r>
              <a:rPr lang="ru-RU" dirty="0" smtClean="0"/>
              <a:t>Парное выравнивание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08720"/>
            <a:ext cx="8363272" cy="511256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нужно программе для построения парного выравнивания последовательностей нуклеотидов? (кроме самих последовательностей?)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Что такое </a:t>
            </a:r>
            <a:r>
              <a:rPr lang="ru-RU" sz="2800" u="sng" dirty="0" smtClean="0"/>
              <a:t>оптимальное парное выравнивание</a:t>
            </a:r>
            <a:r>
              <a:rPr lang="ru-RU" sz="2800" dirty="0" smtClean="0"/>
              <a:t>? Бывает ли не оптимальное парное выравнивание?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 чем различие между </a:t>
            </a:r>
            <a:r>
              <a:rPr lang="ru-RU" sz="2800" u="sng" dirty="0" smtClean="0"/>
              <a:t>глобальным и локальным парным выравниваниями</a:t>
            </a:r>
            <a:r>
              <a:rPr lang="ru-RU" sz="2800" dirty="0" smtClean="0"/>
              <a:t>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Локальное или глобальное выравнивание нужно для выравнивания двух последовательностей из </a:t>
            </a:r>
            <a:r>
              <a:rPr lang="en-US" sz="2800" dirty="0" err="1" smtClean="0"/>
              <a:t>GenBank</a:t>
            </a:r>
            <a:r>
              <a:rPr lang="en-US" sz="2800" dirty="0" smtClean="0"/>
              <a:t>? </a:t>
            </a:r>
            <a:r>
              <a:rPr lang="ru-RU" sz="2800" dirty="0" smtClean="0"/>
              <a:t>Почему?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Биологический смысл выравнивания?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6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Математическое ожидание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ru-RU" sz="2400" dirty="0" smtClean="0">
                <a:solidFill>
                  <a:schemeClr val="tx1"/>
                </a:solidFill>
              </a:rPr>
              <a:t>числа случайных 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dirty="0" smtClean="0">
                <a:solidFill>
                  <a:schemeClr val="tx1"/>
                </a:solidFill>
              </a:rPr>
              <a:t>легко вычисляется из формы для вероятности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S’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</a:t>
            </a:r>
            <a:r>
              <a:rPr lang="en-US" sz="2400" dirty="0">
                <a:solidFill>
                  <a:schemeClr val="tx1"/>
                </a:solidFill>
              </a:rPr>
              <a:t>n*m – </a:t>
            </a:r>
            <a:r>
              <a:rPr lang="ru-RU" sz="2400" dirty="0">
                <a:solidFill>
                  <a:schemeClr val="tx1"/>
                </a:solidFill>
              </a:rPr>
              <a:t>«объём» области </a:t>
            </a:r>
            <a:r>
              <a:rPr lang="ru-RU" sz="2400" dirty="0" smtClean="0">
                <a:solidFill>
                  <a:schemeClr val="tx1"/>
                </a:solidFill>
              </a:rPr>
              <a:t>перебора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суммарное число нуклеотидов в области поиска.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S’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нормализованный вес выравнивания, или вес в битах.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44624"/>
            <a:ext cx="8219256" cy="10681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30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496" y="6453336"/>
            <a:ext cx="3108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повторение!!!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46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6425" cy="1140172"/>
          </a:xfrm>
        </p:spPr>
        <p:txBody>
          <a:bodyPr/>
          <a:lstStyle/>
          <a:p>
            <a:r>
              <a:rPr lang="ru-RU" dirty="0" smtClean="0"/>
              <a:t>Вес в битах </a:t>
            </a:r>
            <a:r>
              <a:rPr lang="en-US" dirty="0" smtClean="0"/>
              <a:t>S’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7" y="1196752"/>
            <a:ext cx="2486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99592" y="2204864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 – </a:t>
            </a:r>
            <a:r>
              <a:rPr lang="ru-RU" sz="2400" dirty="0" smtClean="0">
                <a:solidFill>
                  <a:schemeClr val="tx1"/>
                </a:solidFill>
              </a:rPr>
              <a:t>обычный вес,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</a:t>
            </a:r>
            <a:r>
              <a:rPr lang="ru-RU" sz="2400" dirty="0" smtClean="0">
                <a:solidFill>
                  <a:schemeClr val="tx1"/>
                </a:solidFill>
              </a:rPr>
              <a:t> – коэффициенты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зависящие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  системы весов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487648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Вес в битах отражает объём перебора , необходимый для получения случайно  ОДНОГО выравнивания такого качества. 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Согласно теории </a:t>
            </a:r>
            <a:r>
              <a:rPr lang="ru-RU" sz="2400" dirty="0" err="1" smtClean="0">
                <a:solidFill>
                  <a:schemeClr val="tx1"/>
                </a:solidFill>
              </a:rPr>
              <a:t>Карлина-Альтшуля</a:t>
            </a:r>
            <a:r>
              <a:rPr lang="ru-RU" sz="2400" dirty="0" smtClean="0">
                <a:solidFill>
                  <a:schemeClr val="tx1"/>
                </a:solidFill>
              </a:rPr>
              <a:t>, если  вес в битах равен </a:t>
            </a:r>
            <a:r>
              <a:rPr lang="en-US" sz="2400" b="1" dirty="0" smtClean="0">
                <a:solidFill>
                  <a:schemeClr val="tx1"/>
                </a:solidFill>
              </a:rPr>
              <a:t>30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ru-RU" sz="2400" dirty="0" smtClean="0">
                <a:solidFill>
                  <a:schemeClr val="tx1"/>
                </a:solidFill>
              </a:rPr>
              <a:t> то это значит, что надо перебрать  </a:t>
            </a:r>
            <a:r>
              <a:rPr lang="ru-RU" sz="2400" b="1" dirty="0" smtClean="0">
                <a:solidFill>
                  <a:schemeClr val="tx1"/>
                </a:solidFill>
              </a:rPr>
              <a:t>2</a:t>
            </a:r>
            <a:r>
              <a:rPr lang="ru-RU" sz="2400" b="1" baseline="30000" dirty="0" smtClean="0">
                <a:solidFill>
                  <a:schemeClr val="tx1"/>
                </a:solidFill>
              </a:rPr>
              <a:t>30</a:t>
            </a:r>
            <a:r>
              <a:rPr lang="ru-RU" sz="2400" baseline="300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 пар случайных фрагментов ,  чтобы </a:t>
            </a:r>
            <a:r>
              <a:rPr lang="ru-RU" sz="2400" dirty="0" err="1" smtClean="0">
                <a:solidFill>
                  <a:schemeClr val="tx1"/>
                </a:solidFill>
              </a:rPr>
              <a:t>п</a:t>
            </a:r>
            <a:r>
              <a:rPr lang="en-US" sz="2400" dirty="0" smtClean="0">
                <a:solidFill>
                  <a:schemeClr val="tx1"/>
                </a:solidFill>
              </a:rPr>
              <a:t>o</a:t>
            </a:r>
            <a:r>
              <a:rPr lang="ru-RU" sz="2400" dirty="0" smtClean="0">
                <a:solidFill>
                  <a:schemeClr val="tx1"/>
                </a:solidFill>
              </a:rPr>
              <a:t>лучить  случайно их выравнивание с  таким весом в битах.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59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768" y="1556792"/>
            <a:ext cx="8748464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Параметры 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 и </a:t>
            </a:r>
            <a:r>
              <a:rPr lang="en-US" sz="2400" dirty="0" smtClean="0">
                <a:solidFill>
                  <a:schemeClr val="tx1"/>
                </a:solidFill>
              </a:rPr>
              <a:t> K </a:t>
            </a:r>
            <a:r>
              <a:rPr lang="ru-RU" sz="2400" dirty="0" smtClean="0">
                <a:solidFill>
                  <a:schemeClr val="tx1"/>
                </a:solidFill>
              </a:rPr>
              <a:t>зависят от матрицы весов замен и  штрафов за </a:t>
            </a:r>
            <a:r>
              <a:rPr lang="ru-RU" sz="2400" dirty="0" err="1" smtClean="0">
                <a:solidFill>
                  <a:schemeClr val="tx1"/>
                </a:solidFill>
              </a:rPr>
              <a:t>гэпы</a:t>
            </a:r>
            <a:r>
              <a:rPr lang="ru-RU" sz="2400" dirty="0" smtClean="0">
                <a:solidFill>
                  <a:schemeClr val="tx1"/>
                </a:solidFill>
              </a:rPr>
              <a:t> и вычисляются специальным </a:t>
            </a:r>
            <a:r>
              <a:rPr lang="ru-RU" sz="2400" dirty="0" err="1" smtClean="0">
                <a:solidFill>
                  <a:schemeClr val="tx1"/>
                </a:solidFill>
              </a:rPr>
              <a:t>скриптом</a:t>
            </a:r>
            <a:r>
              <a:rPr lang="ru-RU" sz="2400" dirty="0" smtClean="0">
                <a:solidFill>
                  <a:schemeClr val="tx1"/>
                </a:solidFill>
              </a:rPr>
              <a:t>.  </a:t>
            </a: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b="1" dirty="0" smtClean="0">
                <a:solidFill>
                  <a:schemeClr val="tx1"/>
                </a:solidFill>
              </a:rPr>
              <a:t>Теорема К.-А. </a:t>
            </a:r>
            <a:r>
              <a:rPr lang="ru-RU" sz="2400" dirty="0" smtClean="0">
                <a:solidFill>
                  <a:schemeClr val="tx1"/>
                </a:solidFill>
              </a:rPr>
              <a:t>состоит в том, что для каждой системы весов существуют </a:t>
            </a:r>
            <a:r>
              <a:rPr lang="en-US" sz="2400" dirty="0" smtClean="0">
                <a:solidFill>
                  <a:schemeClr val="tx1"/>
                </a:solidFill>
              </a:rPr>
              <a:t>λ </a:t>
            </a:r>
            <a:r>
              <a:rPr lang="ru-RU" sz="2400" dirty="0" smtClean="0">
                <a:solidFill>
                  <a:schemeClr val="tx1"/>
                </a:solidFill>
              </a:rPr>
              <a:t>и</a:t>
            </a:r>
            <a:r>
              <a:rPr lang="en-US" sz="2400" dirty="0" smtClean="0">
                <a:solidFill>
                  <a:schemeClr val="tx1"/>
                </a:solidFill>
              </a:rPr>
              <a:t> K </a:t>
            </a:r>
            <a:r>
              <a:rPr lang="ru-RU" sz="2400" dirty="0" smtClean="0">
                <a:solidFill>
                  <a:schemeClr val="tx1"/>
                </a:solidFill>
              </a:rPr>
              <a:t>такие, что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вероятность получить случайно находку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i="1" dirty="0" smtClean="0">
                <a:solidFill>
                  <a:schemeClr val="tx1"/>
                </a:solidFill>
              </a:rPr>
              <a:t>примерно</a:t>
            </a:r>
            <a:r>
              <a:rPr lang="ru-RU" sz="2400" dirty="0" smtClean="0">
                <a:solidFill>
                  <a:schemeClr val="tx1"/>
                </a:solidFill>
              </a:rPr>
              <a:t> (асимптотически) равна 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                                                   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P(S) =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-S’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5733256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См.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хороший  текст о </a:t>
            </a:r>
            <a:r>
              <a:rPr lang="en-US" dirty="0" smtClean="0">
                <a:solidFill>
                  <a:schemeClr val="tx1"/>
                </a:solidFill>
              </a:rPr>
              <a:t>BLAST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en-US" dirty="0" smtClean="0">
                <a:solidFill>
                  <a:schemeClr val="tx1"/>
                </a:solidFill>
              </a:rPr>
              <a:t>http://homepages.ulb.ac.be/~dgonze/TEACHING/stat_scores.pdf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106816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Параметры  </a:t>
            </a:r>
            <a:r>
              <a:rPr lang="en-US" dirty="0" smtClean="0">
                <a:solidFill>
                  <a:schemeClr val="tx1"/>
                </a:solidFill>
              </a:rPr>
              <a:t>λ 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en-US" dirty="0" smtClean="0">
                <a:solidFill>
                  <a:schemeClr val="tx1"/>
                </a:solidFill>
              </a:rPr>
              <a:t> K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129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BLAST </a:t>
            </a:r>
            <a:r>
              <a:rPr lang="ru-RU" dirty="0" smtClean="0"/>
              <a:t>в </a:t>
            </a:r>
            <a:r>
              <a:rPr lang="en-US" dirty="0" smtClean="0"/>
              <a:t>NCBI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412776"/>
            <a:ext cx="8671520" cy="468052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7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Входные данные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Последовательность или несколько последовательностей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Область поиска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База данных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1800" dirty="0" smtClean="0"/>
              <a:t>Nucleotide,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genomic,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representative genomic, </a:t>
            </a:r>
            <a:r>
              <a:rPr lang="en-US" sz="1800" dirty="0" err="1" smtClean="0"/>
              <a:t>Refseq</a:t>
            </a:r>
            <a:r>
              <a:rPr lang="en-US" sz="1800" dirty="0" smtClean="0"/>
              <a:t> RNA </a:t>
            </a:r>
            <a:r>
              <a:rPr lang="ru-RU" sz="1800" dirty="0" smtClean="0"/>
              <a:t>и другие</a:t>
            </a:r>
            <a:r>
              <a:rPr lang="en-US" sz="1800" dirty="0" smtClean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Таксон любого уровня – ограничить или исключить</a:t>
            </a:r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Исключить </a:t>
            </a:r>
            <a:r>
              <a:rPr lang="en-US" sz="2400" dirty="0" smtClean="0"/>
              <a:t>Uncultured/environmental sample sequences</a:t>
            </a:r>
            <a:endParaRPr lang="ru-RU" sz="2400" dirty="0" smtClean="0"/>
          </a:p>
          <a:p>
            <a:pPr lvl="1">
              <a:buFont typeface="Arial" pitchFamily="34" charset="0"/>
              <a:buChar char="•"/>
            </a:pPr>
            <a:r>
              <a:rPr lang="ru-RU" sz="2400" dirty="0" smtClean="0"/>
              <a:t>Любой запрос по полям </a:t>
            </a:r>
          </a:p>
          <a:p>
            <a:pPr lvl="1"/>
            <a:r>
              <a:rPr lang="ru-RU" sz="2400" dirty="0" smtClean="0"/>
              <a:t>ИЛИ 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Align two or more sequences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Вариант алгоритма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867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166688"/>
            <a:ext cx="8226425" cy="526008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ru-RU" dirty="0" smtClean="0"/>
              <a:t>Параметры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764704"/>
            <a:ext cx="8496944" cy="576064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2400" dirty="0" smtClean="0"/>
              <a:t>Порог </a:t>
            </a:r>
            <a:r>
              <a:rPr lang="en-US" sz="2400" dirty="0" smtClean="0"/>
              <a:t>E-value</a:t>
            </a:r>
            <a:endParaRPr lang="ru-RU" sz="2400" dirty="0" smtClean="0"/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Максимальное число находок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Порог максимального числа находок в одной последовательности (по умолчанию порог отменен)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Длина слова: 7, 11 или 15 для </a:t>
            </a:r>
            <a:r>
              <a:rPr lang="en-US" sz="2400" dirty="0" smtClean="0"/>
              <a:t>BLASTN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чем меньше, тем меньше риск пропустить достоверную находку, но больше время работы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Фильтр участков малой сложности во входной последовательности; например, не искать находки по поли</a:t>
            </a:r>
            <a:r>
              <a:rPr lang="en-US" sz="2400" dirty="0" smtClean="0"/>
              <a:t>A </a:t>
            </a:r>
            <a:r>
              <a:rPr lang="ru-RU" sz="2400" dirty="0" smtClean="0"/>
              <a:t>участкам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Фильтр известных классов повторов в геноме определенного вида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Параметры выравнивания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65886EAA-5B50-41E9-877E-D447C293CBE4}" type="slidenum">
              <a:rPr lang="ru-RU" smtClean="0"/>
              <a:pPr>
                <a:defRPr/>
              </a:pPr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301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" y="692696"/>
            <a:ext cx="8193088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Веб-интерфейс на сайте </a:t>
            </a:r>
            <a:r>
              <a:rPr lang="en-US" b="1">
                <a:solidFill>
                  <a:schemeClr val="tx1"/>
                </a:solidFill>
              </a:rPr>
              <a:t>NCBI</a:t>
            </a:r>
            <a:endParaRPr lang="ru-RU" b="1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1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Выбор варианта </a:t>
            </a:r>
            <a:r>
              <a:rPr lang="en-US" b="1">
                <a:solidFill>
                  <a:schemeClr val="tx1"/>
                </a:solidFill>
              </a:rPr>
              <a:t>BLASTN (</a:t>
            </a:r>
            <a:r>
              <a:rPr lang="ru-RU" b="1">
                <a:solidFill>
                  <a:schemeClr val="tx1"/>
                </a:solidFill>
              </a:rPr>
              <a:t>по умолчанию стоит </a:t>
            </a:r>
            <a:r>
              <a:rPr lang="en-US" b="1">
                <a:solidFill>
                  <a:schemeClr val="tx1"/>
                </a:solidFill>
              </a:rPr>
              <a:t>megablast)</a:t>
            </a:r>
            <a:endParaRPr lang="ru-RU" b="1">
              <a:solidFill>
                <a:schemeClr val="tx1"/>
              </a:solidFill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1946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547813" y="4652963"/>
            <a:ext cx="3671887" cy="1223962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22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1042988" y="260350"/>
            <a:ext cx="7200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tx1"/>
                </a:solidFill>
              </a:rPr>
              <a:t>Ограничение поиска организмом или таксоном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8193088" cy="578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59191A9A-7CF8-439A-A945-0941D8DE903A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6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6425" cy="1433513"/>
          </a:xfrm>
        </p:spPr>
        <p:txBody>
          <a:bodyPr/>
          <a:lstStyle/>
          <a:p>
            <a:r>
              <a:rPr lang="ru-RU" smtClean="0"/>
              <a:t>Дополнительные параметры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820737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244" name="Straight Arrow Connector 4"/>
          <p:cNvCxnSpPr>
            <a:cxnSpLocks noChangeShapeType="1"/>
          </p:cNvCxnSpPr>
          <p:nvPr/>
        </p:nvCxnSpPr>
        <p:spPr bwMode="auto">
          <a:xfrm>
            <a:off x="250825" y="4868863"/>
            <a:ext cx="649288" cy="863600"/>
          </a:xfrm>
          <a:prstGeom prst="straightConnector1">
            <a:avLst/>
          </a:prstGeom>
          <a:noFill/>
          <a:ln w="25400" algn="ctr">
            <a:solidFill>
              <a:srgbClr val="C00000"/>
            </a:solidFill>
            <a:round/>
            <a:headEnd/>
            <a:tailEnd type="arrow" w="med" len="med"/>
          </a:ln>
        </p:spPr>
      </p:cxn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56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6425" cy="780132"/>
          </a:xfrm>
        </p:spPr>
        <p:txBody>
          <a:bodyPr/>
          <a:lstStyle/>
          <a:p>
            <a:r>
              <a:rPr lang="ru-RU" dirty="0" smtClean="0"/>
              <a:t>Матрица и штрафы за </a:t>
            </a:r>
            <a:r>
              <a:rPr lang="ru-RU" dirty="0" err="1" smtClean="0"/>
              <a:t>гэпы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41032" y="957826"/>
            <a:ext cx="8226425" cy="182310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 размер </a:t>
            </a:r>
            <a:r>
              <a:rPr lang="ru-RU" dirty="0" smtClean="0"/>
              <a:t>матрицы</a:t>
            </a:r>
            <a:r>
              <a:rPr lang="en-US" dirty="0" smtClean="0"/>
              <a:t> </a:t>
            </a:r>
            <a:r>
              <a:rPr lang="ru-RU" dirty="0" smtClean="0"/>
              <a:t>для нуклеотидных последовательностей?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Штрафы – сколько чисел?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>
          <a:xfrm>
            <a:off x="6553200" y="6374655"/>
            <a:ext cx="2130425" cy="366713"/>
          </a:xfrm>
        </p:spPr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4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87524" y="-99392"/>
            <a:ext cx="8568952" cy="720080"/>
          </a:xfrm>
        </p:spPr>
        <p:txBody>
          <a:bodyPr/>
          <a:lstStyle/>
          <a:p>
            <a:r>
              <a:rPr lang="ru-RU" sz="3200" dirty="0" smtClean="0"/>
              <a:t>Какому выравниванию верить?</a:t>
            </a:r>
            <a:endParaRPr lang="en-US" sz="3200" dirty="0" smtClean="0"/>
          </a:p>
        </p:txBody>
      </p:sp>
      <p:grpSp>
        <p:nvGrpSpPr>
          <p:cNvPr id="3" name="Группа 2"/>
          <p:cNvGrpSpPr/>
          <p:nvPr/>
        </p:nvGrpSpPr>
        <p:grpSpPr>
          <a:xfrm>
            <a:off x="143791" y="375918"/>
            <a:ext cx="8799364" cy="1193078"/>
            <a:chOff x="143791" y="545458"/>
            <a:chExt cx="8799364" cy="119307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l="15009" r="18284"/>
            <a:stretch>
              <a:fillRect/>
            </a:stretch>
          </p:blipFill>
          <p:spPr bwMode="auto">
            <a:xfrm>
              <a:off x="143791" y="862236"/>
              <a:ext cx="8799364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5292080" y="545458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8 консервативных из 54 (15%)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Номер слайда 7"/>
          <p:cNvSpPr>
            <a:spLocks noGrp="1"/>
          </p:cNvSpPr>
          <p:nvPr>
            <p:ph type="sldNum" idx="10"/>
          </p:nvPr>
        </p:nvSpPr>
        <p:spPr>
          <a:xfrm>
            <a:off x="7014413" y="6226323"/>
            <a:ext cx="1901825" cy="454025"/>
          </a:xfrm>
        </p:spPr>
        <p:txBody>
          <a:bodyPr/>
          <a:lstStyle/>
          <a:p>
            <a:pPr algn="r">
              <a:defRPr/>
            </a:pPr>
            <a:fld id="{B659C509-EE33-4DC8-9FB9-ED0DA2E5A45D}" type="slidenum">
              <a:rPr lang="ru-RU" smtClean="0"/>
              <a:pPr algn="r">
                <a:defRPr/>
              </a:pPr>
              <a:t>5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43791" y="4508955"/>
            <a:ext cx="8954302" cy="1440325"/>
            <a:chOff x="82194" y="4437111"/>
            <a:chExt cx="8954302" cy="1440325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6162" r="7770"/>
            <a:stretch>
              <a:fillRect/>
            </a:stretch>
          </p:blipFill>
          <p:spPr bwMode="auto">
            <a:xfrm>
              <a:off x="82194" y="4734436"/>
              <a:ext cx="8810286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TextBox 8"/>
            <p:cNvSpPr txBox="1"/>
            <p:nvPr/>
          </p:nvSpPr>
          <p:spPr>
            <a:xfrm>
              <a:off x="5423441" y="4437111"/>
              <a:ext cx="3613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53 консервативных из 54 (98%)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194929" y="3212976"/>
            <a:ext cx="7977471" cy="1233428"/>
            <a:chOff x="179512" y="3301216"/>
            <a:chExt cx="8049479" cy="123342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 l="19950"/>
            <a:stretch>
              <a:fillRect/>
            </a:stretch>
          </p:blipFill>
          <p:spPr bwMode="auto">
            <a:xfrm>
              <a:off x="179512" y="3598540"/>
              <a:ext cx="8049479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TextBox 9"/>
            <p:cNvSpPr txBox="1"/>
            <p:nvPr/>
          </p:nvSpPr>
          <p:spPr>
            <a:xfrm>
              <a:off x="4886724" y="3301216"/>
              <a:ext cx="32856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34 консервативных из 49 (69%)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79512" y="1772816"/>
            <a:ext cx="8736726" cy="1414636"/>
            <a:chOff x="179512" y="1870348"/>
            <a:chExt cx="8736726" cy="1414636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 l="16070" r="1545"/>
            <a:stretch>
              <a:fillRect/>
            </a:stretch>
          </p:blipFill>
          <p:spPr bwMode="auto">
            <a:xfrm>
              <a:off x="179512" y="2197541"/>
              <a:ext cx="8736726" cy="1087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220072" y="1870348"/>
              <a:ext cx="3600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dirty="0" smtClean="0">
                  <a:solidFill>
                    <a:schemeClr val="tx1"/>
                  </a:solidFill>
                </a:rPr>
                <a:t>28 консервативных из 54 (52%)</a:t>
              </a:r>
              <a:endParaRPr lang="ru-RU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79512" y="5910371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 выравнивании без </a:t>
            </a:r>
            <a:r>
              <a:rPr lang="ru-RU" dirty="0" err="1" smtClean="0">
                <a:solidFill>
                  <a:srgbClr val="FF0000"/>
                </a:solidFill>
              </a:rPr>
              <a:t>гэпов</a:t>
            </a:r>
            <a:r>
              <a:rPr lang="ru-RU" dirty="0" smtClean="0">
                <a:solidFill>
                  <a:srgbClr val="FF0000"/>
                </a:solidFill>
              </a:rPr>
              <a:t> двух </a:t>
            </a:r>
            <a:r>
              <a:rPr lang="ru-RU" b="1" u="sng" dirty="0" smtClean="0">
                <a:solidFill>
                  <a:srgbClr val="FF0000"/>
                </a:solidFill>
              </a:rPr>
              <a:t>случайных 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нукл</a:t>
            </a:r>
            <a:r>
              <a:rPr lang="ru-RU" dirty="0" smtClean="0">
                <a:solidFill>
                  <a:srgbClr val="FF0000"/>
                </a:solidFill>
              </a:rPr>
              <a:t>. последовательно-</a:t>
            </a:r>
            <a:r>
              <a:rPr lang="ru-RU" dirty="0" err="1" smtClean="0">
                <a:solidFill>
                  <a:srgbClr val="FF0000"/>
                </a:solidFill>
              </a:rPr>
              <a:t>стей</a:t>
            </a:r>
            <a:r>
              <a:rPr lang="ru-RU" dirty="0" smtClean="0">
                <a:solidFill>
                  <a:srgbClr val="FF0000"/>
                </a:solidFill>
              </a:rPr>
              <a:t>  будет процентов 25% колонок с совпадающими буквами. Если с </a:t>
            </a:r>
            <a:r>
              <a:rPr lang="ru-RU" dirty="0" err="1" smtClean="0">
                <a:solidFill>
                  <a:srgbClr val="FF0000"/>
                </a:solidFill>
              </a:rPr>
              <a:t>гэпами</a:t>
            </a:r>
            <a:r>
              <a:rPr lang="ru-RU" dirty="0" smtClean="0">
                <a:solidFill>
                  <a:srgbClr val="FF0000"/>
                </a:solidFill>
              </a:rPr>
              <a:t>, то больше.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96" y="6453336"/>
            <a:ext cx="5776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ЛЕКТОРУ: на этот вопрос часто трудно найти ответ!!! </a:t>
            </a:r>
            <a:r>
              <a:rPr lang="ru-RU" dirty="0" err="1" smtClean="0">
                <a:solidFill>
                  <a:srgbClr val="00B0F0"/>
                </a:solidFill>
              </a:rPr>
              <a:t>ААл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9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7" y="113862"/>
            <a:ext cx="8226425" cy="1284188"/>
          </a:xfrm>
        </p:spPr>
        <p:txBody>
          <a:bodyPr/>
          <a:lstStyle/>
          <a:p>
            <a:r>
              <a:rPr lang="ru-RU" sz="2800" dirty="0" smtClean="0"/>
              <a:t>Выравнивание кодирующих последовательностей не гомологичных белков: гистона </a:t>
            </a:r>
            <a:r>
              <a:rPr lang="en-US" sz="2800" dirty="0" smtClean="0"/>
              <a:t>H3 </a:t>
            </a:r>
            <a:r>
              <a:rPr lang="ru-RU" sz="2800" dirty="0" smtClean="0"/>
              <a:t>и </a:t>
            </a:r>
            <a:r>
              <a:rPr lang="ru-RU" sz="2800" dirty="0" err="1" smtClean="0"/>
              <a:t>цитохромоксидазы</a:t>
            </a:r>
            <a:r>
              <a:rPr lang="ru-RU" sz="2800" dirty="0" smtClean="0"/>
              <a:t> </a:t>
            </a:r>
            <a:r>
              <a:rPr lang="en-US" sz="2800" dirty="0" smtClean="0"/>
              <a:t>CO1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6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1318"/>
            <a:ext cx="9144000" cy="459398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2987824" y="5085184"/>
            <a:ext cx="5904656" cy="576064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62373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красной рамке 26 консервативных позиций из 80 (</a:t>
            </a:r>
            <a:r>
              <a:rPr lang="ru-RU" sz="2400" b="1" dirty="0" smtClean="0">
                <a:solidFill>
                  <a:schemeClr val="tx1"/>
                </a:solidFill>
              </a:rPr>
              <a:t>37%</a:t>
            </a:r>
            <a:r>
              <a:rPr lang="ru-RU" sz="2400" dirty="0" smtClean="0">
                <a:solidFill>
                  <a:schemeClr val="tx1"/>
                </a:solidFill>
              </a:rPr>
              <a:t>)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11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2744"/>
            <a:ext cx="8226425" cy="1433512"/>
          </a:xfrm>
        </p:spPr>
        <p:txBody>
          <a:bodyPr/>
          <a:lstStyle/>
          <a:p>
            <a:r>
              <a:rPr lang="en-US" dirty="0" smtClean="0"/>
              <a:t>BLAST. </a:t>
            </a:r>
            <a:r>
              <a:rPr lang="ru-RU" dirty="0" smtClean="0"/>
              <a:t>Основы алгоритма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6" y="980728"/>
            <a:ext cx="9036496" cy="525658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Теория </a:t>
            </a:r>
            <a:r>
              <a:rPr lang="ru-RU" dirty="0" err="1" smtClean="0"/>
              <a:t>Карлина</a:t>
            </a:r>
            <a:r>
              <a:rPr lang="ru-RU" dirty="0" smtClean="0"/>
              <a:t> – </a:t>
            </a:r>
            <a:r>
              <a:rPr lang="ru-RU" dirty="0" err="1" smtClean="0"/>
              <a:t>Альтшуля</a:t>
            </a:r>
            <a:endParaRPr lang="ru-RU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Нормализованный вес – </a:t>
            </a:r>
            <a:r>
              <a:rPr lang="en-US" dirty="0" smtClean="0"/>
              <a:t>bit score</a:t>
            </a:r>
            <a:endParaRPr lang="ru-RU" dirty="0" smtClean="0"/>
          </a:p>
          <a:p>
            <a:pPr lvl="2">
              <a:buFont typeface="Arial" pitchFamily="34" charset="0"/>
              <a:buChar char="•"/>
            </a:pPr>
            <a:r>
              <a:rPr lang="ru-RU" dirty="0" smtClean="0"/>
              <a:t>Смысл не </a:t>
            </a:r>
            <a:r>
              <a:rPr lang="ru-RU" dirty="0" smtClean="0"/>
              <a:t>зависит от матрицы и штрафов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Отбор и сортировка находок: </a:t>
            </a:r>
            <a:r>
              <a:rPr lang="en-US" dirty="0" smtClean="0"/>
              <a:t>E-value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</a:t>
            </a:r>
            <a:r>
              <a:rPr lang="ru-RU" dirty="0" smtClean="0"/>
              <a:t>Зародыш</a:t>
            </a:r>
            <a:r>
              <a:rPr lang="en-US" dirty="0" smtClean="0"/>
              <a:t>” </a:t>
            </a:r>
            <a:r>
              <a:rPr lang="ru-RU" dirty="0" smtClean="0"/>
              <a:t>выравнивания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Хэш-таблица </a:t>
            </a:r>
          </a:p>
          <a:p>
            <a:pPr lvl="1">
              <a:buFont typeface="Arial" pitchFamily="34" charset="0"/>
              <a:buChar char="•"/>
            </a:pPr>
            <a:r>
              <a:rPr lang="ru-RU" dirty="0" smtClean="0"/>
              <a:t>Длина </a:t>
            </a:r>
            <a:r>
              <a:rPr lang="ru-RU" dirty="0" smtClean="0"/>
              <a:t>слова </a:t>
            </a:r>
          </a:p>
          <a:p>
            <a:pPr lvl="1"/>
            <a:r>
              <a:rPr lang="ru-RU" sz="3200" i="1" dirty="0" smtClean="0"/>
              <a:t>Является ли выравнивание </a:t>
            </a:r>
            <a:r>
              <a:rPr lang="en-US" sz="3200" i="1" dirty="0" smtClean="0"/>
              <a:t>BLAST </a:t>
            </a:r>
            <a:r>
              <a:rPr lang="ru-RU" sz="3200" i="1" dirty="0" smtClean="0"/>
              <a:t>оптимальным?</a:t>
            </a:r>
            <a:endParaRPr lang="en-US" sz="3200" i="1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complexity</a:t>
            </a:r>
          </a:p>
          <a:p>
            <a:pPr>
              <a:buFont typeface="Arial" pitchFamily="34" charset="0"/>
              <a:buChar char="•"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65886EAA-5B50-41E9-877E-D447C293CBE4}" type="slidenum">
              <a:rPr lang="ru-RU" smtClean="0"/>
              <a:pPr algn="r"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16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268760"/>
            <a:ext cx="849694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dirty="0" smtClean="0">
                <a:solidFill>
                  <a:schemeClr val="tx1"/>
                </a:solidFill>
              </a:rPr>
              <a:t>Математическое ожидание </a:t>
            </a:r>
            <a:r>
              <a:rPr lang="en-US" sz="2400" dirty="0" smtClean="0">
                <a:solidFill>
                  <a:schemeClr val="tx1"/>
                </a:solidFill>
              </a:rPr>
              <a:t>E </a:t>
            </a:r>
            <a:r>
              <a:rPr lang="ru-RU" sz="2400" dirty="0" smtClean="0">
                <a:solidFill>
                  <a:schemeClr val="tx1"/>
                </a:solidFill>
              </a:rPr>
              <a:t>числа случайных находок  с весом </a:t>
            </a:r>
            <a:r>
              <a:rPr lang="en-US" sz="2400" dirty="0" smtClean="0">
                <a:solidFill>
                  <a:schemeClr val="tx1"/>
                </a:solidFill>
              </a:rPr>
              <a:t>X ≥ S </a:t>
            </a:r>
            <a:r>
              <a:rPr lang="ru-RU" sz="2400" dirty="0" smtClean="0">
                <a:solidFill>
                  <a:schemeClr val="tx1"/>
                </a:solidFill>
              </a:rPr>
              <a:t>легко вычисляется </a:t>
            </a:r>
            <a:r>
              <a:rPr lang="ru-RU" sz="2400" dirty="0" smtClean="0">
                <a:solidFill>
                  <a:schemeClr val="tx1"/>
                </a:solidFill>
              </a:rPr>
              <a:t>по формуле</a:t>
            </a:r>
            <a:r>
              <a:rPr lang="en-US" sz="2400" dirty="0" smtClean="0">
                <a:solidFill>
                  <a:schemeClr val="tx1"/>
                </a:solidFill>
              </a:rPr>
              <a:t>: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E = N/ 2</a:t>
            </a:r>
            <a:r>
              <a:rPr lang="en-US" sz="2400" b="1" baseline="30000" dirty="0" smtClean="0">
                <a:solidFill>
                  <a:schemeClr val="tx1"/>
                </a:solidFill>
              </a:rPr>
              <a:t>S’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r>
              <a:rPr lang="ru-RU" sz="2400" dirty="0" smtClean="0">
                <a:solidFill>
                  <a:schemeClr val="tx1"/>
                </a:solidFill>
              </a:rPr>
              <a:t>Здесь </a:t>
            </a:r>
            <a:r>
              <a:rPr lang="en-US" sz="2400" dirty="0" smtClean="0">
                <a:solidFill>
                  <a:schemeClr val="tx1"/>
                </a:solidFill>
              </a:rPr>
              <a:t>N = </a:t>
            </a:r>
            <a:r>
              <a:rPr lang="en-US" sz="2400" dirty="0" err="1" smtClean="0">
                <a:solidFill>
                  <a:schemeClr val="tx1"/>
                </a:solidFill>
              </a:rPr>
              <a:t>n·m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ru-RU" sz="2400" dirty="0">
                <a:solidFill>
                  <a:schemeClr val="tx1"/>
                </a:solidFill>
              </a:rPr>
              <a:t>«объём» области </a:t>
            </a:r>
            <a:r>
              <a:rPr lang="ru-RU" sz="2400" dirty="0" smtClean="0">
                <a:solidFill>
                  <a:schemeClr val="tx1"/>
                </a:solidFill>
              </a:rPr>
              <a:t>перебора</a:t>
            </a:r>
            <a:r>
              <a:rPr lang="en-US" sz="2400" dirty="0" smtClean="0">
                <a:solidFill>
                  <a:schemeClr val="tx1"/>
                </a:solidFill>
              </a:rPr>
              <a:t>;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n – </a:t>
            </a:r>
            <a:r>
              <a:rPr lang="ru-RU" sz="2400" dirty="0" smtClean="0">
                <a:solidFill>
                  <a:schemeClr val="tx1"/>
                </a:solidFill>
              </a:rPr>
              <a:t> длина входной последовательности,  </a:t>
            </a:r>
            <a:r>
              <a:rPr lang="en-US" sz="2400" dirty="0" smtClean="0">
                <a:solidFill>
                  <a:schemeClr val="tx1"/>
                </a:solidFill>
              </a:rPr>
              <a:t>m – </a:t>
            </a:r>
            <a:r>
              <a:rPr lang="ru-RU" sz="2400" dirty="0" smtClean="0">
                <a:solidFill>
                  <a:schemeClr val="tx1"/>
                </a:solidFill>
              </a:rPr>
              <a:t>суммарное число нуклеотидов в области поиска.</a:t>
            </a:r>
          </a:p>
          <a:p>
            <a:endParaRPr lang="ru-RU" sz="2400" b="1" dirty="0">
              <a:solidFill>
                <a:schemeClr val="tx1"/>
              </a:solidFill>
            </a:endParaRPr>
          </a:p>
          <a:p>
            <a:r>
              <a:rPr lang="en-US" sz="2400" b="1" dirty="0" smtClean="0">
                <a:solidFill>
                  <a:schemeClr val="tx1"/>
                </a:solidFill>
              </a:rPr>
              <a:t>S’ </a:t>
            </a:r>
            <a:r>
              <a:rPr lang="en-US" sz="2400" dirty="0" smtClean="0">
                <a:solidFill>
                  <a:schemeClr val="tx1"/>
                </a:solidFill>
              </a:rPr>
              <a:t>– </a:t>
            </a:r>
            <a:r>
              <a:rPr lang="ru-RU" sz="2400" dirty="0" smtClean="0">
                <a:solidFill>
                  <a:schemeClr val="tx1"/>
                </a:solidFill>
              </a:rPr>
              <a:t>нормализованный вес выравнивания, или вес в битах. 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1" y="44624"/>
            <a:ext cx="8219256" cy="1068164"/>
          </a:xfrm>
        </p:spPr>
        <p:txBody>
          <a:bodyPr/>
          <a:lstStyle/>
          <a:p>
            <a:r>
              <a:rPr lang="en-US" dirty="0" smtClean="0"/>
              <a:t>E-value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 algn="r">
              <a:defRPr/>
            </a:pPr>
            <a:fld id="{8291AAC7-376C-467B-BC01-DBCCECCA55C2}" type="slidenum">
              <a:rPr lang="ru-RU" smtClean="0"/>
              <a:pPr algn="r">
                <a:defRPr/>
              </a:pPr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79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8291AAC7-376C-467B-BC01-DBCCECCA55C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6360" y="2381979"/>
            <a:ext cx="8504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См.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хороший  текст о </a:t>
            </a:r>
            <a:r>
              <a:rPr lang="en-US" sz="2400" dirty="0" smtClean="0">
                <a:solidFill>
                  <a:schemeClr val="tx1"/>
                </a:solidFill>
              </a:rPr>
              <a:t>BLAST</a:t>
            </a:r>
            <a:r>
              <a:rPr lang="ru-RU" sz="2400" dirty="0" smtClean="0">
                <a:solidFill>
                  <a:schemeClr val="tx1"/>
                </a:solidFill>
              </a:rPr>
              <a:t>:</a:t>
            </a:r>
          </a:p>
          <a:p>
            <a:pPr algn="r"/>
            <a:r>
              <a:rPr lang="en-US" sz="2400" dirty="0" smtClean="0">
                <a:solidFill>
                  <a:schemeClr val="tx1"/>
                </a:solidFill>
                <a:hlinkClick r:id="rId2"/>
              </a:rPr>
              <a:t>http://homepages.ulb.ac.be/~dgonze/TEACHING/stat_scores.pdf</a:t>
            </a:r>
            <a:endParaRPr lang="ru-RU" sz="2400" dirty="0" smtClean="0">
              <a:solidFill>
                <a:schemeClr val="tx1"/>
              </a:solidFill>
            </a:endParaRPr>
          </a:p>
          <a:p>
            <a:pPr algn="r"/>
            <a:endParaRPr lang="ru-RU" sz="2400" dirty="0">
              <a:solidFill>
                <a:schemeClr val="tx1"/>
              </a:solidFill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Также см. несколько слайдов в конце презентации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WenQuanYi Micro Hei"/>
        <a:cs typeface="WenQuanYi Micro Hei"/>
      </a:majorFont>
      <a:minorFont>
        <a:latin typeface="Calibri"/>
        <a:ea typeface="WenQuanYi Micro Hei"/>
        <a:cs typeface="WenQuanYi Micro He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  <a:cs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2829</TotalTime>
  <Words>1215</Words>
  <Application>Microsoft Office PowerPoint</Application>
  <PresentationFormat>On-screen Show (4:3)</PresentationFormat>
  <Paragraphs>269</Paragraphs>
  <Slides>39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BLAST</vt:lpstr>
      <vt:lpstr>План</vt:lpstr>
      <vt:lpstr>Парное выравнивание</vt:lpstr>
      <vt:lpstr>Матрица и штрафы за гэпы</vt:lpstr>
      <vt:lpstr>Какому выравниванию верить?</vt:lpstr>
      <vt:lpstr>Выравнивание кодирующих последовательностей не гомологичных белков: гистона H3 и цитохромоксидазы CO1</vt:lpstr>
      <vt:lpstr>BLAST. Основы алгоритма</vt:lpstr>
      <vt:lpstr>E-value</vt:lpstr>
      <vt:lpstr>PowerPoint Presentation</vt:lpstr>
      <vt:lpstr>BLAST Ниже на странице есть другие новые специализированные разновидности</vt:lpstr>
      <vt:lpstr>Что значат колонки в таблице находок. Важно знать если на входе – например, геном бактерии</vt:lpstr>
      <vt:lpstr>BLAST. Множественные находки в одной банковской последовательности </vt:lpstr>
      <vt:lpstr>PowerPoint Presentation</vt:lpstr>
      <vt:lpstr>Выбор варианта нуклеотидного BLAST</vt:lpstr>
      <vt:lpstr>Задачи</vt:lpstr>
      <vt:lpstr>Для поиска кодирующих последовательностей надо нуклеотиды транслировать в белки!                                                 Е.Кунин</vt:lpstr>
      <vt:lpstr>Задачи</vt:lpstr>
      <vt:lpstr>Хороший help по BLAST</vt:lpstr>
      <vt:lpstr>PowerPoint Presentation</vt:lpstr>
      <vt:lpstr>«Функциональные» разделы GenBank – ENA – DDBJ </vt:lpstr>
      <vt:lpstr>Дополнительные параметры</vt:lpstr>
      <vt:lpstr>Локальный BLAST Standalone BLAST </vt:lpstr>
      <vt:lpstr>Standalone BLAST</vt:lpstr>
      <vt:lpstr>PowerPoint Presentation</vt:lpstr>
      <vt:lpstr>PowerPoint Presentation</vt:lpstr>
      <vt:lpstr>PowerPoint Presentation</vt:lpstr>
      <vt:lpstr>PowerPoint Presentation</vt:lpstr>
      <vt:lpstr>Конец</vt:lpstr>
      <vt:lpstr>Парное выравнивание</vt:lpstr>
      <vt:lpstr>E-value</vt:lpstr>
      <vt:lpstr>Вес в битах S’</vt:lpstr>
      <vt:lpstr>Параметры  λ  и  K</vt:lpstr>
      <vt:lpstr>BLAST в NCBI</vt:lpstr>
      <vt:lpstr>Входные данные </vt:lpstr>
      <vt:lpstr>Параметры</vt:lpstr>
      <vt:lpstr>PowerPoint Presentation</vt:lpstr>
      <vt:lpstr>PowerPoint Presentation</vt:lpstr>
      <vt:lpstr>PowerPoint Presentation</vt:lpstr>
      <vt:lpstr>Дополнительные параметры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Mariia</dc:creator>
  <cp:lastModifiedBy>Sergei Alexandrovich Spirin</cp:lastModifiedBy>
  <cp:revision>154</cp:revision>
  <cp:lastPrinted>1601-01-01T00:00:00Z</cp:lastPrinted>
  <dcterms:created xsi:type="dcterms:W3CDTF">2013-11-07T09:07:48Z</dcterms:created>
  <dcterms:modified xsi:type="dcterms:W3CDTF">2018-10-23T07:38:06Z</dcterms:modified>
</cp:coreProperties>
</file>