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78" r:id="rId2"/>
    <p:sldId id="283" r:id="rId3"/>
    <p:sldId id="284" r:id="rId4"/>
    <p:sldId id="279" r:id="rId5"/>
    <p:sldId id="292" r:id="rId6"/>
    <p:sldId id="256" r:id="rId7"/>
    <p:sldId id="257" r:id="rId8"/>
    <p:sldId id="295" r:id="rId9"/>
    <p:sldId id="294" r:id="rId10"/>
    <p:sldId id="274" r:id="rId11"/>
    <p:sldId id="276" r:id="rId12"/>
    <p:sldId id="290" r:id="rId13"/>
    <p:sldId id="258" r:id="rId14"/>
    <p:sldId id="262" r:id="rId15"/>
    <p:sldId id="263" r:id="rId16"/>
    <p:sldId id="264" r:id="rId17"/>
    <p:sldId id="266" r:id="rId18"/>
    <p:sldId id="267" r:id="rId19"/>
    <p:sldId id="269" r:id="rId20"/>
    <p:sldId id="285" r:id="rId21"/>
    <p:sldId id="301" r:id="rId22"/>
    <p:sldId id="259" r:id="rId23"/>
    <p:sldId id="271" r:id="rId24"/>
    <p:sldId id="272" r:id="rId25"/>
    <p:sldId id="261" r:id="rId26"/>
    <p:sldId id="273" r:id="rId27"/>
    <p:sldId id="288" r:id="rId28"/>
    <p:sldId id="275" r:id="rId29"/>
    <p:sldId id="281" r:id="rId30"/>
    <p:sldId id="260" r:id="rId31"/>
    <p:sldId id="291" r:id="rId32"/>
    <p:sldId id="298" r:id="rId33"/>
    <p:sldId id="300" r:id="rId34"/>
    <p:sldId id="299" r:id="rId35"/>
    <p:sldId id="287" r:id="rId36"/>
    <p:sldId id="29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82884" autoAdjust="0"/>
  </p:normalViewPr>
  <p:slideViewPr>
    <p:cSldViewPr>
      <p:cViewPr varScale="1">
        <p:scale>
          <a:sx n="76" d="100"/>
          <a:sy n="76" d="100"/>
        </p:scale>
        <p:origin x="-1716" y="-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5FEDE-BB00-4B51-B462-4F5E29A8790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DFAD1-12E5-4B77-B670-77FC644B7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4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8%D0%B0%D1%85%D0%BC%D0%B0%D1%82%D1%8B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u.wikipedia.org/wiki/%D0%A4%D1%83%D1%82%D0%B1%D0%BE%D0%BB" TargetMode="External"/><Relationship Id="rId4" Type="http://schemas.openxmlformats.org/officeDocument/2006/relationships/hyperlink" Target="https://ru.wikipedia.org/wiki/%D0%9F%D0%B5%D1%82%D1%80%D0%BE%D1%81%D1%8F%D0%BD,_%D0%A2%D0%B8%D0%B3%D1%80%D0%B0%D0%BD_%D0%92%D0%B0%D1%80%D1%82%D0%B0%D0%BD%D0%BE%D0%B2%D0%B8%D1%87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AD1-12E5-4B77-B670-77FC644B763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99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История 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Ю.Панчина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с генами пшеницы в геноме человека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AD1-12E5-4B77-B670-77FC644B763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42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AD1-12E5-4B77-B670-77FC644B763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49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AD1-12E5-4B77-B670-77FC644B763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46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AD1-12E5-4B77-B670-77FC644B763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75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AD1-12E5-4B77-B670-77FC644B763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06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AD1-12E5-4B77-B670-77FC644B763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68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AD1-12E5-4B77-B670-77FC644B763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61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Два</a:t>
            </a:r>
            <a:r>
              <a:rPr lang="ru-RU" baseline="0" dirty="0" smtClean="0"/>
              <a:t> непонятных слова:   </a:t>
            </a:r>
            <a:r>
              <a:rPr lang="en-US" baseline="0" dirty="0" err="1" smtClean="0"/>
              <a:t>Otzi</a:t>
            </a:r>
            <a:r>
              <a:rPr lang="en-US" baseline="0" dirty="0" smtClean="0"/>
              <a:t> </a:t>
            </a:r>
            <a:r>
              <a:rPr lang="ru-RU" baseline="0" dirty="0" smtClean="0"/>
              <a:t>и геном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AD1-12E5-4B77-B670-77FC644B763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60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19th of September 1991, the naturally mummified body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Iceman, also referred to as “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Ötzi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was discovered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Ötztal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Alps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an altitude of 3210 m. The glacier mummy lived around 3300 BCE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was approximately 40–50 years old when he died in the high alpine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area (Gaber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Künzel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1998). The Iceman is now curated, along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 well-preserved clothing and equipment, at the Archaeological Museum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Bolzano. Since his discovery in 1991, the body has been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of intensive study (e.g. Barfield et al., 1992;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Nedden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Wicke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1992;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Seidler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1992; Spindler., 2000). A variety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methods, including radiology and computer tomography (Murphy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al., 2003), histology (Nerlich et al., 2003), isotope analysis (Müller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 2003), botany (Oeggl et al., 2007), and genetic analyses (Ermini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al., 2008), have revealed important aspects of his life, health,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ultimately, his death.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AD1-12E5-4B77-B670-77FC644B763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3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AD1-12E5-4B77-B670-77FC644B763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2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r>
              <a:rPr lang="ru-RU" baseline="0" dirty="0" smtClean="0"/>
              <a:t> И.М. «Сколько информации в ответе Армянского радио: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Правда ли, что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Шахматы"/>
              </a:rPr>
              <a:t>шахматист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Петросян, Тигран Вартанович"/>
              </a:rPr>
              <a:t>Петросян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выиграл в лотерею</a:t>
            </a:r>
            <a:r>
              <a:rPr lang="ru-RU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машину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Правда, только не Петросян, а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Футбол"/>
              </a:rPr>
              <a:t>футболист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Иштоян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не машину, а швейную машинку, и не в лотерею, а в карты, и не выиграл, а проиграл.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AD1-12E5-4B77-B670-77FC644B763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4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AD1-12E5-4B77-B670-77FC644B763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508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вопросу о мини контрольной на 2м занятии. Приведена последовательность </a:t>
            </a:r>
            <a:r>
              <a:rPr lang="ru-RU" b="1" dirty="0" smtClean="0"/>
              <a:t>одной</a:t>
            </a:r>
            <a:r>
              <a:rPr lang="ru-RU" dirty="0" smtClean="0"/>
              <a:t> цепочки ДНК. Но ДНК-то </a:t>
            </a:r>
            <a:r>
              <a:rPr lang="ru-RU" dirty="0" err="1" smtClean="0"/>
              <a:t>двух-цепочечная</a:t>
            </a:r>
            <a:r>
              <a:rPr lang="ru-RU" dirty="0" smtClean="0"/>
              <a:t> !!!</a:t>
            </a:r>
          </a:p>
          <a:p>
            <a:endParaRPr lang="ru-RU" dirty="0" smtClean="0"/>
          </a:p>
          <a:p>
            <a:r>
              <a:rPr lang="ru-RU" dirty="0" smtClean="0"/>
              <a:t>Как написать последовательность второй цепочки?</a:t>
            </a:r>
          </a:p>
          <a:p>
            <a:endParaRPr lang="ru-RU" dirty="0" smtClean="0"/>
          </a:p>
          <a:p>
            <a:r>
              <a:rPr lang="ru-RU" dirty="0" smtClean="0"/>
              <a:t>Для тренировки, напишите последовательность второй цепочки участка ДНК из первой строчки.</a:t>
            </a:r>
          </a:p>
          <a:p>
            <a:r>
              <a:rPr lang="ru-RU" dirty="0" smtClean="0"/>
              <a:t>Подсказки ищите на следующих слайдах.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AD1-12E5-4B77-B670-77FC644B763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0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копировать ДНК?   Растащить цепочки. И к каждой </a:t>
            </a:r>
            <a:r>
              <a:rPr lang="ru-RU" dirty="0" err="1" smtClean="0"/>
              <a:t>одноцепочечной</a:t>
            </a:r>
            <a:r>
              <a:rPr lang="ru-RU" dirty="0" smtClean="0"/>
              <a:t> молекуле ДНК, последовательно к нуклеотиду пристраивать </a:t>
            </a:r>
            <a:r>
              <a:rPr lang="ru-RU" dirty="0" err="1" smtClean="0"/>
              <a:t>комплементарный</a:t>
            </a:r>
            <a:r>
              <a:rPr lang="ru-RU" dirty="0" smtClean="0"/>
              <a:t>  </a:t>
            </a:r>
          </a:p>
          <a:p>
            <a:r>
              <a:rPr lang="ru-RU" dirty="0" smtClean="0"/>
              <a:t>и соединять его уже</a:t>
            </a:r>
            <a:r>
              <a:rPr lang="ru-RU" baseline="0" dirty="0" smtClean="0"/>
              <a:t> построенной частью второй цепочки.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AD1-12E5-4B77-B670-77FC644B763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22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DFAD1-12E5-4B77-B670-77FC644B763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2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E7A6-32BE-4A06-89F2-8A626F150DDC}" type="datetime1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2045-8C96-4588-8375-37BFA3FF720E}" type="datetime1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5E2-C630-4A5A-BD1D-7950084CDAB9}" type="datetime1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A394-E625-4BDD-9A07-0B056B97AB21}" type="datetime1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41A9-5558-4948-B123-E51A2BD717CD}" type="datetime1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0F21-D93B-4C6E-8E7A-F8E21A262918}" type="datetime1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3EE0-70EB-4433-B0D5-354CD525D059}" type="datetime1">
              <a:rPr lang="ru-RU" smtClean="0"/>
              <a:pPr/>
              <a:t>07.09.2018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170E-6943-4E0F-9F1D-196326B5EA96}" type="datetime1">
              <a:rPr lang="ru-RU" smtClean="0"/>
              <a:pPr/>
              <a:t>07.09.2018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C5A-6595-42E4-8B34-1C217C2A8225}" type="datetime1">
              <a:rPr lang="ru-RU" smtClean="0"/>
              <a:pPr/>
              <a:t>07.09.2018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1AC5-70EC-4A8A-AE42-DD5B5A34280F}" type="datetime1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02DC-67CD-407F-8E43-3EBD2CBCB5A1}" type="datetime1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4DB2-E11C-4D29-AC5A-5F2446A7EC64}" type="datetime1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692C3-5C2B-418C-971C-864881747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.org/news/2016-01-scientists-helicobacter-pylori-contents-otzi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E%D0%BB%D1%8C%D1%86%D0%B0%D0%BD%D0%BE_(%D0%BF%D1%80%D0%BE%D0%B2%D0%B8%D0%BD%D1%86%D0%B8%D1%8F)" TargetMode="External"/><Relationship Id="rId2" Type="http://schemas.openxmlformats.org/officeDocument/2006/relationships/hyperlink" Target="https://ru.wikipedia.org/wiki/%D0%A1%D0%B5%D0%BD-%D0%96%D0%B5%D1%80%D0%BC%D0%B5%D0%BD%D1%81%D0%BA%D0%B8%D0%B9_%D0%B4%D0%BE%D0%B3%D0%BE%D0%B2%D0%BE%D1%80_(1919)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8%D0%B0%D1%85%D0%BC%D0%B0%D1%82%D1%8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A4%D1%83%D1%82%D0%B1%D0%BE%D0%BB" TargetMode="External"/><Relationship Id="rId4" Type="http://schemas.openxmlformats.org/officeDocument/2006/relationships/hyperlink" Target="https://ru.wikipedia.org/wiki/%D0%9F%D0%B5%D1%82%D1%80%D0%BE%D1%81%D1%8F%D0%BD,_%D0%A2%D0%B8%D0%B3%D1%80%D0%B0%D0%BD_%D0%92%D0%B0%D1%80%D1%82%D0%B0%D0%BD%D0%BE%D0%B2%D0%B8%D1%8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91_%D0%B3%D0%BE%D0%B4" TargetMode="External"/><Relationship Id="rId7" Type="http://schemas.openxmlformats.org/officeDocument/2006/relationships/hyperlink" Target="https://ru.wikipedia.org/wiki/%D0%98%D0%BD%D1%81%D0%B1%D1%80%D1%83%D0%BA" TargetMode="External"/><Relationship Id="rId2" Type="http://schemas.openxmlformats.org/officeDocument/2006/relationships/hyperlink" Target="https://ru.wikipedia.org/wiki/19_%D1%81%D0%B5%D0%BD%D1%82%D1%8F%D0%B1%D1%80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B%D0%B5%D0%B4%D0%BE%D1%80%D1%83%D0%B1" TargetMode="External"/><Relationship Id="rId5" Type="http://schemas.openxmlformats.org/officeDocument/2006/relationships/hyperlink" Target="https://ru.wikipedia.org/wiki/%D0%9E%D1%82%D0%B1%D0%BE%D0%B9%D0%BD%D1%8B%D0%B9_%D0%BC%D0%BE%D0%BB%D0%BE%D1%82%D0%BE%D0%BA" TargetMode="External"/><Relationship Id="rId4" Type="http://schemas.openxmlformats.org/officeDocument/2006/relationships/hyperlink" Target="https://ru.wikipedia.org/wiki/%D0%9D%D1%8E%D1%80%D0%BD%D0%B1%D0%B5%D1%80%D0%B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4260"/>
            <a:ext cx="8229600" cy="65803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План занятия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33410"/>
            <a:ext cx="8229600" cy="6221610"/>
          </a:xfrm>
        </p:spPr>
        <p:txBody>
          <a:bodyPr>
            <a:normAutofit fontScale="85000" lnSpcReduction="20000"/>
          </a:bodyPr>
          <a:lstStyle/>
          <a:p>
            <a:r>
              <a:rPr lang="ru-RU" sz="5000" dirty="0" smtClean="0"/>
              <a:t>Представление </a:t>
            </a:r>
            <a:r>
              <a:rPr lang="ru-RU" sz="5000" dirty="0" err="1" smtClean="0"/>
              <a:t>преподов</a:t>
            </a:r>
            <a:endParaRPr lang="ru-RU" sz="5000" dirty="0" smtClean="0"/>
          </a:p>
          <a:p>
            <a:r>
              <a:rPr lang="en-US" sz="5000" dirty="0" smtClean="0"/>
              <a:t>Otzi</a:t>
            </a:r>
            <a:endParaRPr lang="ru-RU" sz="5000" dirty="0" smtClean="0"/>
          </a:p>
          <a:p>
            <a:pPr lvl="1"/>
            <a:r>
              <a:rPr lang="ru-RU" dirty="0"/>
              <a:t>Про </a:t>
            </a:r>
            <a:r>
              <a:rPr lang="en-US" dirty="0" err="1"/>
              <a:t>otzi</a:t>
            </a:r>
            <a:endParaRPr lang="ru-RU" dirty="0"/>
          </a:p>
          <a:p>
            <a:pPr lvl="1"/>
            <a:r>
              <a:rPr lang="ru-RU" dirty="0" smtClean="0"/>
              <a:t>геном</a:t>
            </a:r>
            <a:endParaRPr lang="ru-RU" dirty="0"/>
          </a:p>
          <a:p>
            <a:pPr lvl="1"/>
            <a:r>
              <a:rPr lang="ru-RU" dirty="0" smtClean="0"/>
              <a:t>секвенирование</a:t>
            </a:r>
            <a:endParaRPr lang="ru-RU" dirty="0"/>
          </a:p>
          <a:p>
            <a:r>
              <a:rPr lang="ru-RU" sz="5000" dirty="0"/>
              <a:t>Что можно прочитать в геноме</a:t>
            </a:r>
            <a:r>
              <a:rPr lang="en-US" sz="5000" dirty="0"/>
              <a:t> (</a:t>
            </a:r>
            <a:r>
              <a:rPr lang="ru-RU" sz="5000" dirty="0"/>
              <a:t>и </a:t>
            </a:r>
            <a:r>
              <a:rPr lang="ru-RU" sz="5000" dirty="0" err="1"/>
              <a:t>метагеноме</a:t>
            </a:r>
            <a:r>
              <a:rPr lang="ru-RU" sz="5000" dirty="0"/>
              <a:t>) </a:t>
            </a:r>
            <a:r>
              <a:rPr lang="en-US" sz="5000" dirty="0"/>
              <a:t>Otzi</a:t>
            </a:r>
          </a:p>
          <a:p>
            <a:pPr lvl="1"/>
            <a:r>
              <a:rPr lang="ru-RU" dirty="0"/>
              <a:t>Родство</a:t>
            </a:r>
          </a:p>
          <a:p>
            <a:pPr lvl="1"/>
            <a:r>
              <a:rPr lang="ru-RU" dirty="0" smtClean="0"/>
              <a:t>Болезни</a:t>
            </a:r>
            <a:endParaRPr lang="ru-RU" dirty="0"/>
          </a:p>
          <a:p>
            <a:r>
              <a:rPr lang="ru-RU" b="1" dirty="0"/>
              <a:t>Мини-контрольная: </a:t>
            </a:r>
            <a:r>
              <a:rPr lang="ru-RU" b="1" dirty="0" err="1"/>
              <a:t>компл</a:t>
            </a:r>
            <a:r>
              <a:rPr lang="ru-RU" b="1" dirty="0"/>
              <a:t> цепочка; ген </a:t>
            </a:r>
            <a:r>
              <a:rPr lang="ru-RU" b="1" dirty="0" smtClean="0"/>
              <a:t>3-пептида</a:t>
            </a:r>
            <a:endParaRPr lang="en-US" dirty="0" smtClean="0"/>
          </a:p>
          <a:p>
            <a:r>
              <a:rPr lang="ru-RU" sz="5000" dirty="0"/>
              <a:t>Как получить зачет. Рейтинг</a:t>
            </a:r>
          </a:p>
          <a:p>
            <a:r>
              <a:rPr lang="ru-RU" sz="5000" dirty="0"/>
              <a:t>Доменная система.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0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ce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410" y="548625"/>
            <a:ext cx="6067990" cy="36407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6285" y="4549676"/>
            <a:ext cx="768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Iceman (reconstruction by </a:t>
            </a:r>
            <a:r>
              <a:rPr lang="en-US" dirty="0" err="1" smtClean="0"/>
              <a:t>Adrie</a:t>
            </a:r>
            <a:r>
              <a:rPr lang="en-US" dirty="0" smtClean="0"/>
              <a:t> and </a:t>
            </a:r>
            <a:r>
              <a:rPr lang="en-US" dirty="0" err="1" smtClean="0"/>
              <a:t>Alfons</a:t>
            </a:r>
            <a:r>
              <a:rPr lang="en-US" dirty="0" smtClean="0"/>
              <a:t> </a:t>
            </a:r>
            <a:r>
              <a:rPr lang="en-US" dirty="0" err="1" smtClean="0"/>
              <a:t>Kennis</a:t>
            </a:r>
            <a:r>
              <a:rPr lang="en-US" dirty="0" smtClean="0"/>
              <a:t>). Credit: Reconstruction by </a:t>
            </a:r>
            <a:r>
              <a:rPr lang="en-US" dirty="0" err="1" smtClean="0"/>
              <a:t>Kennis</a:t>
            </a:r>
            <a:r>
              <a:rPr lang="en-US" dirty="0" smtClean="0"/>
              <a:t> © South Tyrol Museum of Archaeology,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Ochsenreiter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Read more at: </a:t>
            </a:r>
            <a:r>
              <a:rPr lang="en-US" dirty="0" smtClean="0">
                <a:hlinkClick r:id="rId3"/>
              </a:rPr>
              <a:t>https://phys.org/news/2016-01-scientists-helicobacter-pylori-contents-otzi.html#jCp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588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Политика и наука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4302" y="750572"/>
            <a:ext cx="410567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Закон есть закон.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ru-RU" sz="2000" dirty="0" smtClean="0"/>
              <a:t>Фердинанд</a:t>
            </a:r>
            <a:r>
              <a:rPr lang="en-US" sz="2000" dirty="0" smtClean="0"/>
              <a:t> </a:t>
            </a:r>
            <a:r>
              <a:rPr lang="ru-RU" sz="2000" dirty="0" smtClean="0"/>
              <a:t>роняет </a:t>
            </a:r>
            <a:r>
              <a:rPr lang="ru-RU" sz="2000" dirty="0"/>
              <a:t>фразу о том, что он родился в этом трактире на </a:t>
            </a:r>
            <a:r>
              <a:rPr lang="ru-RU" sz="2000" dirty="0" smtClean="0"/>
              <a:t>кухне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ru-RU" sz="2000" dirty="0" smtClean="0"/>
              <a:t>Джузеппе</a:t>
            </a:r>
            <a:r>
              <a:rPr lang="en-US" sz="2000" dirty="0" smtClean="0"/>
              <a:t> </a:t>
            </a:r>
            <a:r>
              <a:rPr lang="ru-RU" sz="2000" dirty="0"/>
              <a:t>провозглашает, что Фердинанд </a:t>
            </a:r>
            <a:r>
              <a:rPr lang="ru-RU" sz="2000" dirty="0" smtClean="0"/>
              <a:t>не </a:t>
            </a:r>
            <a:r>
              <a:rPr lang="ru-RU" sz="2000" dirty="0"/>
              <a:t>имеет права задерживать </a:t>
            </a:r>
            <a:r>
              <a:rPr lang="ru-RU" sz="2000" dirty="0" smtClean="0"/>
              <a:t>его. Фердинанд -</a:t>
            </a:r>
            <a:endParaRPr lang="ru-RU" sz="2000" dirty="0"/>
          </a:p>
          <a:p>
            <a:r>
              <a:rPr lang="en-US" sz="2000" dirty="0" smtClean="0"/>
              <a:t> </a:t>
            </a:r>
            <a:r>
              <a:rPr lang="ru-RU" sz="2000" dirty="0" smtClean="0"/>
              <a:t>не француз: он  родился в Италии, т.к.  граница проходит через трактир и кухня – в Италии!</a:t>
            </a:r>
          </a:p>
          <a:p>
            <a:endParaRPr lang="en-US" sz="2000" dirty="0" smtClean="0"/>
          </a:p>
          <a:p>
            <a:r>
              <a:rPr lang="ru-RU" sz="2000" dirty="0" smtClean="0"/>
              <a:t>Во французской полиции. «Я родился в Италии от матери-итальянки и неизвестного отца. Работаю во французской полиции. Правда, что я француз?»</a:t>
            </a:r>
          </a:p>
          <a:p>
            <a:endParaRPr lang="en-US" sz="2000" dirty="0" smtClean="0"/>
          </a:p>
        </p:txBody>
      </p:sp>
      <p:pic>
        <p:nvPicPr>
          <p:cNvPr id="9" name="Picture 10" descr="Image result for &quot;Ð·Ð°ÐºÐ¾Ð½ ÐµÑÑÑ Ð·Ð°ÐºÐ¾Ð½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00" y="74065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" name="TextBox 6"/>
          <p:cNvSpPr txBox="1"/>
          <p:nvPr/>
        </p:nvSpPr>
        <p:spPr>
          <a:xfrm>
            <a:off x="4264760" y="1201510"/>
            <a:ext cx="1728225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/>
              <a:t>Джузеппе -  итальянский контрабандист</a:t>
            </a:r>
            <a:endParaRPr lang="ru-RU" dirty="0"/>
          </a:p>
        </p:txBody>
      </p:sp>
      <p:sp useBgFill="1">
        <p:nvSpPr>
          <p:cNvPr id="4" name="TextBox 3"/>
          <p:cNvSpPr txBox="1"/>
          <p:nvPr/>
        </p:nvSpPr>
        <p:spPr>
          <a:xfrm>
            <a:off x="7529185" y="932675"/>
            <a:ext cx="176663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/>
              <a:t>Фердинанд – французский полицейский - таможенник </a:t>
            </a:r>
            <a:endParaRPr lang="ru-RU" dirty="0"/>
          </a:p>
        </p:txBody>
      </p:sp>
      <p:pic>
        <p:nvPicPr>
          <p:cNvPr id="10" name="Picture 16" descr="Image result for Ð·Ð°ÐºÐ¾Ð½ ÐµÑÑÑ Ð·Ð°ÐºÐ¾Ð½ ÑÐ¸Ð»ÑÐ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15" y="2699304"/>
            <a:ext cx="3610070" cy="26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26354" y="5349250"/>
            <a:ext cx="4608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Хэппи</a:t>
            </a:r>
            <a:r>
              <a:rPr lang="ru-RU" sz="2000" dirty="0" smtClean="0"/>
              <a:t> </a:t>
            </a:r>
            <a:r>
              <a:rPr lang="ru-RU" sz="2000" dirty="0" err="1" smtClean="0"/>
              <a:t>энд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Хозяин трактира</a:t>
            </a:r>
            <a:r>
              <a:rPr lang="en-US" sz="2000" dirty="0" smtClean="0"/>
              <a:t>: </a:t>
            </a:r>
            <a:r>
              <a:rPr lang="ru-RU" sz="2000" dirty="0" smtClean="0"/>
              <a:t>«Я перенес границу потому, что  итальянцам для посещения сортира приходилось нарушать границу. </a:t>
            </a:r>
            <a:endParaRPr lang="ru-RU" sz="20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0640" y="164575"/>
            <a:ext cx="85259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Граница между Италией и Австрией была установлена в 1919 году по </a:t>
            </a:r>
            <a:r>
              <a:rPr lang="ru-RU" sz="2400" dirty="0" err="1" smtClean="0">
                <a:hlinkClick r:id="rId2" tooltip="Сен-Жерменский договор (1919)"/>
              </a:rPr>
              <a:t>Сен-Жерменскому</a:t>
            </a:r>
            <a:r>
              <a:rPr lang="ru-RU" sz="2400" dirty="0" smtClean="0">
                <a:hlinkClick r:id="rId2" tooltip="Сен-Жерменский договор (1919)"/>
              </a:rPr>
              <a:t> договору</a:t>
            </a:r>
            <a:r>
              <a:rPr lang="ru-RU" sz="2400" dirty="0" smtClean="0"/>
              <a:t> между долинами </a:t>
            </a:r>
            <a:r>
              <a:rPr lang="ru-RU" sz="2400" dirty="0" err="1" smtClean="0"/>
              <a:t>Иннталь</a:t>
            </a:r>
            <a:r>
              <a:rPr lang="ru-RU" sz="2400" dirty="0" smtClean="0"/>
              <a:t> и </a:t>
            </a:r>
            <a:r>
              <a:rPr lang="ru-RU" sz="2400" dirty="0" err="1" smtClean="0"/>
              <a:t>Эчталь</a:t>
            </a:r>
            <a:r>
              <a:rPr lang="ru-RU" sz="2400" dirty="0" smtClean="0"/>
              <a:t>. В области долины </a:t>
            </a:r>
            <a:r>
              <a:rPr lang="ru-RU" sz="2400" dirty="0" err="1" smtClean="0"/>
              <a:t>Тизенйох</a:t>
            </a:r>
            <a:r>
              <a:rPr lang="ru-RU" sz="2400" dirty="0" smtClean="0"/>
              <a:t> из-за снежного покрова ледника границу было нелегко определить, поэтому</a:t>
            </a:r>
          </a:p>
          <a:p>
            <a:endParaRPr lang="ru-RU" sz="2400" dirty="0" smtClean="0"/>
          </a:p>
          <a:p>
            <a:r>
              <a:rPr lang="ru-RU" sz="2400" dirty="0" smtClean="0"/>
              <a:t>власти назначили на 2 октября 1991 года измерение прохождения границы, в результате чего было установлено, что тело было обнаружено в </a:t>
            </a:r>
            <a:r>
              <a:rPr lang="ru-RU" sz="2400" dirty="0" smtClean="0">
                <a:hlinkClick r:id="rId3" tooltip="Больцано (провинция)"/>
              </a:rPr>
              <a:t>Южном Тироле</a:t>
            </a:r>
            <a:r>
              <a:rPr lang="ru-RU" sz="2400" dirty="0" smtClean="0"/>
              <a:t> на территории Италии, в </a:t>
            </a:r>
            <a:r>
              <a:rPr lang="ru-RU" sz="2400" b="1" dirty="0" smtClean="0"/>
              <a:t>92,56 м </a:t>
            </a:r>
            <a:r>
              <a:rPr lang="ru-RU" sz="2400" dirty="0" smtClean="0"/>
              <a:t>от границы с Австрией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7450" y="4043480"/>
            <a:ext cx="7911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Найден немецкими туристами. 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 леднике неустановленной принадлежности.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Доставлен в Инсбрук (Австрия).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Изучен австрийскими </a:t>
            </a:r>
            <a:r>
              <a:rPr lang="ru-RU" sz="2400" dirty="0" smtClean="0">
                <a:solidFill>
                  <a:srgbClr val="FF0000"/>
                </a:solidFill>
              </a:rPr>
              <a:t>учеными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Мумия принадлежит Австрии или Италии?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2. Геном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475" y="971080"/>
            <a:ext cx="8295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Гено́м</a:t>
            </a:r>
            <a:r>
              <a:rPr lang="ru-RU" sz="2800" dirty="0" smtClean="0"/>
              <a:t> — совокупность 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наследуемой 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информации</a:t>
            </a:r>
            <a:r>
              <a:rPr lang="ru-RU" sz="2800" dirty="0" smtClean="0"/>
              <a:t>,  заключенной в клетке организма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43732" y="1925187"/>
            <a:ext cx="799622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Информация</a:t>
            </a:r>
            <a:r>
              <a:rPr lang="ru-RU" sz="2800" dirty="0" smtClean="0"/>
              <a:t> </a:t>
            </a:r>
            <a:r>
              <a:rPr lang="ru-RU" sz="2800" dirty="0" smtClean="0"/>
              <a:t>– это что-то нематериальное! </a:t>
            </a:r>
          </a:p>
          <a:p>
            <a:endParaRPr lang="en-US" sz="2800" dirty="0" smtClean="0"/>
          </a:p>
          <a:p>
            <a:r>
              <a:rPr lang="ru-RU" sz="2800" dirty="0" smtClean="0"/>
              <a:t>Должен быть носитель информации. </a:t>
            </a:r>
          </a:p>
          <a:p>
            <a:r>
              <a:rPr lang="ru-RU" sz="2800" dirty="0" smtClean="0"/>
              <a:t>Возможно перекодирование с одного носителя на </a:t>
            </a:r>
            <a:endParaRPr lang="ru-RU" sz="2800" dirty="0" smtClean="0"/>
          </a:p>
          <a:p>
            <a:r>
              <a:rPr lang="ru-RU" sz="2800" dirty="0" smtClean="0"/>
              <a:t>другой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На каких носителях закодирована наследуемая </a:t>
            </a:r>
            <a:endParaRPr lang="ru-RU" sz="2800" dirty="0" smtClean="0"/>
          </a:p>
          <a:p>
            <a:r>
              <a:rPr lang="ru-RU" sz="2800" dirty="0" smtClean="0"/>
              <a:t>информация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43732" y="5454691"/>
            <a:ext cx="8099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Вопрос И.М. «Сколько информации в ответе Армянского радио:</a:t>
            </a:r>
          </a:p>
          <a:p>
            <a:r>
              <a:rPr lang="ru-RU" i="1" dirty="0"/>
              <a:t>Правда ли, что </a:t>
            </a:r>
            <a:r>
              <a:rPr lang="en-US" i="1" dirty="0"/>
              <a:t>[</a:t>
            </a:r>
            <a:r>
              <a:rPr lang="ru-RU" i="1" dirty="0">
                <a:hlinkClick r:id="rId3" tooltip="Шахматы"/>
              </a:rPr>
              <a:t>шахматист</a:t>
            </a:r>
            <a:r>
              <a:rPr lang="en-US" i="1" dirty="0"/>
              <a:t>]</a:t>
            </a:r>
            <a:r>
              <a:rPr lang="ru-RU" i="1" dirty="0"/>
              <a:t> </a:t>
            </a:r>
            <a:r>
              <a:rPr lang="ru-RU" i="1" dirty="0">
                <a:hlinkClick r:id="rId4" tooltip="Петросян, Тигран Вартанович"/>
              </a:rPr>
              <a:t>Петросян</a:t>
            </a:r>
            <a:r>
              <a:rPr lang="ru-RU" i="1" dirty="0"/>
              <a:t> выиграл в лотерею машину</a:t>
            </a:r>
            <a:r>
              <a:rPr lang="ru-RU" dirty="0"/>
              <a:t>?</a:t>
            </a:r>
            <a:br>
              <a:rPr lang="ru-RU" dirty="0"/>
            </a:br>
            <a:r>
              <a:rPr lang="ru-RU" i="1" dirty="0"/>
              <a:t>— Правда, только не Петросян, а </a:t>
            </a:r>
            <a:r>
              <a:rPr lang="en-US" i="1" dirty="0"/>
              <a:t>[</a:t>
            </a:r>
            <a:r>
              <a:rPr lang="ru-RU" i="1" dirty="0">
                <a:hlinkClick r:id="rId5" tooltip="Футбол"/>
              </a:rPr>
              <a:t>футболист</a:t>
            </a:r>
            <a:r>
              <a:rPr lang="en-US" i="1" dirty="0"/>
              <a:t>]</a:t>
            </a:r>
            <a:r>
              <a:rPr lang="ru-RU" i="1" dirty="0"/>
              <a:t> Иштоян и не машину, а швейную машинку, и не в лотерею, а в карты, и не выиграл, а проиграл</a:t>
            </a:r>
            <a:r>
              <a:rPr lang="ru-RU" i="1" dirty="0" smtClean="0"/>
              <a:t>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25" y="557369"/>
            <a:ext cx="7510801" cy="613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7020" y="126170"/>
            <a:ext cx="4614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Полный геном человека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76390" y="6191775"/>
            <a:ext cx="2133600" cy="365125"/>
          </a:xfrm>
        </p:spPr>
        <p:txBody>
          <a:bodyPr/>
          <a:lstStyle/>
          <a:p>
            <a:fld id="{B3A692C3-5C2B-418C-971C-86488174740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82805" y="1163105"/>
            <a:ext cx="14611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Информатика:</a:t>
            </a:r>
          </a:p>
          <a:p>
            <a:r>
              <a:rPr lang="ru-RU" sz="1200" dirty="0" smtClean="0"/>
              <a:t>Что больше:</a:t>
            </a:r>
          </a:p>
          <a:p>
            <a:r>
              <a:rPr lang="ru-RU" sz="1200" dirty="0" smtClean="0"/>
              <a:t>16882 или</a:t>
            </a:r>
          </a:p>
          <a:p>
            <a:r>
              <a:rPr lang="ru-RU" sz="1200" dirty="0" smtClean="0"/>
              <a:t>148</a:t>
            </a:r>
            <a:r>
              <a:rPr lang="en-US" sz="1200" dirty="0" smtClean="0"/>
              <a:t>M?</a:t>
            </a:r>
          </a:p>
          <a:p>
            <a:endParaRPr lang="ru-RU" sz="1200" dirty="0" smtClean="0"/>
          </a:p>
          <a:p>
            <a:r>
              <a:rPr lang="ru-RU" sz="1200" b="1" dirty="0" smtClean="0"/>
              <a:t>Внимание</a:t>
            </a:r>
            <a:r>
              <a:rPr lang="en-US" sz="1200" b="1" dirty="0" smtClean="0"/>
              <a:t> </a:t>
            </a:r>
            <a:r>
              <a:rPr lang="ru-RU" sz="1200" b="1" dirty="0" smtClean="0"/>
              <a:t>к  </a:t>
            </a:r>
          </a:p>
          <a:p>
            <a:r>
              <a:rPr lang="ru-RU" sz="1200" b="1" dirty="0" smtClean="0"/>
              <a:t>деталям</a:t>
            </a:r>
            <a:r>
              <a:rPr lang="en-US" sz="1200" b="1" dirty="0" smtClean="0"/>
              <a:t>:</a:t>
            </a:r>
          </a:p>
          <a:p>
            <a:r>
              <a:rPr lang="ru-RU" sz="1200" dirty="0" smtClean="0"/>
              <a:t>троллейбусы </a:t>
            </a:r>
            <a:br>
              <a:rPr lang="ru-RU" sz="1200" dirty="0" smtClean="0"/>
            </a:br>
            <a:r>
              <a:rPr lang="ru-RU" sz="1200" dirty="0" smtClean="0"/>
              <a:t>4, </a:t>
            </a:r>
            <a:r>
              <a:rPr lang="en-US" sz="1200" dirty="0" smtClean="0"/>
              <a:t>4M, 4</a:t>
            </a:r>
            <a:r>
              <a:rPr lang="ru-RU" sz="1200" dirty="0" smtClean="0"/>
              <a:t>К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На будущее, к вопросу о </a:t>
            </a:r>
            <a:r>
              <a:rPr lang="ru-RU" sz="1200" b="1" dirty="0" err="1" smtClean="0"/>
              <a:t>биоинформатике</a:t>
            </a:r>
            <a:r>
              <a:rPr lang="ru-RU" sz="1200" b="1" dirty="0" smtClean="0"/>
              <a:t>: </a:t>
            </a:r>
            <a:r>
              <a:rPr lang="en-US" sz="1200" b="1" dirty="0" err="1" smtClean="0"/>
              <a:t>fa</a:t>
            </a:r>
            <a:r>
              <a:rPr lang="en-US" sz="1200" b="1" dirty="0" smtClean="0"/>
              <a:t> </a:t>
            </a:r>
            <a:r>
              <a:rPr lang="en-US" sz="1200" dirty="0" smtClean="0"/>
              <a:t>– </a:t>
            </a:r>
            <a:r>
              <a:rPr lang="ru-RU" sz="1200" dirty="0" smtClean="0"/>
              <a:t>сокращение от </a:t>
            </a:r>
            <a:r>
              <a:rPr lang="en-US" sz="1200" b="1" dirty="0" err="1" smtClean="0"/>
              <a:t>fasta</a:t>
            </a:r>
            <a:r>
              <a:rPr lang="en-US" sz="1200" b="1" dirty="0" smtClean="0"/>
              <a:t>; </a:t>
            </a:r>
            <a:endParaRPr lang="ru-RU" sz="1200" b="1" dirty="0" smtClean="0"/>
          </a:p>
          <a:p>
            <a:r>
              <a:rPr lang="en-US" sz="1200" b="1" dirty="0" err="1" smtClean="0"/>
              <a:t>fasta</a:t>
            </a:r>
            <a:r>
              <a:rPr lang="en-US" sz="1200" b="1" dirty="0" smtClean="0"/>
              <a:t> </a:t>
            </a:r>
            <a:r>
              <a:rPr lang="en-US" sz="1200" dirty="0" smtClean="0"/>
              <a:t>– </a:t>
            </a:r>
            <a:r>
              <a:rPr lang="ru-RU" sz="1200" dirty="0" smtClean="0"/>
              <a:t>формат файла с </a:t>
            </a:r>
            <a:r>
              <a:rPr lang="ru-RU" sz="1200" dirty="0" err="1" smtClean="0"/>
              <a:t>последователь-ностью</a:t>
            </a:r>
            <a:r>
              <a:rPr lang="ru-RU" sz="1200" dirty="0" smtClean="0"/>
              <a:t> нуклеиновой кислоты или </a:t>
            </a:r>
            <a:r>
              <a:rPr lang="ru-RU" sz="1200" dirty="0" err="1" smtClean="0"/>
              <a:t>последователь-ностью</a:t>
            </a:r>
            <a:r>
              <a:rPr lang="ru-RU" sz="1200" dirty="0" smtClean="0"/>
              <a:t> белка.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640" y="279790"/>
            <a:ext cx="6658391" cy="640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029920" y="3429000"/>
            <a:ext cx="19639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А вот что </a:t>
            </a:r>
          </a:p>
          <a:p>
            <a:r>
              <a:rPr lang="ru-RU" sz="2400" dirty="0" smtClean="0"/>
              <a:t>внутри файла</a:t>
            </a:r>
            <a:br>
              <a:rPr lang="ru-RU" sz="2400" dirty="0" smtClean="0"/>
            </a:br>
            <a:r>
              <a:rPr lang="en-US" sz="2400" dirty="0" err="1" smtClean="0"/>
              <a:t>chrMT.fa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(фрагмент)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15" y="971080"/>
            <a:ext cx="8948046" cy="419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2235" y="241385"/>
            <a:ext cx="71803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Полный геном человека</a:t>
            </a:r>
            <a:r>
              <a:rPr lang="ru-RU" sz="2400" dirty="0" smtClean="0"/>
              <a:t>. Другой носитель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ru-RU" sz="2400" dirty="0" smtClean="0">
              <a:sym typeface="Wingdings" pitchFamily="2" charset="2"/>
            </a:endParaRPr>
          </a:p>
          <a:p>
            <a:r>
              <a:rPr lang="ru-RU" sz="2400" dirty="0" smtClean="0">
                <a:sym typeface="Wingdings" pitchFamily="2" charset="2"/>
              </a:rPr>
              <a:t>Хромосомы в ядре одной клетки человека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44510" y="5502870"/>
            <a:ext cx="6375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Bolzer</a:t>
            </a:r>
            <a:r>
              <a:rPr lang="en-US" sz="2000" i="1" dirty="0" smtClean="0"/>
              <a:t> A</a:t>
            </a:r>
            <a:r>
              <a:rPr lang="ru-RU" sz="2000" i="1" dirty="0" smtClean="0"/>
              <a:t> </a:t>
            </a:r>
            <a:r>
              <a:rPr lang="en-US" sz="2000" i="1" dirty="0" smtClean="0"/>
              <a:t>et al. Three-dimensional maps of all chromosomes in human male fibroblast nuclei and </a:t>
            </a:r>
            <a:r>
              <a:rPr lang="en-US" sz="2000" i="1" dirty="0" err="1" smtClean="0"/>
              <a:t>prometaphase</a:t>
            </a:r>
            <a:r>
              <a:rPr lang="en-US" sz="2000" i="1" dirty="0" smtClean="0"/>
              <a:t> rosettes. </a:t>
            </a:r>
            <a:r>
              <a:rPr lang="en-US" sz="2000" i="1" dirty="0" err="1" smtClean="0"/>
              <a:t>PLoS</a:t>
            </a:r>
            <a:r>
              <a:rPr lang="en-US" sz="2000" i="1" dirty="0" smtClean="0"/>
              <a:t> Biol. 2005 May;3(5):e157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" name="Picture 2" descr="F:\Common\Education\FBB\Year_02\Term_6\Lectures\3Dcomparison\Examples\1nwq_n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913955"/>
            <a:ext cx="24336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 descr="nucleosome_1.png"/>
          <p:cNvPicPr>
            <a:picLocks noChangeAspect="1"/>
          </p:cNvPicPr>
          <p:nvPr/>
        </p:nvPicPr>
        <p:blipFill>
          <a:blip r:embed="rId4" cstate="print"/>
          <a:srcRect l="7447" t="787" r="7447" b="1575"/>
          <a:stretch>
            <a:fillRect/>
          </a:stretch>
        </p:blipFill>
        <p:spPr bwMode="auto">
          <a:xfrm rot="16200000">
            <a:off x="5413566" y="398349"/>
            <a:ext cx="2995592" cy="406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5620" y="3889860"/>
            <a:ext cx="41477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Verdana" pitchFamily="34" charset="0"/>
              </a:rPr>
              <a:t>ДНК </a:t>
            </a:r>
            <a:r>
              <a:rPr lang="ru-RU" sz="2400" dirty="0" smtClean="0">
                <a:latin typeface="Verdana" pitchFamily="34" charset="0"/>
              </a:rPr>
              <a:t>человека на </a:t>
            </a:r>
            <a:r>
              <a:rPr lang="en-US" sz="2400" dirty="0" smtClean="0">
                <a:latin typeface="Verdana" pitchFamily="34" charset="0"/>
              </a:rPr>
              <a:t>“</a:t>
            </a:r>
            <a:r>
              <a:rPr lang="ru-RU" sz="2400" dirty="0" smtClean="0">
                <a:latin typeface="Verdana" pitchFamily="34" charset="0"/>
              </a:rPr>
              <a:t>катушке</a:t>
            </a:r>
            <a:r>
              <a:rPr lang="en-US" sz="2400" dirty="0" smtClean="0">
                <a:latin typeface="Verdana" pitchFamily="34" charset="0"/>
              </a:rPr>
              <a:t>”</a:t>
            </a:r>
            <a:r>
              <a:rPr lang="ru-RU" sz="2400" dirty="0" smtClean="0">
                <a:latin typeface="Verdana" pitchFamily="34" charset="0"/>
              </a:rPr>
              <a:t> из гистонов: вид сбоку</a:t>
            </a:r>
          </a:p>
          <a:p>
            <a:r>
              <a:rPr lang="ru-RU" sz="2400" dirty="0" smtClean="0">
                <a:latin typeface="Verdana" pitchFamily="34" charset="0"/>
              </a:rPr>
              <a:t>(гистоны – такие белки)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11541" y="894270"/>
            <a:ext cx="21140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itchFamily="34" charset="0"/>
              </a:rPr>
              <a:t>Двойная спираль</a:t>
            </a:r>
          </a:p>
          <a:p>
            <a:r>
              <a:rPr lang="ru-RU" sz="2400" dirty="0" smtClean="0">
                <a:latin typeface="Verdana" pitchFamily="34" charset="0"/>
              </a:rPr>
              <a:t>ДНК.</a:t>
            </a:r>
            <a:endParaRPr lang="en-US" sz="2400" dirty="0" smtClean="0">
              <a:latin typeface="Verdana" pitchFamily="34" charset="0"/>
            </a:endParaRPr>
          </a:p>
          <a:p>
            <a:endParaRPr lang="ru-RU" sz="2400" dirty="0" smtClean="0">
              <a:latin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</a:rPr>
              <a:t>Раскраска моя </a:t>
            </a:r>
            <a:r>
              <a:rPr lang="ru-RU" sz="2400" dirty="0" err="1" smtClean="0">
                <a:latin typeface="Verdana" pitchFamily="34" charset="0"/>
              </a:rPr>
              <a:t>ААл</a:t>
            </a:r>
            <a:r>
              <a:rPr lang="ru-RU" sz="2400" dirty="0" smtClean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  <a:sym typeface="Wingdings" pitchFamily="2" charset="2"/>
              </a:rPr>
              <a:t></a:t>
            </a:r>
            <a:endParaRPr lang="ru-RU" sz="2400" dirty="0" smtClean="0">
              <a:latin typeface="Verdana" pitchFamily="34" charset="0"/>
            </a:endParaRPr>
          </a:p>
          <a:p>
            <a:endParaRPr lang="ru-RU" sz="2400" dirty="0" smtClean="0">
              <a:latin typeface="Verdana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25620" y="932675"/>
            <a:ext cx="0" cy="4800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3860" y="202980"/>
            <a:ext cx="6774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Перекодировка.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ДНК (фрагмент)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4"/>
          <p:cNvSpPr/>
          <p:nvPr/>
        </p:nvSpPr>
        <p:spPr>
          <a:xfrm>
            <a:off x="1153955" y="5733300"/>
            <a:ext cx="6797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Обе структуры расшифрованы с помощью рентгеноструктурного анализа.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5575" y="202980"/>
            <a:ext cx="53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Химическая формула ДНК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24885" y="1662371"/>
            <a:ext cx="3686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Обратите внимание на стрелки: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каждая цепочка ДНК имеет ориентацию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от 5</a:t>
            </a:r>
            <a:r>
              <a:rPr lang="en-US" sz="2800" dirty="0" smtClean="0">
                <a:solidFill>
                  <a:srgbClr val="C00000"/>
                </a:solidFill>
              </a:rPr>
              <a:t>’- </a:t>
            </a:r>
            <a:r>
              <a:rPr lang="ru-RU" sz="2800" dirty="0" smtClean="0">
                <a:solidFill>
                  <a:srgbClr val="C00000"/>
                </a:solidFill>
              </a:rPr>
              <a:t>к</a:t>
            </a:r>
            <a:r>
              <a:rPr lang="en-US" sz="2800" dirty="0" smtClean="0">
                <a:solidFill>
                  <a:srgbClr val="C00000"/>
                </a:solidFill>
              </a:rPr>
              <a:t> 3’-</a:t>
            </a:r>
            <a:r>
              <a:rPr lang="ru-RU" sz="2800" dirty="0" smtClean="0">
                <a:solidFill>
                  <a:srgbClr val="C00000"/>
                </a:solidFill>
              </a:rPr>
              <a:t>концу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Цепочки ориентированы противоположно.</a:t>
            </a:r>
          </a:p>
          <a:p>
            <a:endParaRPr lang="ru-RU" sz="2800" dirty="0" smtClean="0"/>
          </a:p>
          <a:p>
            <a:r>
              <a:rPr lang="ru-RU" sz="2800" dirty="0" smtClean="0"/>
              <a:t>Информация считывается от 5</a:t>
            </a:r>
            <a:r>
              <a:rPr lang="en-US" sz="2800" dirty="0" smtClean="0"/>
              <a:t>’ </a:t>
            </a:r>
            <a:r>
              <a:rPr lang="ru-RU" sz="2800" dirty="0" smtClean="0"/>
              <a:t>к </a:t>
            </a:r>
            <a:r>
              <a:rPr lang="en-US" sz="2800" dirty="0" smtClean="0"/>
              <a:t>3’</a:t>
            </a:r>
            <a:endParaRPr lang="ru-RU" sz="28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55575" y="855865"/>
            <a:ext cx="5069309" cy="5607130"/>
            <a:chOff x="155575" y="433410"/>
            <a:chExt cx="5437187" cy="6000750"/>
          </a:xfrm>
        </p:grpSpPr>
        <p:pic>
          <p:nvPicPr>
            <p:cNvPr id="6" name="Picture 3" descr="D:\-=Gol=-\lect5\chain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575" y="433410"/>
              <a:ext cx="5437187" cy="6000750"/>
            </a:xfrm>
            <a:prstGeom prst="rect">
              <a:avLst/>
            </a:prstGeom>
            <a:noFill/>
          </p:spPr>
        </p:pic>
        <p:sp>
          <p:nvSpPr>
            <p:cNvPr id="7" name="Стрелка вниз 6"/>
            <p:cNvSpPr/>
            <p:nvPr/>
          </p:nvSpPr>
          <p:spPr>
            <a:xfrm rot="20795324">
              <a:off x="584412" y="2013021"/>
              <a:ext cx="484632" cy="37548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низ 7"/>
            <p:cNvSpPr/>
            <p:nvPr/>
          </p:nvSpPr>
          <p:spPr>
            <a:xfrm rot="9946150">
              <a:off x="4939050" y="1554059"/>
              <a:ext cx="484632" cy="37548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86480" y="165100"/>
            <a:ext cx="39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Последовательность этой ДНК:</a:t>
            </a:r>
          </a:p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TCTC </a:t>
            </a:r>
            <a:r>
              <a:rPr lang="ru-RU" sz="3200" b="1" dirty="0" smtClean="0"/>
              <a:t>или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GAGA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425" y="6501400"/>
            <a:ext cx="49542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Этот слайд нужен для </a:t>
            </a:r>
            <a:r>
              <a:rPr lang="ru-RU" sz="1200" dirty="0" err="1" smtClean="0"/>
              <a:t>миниконтрольной</a:t>
            </a:r>
            <a:r>
              <a:rPr lang="ru-RU" sz="1200" dirty="0" smtClean="0"/>
              <a:t>  14 сентября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30" y="0"/>
            <a:ext cx="8487505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Как сфотографировали хромосомы.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8255" y="932675"/>
            <a:ext cx="5311760" cy="4869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14815" y="5618085"/>
            <a:ext cx="6029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 smtClean="0"/>
          </a:p>
          <a:p>
            <a:endParaRPr lang="ru-RU" sz="1400" i="1" dirty="0" smtClean="0"/>
          </a:p>
          <a:p>
            <a:r>
              <a:rPr lang="en-US" sz="1400" i="1" dirty="0" err="1" smtClean="0"/>
              <a:t>Speicher</a:t>
            </a:r>
            <a:r>
              <a:rPr lang="en-US" sz="1400" i="1" dirty="0" smtClean="0"/>
              <a:t> MR, Carter NP. The new </a:t>
            </a:r>
            <a:r>
              <a:rPr lang="en-US" sz="1400" i="1" dirty="0" err="1" smtClean="0"/>
              <a:t>cytogenetics</a:t>
            </a:r>
            <a:r>
              <a:rPr lang="en-US" sz="1400" i="1" dirty="0" smtClean="0"/>
              <a:t>: blurring the boundaries with molecular biology. Nat Rev Genet. 2005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3830" y="2200040"/>
            <a:ext cx="3223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Гибридизация</a:t>
            </a:r>
            <a:r>
              <a:rPr lang="ru-RU" sz="2400" dirty="0" smtClean="0"/>
              <a:t> ДНК с меченой пробой (</a:t>
            </a:r>
            <a:r>
              <a:rPr lang="ru-RU" sz="2400" dirty="0" err="1" smtClean="0"/>
              <a:t>например,флюорофором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54690" y="1931205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ru-RU" alt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Познакомьтесь с нами</a:t>
            </a:r>
            <a:endParaRPr lang="ru-RU" alt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z="2400" smtClean="0"/>
              <a:pPr/>
              <a:t>2</a:t>
            </a:fld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0530" y="0"/>
            <a:ext cx="3763689" cy="108629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FISH (fluorescence in situ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hybridisation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5" y="1163105"/>
            <a:ext cx="5762555" cy="362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31390" y="3582620"/>
            <a:ext cx="257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 smtClean="0"/>
          </a:p>
          <a:p>
            <a:r>
              <a:rPr lang="en-US" sz="1400" i="1" dirty="0" err="1" smtClean="0"/>
              <a:t>Boltzer</a:t>
            </a:r>
            <a:r>
              <a:rPr lang="en-US" sz="1400" i="1" dirty="0" smtClean="0"/>
              <a:t> et al.,  PLOS Biol. 2005  </a:t>
            </a:r>
            <a:endParaRPr lang="ru-RU" sz="14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70640" y="4802611"/>
            <a:ext cx="5376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Glukhov</a:t>
            </a:r>
            <a:r>
              <a:rPr lang="en-US" sz="1400" i="1" dirty="0" smtClean="0"/>
              <a:t> et al. The Broken MLL Gene Is Frequently Located Outside the</a:t>
            </a:r>
            <a:r>
              <a:rPr lang="ru-RU" sz="1400" i="1" dirty="0" smtClean="0"/>
              <a:t> </a:t>
            </a:r>
            <a:r>
              <a:rPr lang="en-US" sz="1400" i="1" dirty="0" smtClean="0"/>
              <a:t>Inherent Chromosome Territory in Human Lymphoid Cells Treated with DNA </a:t>
            </a:r>
            <a:r>
              <a:rPr lang="en-US" sz="1400" i="1" dirty="0" err="1" smtClean="0"/>
              <a:t>Topoisomerase</a:t>
            </a:r>
            <a:r>
              <a:rPr lang="en-US" sz="1400" i="1" dirty="0" smtClean="0"/>
              <a:t> II Poison </a:t>
            </a:r>
            <a:r>
              <a:rPr lang="en-US" sz="1400" i="1" dirty="0" err="1" smtClean="0"/>
              <a:t>Etoposide</a:t>
            </a:r>
            <a:r>
              <a:rPr lang="en-US" sz="1400" i="1" dirty="0" smtClean="0"/>
              <a:t>. </a:t>
            </a:r>
            <a:r>
              <a:rPr lang="en-US" sz="1400" dirty="0" err="1" smtClean="0"/>
              <a:t>PLoS</a:t>
            </a:r>
            <a:r>
              <a:rPr lang="en-US" sz="1400" dirty="0" smtClean="0"/>
              <a:t> One. 2013 8(9):e75871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175" y="4152004"/>
            <a:ext cx="2920538" cy="27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639002" y="3044950"/>
            <a:ext cx="3504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Chromosome painting.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235" y="6040540"/>
            <a:ext cx="550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Предложите сами как покрасить хромосомы целиком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в разные цвета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35" y="0"/>
            <a:ext cx="5299890" cy="151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151015" y="6424590"/>
            <a:ext cx="2483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Информатика</a:t>
            </a:r>
            <a:r>
              <a:rPr lang="en-US" sz="1200" dirty="0" smtClean="0"/>
              <a:t>: RGB</a:t>
            </a:r>
            <a:r>
              <a:rPr lang="ru-RU" sz="1200" dirty="0" smtClean="0"/>
              <a:t> – </a:t>
            </a:r>
            <a:r>
              <a:rPr lang="en-US" sz="1200" dirty="0" smtClean="0"/>
              <a:t>red green blue</a:t>
            </a:r>
            <a:endParaRPr lang="ru-RU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53955" y="2377615"/>
            <a:ext cx="6953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Состав генома человека. Наследование ДНК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60738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35" y="241384"/>
            <a:ext cx="8911765" cy="134417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Как определить последовательность ДНК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секвенировать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ДНК (на примере ДНК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Otzi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665" y="1892800"/>
            <a:ext cx="8229600" cy="452596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Митохондриальный</a:t>
            </a:r>
            <a:r>
              <a:rPr lang="ru-RU" dirty="0" smtClean="0"/>
              <a:t> геном.</a:t>
            </a:r>
            <a:br>
              <a:rPr lang="ru-RU" dirty="0" smtClean="0"/>
            </a:br>
            <a:r>
              <a:rPr lang="en-US" dirty="0" err="1" smtClean="0"/>
              <a:t>Ermini</a:t>
            </a:r>
            <a:r>
              <a:rPr lang="en-US" dirty="0" smtClean="0"/>
              <a:t>, L. et al. Complete mitochondrial genome sequence of the Tyrolean</a:t>
            </a:r>
            <a:r>
              <a:rPr lang="ru-RU" dirty="0" smtClean="0"/>
              <a:t> </a:t>
            </a:r>
            <a:r>
              <a:rPr lang="en-US" dirty="0" smtClean="0"/>
              <a:t>Iceman. </a:t>
            </a:r>
            <a:r>
              <a:rPr lang="en-US" dirty="0" err="1" smtClean="0"/>
              <a:t>Curr</a:t>
            </a:r>
            <a:r>
              <a:rPr lang="en-US" dirty="0" smtClean="0"/>
              <a:t>. Biol. 18, 1687–1693 (2008).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Полный ядерный геном.</a:t>
            </a:r>
            <a:br>
              <a:rPr lang="ru-RU" dirty="0" smtClean="0"/>
            </a:br>
            <a:r>
              <a:rPr lang="en-US" dirty="0" smtClean="0"/>
              <a:t>Keller et </a:t>
            </a:r>
            <a:r>
              <a:rPr lang="en-US" dirty="0"/>
              <a:t>al., New insights into </a:t>
            </a:r>
            <a:r>
              <a:rPr lang="en-US" dirty="0" smtClean="0"/>
              <a:t>the Tyrolean </a:t>
            </a:r>
            <a:r>
              <a:rPr lang="en-US" dirty="0"/>
              <a:t>Iceman's origin and phenotype as inferred by whole-genome </a:t>
            </a:r>
            <a:r>
              <a:rPr lang="en-US" dirty="0" smtClean="0"/>
              <a:t>sequencing. Nat </a:t>
            </a:r>
            <a:r>
              <a:rPr lang="en-US" dirty="0" err="1"/>
              <a:t>Commun</a:t>
            </a:r>
            <a:r>
              <a:rPr lang="en-US" dirty="0" smtClean="0"/>
              <a:t>., 2012, 28;3:698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Keller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</a:t>
            </a:r>
            <a:r>
              <a:rPr lang="ru-RU" dirty="0" err="1" smtClean="0"/>
              <a:t>секвенирования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Взяли образец из кости </a:t>
            </a:r>
            <a:r>
              <a:rPr lang="en-US" dirty="0" err="1" smtClean="0"/>
              <a:t>Otzi</a:t>
            </a:r>
            <a:endParaRPr lang="en-US" dirty="0" smtClean="0"/>
          </a:p>
          <a:p>
            <a:r>
              <a:rPr lang="ru-RU" dirty="0" smtClean="0"/>
              <a:t>Выделили из него всю ДНК.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(Важно: не есть в это время бутерброды! Почему?)</a:t>
            </a:r>
          </a:p>
          <a:p>
            <a:r>
              <a:rPr lang="ru-RU" dirty="0" smtClean="0"/>
              <a:t>Подготовили библиотеку для </a:t>
            </a:r>
            <a:r>
              <a:rPr lang="ru-RU" dirty="0" err="1" smtClean="0"/>
              <a:t>секвенирования</a:t>
            </a:r>
            <a:endParaRPr lang="ru-RU" dirty="0" smtClean="0"/>
          </a:p>
          <a:p>
            <a:pPr lvl="1"/>
            <a:r>
              <a:rPr lang="ru-RU" dirty="0" smtClean="0"/>
              <a:t>Порубили ДНК на фрагменты размером примерно </a:t>
            </a:r>
            <a:r>
              <a:rPr lang="ru-RU" dirty="0" smtClean="0"/>
              <a:t>....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[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 статье не указано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]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ru-RU" dirty="0" smtClean="0"/>
              <a:t>Присоединили к обеим концам (всех) фрагментов  короткие одноцепочечные ДНК, называемые адаптерами, со специально разработанной последовательностью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42955" y="6347780"/>
            <a:ext cx="2133600" cy="365125"/>
          </a:xfrm>
        </p:spPr>
        <p:txBody>
          <a:bodyPr/>
          <a:lstStyle/>
          <a:p>
            <a:fld id="{B3A692C3-5C2B-418C-971C-86488174740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Полученный </a:t>
            </a:r>
            <a:r>
              <a:rPr lang="ru-RU" dirty="0" smtClean="0"/>
              <a:t>раствор ДНК загрузили в робот, называемый секвенатором,  подготовленный к работе. В случае </a:t>
            </a:r>
            <a:r>
              <a:rPr lang="en-US" dirty="0" err="1" smtClean="0"/>
              <a:t>Otzi</a:t>
            </a:r>
            <a:r>
              <a:rPr lang="en-US" dirty="0" smtClean="0"/>
              <a:t> </a:t>
            </a:r>
            <a:r>
              <a:rPr lang="ru-RU" dirty="0" smtClean="0"/>
              <a:t>робот </a:t>
            </a:r>
            <a:r>
              <a:rPr lang="en-US" dirty="0" err="1" smtClean="0">
                <a:solidFill>
                  <a:srgbClr val="FF0000"/>
                </a:solidFill>
              </a:rPr>
              <a:t>SOLiD</a:t>
            </a:r>
            <a:r>
              <a:rPr lang="en-US" baseline="30000" dirty="0" err="1" smtClean="0">
                <a:solidFill>
                  <a:srgbClr val="FF0000"/>
                </a:solidFill>
              </a:rPr>
              <a:t>TM</a:t>
            </a:r>
            <a:r>
              <a:rPr lang="en-US" dirty="0" smtClean="0">
                <a:solidFill>
                  <a:srgbClr val="FF0000"/>
                </a:solidFill>
              </a:rPr>
              <a:t> 4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/>
              <a:t>Нажали большую красную (?) кнопку </a:t>
            </a:r>
            <a:r>
              <a:rPr lang="en-US" dirty="0" smtClean="0"/>
              <a:t>“Start”</a:t>
            </a:r>
            <a:endParaRPr lang="ru-RU" dirty="0" smtClean="0"/>
          </a:p>
          <a:p>
            <a:r>
              <a:rPr lang="ru-RU" dirty="0" smtClean="0"/>
              <a:t>Подождали несколько часов или </a:t>
            </a:r>
            <a:r>
              <a:rPr lang="ru-RU" u="sng" dirty="0" smtClean="0"/>
              <a:t>недель</a:t>
            </a:r>
            <a:r>
              <a:rPr lang="ru-RU" dirty="0" smtClean="0"/>
              <a:t> – зависит от </a:t>
            </a:r>
            <a:r>
              <a:rPr lang="ru-RU" dirty="0" err="1" smtClean="0"/>
              <a:t>секвенатора</a:t>
            </a:r>
            <a:r>
              <a:rPr lang="ru-RU" dirty="0" smtClean="0"/>
              <a:t> – и получили результат</a:t>
            </a:r>
          </a:p>
          <a:p>
            <a:r>
              <a:rPr lang="ru-RU" b="1" u="sng" dirty="0" smtClean="0"/>
              <a:t>Без робота </a:t>
            </a:r>
            <a:r>
              <a:rPr lang="ru-RU" dirty="0" err="1" smtClean="0"/>
              <a:t>секвенирование</a:t>
            </a:r>
            <a:r>
              <a:rPr lang="ru-RU" dirty="0" smtClean="0"/>
              <a:t> генома человека </a:t>
            </a:r>
            <a:r>
              <a:rPr lang="ru-RU" b="1" u="sng" dirty="0" smtClean="0"/>
              <a:t>заняло больше 10 лет </a:t>
            </a:r>
            <a:r>
              <a:rPr lang="ru-RU" dirty="0" smtClean="0"/>
              <a:t>(проект </a:t>
            </a:r>
            <a:r>
              <a:rPr lang="en-US" dirty="0" smtClean="0"/>
              <a:t>Human genome)</a:t>
            </a:r>
            <a:endParaRPr lang="ru-RU" dirty="0" smtClean="0"/>
          </a:p>
          <a:p>
            <a:r>
              <a:rPr lang="ru-RU" dirty="0" smtClean="0"/>
              <a:t>В каком виде результат?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07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1070" y="8174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We obtained a total of 2.93×10</a:t>
            </a:r>
            <a:r>
              <a:rPr lang="en-US" sz="2000" baseline="30000" dirty="0" smtClean="0"/>
              <a:t>9</a:t>
            </a:r>
            <a:r>
              <a:rPr lang="ru-RU" sz="2000" dirty="0" smtClean="0"/>
              <a:t>  </a:t>
            </a:r>
            <a:r>
              <a:rPr lang="en-US" sz="2000" dirty="0" smtClean="0"/>
              <a:t>sequencing reads out of which 1.11×10</a:t>
            </a:r>
            <a:r>
              <a:rPr lang="en-US" sz="2000" baseline="30000" dirty="0" smtClean="0"/>
              <a:t>9</a:t>
            </a:r>
            <a:r>
              <a:rPr lang="ru-RU" sz="2000" dirty="0" smtClean="0"/>
              <a:t> </a:t>
            </a:r>
            <a:r>
              <a:rPr lang="en-US" sz="2000" dirty="0" smtClean="0"/>
              <a:t> reads (37.9%) mapped</a:t>
            </a:r>
            <a:r>
              <a:rPr lang="ru-RU" sz="2000" dirty="0" smtClean="0"/>
              <a:t> </a:t>
            </a:r>
            <a:r>
              <a:rPr lang="en-US" sz="2000" dirty="0" smtClean="0"/>
              <a:t>uniquely to the human reference genome (hg18). Paired-end reads</a:t>
            </a:r>
            <a:r>
              <a:rPr lang="ru-RU" sz="2000" dirty="0" smtClean="0"/>
              <a:t> </a:t>
            </a:r>
            <a:r>
              <a:rPr lang="en-US" sz="2000" dirty="0" smtClean="0"/>
              <a:t>covered 96% of the reference genome with small variation among</a:t>
            </a:r>
            <a:r>
              <a:rPr lang="ru-RU" sz="2000" dirty="0" smtClean="0"/>
              <a:t> </a:t>
            </a:r>
            <a:r>
              <a:rPr lang="en-US" sz="2000" dirty="0" smtClean="0"/>
              <a:t>chromosomes (max = 97.74% for chr22, min = 89.61% for </a:t>
            </a:r>
            <a:r>
              <a:rPr lang="en-US" sz="2000" dirty="0" err="1" smtClean="0"/>
              <a:t>chrY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r>
              <a:rPr lang="en-US" sz="2000" dirty="0" smtClean="0"/>
              <a:t>DNA extraction from the bone sample whose DNA was subjected</a:t>
            </a:r>
            <a:r>
              <a:rPr lang="ru-RU" sz="2000" dirty="0" smtClean="0"/>
              <a:t> </a:t>
            </a:r>
            <a:r>
              <a:rPr lang="en-US" sz="2000" dirty="0" smtClean="0"/>
              <a:t>to next-generation sequencing was performed at the Division of Molecular Genet-</a:t>
            </a:r>
            <a:r>
              <a:rPr lang="en-US" sz="2000" dirty="0" err="1" smtClean="0"/>
              <a:t>ics</a:t>
            </a:r>
            <a:r>
              <a:rPr lang="en-US" sz="2000" dirty="0" smtClean="0"/>
              <a:t>, Institute of Human Genetics at the </a:t>
            </a:r>
            <a:r>
              <a:rPr lang="en-US" sz="2000" dirty="0" err="1" smtClean="0"/>
              <a:t>Eberhard</a:t>
            </a:r>
            <a:r>
              <a:rPr lang="en-US" sz="2000" dirty="0" smtClean="0"/>
              <a:t>-</a:t>
            </a:r>
            <a:r>
              <a:rPr lang="en-US" sz="2000" dirty="0" err="1" smtClean="0"/>
              <a:t>Karls</a:t>
            </a:r>
            <a:r>
              <a:rPr lang="en-US" sz="2000" dirty="0" smtClean="0"/>
              <a:t>-University of </a:t>
            </a:r>
            <a:r>
              <a:rPr lang="en-US" sz="2000" dirty="0" err="1" smtClean="0"/>
              <a:t>Tübingen,Germany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r>
              <a:rPr lang="en-US" sz="2000" dirty="0" smtClean="0"/>
              <a:t>The library was prepared following the </a:t>
            </a:r>
            <a:r>
              <a:rPr lang="en-US" sz="2000" dirty="0" err="1" smtClean="0"/>
              <a:t>SOLiDTM</a:t>
            </a:r>
            <a:r>
              <a:rPr lang="en-US" sz="2000" dirty="0" smtClean="0"/>
              <a:t> protocol for</a:t>
            </a:r>
            <a:r>
              <a:rPr lang="ru-RU" sz="2000" dirty="0" smtClean="0"/>
              <a:t> </a:t>
            </a:r>
            <a:r>
              <a:rPr lang="en-US" sz="2000" dirty="0" smtClean="0"/>
              <a:t>low-input fragment library preparation. The library was mainly prepared following the manufacturer’s instructions. Variations from the protocol are listed in the</a:t>
            </a:r>
            <a:r>
              <a:rPr lang="ru-RU" sz="2000" dirty="0" smtClean="0"/>
              <a:t> </a:t>
            </a:r>
            <a:r>
              <a:rPr lang="en-US" sz="2000" dirty="0" smtClean="0"/>
              <a:t>following.</a:t>
            </a:r>
            <a:endParaRPr lang="ru-RU" sz="2000" dirty="0" smtClean="0"/>
          </a:p>
          <a:p>
            <a:r>
              <a:rPr lang="en-US" sz="2000" dirty="0" smtClean="0"/>
              <a:t>A 2 </a:t>
            </a:r>
            <a:r>
              <a:rPr lang="en-US" sz="2000" dirty="0" err="1" smtClean="0"/>
              <a:t>ng</a:t>
            </a:r>
            <a:r>
              <a:rPr lang="en-US" sz="2000" dirty="0" smtClean="0"/>
              <a:t> </a:t>
            </a:r>
            <a:r>
              <a:rPr lang="en-US" sz="2000" dirty="0" err="1" smtClean="0"/>
              <a:t>μl</a:t>
            </a:r>
            <a:r>
              <a:rPr lang="en-US" sz="2000" dirty="0" smtClean="0"/>
              <a:t> − 1 dilution was sequenced using a paired-end sequencing protocol on a </a:t>
            </a:r>
            <a:r>
              <a:rPr lang="en-US" sz="2000" dirty="0" err="1" smtClean="0"/>
              <a:t>SOLiD</a:t>
            </a:r>
            <a:r>
              <a:rPr lang="en-US" sz="2000" baseline="30000" dirty="0" err="1" smtClean="0"/>
              <a:t>TM</a:t>
            </a:r>
            <a:r>
              <a:rPr lang="en-US" sz="2000" dirty="0" smtClean="0"/>
              <a:t> 4 at the Applied </a:t>
            </a:r>
            <a:r>
              <a:rPr lang="en-US" sz="2000" dirty="0" err="1" smtClean="0"/>
              <a:t>Biosystems</a:t>
            </a:r>
            <a:r>
              <a:rPr lang="en-US" sz="2000" dirty="0" smtClean="0"/>
              <a:t> facility in Beverly, USA.</a:t>
            </a:r>
          </a:p>
          <a:p>
            <a:endParaRPr lang="en-US" sz="2000" baseline="30000" dirty="0" smtClean="0"/>
          </a:p>
          <a:p>
            <a:endParaRPr lang="en-US" sz="20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каком виде результат?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58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25 файлов с последовательностями хромосом и МТ-ДНК?</a:t>
            </a:r>
          </a:p>
          <a:p>
            <a:pPr lvl="1"/>
            <a:r>
              <a:rPr lang="ru-RU" dirty="0" smtClean="0"/>
              <a:t>Увы, нет. До этого технология пока не доросла.</a:t>
            </a:r>
          </a:p>
          <a:p>
            <a:r>
              <a:rPr lang="en-US" dirty="0" smtClean="0"/>
              <a:t>2.93×10</a:t>
            </a:r>
            <a:r>
              <a:rPr lang="en-US" baseline="30000" dirty="0" smtClean="0"/>
              <a:t>9 </a:t>
            </a:r>
            <a:r>
              <a:rPr lang="ru-RU" dirty="0" smtClean="0"/>
              <a:t>последовательностей – прочтений (также называют ридами) длины </a:t>
            </a:r>
            <a:r>
              <a:rPr lang="ru-RU" dirty="0" smtClean="0"/>
              <a:t>50 с </a:t>
            </a:r>
            <a:r>
              <a:rPr lang="ru-RU" dirty="0" smtClean="0"/>
              <a:t>двух концов фрагментов из библиотеки (парные прочтения</a:t>
            </a:r>
            <a:r>
              <a:rPr lang="ru-RU" dirty="0"/>
              <a:t>)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(этот секвенатор может секвенировать 25-75 нуклеотидов)</a:t>
            </a:r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dirty="0" smtClean="0"/>
              <a:t>Размер генома человека: </a:t>
            </a:r>
            <a:r>
              <a:rPr lang="ru-RU" b="1" dirty="0" smtClean="0">
                <a:solidFill>
                  <a:srgbClr val="FF0000"/>
                </a:solidFill>
              </a:rPr>
              <a:t>3.2 </a:t>
            </a:r>
            <a:r>
              <a:rPr lang="ru-RU" b="1" dirty="0" err="1" smtClean="0">
                <a:solidFill>
                  <a:srgbClr val="FF0000"/>
                </a:solidFill>
              </a:rPr>
              <a:t>млрд</a:t>
            </a:r>
            <a:r>
              <a:rPr lang="ru-RU" b="1" dirty="0" smtClean="0">
                <a:solidFill>
                  <a:srgbClr val="FF0000"/>
                </a:solidFill>
              </a:rPr>
              <a:t> пар нуклеотидов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475" y="5579680"/>
            <a:ext cx="8540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Упражнение по арифметике.</a:t>
            </a:r>
            <a:r>
              <a:rPr lang="ru-RU" dirty="0" smtClean="0">
                <a:solidFill>
                  <a:srgbClr val="FF0000"/>
                </a:solidFill>
              </a:rPr>
              <a:t> Сколько прочтений, в среднем, содержат один и тот же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нуклеотид из ДНК </a:t>
            </a:r>
            <a:r>
              <a:rPr lang="en-US" dirty="0" err="1" smtClean="0">
                <a:solidFill>
                  <a:srgbClr val="FF0000"/>
                </a:solidFill>
              </a:rPr>
              <a:t>Otzi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28450" y="715558"/>
            <a:ext cx="868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от 5 до 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Автомат неплохо соображает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Вот как выглядят два прочтения из огромного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выходного файла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формате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fastq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31472"/>
          <a:stretch>
            <a:fillRect/>
          </a:stretch>
        </p:blipFill>
        <p:spPr bwMode="auto">
          <a:xfrm>
            <a:off x="309045" y="1393535"/>
            <a:ext cx="846558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7450" y="3928265"/>
            <a:ext cx="8410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Вторая строчка</a:t>
            </a:r>
            <a:r>
              <a:rPr lang="ru-RU" dirty="0" smtClean="0"/>
              <a:t> – последовательность прочтения</a:t>
            </a:r>
          </a:p>
          <a:p>
            <a:endParaRPr lang="ru-RU" dirty="0" smtClean="0"/>
          </a:p>
          <a:p>
            <a:r>
              <a:rPr lang="ru-RU" b="1" dirty="0" smtClean="0"/>
              <a:t>Четвертая строчка </a:t>
            </a:r>
            <a:r>
              <a:rPr lang="ru-RU" dirty="0" smtClean="0"/>
              <a:t>– качество прочтения каждого нуклеотида; это качество равно </a:t>
            </a:r>
          </a:p>
          <a:p>
            <a:r>
              <a:rPr lang="ru-RU" dirty="0" smtClean="0"/>
              <a:t>вероятности  ошибочного прочтения соответствующей буквы, зашифрованное </a:t>
            </a:r>
          </a:p>
          <a:p>
            <a:r>
              <a:rPr lang="ru-RU" dirty="0" smtClean="0"/>
              <a:t>специальным образом одним символом.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855" y="5578070"/>
            <a:ext cx="8410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Дополнитльная задача </a:t>
            </a:r>
            <a:r>
              <a:rPr lang="ru-RU" dirty="0" smtClean="0">
                <a:solidFill>
                  <a:srgbClr val="FF0000"/>
                </a:solidFill>
              </a:rPr>
              <a:t>для блока «программирование на </a:t>
            </a:r>
            <a:r>
              <a:rPr lang="en-US" dirty="0" smtClean="0">
                <a:solidFill>
                  <a:srgbClr val="FF0000"/>
                </a:solidFill>
              </a:rPr>
              <a:t>python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ru-RU" dirty="0" smtClean="0">
                <a:solidFill>
                  <a:srgbClr val="FF0000"/>
                </a:solidFill>
              </a:rPr>
              <a:t>для данного файла в формате </a:t>
            </a:r>
            <a:r>
              <a:rPr lang="en-US" dirty="0" err="1" smtClean="0">
                <a:solidFill>
                  <a:srgbClr val="FF0000"/>
                </a:solidFill>
              </a:rPr>
              <a:t>fastq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расшифровать вероятности в понятном человеку  числовом виде и вывести в файл.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252"/>
          </a:xfrm>
        </p:spPr>
        <p:txBody>
          <a:bodyPr/>
          <a:lstStyle/>
          <a:p>
            <a:r>
              <a:rPr lang="ru-RU" dirty="0" smtClean="0"/>
              <a:t>Сборка генома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78320"/>
            <a:ext cx="8229600" cy="5415105"/>
          </a:xfrm>
        </p:spPr>
        <p:txBody>
          <a:bodyPr/>
          <a:lstStyle/>
          <a:p>
            <a:r>
              <a:rPr lang="ru-RU" dirty="0" smtClean="0"/>
              <a:t>Из кусочков надо было собрать полные последовательности хромосом.</a:t>
            </a:r>
          </a:p>
          <a:p>
            <a:r>
              <a:rPr lang="ru-RU" dirty="0" smtClean="0"/>
              <a:t>Для </a:t>
            </a:r>
            <a:r>
              <a:rPr lang="en-US" dirty="0" err="1" smtClean="0"/>
              <a:t>Otzi</a:t>
            </a:r>
            <a:r>
              <a:rPr lang="en-US" dirty="0" smtClean="0"/>
              <a:t> </a:t>
            </a:r>
            <a:r>
              <a:rPr lang="ru-RU" dirty="0" smtClean="0"/>
              <a:t>это было сделано путем картирования на «</a:t>
            </a:r>
            <a:r>
              <a:rPr lang="ru-RU" dirty="0" err="1" smtClean="0"/>
              <a:t>референсный</a:t>
            </a:r>
            <a:r>
              <a:rPr lang="ru-RU" dirty="0" smtClean="0"/>
              <a:t>» геном человека </a:t>
            </a:r>
            <a:r>
              <a:rPr lang="en-US" dirty="0" smtClean="0"/>
              <a:t>(hg18)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Картирование – «гибридизация в компьютере». Для каждого прочтения находится комплементарный  (или </a:t>
            </a:r>
            <a:r>
              <a:rPr lang="ru-RU" dirty="0" smtClean="0"/>
              <a:t>совпадающий – он «гибридизуется» с коплементарной цепочкой) </a:t>
            </a:r>
            <a:r>
              <a:rPr lang="ru-RU" dirty="0" smtClean="0"/>
              <a:t>участок в референсном геноме.</a:t>
            </a:r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Результат картирования для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Otzi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Из всех прочтений </a:t>
            </a:r>
            <a:r>
              <a:rPr lang="en-US" sz="2800" dirty="0" smtClean="0"/>
              <a:t>1.11×10</a:t>
            </a:r>
            <a:r>
              <a:rPr lang="en-US" sz="2800" baseline="30000" dirty="0" smtClean="0"/>
              <a:t>9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ru-RU" sz="2800" dirty="0" smtClean="0"/>
              <a:t>прочтений</a:t>
            </a:r>
            <a:r>
              <a:rPr lang="en-US" sz="2800" dirty="0" smtClean="0"/>
              <a:t> (37.9%) </a:t>
            </a:r>
            <a:r>
              <a:rPr lang="ru-RU" sz="2800" dirty="0" err="1" smtClean="0"/>
              <a:t>картировались</a:t>
            </a:r>
            <a:r>
              <a:rPr lang="ru-RU" sz="2800" dirty="0" smtClean="0"/>
              <a:t> однозначно на </a:t>
            </a:r>
            <a:r>
              <a:rPr lang="ru-RU" sz="2800" dirty="0" err="1" smtClean="0"/>
              <a:t>референсный</a:t>
            </a:r>
            <a:r>
              <a:rPr lang="ru-RU" sz="2800" dirty="0" smtClean="0"/>
              <a:t> геном</a:t>
            </a:r>
          </a:p>
          <a:p>
            <a:r>
              <a:rPr lang="ru-RU" sz="2800" dirty="0" smtClean="0"/>
              <a:t>Прочтения покрыли 96% </a:t>
            </a:r>
            <a:r>
              <a:rPr lang="ru-RU" sz="2800" dirty="0" err="1" smtClean="0"/>
              <a:t>референсного</a:t>
            </a:r>
            <a:r>
              <a:rPr lang="ru-RU" sz="2800" dirty="0" smtClean="0"/>
              <a:t> генома с небольшой разницей по отдельным хромосомам </a:t>
            </a:r>
            <a:r>
              <a:rPr lang="en-US" sz="2800" dirty="0" smtClean="0"/>
              <a:t>(max = 97.74% for chr22, min = 89.61% for </a:t>
            </a:r>
            <a:r>
              <a:rPr lang="en-US" sz="2800" dirty="0" err="1" smtClean="0"/>
              <a:t>chrY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Вопрос: </a:t>
            </a:r>
            <a:r>
              <a:rPr lang="ru-RU" sz="2800" dirty="0" smtClean="0"/>
              <a:t>откуда взялись прочтения ДНК, не </a:t>
            </a:r>
            <a:r>
              <a:rPr lang="ru-RU" sz="2800" dirty="0" err="1" smtClean="0"/>
              <a:t>картирующиеся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референсный</a:t>
            </a:r>
            <a:r>
              <a:rPr lang="ru-RU" sz="2800" dirty="0" smtClean="0"/>
              <a:t> геном человека?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Вопрос:</a:t>
            </a:r>
            <a:r>
              <a:rPr lang="ru-RU" sz="2800" dirty="0" smtClean="0"/>
              <a:t> почему прочтения покрывают не весь </a:t>
            </a:r>
            <a:r>
              <a:rPr lang="ru-RU" sz="2800" dirty="0" err="1" smtClean="0"/>
              <a:t>референсный</a:t>
            </a:r>
            <a:r>
              <a:rPr lang="ru-RU" sz="2800" dirty="0" smtClean="0"/>
              <a:t> геном?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2" name="Picture 44" descr="Image result for Первушин биоинформатика"/>
          <p:cNvPicPr>
            <a:picLocks noChangeAspect="1" noChangeArrowheads="1"/>
          </p:cNvPicPr>
          <p:nvPr/>
        </p:nvPicPr>
        <p:blipFill>
          <a:blip r:embed="rId2" cstate="print"/>
          <a:srcRect l="8246" r="9621"/>
          <a:stretch>
            <a:fillRect/>
          </a:stretch>
        </p:blipFill>
        <p:spPr bwMode="auto">
          <a:xfrm>
            <a:off x="2882180" y="4854774"/>
            <a:ext cx="2151301" cy="1743076"/>
          </a:xfrm>
          <a:prstGeom prst="rect">
            <a:avLst/>
          </a:prstGeom>
          <a:noFill/>
        </p:spPr>
      </p:pic>
      <p:pic>
        <p:nvPicPr>
          <p:cNvPr id="7176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10" y="663840"/>
            <a:ext cx="2073870" cy="116525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877041" y="4458008"/>
            <a:ext cx="13067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Гельфанд</a:t>
            </a:r>
          </a:p>
          <a:p>
            <a:r>
              <a:rPr lang="ru-RU" dirty="0" smtClean="0"/>
              <a:t>Миронов</a:t>
            </a:r>
          </a:p>
          <a:p>
            <a:r>
              <a:rPr lang="ru-RU" dirty="0" err="1" smtClean="0"/>
              <a:t>Кондрашев</a:t>
            </a:r>
            <a:endParaRPr lang="ru-RU" dirty="0" smtClean="0"/>
          </a:p>
          <a:p>
            <a:r>
              <a:rPr lang="ru-RU" dirty="0" smtClean="0"/>
              <a:t>Базыкин</a:t>
            </a:r>
            <a:endParaRPr lang="en-US" dirty="0" smtClean="0"/>
          </a:p>
          <a:p>
            <a:r>
              <a:rPr lang="ru-RU" dirty="0" err="1" smtClean="0"/>
              <a:t>Кунин</a:t>
            </a:r>
            <a:endParaRPr lang="ru-RU" dirty="0" smtClean="0"/>
          </a:p>
          <a:p>
            <a:r>
              <a:rPr lang="ru-RU" dirty="0" smtClean="0"/>
              <a:t>Фаворов</a:t>
            </a:r>
          </a:p>
          <a:p>
            <a:r>
              <a:rPr lang="ru-RU" dirty="0" smtClean="0"/>
              <a:t>Первушин</a:t>
            </a:r>
          </a:p>
          <a:p>
            <a:r>
              <a:rPr lang="ru-RU" dirty="0" smtClean="0"/>
              <a:t>Головин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170" name="AutoShape 2" descr="Image result for М.Гельфан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Image result for М.Гельфан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Image result for М.Гельфан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35" y="164575"/>
            <a:ext cx="2915694" cy="2189085"/>
          </a:xfrm>
          <a:prstGeom prst="rect">
            <a:avLst/>
          </a:prstGeom>
          <a:noFill/>
        </p:spPr>
      </p:pic>
      <p:sp>
        <p:nvSpPr>
          <p:cNvPr id="7178" name="AutoShape 10" descr="Image result for А.Миронов биоинформа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0" name="AutoShape 12" descr="Image result for А.Миронов биоинформа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2" name="Picture 14" descr="Image result for А.Миронов биоинформати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235" y="4761386"/>
            <a:ext cx="2573135" cy="1929852"/>
          </a:xfrm>
          <a:prstGeom prst="rect">
            <a:avLst/>
          </a:prstGeom>
          <a:noFill/>
        </p:spPr>
      </p:pic>
      <p:sp>
        <p:nvSpPr>
          <p:cNvPr id="7186" name="AutoShape 18" descr="Image result for Алексей Кондраше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8" name="AutoShape 20" descr="Image result for Алексей Кондраше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0" name="AutoShape 22" descr="Image result for Алексей Кондраше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98" name="Picture 30" descr="Image result for Егор Базыкин"/>
          <p:cNvPicPr>
            <a:picLocks noChangeAspect="1" noChangeArrowheads="1"/>
          </p:cNvPicPr>
          <p:nvPr/>
        </p:nvPicPr>
        <p:blipFill>
          <a:blip r:embed="rId6" cstate="print"/>
          <a:srcRect l="15000" t="3333" b="6667"/>
          <a:stretch>
            <a:fillRect/>
          </a:stretch>
        </p:blipFill>
        <p:spPr bwMode="auto">
          <a:xfrm>
            <a:off x="232235" y="2392065"/>
            <a:ext cx="2937984" cy="2333088"/>
          </a:xfrm>
          <a:prstGeom prst="rect">
            <a:avLst/>
          </a:prstGeom>
          <a:noFill/>
        </p:spPr>
      </p:pic>
      <p:pic>
        <p:nvPicPr>
          <p:cNvPr id="7200" name="Picture 32" descr="Image result for Александр Фаворов биоинформати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5824" y="4271722"/>
            <a:ext cx="2419515" cy="2419516"/>
          </a:xfrm>
          <a:prstGeom prst="rect">
            <a:avLst/>
          </a:prstGeom>
          <a:noFill/>
        </p:spPr>
      </p:pic>
      <p:sp>
        <p:nvSpPr>
          <p:cNvPr id="7202" name="AutoShape 3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04" name="AutoShape 3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06" name="AutoShape 3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08" name="AutoShape 40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10" name="AutoShape 4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14" name="AutoShape 46" descr="Image result for Андрей Головин биоинформа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16" name="AutoShape 48" descr="Image result for Андрей Головин биоинформа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18" name="AutoShape 50" descr="Image result for Андрей Головин биоинформа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20" name="AutoShape 52" descr="Image result for Андрей Головин биоинформа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Picture 6" descr="Андрей Викторович Головин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18161" y="679952"/>
            <a:ext cx="2143125" cy="3219451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304635" y="3948699"/>
            <a:ext cx="5981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по математике: установите взаимно-однозначное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соответствие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81445" y="126170"/>
            <a:ext cx="5633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Наши люди – важные и  серьёзные </a:t>
            </a:r>
            <a:endParaRPr lang="ru-RU" sz="2800" dirty="0"/>
          </a:p>
        </p:txBody>
      </p:sp>
      <p:pic>
        <p:nvPicPr>
          <p:cNvPr id="2052" name="Picture 4" descr="Image result for koonin in leid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51" y="708241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Related ima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8882" y="777051"/>
            <a:ext cx="1916028" cy="2356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люди узнали про </a:t>
            </a:r>
            <a:r>
              <a:rPr lang="en-US" dirty="0" err="1" smtClean="0"/>
              <a:t>Otzi</a:t>
            </a:r>
            <a:r>
              <a:rPr lang="ru-RU" dirty="0" smtClean="0"/>
              <a:t>, прочитав геном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 него была 0 группа крови</a:t>
            </a:r>
          </a:p>
          <a:p>
            <a:r>
              <a:rPr lang="ru-RU" dirty="0" smtClean="0"/>
              <a:t>Глаза карие</a:t>
            </a:r>
          </a:p>
          <a:p>
            <a:r>
              <a:rPr lang="ru-RU" dirty="0" smtClean="0"/>
              <a:t>У него была </a:t>
            </a:r>
            <a:r>
              <a:rPr lang="ru-RU" dirty="0" err="1" smtClean="0"/>
              <a:t>лактозная</a:t>
            </a:r>
            <a:r>
              <a:rPr lang="ru-RU" dirty="0" smtClean="0"/>
              <a:t> недостаточность – он не переваривал молоко</a:t>
            </a:r>
          </a:p>
          <a:p>
            <a:r>
              <a:rPr lang="ru-RU" dirty="0" smtClean="0"/>
              <a:t>У него был высокий риск коронарной болезни (инфаркта миокарда)</a:t>
            </a:r>
          </a:p>
          <a:p>
            <a:r>
              <a:rPr lang="ru-RU" dirty="0" smtClean="0"/>
              <a:t>У него обнаружили ДНК </a:t>
            </a:r>
            <a:r>
              <a:rPr lang="en-US" i="1" dirty="0" err="1" smtClean="0"/>
              <a:t>Borrelia</a:t>
            </a:r>
            <a:r>
              <a:rPr lang="en-US" i="1" dirty="0" smtClean="0"/>
              <a:t> </a:t>
            </a:r>
            <a:r>
              <a:rPr lang="en-US" i="1" dirty="0" err="1" smtClean="0"/>
              <a:t>burgdorferi</a:t>
            </a:r>
            <a:r>
              <a:rPr lang="ru-RU" i="1" dirty="0" smtClean="0"/>
              <a:t>; </a:t>
            </a:r>
            <a:r>
              <a:rPr lang="ru-RU" dirty="0" smtClean="0"/>
              <a:t>предположительно он болел </a:t>
            </a:r>
            <a:r>
              <a:rPr lang="ru-RU" dirty="0" err="1" smtClean="0"/>
              <a:t>боррелиозом</a:t>
            </a:r>
            <a:r>
              <a:rPr lang="ru-RU" dirty="0" smtClean="0"/>
              <a:t> (болезнью Лайма, передаваемой иксодовыми  клещами)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252"/>
          </a:xfrm>
        </p:spPr>
        <p:txBody>
          <a:bodyPr>
            <a:normAutofit/>
          </a:bodyPr>
          <a:lstStyle/>
          <a:p>
            <a:r>
              <a:rPr lang="ru-RU" dirty="0" smtClean="0"/>
              <a:t>Предки и потомки </a:t>
            </a:r>
            <a:r>
              <a:rPr lang="en-US" dirty="0" err="1" smtClean="0"/>
              <a:t>Otzi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00"/>
            <a:ext cx="8229600" cy="5001463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4400" dirty="0" smtClean="0"/>
              <a:t>Прямое наследование по материнской линии.</a:t>
            </a:r>
            <a:br>
              <a:rPr lang="ru-RU" sz="4400" dirty="0" smtClean="0"/>
            </a:br>
            <a:r>
              <a:rPr lang="ru-RU" sz="4400" dirty="0" smtClean="0"/>
              <a:t>По митохондриальной ДНК </a:t>
            </a:r>
            <a:r>
              <a:rPr lang="en-US" sz="4400" dirty="0" smtClean="0"/>
              <a:t>Otzi </a:t>
            </a:r>
            <a:r>
              <a:rPr lang="ru-RU" sz="4400" dirty="0" smtClean="0"/>
              <a:t>выделен в отдельную под-подгруппу </a:t>
            </a:r>
            <a:r>
              <a:rPr lang="en-US" sz="4400" dirty="0" smtClean="0"/>
              <a:t>K1o </a:t>
            </a:r>
          </a:p>
          <a:p>
            <a:r>
              <a:rPr lang="ru-RU" sz="4400" dirty="0" smtClean="0"/>
              <a:t>Вывод авторов прямых потомков не обнаружено.</a:t>
            </a:r>
            <a:endParaRPr lang="ru-RU" sz="4400" dirty="0"/>
          </a:p>
          <a:p>
            <a:endParaRPr lang="ru-RU" dirty="0" smtClean="0"/>
          </a:p>
          <a:p>
            <a:r>
              <a:rPr lang="en-US" dirty="0" smtClean="0"/>
              <a:t>The </a:t>
            </a:r>
            <a:r>
              <a:rPr lang="en-US" dirty="0"/>
              <a:t>Iceman’s </a:t>
            </a:r>
            <a:r>
              <a:rPr lang="en-US" b="1" dirty="0" err="1"/>
              <a:t>mtDNA</a:t>
            </a:r>
            <a:r>
              <a:rPr lang="en-US" dirty="0"/>
              <a:t>, therefore, seems to belong to a </a:t>
            </a:r>
            <a:r>
              <a:rPr lang="en-US" dirty="0" smtClean="0"/>
              <a:t>novel</a:t>
            </a:r>
            <a:r>
              <a:rPr lang="ru-RU" dirty="0" smtClean="0"/>
              <a:t> </a:t>
            </a:r>
            <a:r>
              <a:rPr lang="en-US" dirty="0" smtClean="0"/>
              <a:t>branch </a:t>
            </a:r>
            <a:r>
              <a:rPr lang="en-US" dirty="0"/>
              <a:t>of K1, defined by transitions at nucleotide </a:t>
            </a:r>
            <a:r>
              <a:rPr lang="en-US" dirty="0" smtClean="0"/>
              <a:t>positions</a:t>
            </a:r>
            <a:r>
              <a:rPr lang="ru-RU" dirty="0" smtClean="0"/>
              <a:t> </a:t>
            </a:r>
            <a:r>
              <a:rPr lang="en-US" dirty="0" smtClean="0"/>
              <a:t>3513 </a:t>
            </a:r>
            <a:r>
              <a:rPr lang="en-US" dirty="0"/>
              <a:t>and 8137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/>
              <a:t>The transition at position 8137 has been found in </a:t>
            </a:r>
            <a:r>
              <a:rPr lang="en-US" dirty="0" smtClean="0"/>
              <a:t>samples</a:t>
            </a:r>
            <a:r>
              <a:rPr lang="ru-RU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Pakistan, India, and the Iberian Peninsula. However, </a:t>
            </a:r>
            <a:r>
              <a:rPr lang="en-US" dirty="0" smtClean="0"/>
              <a:t>all</a:t>
            </a:r>
            <a:r>
              <a:rPr lang="ru-RU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these samples belong to the major branch of U7 [22, </a:t>
            </a:r>
            <a:r>
              <a:rPr lang="en-US" dirty="0" smtClean="0"/>
              <a:t>27,</a:t>
            </a:r>
            <a:r>
              <a:rPr lang="ru-RU" dirty="0" smtClean="0"/>
              <a:t> </a:t>
            </a:r>
            <a:r>
              <a:rPr lang="en-US" dirty="0" smtClean="0"/>
              <a:t>28</a:t>
            </a:r>
            <a:r>
              <a:rPr lang="en-US" dirty="0"/>
              <a:t>]. Therefore, again, the transition is known to have </a:t>
            </a:r>
            <a:r>
              <a:rPr lang="en-US" dirty="0" smtClean="0"/>
              <a:t>occurred</a:t>
            </a:r>
            <a:r>
              <a:rPr lang="ru-RU" dirty="0" smtClean="0"/>
              <a:t> </a:t>
            </a:r>
            <a:r>
              <a:rPr lang="en-US" dirty="0" smtClean="0"/>
              <a:t>during </a:t>
            </a:r>
            <a:r>
              <a:rPr lang="en-US" dirty="0"/>
              <a:t>the evolution of the human </a:t>
            </a:r>
            <a:r>
              <a:rPr lang="en-US" dirty="0" err="1"/>
              <a:t>mtDNA</a:t>
            </a:r>
            <a:r>
              <a:rPr lang="en-US" dirty="0"/>
              <a:t>, and it is </a:t>
            </a:r>
            <a:r>
              <a:rPr lang="en-US" dirty="0" smtClean="0"/>
              <a:t>highly</a:t>
            </a:r>
            <a:r>
              <a:rPr lang="ru-RU" dirty="0" smtClean="0"/>
              <a:t> </a:t>
            </a:r>
            <a:r>
              <a:rPr lang="en-US" dirty="0" smtClean="0"/>
              <a:t>improbable </a:t>
            </a:r>
            <a:r>
              <a:rPr lang="en-US" dirty="0"/>
              <a:t>that its presence in the Iceman’s lineage is due </a:t>
            </a:r>
            <a:r>
              <a:rPr lang="en-US" dirty="0" smtClean="0"/>
              <a:t>to</a:t>
            </a:r>
            <a:r>
              <a:rPr lang="ru-RU" dirty="0" smtClean="0"/>
              <a:t> </a:t>
            </a:r>
            <a:r>
              <a:rPr lang="en-US" dirty="0" smtClean="0"/>
              <a:t>an </a:t>
            </a:r>
            <a:r>
              <a:rPr lang="en-US" dirty="0"/>
              <a:t>artifact. As before, the Iceman’s sequence does not </a:t>
            </a:r>
            <a:r>
              <a:rPr lang="en-US" dirty="0" smtClean="0"/>
              <a:t>show</a:t>
            </a:r>
            <a:r>
              <a:rPr lang="ru-RU" dirty="0" smtClean="0"/>
              <a:t> </a:t>
            </a:r>
            <a:r>
              <a:rPr lang="en-US" dirty="0" smtClean="0"/>
              <a:t>any </a:t>
            </a:r>
            <a:r>
              <a:rPr lang="en-US" dirty="0"/>
              <a:t>of the other mutations that define U7, ruling out </a:t>
            </a:r>
            <a:r>
              <a:rPr lang="en-US" dirty="0" smtClean="0"/>
              <a:t>artificial</a:t>
            </a:r>
            <a:r>
              <a:rPr lang="ru-RU" dirty="0" smtClean="0"/>
              <a:t> </a:t>
            </a:r>
            <a:r>
              <a:rPr lang="en-US" dirty="0" smtClean="0"/>
              <a:t>recombination.</a:t>
            </a:r>
            <a:endParaRPr lang="ru-RU" dirty="0" smtClean="0"/>
          </a:p>
          <a:p>
            <a:r>
              <a:rPr lang="en-US" dirty="0"/>
              <a:t>The mummy’s intestinal specimens utilized for the </a:t>
            </a:r>
            <a:r>
              <a:rPr lang="en-US" dirty="0" smtClean="0"/>
              <a:t>present</a:t>
            </a:r>
            <a:r>
              <a:rPr lang="ru-RU" dirty="0" smtClean="0"/>
              <a:t> </a:t>
            </a:r>
            <a:r>
              <a:rPr lang="en-US" dirty="0" err="1" smtClean="0"/>
              <a:t>mtDNA</a:t>
            </a:r>
            <a:r>
              <a:rPr lang="en-US" dirty="0" smtClean="0"/>
              <a:t> </a:t>
            </a:r>
            <a:r>
              <a:rPr lang="en-US" dirty="0"/>
              <a:t>study have been shown to contain </a:t>
            </a:r>
            <a:r>
              <a:rPr lang="en-US" dirty="0" smtClean="0"/>
              <a:t>animal</a:t>
            </a:r>
            <a:r>
              <a:rPr lang="ru-RU" dirty="0" smtClean="0"/>
              <a:t> </a:t>
            </a:r>
            <a:r>
              <a:rPr lang="en-US" dirty="0" smtClean="0"/>
              <a:t>DNA </a:t>
            </a:r>
            <a:r>
              <a:rPr lang="en-US" dirty="0"/>
              <a:t>from red deer (</a:t>
            </a:r>
            <a:r>
              <a:rPr lang="en-US" dirty="0" err="1"/>
              <a:t>Cervus</a:t>
            </a:r>
            <a:r>
              <a:rPr lang="en-US" dirty="0"/>
              <a:t> </a:t>
            </a:r>
            <a:r>
              <a:rPr lang="en-US" dirty="0" err="1"/>
              <a:t>elaphus</a:t>
            </a:r>
            <a:r>
              <a:rPr lang="en-US" dirty="0"/>
              <a:t>) and ibex (</a:t>
            </a:r>
            <a:r>
              <a:rPr lang="en-US" dirty="0" smtClean="0"/>
              <a:t>Capra</a:t>
            </a:r>
            <a:r>
              <a:rPr lang="ru-RU" dirty="0" smtClean="0"/>
              <a:t> </a:t>
            </a:r>
            <a:r>
              <a:rPr lang="en-US" dirty="0" smtClean="0"/>
              <a:t>ibex</a:t>
            </a:r>
            <a:r>
              <a:rPr lang="en-US" dirty="0"/>
              <a:t>), as well as DNA from different kinds of land </a:t>
            </a:r>
            <a:r>
              <a:rPr lang="en-US" dirty="0" smtClean="0"/>
              <a:t>plants,</a:t>
            </a:r>
            <a:r>
              <a:rPr lang="ru-RU" dirty="0" smtClean="0"/>
              <a:t> </a:t>
            </a:r>
            <a:r>
              <a:rPr lang="en-US" dirty="0" smtClean="0"/>
              <a:t>such </a:t>
            </a:r>
            <a:r>
              <a:rPr lang="en-US" dirty="0"/>
              <a:t>as cereals, pines, and ferns. In fact, </a:t>
            </a:r>
            <a:r>
              <a:rPr lang="en-US" dirty="0" smtClean="0"/>
              <a:t>phylogenetically</a:t>
            </a:r>
            <a:r>
              <a:rPr lang="ru-RU" dirty="0" smtClean="0"/>
              <a:t> </a:t>
            </a:r>
            <a:r>
              <a:rPr lang="en-US" dirty="0" smtClean="0"/>
              <a:t>reliable </a:t>
            </a:r>
            <a:r>
              <a:rPr lang="en-US" dirty="0"/>
              <a:t>sequences of </a:t>
            </a:r>
            <a:r>
              <a:rPr lang="en-US" dirty="0" err="1"/>
              <a:t>mtDNA</a:t>
            </a:r>
            <a:r>
              <a:rPr lang="en-US" dirty="0"/>
              <a:t> for C. </a:t>
            </a:r>
            <a:r>
              <a:rPr lang="en-US" dirty="0" err="1"/>
              <a:t>elaphus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smtClean="0"/>
              <a:t>C</a:t>
            </a:r>
            <a:r>
              <a:rPr lang="en-US" dirty="0"/>
              <a:t>. ibex and for plant nuclear 18S ribosomal RNA (</a:t>
            </a:r>
            <a:r>
              <a:rPr lang="en-US" dirty="0" smtClean="0"/>
              <a:t>18S</a:t>
            </a:r>
            <a:r>
              <a:rPr lang="ru-RU" dirty="0" smtClean="0"/>
              <a:t> </a:t>
            </a:r>
            <a:r>
              <a:rPr lang="en-US" dirty="0" err="1" smtClean="0"/>
              <a:t>rRNA</a:t>
            </a:r>
            <a:r>
              <a:rPr lang="en-US" dirty="0"/>
              <a:t>), as well as </a:t>
            </a:r>
            <a:r>
              <a:rPr lang="en-US" dirty="0" err="1"/>
              <a:t>plastidial</a:t>
            </a:r>
            <a:r>
              <a:rPr lang="en-US" dirty="0"/>
              <a:t> ribulose bisphosphate </a:t>
            </a:r>
            <a:r>
              <a:rPr lang="en-US" dirty="0" smtClean="0"/>
              <a:t>carboxylase</a:t>
            </a:r>
            <a:r>
              <a:rPr lang="ru-RU" dirty="0" smtClean="0"/>
              <a:t>  </a:t>
            </a:r>
            <a:r>
              <a:rPr lang="en-US" dirty="0" smtClean="0"/>
              <a:t>large </a:t>
            </a:r>
            <a:r>
              <a:rPr lang="en-US" dirty="0"/>
              <a:t>subunit (</a:t>
            </a:r>
            <a:r>
              <a:rPr lang="en-US" dirty="0" err="1"/>
              <a:t>rbcL</a:t>
            </a:r>
            <a:r>
              <a:rPr lang="en-US" dirty="0"/>
              <a:t>) gene sequences, </a:t>
            </a:r>
            <a:r>
              <a:rPr lang="en-US" dirty="0" err="1" smtClean="0"/>
              <a:t>werepreviously</a:t>
            </a:r>
            <a:r>
              <a:rPr lang="en-US" dirty="0" smtClean="0"/>
              <a:t> </a:t>
            </a:r>
            <a:r>
              <a:rPr lang="en-US" dirty="0"/>
              <a:t>obtained [8].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252"/>
          </a:xfrm>
        </p:spPr>
        <p:txBody>
          <a:bodyPr>
            <a:normAutofit/>
          </a:bodyPr>
          <a:lstStyle/>
          <a:p>
            <a:r>
              <a:rPr lang="ru-RU" dirty="0" smtClean="0"/>
              <a:t>Предки и потомки </a:t>
            </a:r>
            <a:r>
              <a:rPr lang="en-US" dirty="0" err="1" smtClean="0"/>
              <a:t>Otzi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Прямое наследование по материнсой линии</a:t>
            </a:r>
          </a:p>
          <a:p>
            <a:r>
              <a:rPr lang="ru-RU" dirty="0" smtClean="0"/>
              <a:t>По </a:t>
            </a:r>
            <a:r>
              <a:rPr lang="en-US" dirty="0" smtClean="0"/>
              <a:t>Y-</a:t>
            </a:r>
            <a:r>
              <a:rPr lang="ru-RU" dirty="0" smtClean="0"/>
              <a:t>хромосоме принадлежит группе </a:t>
            </a:r>
            <a:r>
              <a:rPr lang="en-US" dirty="0"/>
              <a:t>Y-</a:t>
            </a:r>
            <a:r>
              <a:rPr lang="en-US" dirty="0" err="1"/>
              <a:t>haplogroup</a:t>
            </a:r>
            <a:r>
              <a:rPr lang="en-US" dirty="0"/>
              <a:t> </a:t>
            </a:r>
            <a:r>
              <a:rPr lang="en-US" dirty="0" smtClean="0"/>
              <a:t>G2a4</a:t>
            </a:r>
            <a:r>
              <a:rPr lang="ru-RU" dirty="0"/>
              <a:t> </a:t>
            </a:r>
            <a:r>
              <a:rPr lang="en-US" dirty="0"/>
              <a:t>has hitherto only been found at appreciable frequencies in Mediterranean islands of the Tyrrhenian Sea (</a:t>
            </a:r>
            <a:r>
              <a:rPr lang="en-US" b="1" dirty="0"/>
              <a:t>Sardinia and Corsica</a:t>
            </a:r>
            <a:r>
              <a:rPr lang="en-US" dirty="0"/>
              <a:t>). </a:t>
            </a:r>
            <a:endParaRPr lang="ru-RU" dirty="0" smtClean="0"/>
          </a:p>
          <a:p>
            <a:r>
              <a:rPr lang="ru-RU" dirty="0" smtClean="0"/>
              <a:t>Этот вывод подтвержден анализом последовательностей </a:t>
            </a:r>
            <a:r>
              <a:rPr lang="ru-RU" dirty="0" err="1" smtClean="0"/>
              <a:t>аутосом</a:t>
            </a:r>
            <a:r>
              <a:rPr lang="ru-RU" dirty="0" smtClean="0"/>
              <a:t> (не половых хромосом)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Метагеномы </a:t>
            </a:r>
            <a:r>
              <a:rPr lang="en-US" dirty="0" smtClean="0"/>
              <a:t>Otzi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7881" y="1585560"/>
            <a:ext cx="8108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dvOT596495f2"/>
              </a:rPr>
              <a:t>The results showed </a:t>
            </a:r>
            <a:r>
              <a:rPr lang="en-US" sz="2400" dirty="0" smtClean="0">
                <a:latin typeface="AdvOT596495f2"/>
              </a:rPr>
              <a:t>that the </a:t>
            </a:r>
            <a:r>
              <a:rPr lang="en-US" sz="2400" dirty="0">
                <a:latin typeface="AdvOT596495f2"/>
              </a:rPr>
              <a:t>Iceman made considered choices of clothing material from </a:t>
            </a:r>
            <a:r>
              <a:rPr lang="en-US" sz="2400" dirty="0" smtClean="0">
                <a:latin typeface="AdvOT596495f2"/>
              </a:rPr>
              <a:t>both wild </a:t>
            </a:r>
            <a:r>
              <a:rPr lang="en-US" sz="2400" dirty="0">
                <a:latin typeface="AdvOT596495f2"/>
              </a:rPr>
              <a:t>and domestic animals, including cattle sheep, goat, brown bear</a:t>
            </a:r>
          </a:p>
          <a:p>
            <a:r>
              <a:rPr lang="en-US" sz="2400" dirty="0">
                <a:latin typeface="AdvOT596495f2"/>
              </a:rPr>
              <a:t>and roe deer (O</a:t>
            </a:r>
            <a:r>
              <a:rPr lang="en-US" sz="2400" dirty="0">
                <a:latin typeface="AdvOT596495f2+20"/>
              </a:rPr>
              <a:t>’</a:t>
            </a:r>
            <a:r>
              <a:rPr lang="en-US" sz="2400" dirty="0">
                <a:latin typeface="AdvOT596495f2"/>
              </a:rPr>
              <a:t>Sullivan et al., 2016). </a:t>
            </a:r>
            <a:endParaRPr lang="en-US" sz="2400" dirty="0" smtClean="0">
              <a:latin typeface="AdvOT596495f2"/>
            </a:endParaRPr>
          </a:p>
          <a:p>
            <a:endParaRPr lang="en-US" sz="2400" dirty="0">
              <a:latin typeface="AdvOT596495f2"/>
            </a:endParaRPr>
          </a:p>
          <a:p>
            <a:r>
              <a:rPr lang="en-US" sz="2400" dirty="0" smtClean="0">
                <a:latin typeface="AdvOT596495f2"/>
              </a:rPr>
              <a:t>It </a:t>
            </a:r>
            <a:r>
              <a:rPr lang="en-US" sz="2400" dirty="0">
                <a:latin typeface="AdvOT596495f2"/>
              </a:rPr>
              <a:t>can be assumed that </a:t>
            </a:r>
            <a:r>
              <a:rPr lang="en-US" sz="2400" dirty="0" smtClean="0">
                <a:latin typeface="AdvOT596495f2"/>
              </a:rPr>
              <a:t>his clothing </a:t>
            </a:r>
            <a:r>
              <a:rPr lang="en-US" sz="2400" dirty="0">
                <a:latin typeface="AdvOT596495f2"/>
              </a:rPr>
              <a:t>was very functional and allowed him to walk up in </a:t>
            </a:r>
            <a:r>
              <a:rPr lang="en-US" sz="2400" dirty="0" smtClean="0">
                <a:latin typeface="AdvOT596495f2"/>
              </a:rPr>
              <a:t>the mountains </a:t>
            </a:r>
            <a:r>
              <a:rPr lang="en-US" sz="2400" dirty="0">
                <a:latin typeface="AdvOT596495f2"/>
              </a:rPr>
              <a:t>even during cold periods.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31501" y="5618085"/>
            <a:ext cx="795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Zink et al., </a:t>
            </a:r>
            <a:r>
              <a:rPr lang="en-US" i="1" dirty="0"/>
              <a:t>Possible evidence for care and treatment in the Tyrolean </a:t>
            </a:r>
            <a:r>
              <a:rPr lang="en-US" i="1" dirty="0" smtClean="0"/>
              <a:t>Iceman</a:t>
            </a:r>
            <a:r>
              <a:rPr lang="en-US" i="1" dirty="0"/>
              <a:t>, </a:t>
            </a:r>
            <a:r>
              <a:rPr lang="en-US" i="1" dirty="0" err="1"/>
              <a:t>Int</a:t>
            </a:r>
            <a:r>
              <a:rPr lang="en-US" i="1" dirty="0"/>
              <a:t> J </a:t>
            </a:r>
            <a:r>
              <a:rPr lang="en-US" i="1" dirty="0" err="1"/>
              <a:t>Paleopathol</a:t>
            </a:r>
            <a:r>
              <a:rPr lang="en-US" i="1" dirty="0"/>
              <a:t>. 2018 Aug 8. </a:t>
            </a:r>
            <a:r>
              <a:rPr lang="en-US" i="1" dirty="0" err="1"/>
              <a:t>pii</a:t>
            </a:r>
            <a:r>
              <a:rPr lang="en-US" i="1" dirty="0"/>
              <a:t>:</a:t>
            </a:r>
          </a:p>
          <a:p>
            <a:r>
              <a:rPr lang="en-US" i="1" dirty="0"/>
              <a:t>S1879-9817(18)30088-3.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51900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252"/>
          </a:xfrm>
        </p:spPr>
        <p:txBody>
          <a:bodyPr>
            <a:normAutofit/>
          </a:bodyPr>
          <a:lstStyle/>
          <a:p>
            <a:r>
              <a:rPr lang="ru-RU" dirty="0" smtClean="0"/>
              <a:t>Предки и потомки </a:t>
            </a:r>
            <a:r>
              <a:rPr lang="en-US" dirty="0" err="1" smtClean="0"/>
              <a:t>Otzi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00"/>
            <a:ext cx="8229600" cy="5001463"/>
          </a:xfrm>
        </p:spPr>
        <p:txBody>
          <a:bodyPr>
            <a:normAutofit/>
          </a:bodyPr>
          <a:lstStyle/>
          <a:p>
            <a:r>
              <a:rPr lang="en-US" dirty="0"/>
              <a:t>Later, a </a:t>
            </a:r>
            <a:r>
              <a:rPr lang="en-US" dirty="0" err="1"/>
              <a:t>metagenomic</a:t>
            </a:r>
            <a:r>
              <a:rPr lang="en-US" dirty="0"/>
              <a:t> approach coupled with targeted </a:t>
            </a:r>
            <a:r>
              <a:rPr lang="en-US" dirty="0" smtClean="0"/>
              <a:t>genome capture </a:t>
            </a:r>
            <a:r>
              <a:rPr lang="en-US" dirty="0"/>
              <a:t>generated 15 350 reads of H. pylori DNA throughout </a:t>
            </a:r>
            <a:r>
              <a:rPr lang="en-US" dirty="0" smtClean="0"/>
              <a:t>the gastrointestinal </a:t>
            </a:r>
            <a:r>
              <a:rPr lang="en-US" dirty="0"/>
              <a:t>tract with an abundance decreasing from </a:t>
            </a:r>
            <a:r>
              <a:rPr lang="en-US" dirty="0" smtClean="0"/>
              <a:t>the stomach </a:t>
            </a:r>
            <a:r>
              <a:rPr lang="en-US" dirty="0"/>
              <a:t>towards the lower intestinal tract, and with negative </a:t>
            </a:r>
            <a:r>
              <a:rPr lang="en-US" dirty="0" smtClean="0"/>
              <a:t>results for </a:t>
            </a:r>
            <a:r>
              <a:rPr lang="en-US" dirty="0"/>
              <a:t>the muscle tissue used as control</a:t>
            </a:r>
            <a:r>
              <a:rPr lang="en-US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8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Геном</a:t>
            </a:r>
          </a:p>
          <a:p>
            <a:pPr lvl="1"/>
            <a:r>
              <a:rPr lang="ru-RU" dirty="0" smtClean="0"/>
              <a:t>Состав генома человека</a:t>
            </a:r>
          </a:p>
          <a:p>
            <a:pPr lvl="1"/>
            <a:r>
              <a:rPr lang="ru-RU" dirty="0" smtClean="0"/>
              <a:t>Гибридизация, зонды</a:t>
            </a:r>
          </a:p>
          <a:p>
            <a:r>
              <a:rPr lang="ru-RU" dirty="0" err="1" smtClean="0"/>
              <a:t>Секвенирование</a:t>
            </a:r>
            <a:r>
              <a:rPr lang="ru-RU" dirty="0" smtClean="0"/>
              <a:t>, </a:t>
            </a:r>
            <a:r>
              <a:rPr lang="en-US" dirty="0" smtClean="0"/>
              <a:t>NGS</a:t>
            </a:r>
          </a:p>
          <a:p>
            <a:pPr lvl="1"/>
            <a:r>
              <a:rPr lang="en-US" dirty="0" err="1" smtClean="0"/>
              <a:t>Fasta</a:t>
            </a:r>
            <a:r>
              <a:rPr lang="en-US" dirty="0" smtClean="0"/>
              <a:t> format</a:t>
            </a:r>
          </a:p>
          <a:p>
            <a:pPr lvl="1"/>
            <a:r>
              <a:rPr lang="ru-RU" dirty="0" smtClean="0"/>
              <a:t>Прочтения, </a:t>
            </a:r>
            <a:r>
              <a:rPr lang="ru-RU" dirty="0" err="1" smtClean="0"/>
              <a:t>риды</a:t>
            </a:r>
            <a:endParaRPr lang="ru-RU" dirty="0" smtClean="0"/>
          </a:p>
          <a:p>
            <a:pPr lvl="1"/>
            <a:r>
              <a:rPr lang="ru-RU" dirty="0" smtClean="0"/>
              <a:t>Парные </a:t>
            </a:r>
            <a:r>
              <a:rPr lang="ru-RU" dirty="0" err="1" smtClean="0"/>
              <a:t>риды</a:t>
            </a:r>
            <a:endParaRPr lang="ru-RU" dirty="0" smtClean="0"/>
          </a:p>
          <a:p>
            <a:pPr lvl="1"/>
            <a:r>
              <a:rPr lang="ru-RU" dirty="0" smtClean="0"/>
              <a:t>Картирование</a:t>
            </a:r>
          </a:p>
          <a:p>
            <a:pPr lvl="1"/>
            <a:r>
              <a:rPr lang="ru-RU" dirty="0" smtClean="0"/>
              <a:t>Сборка</a:t>
            </a:r>
          </a:p>
          <a:p>
            <a:pPr lvl="1"/>
            <a:r>
              <a:rPr lang="ru-RU" dirty="0" smtClean="0"/>
              <a:t>Математические задачи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5565" y="4197100"/>
            <a:ext cx="1459390" cy="197358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4" y="1086668"/>
            <a:ext cx="1027745" cy="157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93830" y="223240"/>
            <a:ext cx="1728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/>
              <a:t>Дарья </a:t>
            </a: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dirty="0" smtClean="0"/>
              <a:t>Владимировна</a:t>
            </a:r>
            <a:endParaRPr lang="ru-RU" altLang="ru-RU" sz="1600" dirty="0"/>
          </a:p>
          <a:p>
            <a:pPr algn="ctr" eaLnBrk="1" hangingPunct="1"/>
            <a:r>
              <a:rPr lang="ru-RU" altLang="ru-RU" sz="1600" dirty="0"/>
              <a:t>ДИБРОВА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93" y="1250239"/>
            <a:ext cx="1431378" cy="18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718238" y="321373"/>
            <a:ext cx="13943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 smtClean="0"/>
              <a:t>Анастасия ЖАРИКОВА</a:t>
            </a:r>
            <a:endParaRPr lang="ru-RU" altLang="ru-RU" sz="1600" dirty="0"/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4740351" y="380031"/>
            <a:ext cx="2378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/>
              <a:t>Андрей </a:t>
            </a:r>
            <a:endParaRPr lang="ru-RU" altLang="ru-RU" sz="1600" dirty="0" smtClean="0"/>
          </a:p>
          <a:p>
            <a:pPr algn="ctr" eaLnBrk="1" hangingPunct="1"/>
            <a:r>
              <a:rPr lang="ru-RU" altLang="ru-RU" sz="1600" dirty="0" smtClean="0"/>
              <a:t>Владимирович </a:t>
            </a:r>
            <a:r>
              <a:rPr lang="ru-RU" altLang="ru-RU" sz="1600" dirty="0"/>
              <a:t>АЛЕКСЕЕВСКИЙ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6752868" y="380030"/>
            <a:ext cx="2378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/>
              <a:t>Сергей </a:t>
            </a:r>
            <a:endParaRPr lang="ru-RU" altLang="ru-RU" sz="1600" dirty="0" smtClean="0"/>
          </a:p>
          <a:p>
            <a:pPr algn="ctr" eaLnBrk="1" hangingPunct="1"/>
            <a:r>
              <a:rPr lang="ru-RU" altLang="ru-RU" sz="1600" dirty="0" smtClean="0"/>
              <a:t>Александрович </a:t>
            </a:r>
            <a:r>
              <a:rPr lang="ru-RU" altLang="ru-RU" sz="1600" dirty="0"/>
              <a:t>СПИРИН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810977" y="3198570"/>
            <a:ext cx="41230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Администраторы </a:t>
            </a:r>
            <a:r>
              <a:rPr lang="ru-RU" altLang="ru-RU" sz="1600" b="1" dirty="0" err="1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комп.класса</a:t>
            </a:r>
            <a:endParaRPr lang="ru-RU" altLang="ru-RU" sz="1600" b="1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5301695" y="3505810"/>
            <a:ext cx="15481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600" dirty="0"/>
              <a:t>Лидия </a:t>
            </a:r>
          </a:p>
          <a:p>
            <a:pPr algn="r" eaLnBrk="1" hangingPunct="1"/>
            <a:r>
              <a:rPr lang="ru-RU" altLang="ru-RU" sz="1600" dirty="0" err="1"/>
              <a:t>Куртовна</a:t>
            </a:r>
            <a:r>
              <a:rPr lang="ru-RU" altLang="ru-RU" sz="1600" dirty="0"/>
              <a:t> СМИРЕНИНА</a:t>
            </a:r>
          </a:p>
        </p:txBody>
      </p:sp>
      <p:pic>
        <p:nvPicPr>
          <p:cNvPr id="17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86" y="4312315"/>
            <a:ext cx="1535209" cy="17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3199025" y="379060"/>
            <a:ext cx="15852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 smtClean="0"/>
              <a:t>Артур Олегович </a:t>
            </a:r>
          </a:p>
          <a:p>
            <a:pPr algn="ctr" eaLnBrk="1" hangingPunct="1"/>
            <a:r>
              <a:rPr lang="ru-RU" altLang="ru-RU" sz="1600" dirty="0" smtClean="0"/>
              <a:t>ЗАЛЕВСКИЙ</a:t>
            </a:r>
            <a:endParaRPr lang="ru-RU" altLang="ru-RU" sz="1600" dirty="0"/>
          </a:p>
        </p:txBody>
      </p:sp>
      <p:sp>
        <p:nvSpPr>
          <p:cNvPr id="19" name="AutoShape 6" descr="Image result for ÐÑÑÑÑ ÐÐ°Ð»ÐµÐ²ÑÐº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7068325" y="3582620"/>
            <a:ext cx="16631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600" dirty="0" smtClean="0"/>
              <a:t>Александр </a:t>
            </a:r>
            <a:endParaRPr lang="ru-RU" altLang="ru-RU" sz="1600" dirty="0"/>
          </a:p>
          <a:p>
            <a:pPr algn="r" eaLnBrk="1" hangingPunct="1"/>
            <a:r>
              <a:rPr lang="ru-RU" altLang="ru-RU" sz="1600" dirty="0" smtClean="0"/>
              <a:t>Владимирович</a:t>
            </a:r>
          </a:p>
          <a:p>
            <a:pPr algn="r" eaLnBrk="1" hangingPunct="1"/>
            <a:r>
              <a:rPr lang="ru-RU" altLang="ru-RU" sz="1600" dirty="0" smtClean="0"/>
              <a:t>БАРАНИН</a:t>
            </a:r>
            <a:endParaRPr lang="ru-RU" altLang="ru-RU" sz="1600" dirty="0"/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61138" y="3404343"/>
            <a:ext cx="14326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600" dirty="0" smtClean="0"/>
              <a:t>Иван</a:t>
            </a:r>
          </a:p>
          <a:p>
            <a:pPr algn="r" eaLnBrk="1" hangingPunct="1"/>
            <a:r>
              <a:rPr lang="ru-RU" altLang="ru-RU" sz="1600" dirty="0" smtClean="0"/>
              <a:t>Сергеевич</a:t>
            </a:r>
          </a:p>
          <a:p>
            <a:pPr algn="r" eaLnBrk="1" hangingPunct="1"/>
            <a:r>
              <a:rPr lang="ru-RU" altLang="ru-RU" sz="1600" dirty="0" smtClean="0"/>
              <a:t>РУСИНОВ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/>
          <a:srcRect l="6384" r="17024"/>
          <a:stretch>
            <a:fillRect/>
          </a:stretch>
        </p:blipFill>
        <p:spPr>
          <a:xfrm>
            <a:off x="5294357" y="1201511"/>
            <a:ext cx="1294267" cy="1631790"/>
          </a:xfrm>
          <a:prstGeom prst="rect">
            <a:avLst/>
          </a:prstGeom>
        </p:spPr>
      </p:pic>
      <p:pic>
        <p:nvPicPr>
          <p:cNvPr id="26" name="Picture 4" descr="http://kodomo.fbb.msu.ru/~is_rusinov/images/my_phot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31" y="4454067"/>
            <a:ext cx="1446429" cy="130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0640" y="1047890"/>
            <a:ext cx="1435616" cy="15194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2235" y="4197100"/>
            <a:ext cx="1459390" cy="145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Image result for ÐÑÑÑÑ ÐÐ°Ð»ÐµÐ²ÑÐºÐ¸Ð¹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19528" r="42271" b="15748"/>
          <a:stretch>
            <a:fillRect/>
          </a:stretch>
        </p:blipFill>
        <p:spPr bwMode="auto">
          <a:xfrm>
            <a:off x="3496660" y="1124700"/>
            <a:ext cx="1774287" cy="154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1960460" y="3390595"/>
            <a:ext cx="14326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600" dirty="0" smtClean="0"/>
              <a:t>Анна Степановна</a:t>
            </a:r>
          </a:p>
          <a:p>
            <a:pPr algn="r" eaLnBrk="1" hangingPunct="1"/>
            <a:r>
              <a:rPr lang="ru-RU" altLang="ru-RU" sz="1600" dirty="0" smtClean="0"/>
              <a:t>ЕРШОВА</a:t>
            </a:r>
          </a:p>
        </p:txBody>
      </p:sp>
      <p:pic>
        <p:nvPicPr>
          <p:cNvPr id="29" name="Picture 10" descr="Image result for анна ершова мгу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52485" y="4235505"/>
            <a:ext cx="1420985" cy="1420985"/>
          </a:xfrm>
          <a:prstGeom prst="rect">
            <a:avLst/>
          </a:prstGeom>
          <a:noFill/>
        </p:spPr>
      </p:pic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1" name="Picture 2" descr="http://kodomo.fbb.msu.ru/~anastaisha_w/acya.bmp"/>
          <p:cNvPicPr>
            <a:picLocks noChangeAspect="1" noChangeArrowheads="1"/>
          </p:cNvPicPr>
          <p:nvPr/>
        </p:nvPicPr>
        <p:blipFill>
          <a:blip r:embed="rId12" cstate="print"/>
          <a:srcRect l="6790" r="13581" b="51676"/>
          <a:stretch>
            <a:fillRect/>
          </a:stretch>
        </p:blipFill>
        <p:spPr bwMode="auto">
          <a:xfrm>
            <a:off x="1845245" y="1047890"/>
            <a:ext cx="1266618" cy="1818114"/>
          </a:xfrm>
          <a:prstGeom prst="rect">
            <a:avLst/>
          </a:prstGeom>
          <a:noFill/>
        </p:spPr>
      </p:pic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2690155" y="0"/>
            <a:ext cx="41230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Преподаватели в 1м семестре</a:t>
            </a:r>
            <a:endParaRPr lang="ru-RU" altLang="ru-RU" sz="1600" b="1" dirty="0">
              <a:solidFill>
                <a:srgbClr val="FF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3490" name="AutoShape 2" descr="Image result for Андрей Головин биоинформа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2" name="AutoShape 4" descr="Image result for Андрей Головин биоинформа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6" name="Picture 8" descr="Image result for Дима пенз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0" y="690084"/>
            <a:ext cx="3648475" cy="2428290"/>
          </a:xfrm>
          <a:prstGeom prst="rect">
            <a:avLst/>
          </a:prstGeom>
          <a:noFill/>
        </p:spPr>
      </p:pic>
      <p:pic>
        <p:nvPicPr>
          <p:cNvPr id="63498" name="Picture 10" descr="Image result for Андрей Демки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111" y="703236"/>
            <a:ext cx="2534729" cy="2534730"/>
          </a:xfrm>
          <a:prstGeom prst="rect">
            <a:avLst/>
          </a:prstGeom>
          <a:noFill/>
        </p:spPr>
      </p:pic>
      <p:pic>
        <p:nvPicPr>
          <p:cNvPr id="63500" name="Picture 12" descr="http://kodomo.fbb.msu.ru/~val_ma/img/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4705" y="854659"/>
            <a:ext cx="1958655" cy="2611540"/>
          </a:xfrm>
          <a:prstGeom prst="rect">
            <a:avLst/>
          </a:prstGeom>
          <a:noFill/>
        </p:spPr>
      </p:pic>
      <p:pic>
        <p:nvPicPr>
          <p:cNvPr id="63502" name="Picture 14" descr="http://kodomo.fbb.msu.ru/~alexander.zlobin/Images/about_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830" y="3389389"/>
            <a:ext cx="1958655" cy="2572771"/>
          </a:xfrm>
          <a:prstGeom prst="rect">
            <a:avLst/>
          </a:prstGeom>
          <a:noFill/>
        </p:spPr>
      </p:pic>
      <p:pic>
        <p:nvPicPr>
          <p:cNvPr id="63504" name="Picture 16" descr="Image result for Марина Хачатуря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4510" y="3427794"/>
            <a:ext cx="1905000" cy="1971676"/>
          </a:xfrm>
          <a:prstGeom prst="rect">
            <a:avLst/>
          </a:prstGeom>
          <a:noFill/>
        </p:spPr>
      </p:pic>
      <p:pic>
        <p:nvPicPr>
          <p:cNvPr id="63508" name="Picture 20" descr="Моя фотограф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1390" y="3696629"/>
            <a:ext cx="2918780" cy="2918780"/>
          </a:xfrm>
          <a:prstGeom prst="rect">
            <a:avLst/>
          </a:prstGeom>
          <a:noFill/>
        </p:spPr>
      </p:pic>
      <p:pic>
        <p:nvPicPr>
          <p:cNvPr id="63506" name="Picture 18" descr="Image result for ольга безсуднов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8380" y="3773439"/>
            <a:ext cx="2189085" cy="291998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4260" y="126170"/>
            <a:ext cx="837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Студенты старших курсов, участвующие в преподавании на младших </a:t>
            </a:r>
            <a:r>
              <a:rPr lang="ru-RU" b="1" dirty="0" smtClean="0"/>
              <a:t>курсах</a:t>
            </a:r>
            <a:r>
              <a:rPr lang="en-US" b="1" dirty="0" smtClean="0"/>
              <a:t> </a:t>
            </a:r>
            <a:r>
              <a:rPr lang="ru-RU" b="1" dirty="0" smtClean="0"/>
              <a:t>(не все)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5425" y="6155755"/>
            <a:ext cx="409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по жизни: узнайте как их зовут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ÐÐ½Ð´ÑÐµÐ¹  Ð¡Ð¸Ð³Ð¾ÑÑÐºÐ¸Ñ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190" y="663840"/>
            <a:ext cx="1612860" cy="24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Геном </a:t>
            </a:r>
            <a:r>
              <a:rPr lang="en-US" dirty="0" err="1" smtClean="0"/>
              <a:t>Ötzi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8005" y="3928265"/>
            <a:ext cx="6400800" cy="6772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 smtClean="0"/>
              <a:t>Чем занимаются </a:t>
            </a:r>
            <a:r>
              <a:rPr lang="ru-RU" dirty="0" err="1" smtClean="0"/>
              <a:t>биоинформатики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35" y="98409"/>
            <a:ext cx="8229600" cy="850062"/>
          </a:xfrm>
        </p:spPr>
        <p:txBody>
          <a:bodyPr>
            <a:normAutofit/>
          </a:bodyPr>
          <a:lstStyle/>
          <a:p>
            <a:r>
              <a:rPr lang="en-US" b="1" dirty="0" smtClean="0"/>
              <a:t>1.</a:t>
            </a:r>
            <a:r>
              <a:rPr lang="ru-RU" b="1" dirty="0" smtClean="0"/>
              <a:t> </a:t>
            </a:r>
            <a:r>
              <a:rPr lang="en-US" b="1" dirty="0"/>
              <a:t>Otzi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9791" b="24135"/>
          <a:stretch>
            <a:fillRect/>
          </a:stretch>
        </p:blipFill>
        <p:spPr bwMode="auto">
          <a:xfrm>
            <a:off x="1153955" y="1163105"/>
            <a:ext cx="6837895" cy="306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85120" y="4888390"/>
            <a:ext cx="775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Бодрый старичок (45 лет), погибший 5 300 лет тому назад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91625" y="5886920"/>
            <a:ext cx="7329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Seidler</a:t>
            </a:r>
            <a:r>
              <a:rPr lang="en-US" sz="2000" i="1" dirty="0" smtClean="0"/>
              <a:t> et al. </a:t>
            </a:r>
            <a:r>
              <a:rPr lang="en-US" sz="2000" i="1" dirty="0"/>
              <a:t>(1992). Some anthropological aspects of the prehistoric Tyrolean ice man. Science, 258(5081), </a:t>
            </a:r>
            <a:r>
              <a:rPr lang="en-US" sz="2000" i="1" dirty="0" smtClean="0"/>
              <a:t>455–457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z="2400" b="1" smtClean="0"/>
              <a:pPr/>
              <a:t>7</a:t>
            </a:fld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31500" y="702245"/>
            <a:ext cx="77194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Эци</a:t>
            </a:r>
            <a:r>
              <a:rPr lang="ru-RU" sz="2400" dirty="0" smtClean="0"/>
              <a:t> был случайно обнаружен </a:t>
            </a:r>
            <a:r>
              <a:rPr lang="ru-RU" sz="2400" dirty="0" smtClean="0">
                <a:hlinkClick r:id="rId2" tooltip="19 сентября"/>
              </a:rPr>
              <a:t>19 сентября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3" tooltip="1991 год"/>
              </a:rPr>
              <a:t>1991 года</a:t>
            </a:r>
            <a:r>
              <a:rPr lang="ru-RU" sz="2400" dirty="0" smtClean="0"/>
              <a:t> двумя немецкими туристами из </a:t>
            </a:r>
            <a:r>
              <a:rPr lang="ru-RU" sz="2400" dirty="0" smtClean="0">
                <a:hlinkClick r:id="rId4" tooltip="Нюрнберг"/>
              </a:rPr>
              <a:t>Нюрнберга</a:t>
            </a:r>
            <a:r>
              <a:rPr lang="ru-RU" sz="2400" dirty="0" smtClean="0"/>
              <a:t>, </a:t>
            </a:r>
            <a:r>
              <a:rPr lang="ru-RU" sz="2400" i="1" dirty="0" smtClean="0"/>
              <a:t>Гельмутом и Эрикой </a:t>
            </a:r>
            <a:r>
              <a:rPr lang="ru-RU" sz="2400" i="1" dirty="0" err="1" smtClean="0"/>
              <a:t>Симонами</a:t>
            </a:r>
            <a:r>
              <a:rPr lang="ru-RU" sz="2400" dirty="0" smtClean="0"/>
              <a:t>. </a:t>
            </a:r>
          </a:p>
          <a:p>
            <a:endParaRPr lang="ru-RU" sz="2400" dirty="0" smtClean="0"/>
          </a:p>
          <a:p>
            <a:r>
              <a:rPr lang="ru-RU" sz="2400" dirty="0" smtClean="0"/>
              <a:t>Мумия хорошо сохранилась благодаря тому, что была вморожена в лёд. При извлечении без археологических инструментов (с помощью </a:t>
            </a:r>
            <a:r>
              <a:rPr lang="ru-RU" sz="2400" dirty="0" smtClean="0">
                <a:hlinkClick r:id="rId5" tooltip="Отбойный молоток"/>
              </a:rPr>
              <a:t>отбойного молотка</a:t>
            </a:r>
            <a:r>
              <a:rPr lang="ru-RU" sz="2400" dirty="0" smtClean="0"/>
              <a:t> и </a:t>
            </a:r>
            <a:r>
              <a:rPr lang="ru-RU" sz="2400" dirty="0" smtClean="0">
                <a:hlinkClick r:id="rId6" tooltip="Ледоруб"/>
              </a:rPr>
              <a:t>ледорубов</a:t>
            </a:r>
            <a:r>
              <a:rPr lang="ru-RU" sz="2400" dirty="0" smtClean="0"/>
              <a:t>) было повреждено бедро тела; кроме того, присутствующие брали части его одежды в качестве сувениров.</a:t>
            </a:r>
          </a:p>
          <a:p>
            <a:endParaRPr lang="ru-RU" sz="2400" dirty="0" smtClean="0"/>
          </a:p>
          <a:p>
            <a:r>
              <a:rPr lang="ru-RU" sz="2400" dirty="0" smtClean="0"/>
              <a:t>В дальнейшем тело было передано в морг города </a:t>
            </a:r>
            <a:r>
              <a:rPr lang="ru-RU" sz="2400" dirty="0" smtClean="0">
                <a:hlinkClick r:id="rId7" tooltip="Инсбрук"/>
              </a:rPr>
              <a:t>Инсбрук</a:t>
            </a:r>
            <a:r>
              <a:rPr lang="ru-RU" sz="2400" dirty="0" smtClean="0"/>
              <a:t>, где был установлен его истинный возраст.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92C3-5C2B-418C-971C-86488174740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7450" y="126170"/>
            <a:ext cx="84491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On the 19th of September 1991, the naturally mummified body of</a:t>
            </a:r>
          </a:p>
          <a:p>
            <a:r>
              <a:rPr lang="en-US" sz="2400" dirty="0" smtClean="0"/>
              <a:t>the Iceman, also referred to as “</a:t>
            </a:r>
            <a:r>
              <a:rPr lang="en-US" sz="2400" dirty="0" err="1" smtClean="0"/>
              <a:t>Ötzi</a:t>
            </a:r>
            <a:r>
              <a:rPr lang="en-US" sz="2400" dirty="0" smtClean="0"/>
              <a:t>”, was discovered in the </a:t>
            </a:r>
            <a:r>
              <a:rPr lang="en-US" sz="2400" dirty="0" err="1" smtClean="0"/>
              <a:t>Ötztal</a:t>
            </a:r>
            <a:r>
              <a:rPr lang="en-US" sz="2400" dirty="0" smtClean="0"/>
              <a:t> </a:t>
            </a:r>
            <a:r>
              <a:rPr lang="en-US" sz="2400" dirty="0" err="1" smtClean="0"/>
              <a:t>Alpsat</a:t>
            </a:r>
            <a:r>
              <a:rPr lang="en-US" sz="2400" dirty="0" smtClean="0"/>
              <a:t> an altitude of 3210 m.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en-US" sz="2400" dirty="0" smtClean="0"/>
              <a:t>The glacier mummy lived around 3300 BCE</a:t>
            </a:r>
            <a:r>
              <a:rPr lang="ru-RU" sz="2400" dirty="0" smtClean="0"/>
              <a:t> </a:t>
            </a:r>
            <a:r>
              <a:rPr lang="en-US" sz="2400" dirty="0" smtClean="0"/>
              <a:t>and was approximately 40–50 years old when he died in the high alpine</a:t>
            </a:r>
            <a:r>
              <a:rPr lang="ru-RU" sz="2400" dirty="0" smtClean="0"/>
              <a:t> </a:t>
            </a:r>
            <a:r>
              <a:rPr lang="en-US" sz="2400" dirty="0" smtClean="0"/>
              <a:t>area (</a:t>
            </a:r>
            <a:r>
              <a:rPr lang="en-US" sz="2400" dirty="0" err="1" smtClean="0"/>
              <a:t>Gaber</a:t>
            </a:r>
            <a:r>
              <a:rPr lang="en-US" sz="2400" dirty="0" smtClean="0"/>
              <a:t> and </a:t>
            </a:r>
            <a:r>
              <a:rPr lang="en-US" sz="2400" dirty="0" err="1" smtClean="0"/>
              <a:t>Künzel</a:t>
            </a:r>
            <a:r>
              <a:rPr lang="en-US" sz="2400" dirty="0" smtClean="0"/>
              <a:t>, 1998). The Iceman is now </a:t>
            </a:r>
            <a:r>
              <a:rPr lang="en-US" sz="2400" dirty="0" err="1" smtClean="0"/>
              <a:t>curated</a:t>
            </a:r>
            <a:r>
              <a:rPr lang="en-US" sz="2400" dirty="0" smtClean="0"/>
              <a:t>, along with</a:t>
            </a:r>
            <a:r>
              <a:rPr lang="ru-RU" sz="2400" dirty="0" smtClean="0"/>
              <a:t> </a:t>
            </a:r>
            <a:r>
              <a:rPr lang="en-US" sz="2400" dirty="0" smtClean="0"/>
              <a:t>his well-preserved clothing and equipment, at the Archaeological Museum</a:t>
            </a:r>
          </a:p>
          <a:p>
            <a:r>
              <a:rPr lang="en-US" sz="2400" dirty="0" smtClean="0"/>
              <a:t>in Bolzano.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en-US" sz="2400" dirty="0" smtClean="0"/>
              <a:t>Since his discovery in 1991, the body has been the</a:t>
            </a:r>
            <a:r>
              <a:rPr lang="ru-RU" sz="2400" dirty="0" smtClean="0"/>
              <a:t> </a:t>
            </a:r>
            <a:r>
              <a:rPr lang="en-US" sz="2400" dirty="0" smtClean="0"/>
              <a:t>focus of intensive study (e.g. Barfield et al., 1992; </a:t>
            </a:r>
            <a:r>
              <a:rPr lang="en-US" sz="2400" dirty="0" err="1" smtClean="0"/>
              <a:t>zur</a:t>
            </a:r>
            <a:r>
              <a:rPr lang="en-US" sz="2400" dirty="0" smtClean="0"/>
              <a:t> </a:t>
            </a:r>
            <a:r>
              <a:rPr lang="en-US" sz="2400" dirty="0" err="1" smtClean="0"/>
              <a:t>Nedden</a:t>
            </a:r>
            <a:r>
              <a:rPr lang="en-US" sz="2400" dirty="0" smtClean="0"/>
              <a:t> and</a:t>
            </a:r>
            <a:r>
              <a:rPr lang="ru-RU" sz="2400" dirty="0" smtClean="0"/>
              <a:t> </a:t>
            </a:r>
            <a:r>
              <a:rPr lang="en-US" sz="2400" dirty="0" err="1" smtClean="0"/>
              <a:t>Wicke</a:t>
            </a:r>
            <a:r>
              <a:rPr lang="en-US" sz="2400" dirty="0" smtClean="0"/>
              <a:t>, 1992; </a:t>
            </a:r>
            <a:r>
              <a:rPr lang="en-US" sz="2400" dirty="0" err="1" smtClean="0"/>
              <a:t>Seidler</a:t>
            </a:r>
            <a:r>
              <a:rPr lang="en-US" sz="2400" dirty="0" smtClean="0"/>
              <a:t> et al., 1992; </a:t>
            </a:r>
            <a:r>
              <a:rPr lang="en-US" sz="2400" dirty="0" err="1" smtClean="0"/>
              <a:t>Spindler</a:t>
            </a:r>
            <a:r>
              <a:rPr lang="en-US" sz="2400" dirty="0" smtClean="0"/>
              <a:t>., 2000). A variety of</a:t>
            </a:r>
            <a:r>
              <a:rPr lang="ru-RU" sz="2400" dirty="0" smtClean="0"/>
              <a:t> </a:t>
            </a:r>
            <a:r>
              <a:rPr lang="en-US" sz="2400" dirty="0" smtClean="0"/>
              <a:t>methods, including radiology and computer tomography (Murphy</a:t>
            </a:r>
            <a:r>
              <a:rPr lang="ru-RU" sz="2400" dirty="0" smtClean="0"/>
              <a:t> </a:t>
            </a:r>
            <a:r>
              <a:rPr lang="da-DK" sz="2400" dirty="0" smtClean="0"/>
              <a:t>et al., 2003), histology (Nerlich et al., 2003), isotope analysis (Müller</a:t>
            </a:r>
            <a:r>
              <a:rPr lang="ru-RU" sz="2400" dirty="0" smtClean="0"/>
              <a:t> </a:t>
            </a:r>
            <a:r>
              <a:rPr lang="da-DK" sz="2400" dirty="0" smtClean="0"/>
              <a:t>et al. 2003), botany (Oeggl et al., 2007), and genetic analyses (Ermini</a:t>
            </a:r>
            <a:r>
              <a:rPr lang="ru-RU" sz="2400" dirty="0" smtClean="0"/>
              <a:t> </a:t>
            </a:r>
            <a:r>
              <a:rPr lang="en-US" sz="2400" dirty="0" smtClean="0"/>
              <a:t>et al., 2008), have revealed important aspects of his life, health, and</a:t>
            </a:r>
            <a:r>
              <a:rPr lang="ru-RU" sz="2400" dirty="0" smtClean="0"/>
              <a:t> </a:t>
            </a:r>
            <a:r>
              <a:rPr lang="en-US" sz="2400" dirty="0" smtClean="0"/>
              <a:t>ultimately, his death.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4856</TotalTime>
  <Words>1973</Words>
  <Application>Microsoft Office PowerPoint</Application>
  <PresentationFormat>On-screen Show (4:3)</PresentationFormat>
  <Paragraphs>312</Paragraphs>
  <Slides>36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Тема Office</vt:lpstr>
      <vt:lpstr>План занятия</vt:lpstr>
      <vt:lpstr>1.Познакомьтесь с нами</vt:lpstr>
      <vt:lpstr>PowerPoint Presentation</vt:lpstr>
      <vt:lpstr>PowerPoint Presentation</vt:lpstr>
      <vt:lpstr>PowerPoint Presentation</vt:lpstr>
      <vt:lpstr>Геном Ötzi</vt:lpstr>
      <vt:lpstr>1. Otzi</vt:lpstr>
      <vt:lpstr>PowerPoint Presentation</vt:lpstr>
      <vt:lpstr>PowerPoint Presentation</vt:lpstr>
      <vt:lpstr>PowerPoint Presentation</vt:lpstr>
      <vt:lpstr>Политика и наука</vt:lpstr>
      <vt:lpstr>PowerPoint Presentation</vt:lpstr>
      <vt:lpstr>2. Геном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Как сфотографировали хромосомы. </vt:lpstr>
      <vt:lpstr>FISH (fluorescence in situ hybridisation)</vt:lpstr>
      <vt:lpstr>PowerPoint Presentation</vt:lpstr>
      <vt:lpstr>Как определить последовательность ДНК – секвенировать ДНК (на примере ДНК Otzi)</vt:lpstr>
      <vt:lpstr>Этапы секвенирования</vt:lpstr>
      <vt:lpstr>Продолжение</vt:lpstr>
      <vt:lpstr>PowerPoint Presentation</vt:lpstr>
      <vt:lpstr>В каком виде результат?</vt:lpstr>
      <vt:lpstr>Автомат неплохо соображает   Вот как выглядят два прочтения из огромного выходного файла в формате  fastq</vt:lpstr>
      <vt:lpstr>Сборка генома</vt:lpstr>
      <vt:lpstr>Результат картирования для Otzi</vt:lpstr>
      <vt:lpstr>Что люди узнали про Otzi, прочитав геном </vt:lpstr>
      <vt:lpstr>Предки и потомки Otzi</vt:lpstr>
      <vt:lpstr>Предки и потомки Otzi</vt:lpstr>
      <vt:lpstr>Метагеномы Otzi</vt:lpstr>
      <vt:lpstr>Предки и потомки Otzi</vt:lpstr>
      <vt:lpstr>THE END</vt:lpstr>
      <vt:lpstr>Словарик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aba</dc:creator>
  <cp:lastModifiedBy>Andrei Vladimirovich Alexeevsky</cp:lastModifiedBy>
  <cp:revision>171</cp:revision>
  <dcterms:created xsi:type="dcterms:W3CDTF">2018-07-25T10:54:54Z</dcterms:created>
  <dcterms:modified xsi:type="dcterms:W3CDTF">2018-09-07T05:56:18Z</dcterms:modified>
</cp:coreProperties>
</file>