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3" r:id="rId4"/>
    <p:sldId id="262" r:id="rId5"/>
    <p:sldId id="264" r:id="rId6"/>
    <p:sldId id="265" r:id="rId7"/>
    <p:sldId id="270" r:id="rId8"/>
    <p:sldId id="257" r:id="rId9"/>
    <p:sldId id="258" r:id="rId10"/>
    <p:sldId id="259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2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4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8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3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8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6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5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2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6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9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C3E9-8D37-4024-9478-E666CAF09444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0A5F0-240C-4F4F-9DD3-D5DC45CA8E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2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Хранение и доступ к информации в памяти компьютера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779244"/>
            <a:ext cx="10515600" cy="1500187"/>
          </a:xfrm>
        </p:spPr>
        <p:txBody>
          <a:bodyPr/>
          <a:lstStyle/>
          <a:p>
            <a:pPr algn="ctr"/>
            <a:r>
              <a:rPr lang="en-US" dirty="0" smtClean="0"/>
              <a:t>FAR manager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с другими серверами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Клиент и сервер</a:t>
            </a:r>
          </a:p>
          <a:p>
            <a:r>
              <a:rPr lang="ru-RU" dirty="0" smtClean="0"/>
              <a:t>Сетевые протоколы</a:t>
            </a:r>
          </a:p>
          <a:p>
            <a:pPr lvl="1"/>
            <a:r>
              <a:rPr lang="en-US" dirty="0" smtClean="0"/>
              <a:t>https</a:t>
            </a:r>
          </a:p>
          <a:p>
            <a:pPr lvl="1"/>
            <a:r>
              <a:rPr lang="en-US" dirty="0" smtClean="0"/>
              <a:t>http</a:t>
            </a:r>
          </a:p>
          <a:p>
            <a:pPr lvl="1"/>
            <a:r>
              <a:rPr lang="en-US" dirty="0" err="1" smtClean="0"/>
              <a:t>Scp</a:t>
            </a:r>
            <a:endParaRPr lang="en-US" dirty="0" smtClean="0"/>
          </a:p>
          <a:p>
            <a:pPr lvl="1"/>
            <a:r>
              <a:rPr lang="en-US" dirty="0" smtClean="0"/>
              <a:t>ftp</a:t>
            </a:r>
          </a:p>
          <a:p>
            <a:pPr lvl="1"/>
            <a:r>
              <a:rPr lang="en-US" dirty="0" err="1" smtClean="0"/>
              <a:t>sftp</a:t>
            </a:r>
            <a:endParaRPr lang="en-US" dirty="0" smtClean="0"/>
          </a:p>
          <a:p>
            <a:pPr lvl="1"/>
            <a:r>
              <a:rPr lang="en-US" dirty="0" err="1" smtClean="0"/>
              <a:t>ssh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6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 manager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Демонстрация (по заданию)</a:t>
            </a:r>
          </a:p>
          <a:p>
            <a:pPr lvl="1"/>
            <a:r>
              <a:rPr lang="ru-RU" dirty="0" smtClean="0"/>
              <a:t>Панели</a:t>
            </a:r>
          </a:p>
          <a:p>
            <a:pPr lvl="1"/>
            <a:r>
              <a:rPr lang="ru-RU" dirty="0" smtClean="0"/>
              <a:t>Настройка окна</a:t>
            </a:r>
          </a:p>
          <a:p>
            <a:pPr lvl="1"/>
            <a:r>
              <a:rPr lang="ru-RU" dirty="0" smtClean="0"/>
              <a:t>Меню</a:t>
            </a:r>
          </a:p>
          <a:p>
            <a:pPr lvl="1"/>
            <a:r>
              <a:rPr lang="ru-RU" dirty="0" smtClean="0"/>
              <a:t>Микро-подсказки</a:t>
            </a:r>
          </a:p>
          <a:p>
            <a:pPr lvl="1"/>
            <a:r>
              <a:rPr lang="ru-RU" dirty="0" smtClean="0"/>
              <a:t>Редактор</a:t>
            </a:r>
          </a:p>
          <a:p>
            <a:pPr lvl="2"/>
            <a:r>
              <a:rPr lang="ru-RU" dirty="0" smtClean="0"/>
              <a:t>кодировка</a:t>
            </a:r>
            <a:endParaRPr lang="en-US" dirty="0" smtClean="0"/>
          </a:p>
          <a:p>
            <a:pPr lvl="1"/>
            <a:r>
              <a:rPr lang="ru-RU" dirty="0" err="1" smtClean="0"/>
              <a:t>Просмотрщик</a:t>
            </a:r>
            <a:endParaRPr lang="ru-RU" dirty="0" smtClean="0"/>
          </a:p>
          <a:p>
            <a:pPr lvl="2"/>
            <a:r>
              <a:rPr lang="en-US" dirty="0" smtClean="0"/>
              <a:t>HEX</a:t>
            </a:r>
            <a:r>
              <a:rPr lang="ru-RU" dirty="0" smtClean="0"/>
              <a:t> коды </a:t>
            </a:r>
          </a:p>
          <a:p>
            <a:pPr lvl="1"/>
            <a:r>
              <a:rPr lang="ru-RU" dirty="0" smtClean="0"/>
              <a:t>Удаленная связь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02842" y="230910"/>
            <a:ext cx="9209376" cy="823912"/>
          </a:xfrm>
        </p:spPr>
        <p:txBody>
          <a:bodyPr/>
          <a:lstStyle/>
          <a:p>
            <a:r>
              <a:rPr lang="ru-RU" dirty="0" smtClean="0"/>
              <a:t>План. Логическое устройство данных на компьютере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02842" y="1130733"/>
            <a:ext cx="9301739" cy="49929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Файл</a:t>
            </a:r>
          </a:p>
          <a:p>
            <a:pPr lvl="1"/>
            <a:r>
              <a:rPr lang="ru-RU" dirty="0" smtClean="0"/>
              <a:t>Информация, хранящаяся в компьютере, делится на файлы.</a:t>
            </a:r>
            <a:r>
              <a:rPr lang="en-US" dirty="0" smtClean="0"/>
              <a:t> </a:t>
            </a:r>
            <a:r>
              <a:rPr lang="ru-RU" dirty="0" smtClean="0"/>
              <a:t>Для извлечения нужной информации необходимо структурировать информацию.</a:t>
            </a:r>
          </a:p>
          <a:p>
            <a:pPr lvl="1"/>
            <a:r>
              <a:rPr lang="ru-RU" dirty="0" smtClean="0"/>
              <a:t>Файл имеет имя </a:t>
            </a:r>
            <a:endParaRPr lang="en-US" dirty="0" smtClean="0"/>
          </a:p>
          <a:p>
            <a:pPr lvl="2"/>
            <a:r>
              <a:rPr lang="ru-RU" dirty="0" smtClean="0"/>
              <a:t>Короткое, например </a:t>
            </a:r>
            <a:r>
              <a:rPr lang="en-US" dirty="0" smtClean="0"/>
              <a:t> </a:t>
            </a:r>
            <a:r>
              <a:rPr lang="en-US" b="1" dirty="0" smtClean="0"/>
              <a:t>Lecture3_plan.docx</a:t>
            </a:r>
            <a:endParaRPr lang="ru-RU" b="1" dirty="0" smtClean="0"/>
          </a:p>
          <a:p>
            <a:pPr lvl="3"/>
            <a:r>
              <a:rPr lang="ru-RU" dirty="0" smtClean="0"/>
              <a:t>Расширение  </a:t>
            </a:r>
            <a:r>
              <a:rPr lang="en-US" b="1" dirty="0" smtClean="0"/>
              <a:t>.</a:t>
            </a:r>
            <a:r>
              <a:rPr lang="en-US" b="1" dirty="0" err="1" smtClean="0"/>
              <a:t>docx</a:t>
            </a:r>
            <a:endParaRPr lang="ru-RU" b="1" dirty="0" smtClean="0"/>
          </a:p>
          <a:p>
            <a:pPr lvl="3"/>
            <a:r>
              <a:rPr lang="ru-RU" dirty="0" smtClean="0"/>
              <a:t>Практический совет – требование: имя файла не должно содержать пробелов и русских букв</a:t>
            </a:r>
            <a:endParaRPr lang="en-US" dirty="0" smtClean="0"/>
          </a:p>
          <a:p>
            <a:pPr lvl="2"/>
            <a:r>
              <a:rPr lang="ru-RU" dirty="0" smtClean="0"/>
              <a:t>Полное:</a:t>
            </a:r>
            <a:r>
              <a:rPr lang="ru-RU" b="1" dirty="0" smtClean="0"/>
              <a:t> </a:t>
            </a:r>
            <a:r>
              <a:rPr lang="en-US" b="1" dirty="0" smtClean="0"/>
              <a:t>C:\Users\aba\Education\y18\term1\block1\pr1</a:t>
            </a:r>
            <a:r>
              <a:rPr lang="ru-RU" b="1" dirty="0" smtClean="0"/>
              <a:t>\</a:t>
            </a:r>
            <a:r>
              <a:rPr lang="en-US" b="1" dirty="0" smtClean="0"/>
              <a:t>Lecture3_plan.docx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в моем </a:t>
            </a:r>
            <a:r>
              <a:rPr lang="ru-RU" dirty="0" err="1" smtClean="0"/>
              <a:t>ноуте</a:t>
            </a:r>
            <a:r>
              <a:rPr lang="ru-RU" dirty="0" smtClean="0"/>
              <a:t>, операционная система </a:t>
            </a:r>
            <a:r>
              <a:rPr lang="en-US" dirty="0" smtClean="0"/>
              <a:t>Windows </a:t>
            </a:r>
            <a:r>
              <a:rPr lang="ru-RU" dirty="0" smtClean="0"/>
              <a:t>С</a:t>
            </a:r>
            <a:r>
              <a:rPr lang="en-US" dirty="0" smtClean="0"/>
              <a:t>: - </a:t>
            </a:r>
            <a:r>
              <a:rPr lang="ru-RU" dirty="0" smtClean="0"/>
              <a:t>диск</a:t>
            </a:r>
          </a:p>
          <a:p>
            <a:pPr marL="914400" lvl="2" indent="0">
              <a:buNone/>
            </a:pPr>
            <a:r>
              <a:rPr lang="en-US" dirty="0" smtClean="0"/>
              <a:t>[</a:t>
            </a:r>
            <a:r>
              <a:rPr lang="ru-RU" dirty="0" smtClean="0"/>
              <a:t>Фамилия, имя, отчество , год рождения – Гаврилин</a:t>
            </a:r>
            <a:r>
              <a:rPr lang="en-US" dirty="0" smtClean="0"/>
              <a:t>]</a:t>
            </a:r>
            <a:endParaRPr lang="ru-RU" dirty="0" smtClean="0"/>
          </a:p>
          <a:p>
            <a:pPr marL="914400" lvl="2" indent="0">
              <a:buNone/>
            </a:pPr>
            <a:r>
              <a:rPr lang="ru-RU" dirty="0" smtClean="0"/>
              <a:t>Права Доступа</a:t>
            </a:r>
          </a:p>
          <a:p>
            <a:pPr marL="914400" lvl="2" indent="0">
              <a:buNone/>
            </a:pPr>
            <a:r>
              <a:rPr lang="ru-RU" smtClean="0"/>
              <a:t>Атрибуты файла</a:t>
            </a:r>
            <a:endParaRPr lang="ru-RU" dirty="0" smtClean="0"/>
          </a:p>
          <a:p>
            <a:r>
              <a:rPr lang="ru-RU" dirty="0" smtClean="0"/>
              <a:t>Директория</a:t>
            </a:r>
          </a:p>
          <a:p>
            <a:pPr lvl="1"/>
            <a:r>
              <a:rPr lang="ru-RU" dirty="0" smtClean="0"/>
              <a:t>Дерево директорий (директория = папка = каталог=…)</a:t>
            </a:r>
            <a:endParaRPr lang="en-US" dirty="0" smtClean="0"/>
          </a:p>
          <a:p>
            <a:r>
              <a:rPr lang="ru-RU" dirty="0" smtClean="0"/>
              <a:t>Сетевое имя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969164"/>
          </a:xfrm>
        </p:spPr>
        <p:txBody>
          <a:bodyPr/>
          <a:lstStyle/>
          <a:p>
            <a:r>
              <a:rPr lang="ru-RU" dirty="0" smtClean="0"/>
              <a:t>Файл</a:t>
            </a:r>
          </a:p>
          <a:p>
            <a:r>
              <a:rPr lang="ru-RU" dirty="0" smtClean="0"/>
              <a:t>Кодировки</a:t>
            </a:r>
            <a:r>
              <a:rPr lang="en-US" dirty="0" smtClean="0"/>
              <a:t>;</a:t>
            </a:r>
            <a:r>
              <a:rPr lang="ru-RU" dirty="0" smtClean="0"/>
              <a:t> ассоциации</a:t>
            </a:r>
          </a:p>
          <a:p>
            <a:r>
              <a:rPr lang="ru-RU" dirty="0" smtClean="0"/>
              <a:t>Дерево директорий</a:t>
            </a:r>
          </a:p>
          <a:p>
            <a:r>
              <a:rPr lang="ru-RU" dirty="0" smtClean="0"/>
              <a:t>Сетевые имена, протоколы, приложения</a:t>
            </a:r>
            <a:endParaRPr lang="en-US" dirty="0" smtClean="0"/>
          </a:p>
          <a:p>
            <a:r>
              <a:rPr lang="ru-RU" dirty="0" smtClean="0"/>
              <a:t>Программы, командная </a:t>
            </a:r>
            <a:r>
              <a:rPr lang="ru-RU" dirty="0" smtClean="0"/>
              <a:t>строка</a:t>
            </a:r>
            <a:endParaRPr lang="en-US" dirty="0" smtClean="0"/>
          </a:p>
          <a:p>
            <a:r>
              <a:rPr lang="en-US" dirty="0" smtClean="0"/>
              <a:t>FAR</a:t>
            </a:r>
            <a:endParaRPr lang="ru-RU" dirty="0" smtClean="0"/>
          </a:p>
          <a:p>
            <a:r>
              <a:rPr lang="ru-RU" dirty="0" smtClean="0"/>
              <a:t>Геном </a:t>
            </a:r>
            <a:r>
              <a:rPr lang="ru-RU" dirty="0" smtClean="0"/>
              <a:t>в файле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63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364" y="129994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На дисках в компьютере хранится очень много информации – гиго- или терабайты.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19356" y="1875281"/>
            <a:ext cx="1133855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111110100000110000101100001100001100001101011100011100001000001000001100001011000011000011</a:t>
            </a:r>
          </a:p>
          <a:p>
            <a:pPr algn="ctr"/>
            <a:r>
              <a:rPr lang="ru-RU" dirty="0" smtClean="0"/>
              <a:t>110101110001110000101110110001100000110001110101101101100011010001011000010101101110001111</a:t>
            </a:r>
          </a:p>
          <a:p>
            <a:pPr algn="ctr"/>
            <a:r>
              <a:rPr lang="ru-RU" dirty="0" smtClean="0"/>
              <a:t>111001111001101011001111100001110000111101001110100110001111000011110100110001111101001110</a:t>
            </a:r>
          </a:p>
          <a:p>
            <a:pPr algn="ctr"/>
            <a:r>
              <a:rPr lang="ru-RU" dirty="0" smtClean="0"/>
              <a:t>110000111000011100001111010011101001100001111010011000011100011110001111000011100001110000</a:t>
            </a:r>
          </a:p>
          <a:p>
            <a:pPr algn="ctr"/>
            <a:r>
              <a:rPr lang="ru-RU" dirty="0" smtClean="0"/>
              <a:t>110000111000011110100111010011101001100001111010011000111100011110000111000011110100111010</a:t>
            </a:r>
          </a:p>
          <a:p>
            <a:pPr algn="ctr"/>
            <a:r>
              <a:rPr lang="ru-RU" dirty="0" smtClean="0"/>
              <a:t>110000111000011100001110000111101001100001110000111000011110100110000111000011100001111010</a:t>
            </a:r>
          </a:p>
          <a:p>
            <a:pPr algn="ctr"/>
            <a:r>
              <a:rPr lang="ru-RU" dirty="0" smtClean="0"/>
              <a:t>111010011101001100011111010011101001110100110001111101001100001111010010101100111111010011</a:t>
            </a:r>
          </a:p>
          <a:p>
            <a:pPr algn="ctr"/>
            <a:r>
              <a:rPr lang="ru-RU" dirty="0" smtClean="0"/>
              <a:t>110011111000011100001110000111001111100001110001111000011100001110000111101001100001110001</a:t>
            </a:r>
          </a:p>
          <a:p>
            <a:pPr algn="ctr"/>
            <a:r>
              <a:rPr lang="ru-RU" dirty="0" smtClean="0"/>
              <a:t>110000111000011100001111010011000011110100110000111000011100001111010011000011100001111010</a:t>
            </a:r>
          </a:p>
          <a:p>
            <a:pPr algn="ctr"/>
            <a:r>
              <a:rPr lang="ru-RU" dirty="0" smtClean="0"/>
              <a:t>110000111101001100001110000111001111100111111010011001111100001110000111000011100001110011</a:t>
            </a:r>
          </a:p>
          <a:p>
            <a:pPr algn="ctr"/>
            <a:r>
              <a:rPr lang="ru-RU" dirty="0" smtClean="0"/>
              <a:t>110000111000011100111111010011001111100001110000111101001100001110000111101001110100111010</a:t>
            </a:r>
          </a:p>
          <a:p>
            <a:pPr algn="ctr"/>
            <a:r>
              <a:rPr lang="ru-RU" dirty="0" smtClean="0"/>
              <a:t>111010011001111110100111010011000011010110000111101001110100110000111101001100001110000111</a:t>
            </a:r>
          </a:p>
          <a:p>
            <a:pPr algn="ctr"/>
            <a:r>
              <a:rPr lang="ru-RU" dirty="0" smtClean="0"/>
              <a:t>110000111000011110100110000111101001110100111010011101001110100110000111101001110100111010</a:t>
            </a:r>
          </a:p>
          <a:p>
            <a:pPr algn="ctr"/>
            <a:r>
              <a:rPr lang="ru-RU" dirty="0" smtClean="0"/>
              <a:t>110001111001111110100110000111101001110100111010011000011100111110000111101001100111110000</a:t>
            </a:r>
          </a:p>
          <a:p>
            <a:pPr algn="ctr"/>
            <a:r>
              <a:rPr lang="ru-RU" dirty="0" smtClean="0"/>
              <a:t>110000111000111100001110000111001111100001110000111000011100001111010011101001110100111010</a:t>
            </a:r>
          </a:p>
          <a:p>
            <a:pPr algn="ctr"/>
            <a:r>
              <a:rPr lang="ru-RU" dirty="0" smtClean="0"/>
              <a:t>110000111000011110100110011111000011100001110000111000011100001110011111000011110100110011</a:t>
            </a:r>
          </a:p>
          <a:p>
            <a:pPr algn="ctr"/>
            <a:r>
              <a:rPr lang="ru-RU" dirty="0" smtClean="0"/>
              <a:t>101011101001110100110001111001111100001110011111000011100001111010011101001110100111010011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50" y="1413616"/>
            <a:ext cx="12063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Информация хранится в виде битов  (0 или 1, намагничен </a:t>
            </a:r>
            <a:r>
              <a:rPr lang="en-US" sz="2400" b="1" dirty="0" smtClean="0"/>
              <a:t>“</a:t>
            </a:r>
            <a:r>
              <a:rPr lang="ru-RU" sz="2400" b="1" dirty="0" smtClean="0"/>
              <a:t>пиксел</a:t>
            </a:r>
            <a:r>
              <a:rPr lang="en-US" sz="2400" b="1" dirty="0" smtClean="0"/>
              <a:t>”</a:t>
            </a:r>
            <a:r>
              <a:rPr lang="ru-RU" sz="2400" b="1" dirty="0" smtClean="0"/>
              <a:t> или не намагничен)</a:t>
            </a:r>
            <a:r>
              <a:rPr lang="en-US" sz="2400" b="1" dirty="0" smtClean="0"/>
              <a:t>: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437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Ð·Ð°ÑÐ»Ð°Ð¼Ð»ÐµÐ½Ð½Ð°Ñ ÐºÐ²Ð°ÑÑÐ¸Ñ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5" y="1392859"/>
            <a:ext cx="5923585" cy="47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Ð¿Ð¾ÑÑÐ´Ð¾Ðº Ð² ÐºÐ²Ð°ÑÑÐ¸Ñ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1" y="1392858"/>
            <a:ext cx="5446841" cy="47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285" y="372291"/>
            <a:ext cx="11751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сделать так, чтобы нужную информацию можно было быстро найти?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681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837" y="138023"/>
            <a:ext cx="10515600" cy="53483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Байты и кодировки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215" y="770399"/>
            <a:ext cx="11376803" cy="54291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Байты: 10100000 </a:t>
            </a:r>
          </a:p>
          <a:p>
            <a:pPr lvl="1"/>
            <a:r>
              <a:rPr lang="ru-RU" dirty="0" smtClean="0"/>
              <a:t>Короткая запись байта получается в 16й системе. </a:t>
            </a:r>
            <a:br>
              <a:rPr lang="ru-RU" dirty="0" smtClean="0"/>
            </a:br>
            <a:r>
              <a:rPr lang="ru-RU" dirty="0" smtClean="0"/>
              <a:t>Цифры 0, 1, </a:t>
            </a:r>
            <a:r>
              <a:rPr lang="en-US" dirty="0" smtClean="0"/>
              <a:t>2, 3, 4, 5, 6, 7, 8, </a:t>
            </a:r>
            <a:r>
              <a:rPr lang="ru-RU" dirty="0" smtClean="0"/>
              <a:t>9, </a:t>
            </a:r>
            <a:r>
              <a:rPr lang="en-US" dirty="0" smtClean="0"/>
              <a:t>A, B, C, D, E, F. </a:t>
            </a:r>
            <a:br>
              <a:rPr lang="en-US" dirty="0" smtClean="0"/>
            </a:br>
            <a:r>
              <a:rPr lang="ru-RU" dirty="0" smtClean="0"/>
              <a:t> 10100000</a:t>
            </a:r>
            <a:r>
              <a:rPr lang="en-US" dirty="0" smtClean="0"/>
              <a:t> = A0 </a:t>
            </a:r>
            <a:r>
              <a:rPr lang="ru-RU" dirty="0" smtClean="0"/>
              <a:t>в 16-ричной системе</a:t>
            </a:r>
          </a:p>
          <a:p>
            <a:pPr lvl="1"/>
            <a:r>
              <a:rPr lang="ru-RU" dirty="0" smtClean="0"/>
              <a:t>Каждому байту сопоставлен графический символ. Такое </a:t>
            </a:r>
            <a:br>
              <a:rPr lang="ru-RU" dirty="0" smtClean="0"/>
            </a:br>
            <a:r>
              <a:rPr lang="ru-RU" dirty="0" smtClean="0"/>
              <a:t>сопоставление называется кодировкой. Кодировки бывают </a:t>
            </a:r>
            <a:r>
              <a:rPr lang="ru-RU" b="1" u="sng" dirty="0" smtClean="0"/>
              <a:t>разные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Для нас актуальны такие кодировки, включающие русские буквы:</a:t>
            </a:r>
          </a:p>
          <a:p>
            <a:pPr lvl="2"/>
            <a:r>
              <a:rPr lang="en-US" dirty="0" smtClean="0"/>
              <a:t>Win-1251  - </a:t>
            </a:r>
            <a:r>
              <a:rPr lang="ru-RU" dirty="0" smtClean="0"/>
              <a:t>привычная для </a:t>
            </a:r>
            <a:r>
              <a:rPr lang="en-US" dirty="0" smtClean="0"/>
              <a:t>Windows</a:t>
            </a:r>
          </a:p>
          <a:p>
            <a:pPr lvl="2"/>
            <a:r>
              <a:rPr lang="en-US" dirty="0" smtClean="0"/>
              <a:t>866 – </a:t>
            </a:r>
            <a:r>
              <a:rPr lang="ru-RU" dirty="0" smtClean="0"/>
              <a:t>привычная для </a:t>
            </a:r>
            <a:r>
              <a:rPr lang="en-US" dirty="0" smtClean="0"/>
              <a:t>DOS</a:t>
            </a:r>
            <a:endParaRPr lang="en-US" dirty="0" smtClean="0"/>
          </a:p>
          <a:p>
            <a:pPr lvl="2"/>
            <a:r>
              <a:rPr lang="en-US" dirty="0" smtClean="0"/>
              <a:t>koi8-R – </a:t>
            </a:r>
            <a:r>
              <a:rPr lang="ru-RU" dirty="0" smtClean="0"/>
              <a:t>привычная для </a:t>
            </a:r>
            <a:r>
              <a:rPr lang="en-US" dirty="0" err="1" smtClean="0"/>
              <a:t>linux</a:t>
            </a:r>
            <a:endParaRPr lang="ru-RU" dirty="0" smtClean="0"/>
          </a:p>
          <a:p>
            <a:pPr lvl="2"/>
            <a:r>
              <a:rPr lang="ru-RU" dirty="0" smtClean="0"/>
              <a:t>Записать в память компьютера можно набирая  </a:t>
            </a:r>
            <a:r>
              <a:rPr lang="ru-RU" dirty="0" smtClean="0"/>
              <a:t>соответствующие символы </a:t>
            </a:r>
            <a:r>
              <a:rPr lang="ru-RU" dirty="0" smtClean="0"/>
              <a:t>на клавиатуре</a:t>
            </a:r>
          </a:p>
          <a:p>
            <a:pPr lvl="2"/>
            <a:r>
              <a:rPr lang="ru-RU" dirty="0" smtClean="0"/>
              <a:t>Прочитать, что сохранено в памяти компьютера, умеют программы, используя  кодировку</a:t>
            </a:r>
          </a:p>
          <a:p>
            <a:pPr lvl="2"/>
            <a:r>
              <a:rPr lang="ru-RU" dirty="0" smtClean="0"/>
              <a:t>Если текст записан, используя одну кодировку, а прочитан – используя другую – получается белиберда. Увидите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 smtClean="0"/>
          </a:p>
          <a:p>
            <a:pPr lvl="1"/>
            <a:r>
              <a:rPr lang="ru-RU" dirty="0" smtClean="0"/>
              <a:t>Есть кодировки</a:t>
            </a:r>
            <a:r>
              <a:rPr lang="en-US" dirty="0" smtClean="0"/>
              <a:t>, </a:t>
            </a:r>
            <a:r>
              <a:rPr lang="ru-RU" dirty="0" smtClean="0"/>
              <a:t>использующие не один байт. </a:t>
            </a:r>
            <a:br>
              <a:rPr lang="ru-RU" dirty="0" smtClean="0"/>
            </a:br>
            <a:r>
              <a:rPr lang="en-US" dirty="0" err="1" smtClean="0"/>
              <a:t>Unicod</a:t>
            </a:r>
            <a:r>
              <a:rPr lang="ru-RU" dirty="0" smtClean="0"/>
              <a:t> – кодировка  чисел от нуля до </a:t>
            </a:r>
            <a:r>
              <a:rPr lang="en-US" dirty="0" smtClean="0"/>
              <a:t>&gt;2 </a:t>
            </a:r>
            <a:r>
              <a:rPr lang="ru-RU" dirty="0" smtClean="0"/>
              <a:t>млрд</a:t>
            </a:r>
            <a:r>
              <a:rPr lang="ru-RU" dirty="0" smtClean="0"/>
              <a:t>  </a:t>
            </a:r>
            <a:r>
              <a:rPr lang="ru-RU" dirty="0" smtClean="0"/>
              <a:t>со всеми мыслимыми символами всех языков. Есть несколько стандартов превращать </a:t>
            </a:r>
            <a:r>
              <a:rPr lang="ru-RU" dirty="0" smtClean="0"/>
              <a:t>эти символы в один, несколько или даже переменное число байтов (</a:t>
            </a:r>
            <a:r>
              <a:rPr lang="en-US" u="sng" dirty="0" smtClean="0"/>
              <a:t>Utf8</a:t>
            </a:r>
            <a:r>
              <a:rPr lang="en-US" dirty="0" smtClean="0"/>
              <a:t>, Utf7, Utf16, Utf32)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6914" y="0"/>
            <a:ext cx="1685925" cy="305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889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Следующая степень порядка:</a:t>
            </a:r>
            <a:r>
              <a:rPr lang="ru-RU" dirty="0" smtClean="0"/>
              <a:t> </a:t>
            </a:r>
            <a:r>
              <a:rPr lang="ru-RU" sz="4000" b="1" dirty="0" smtClean="0"/>
              <a:t>Файл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067" y="1109632"/>
            <a:ext cx="11118011" cy="50841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«Файл - это определённый объем структурированной информации, объединенной общим смыслом и собранной в одной оболочке.»</a:t>
            </a:r>
          </a:p>
          <a:p>
            <a:r>
              <a:rPr lang="ru-RU" sz="1500" dirty="0" smtClean="0">
                <a:solidFill>
                  <a:schemeClr val="bg1">
                    <a:lumMod val="85000"/>
                  </a:schemeClr>
                </a:solidFill>
              </a:rPr>
              <a:t>Шерлок и Ватсон летят на воздушном шаре и заблудились в тумане. Туман развеялся на минуту. Внизу человек. «Любезный. Скажите где мы?» «Вы на воздушном шаре» «Спасибо! Ватсон, мы рядом с математическим колледжем Кембриджа»  И, </a:t>
            </a:r>
            <a:r>
              <a:rPr lang="ru-RU" sz="1500" dirty="0" err="1" smtClean="0">
                <a:solidFill>
                  <a:schemeClr val="bg1">
                    <a:lumMod val="85000"/>
                  </a:schemeClr>
                </a:solidFill>
              </a:rPr>
              <a:t>дейтвительно</a:t>
            </a:r>
            <a:r>
              <a:rPr lang="ru-RU" sz="1500" dirty="0" smtClean="0">
                <a:solidFill>
                  <a:schemeClr val="bg1">
                    <a:lumMod val="85000"/>
                  </a:schemeClr>
                </a:solidFill>
              </a:rPr>
              <a:t>, через несколько минут показались знакомые стены колледжа. «Шерлок, как Вы догадались?» «Элементарно. Очевидно, что встречный был профессором математики: Ответ был (</a:t>
            </a:r>
            <a:r>
              <a:rPr lang="en-US" sz="1500" dirty="0" err="1" smtClean="0">
                <a:solidFill>
                  <a:schemeClr val="bg1">
                    <a:lumMod val="85000"/>
                  </a:schemeClr>
                </a:solidFill>
              </a:rPr>
              <a:t>i</a:t>
            </a:r>
            <a:r>
              <a:rPr lang="en-US" sz="1500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ru-RU" sz="1500" dirty="0" smtClean="0">
                <a:solidFill>
                  <a:schemeClr val="bg1">
                    <a:lumMod val="85000"/>
                  </a:schemeClr>
                </a:solidFill>
              </a:rPr>
              <a:t>очень быстрый,</a:t>
            </a:r>
            <a:r>
              <a:rPr lang="en-US" sz="1500" dirty="0" smtClean="0">
                <a:solidFill>
                  <a:schemeClr val="bg1">
                    <a:lumMod val="85000"/>
                  </a:schemeClr>
                </a:solidFill>
              </a:rPr>
              <a:t> (ii) </a:t>
            </a:r>
            <a:r>
              <a:rPr lang="ru-RU" sz="1500" dirty="0" smtClean="0">
                <a:solidFill>
                  <a:schemeClr val="bg1">
                    <a:lumMod val="85000"/>
                  </a:schemeClr>
                </a:solidFill>
              </a:rPr>
              <a:t>абсолютно точный и </a:t>
            </a:r>
            <a:r>
              <a:rPr lang="en-US" sz="1500" dirty="0" smtClean="0">
                <a:solidFill>
                  <a:schemeClr val="bg1">
                    <a:lumMod val="85000"/>
                  </a:schemeClr>
                </a:solidFill>
              </a:rPr>
              <a:t>(iii) </a:t>
            </a:r>
            <a:r>
              <a:rPr lang="ru-RU" sz="1500" dirty="0" smtClean="0">
                <a:solidFill>
                  <a:schemeClr val="bg1">
                    <a:lumMod val="85000"/>
                  </a:schemeClr>
                </a:solidFill>
              </a:rPr>
              <a:t>совершенно бесполезный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ru-RU" dirty="0" smtClean="0"/>
              <a:t>Файл – это ….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 smtClean="0">
              <a:sym typeface="Wingdings" pitchFamily="2" charset="2"/>
            </a:endParaRPr>
          </a:p>
          <a:p>
            <a:pPr lvl="1"/>
            <a:r>
              <a:rPr lang="ru-RU" sz="1400" dirty="0" smtClean="0">
                <a:solidFill>
                  <a:schemeClr val="bg1">
                    <a:lumMod val="85000"/>
                  </a:schemeClr>
                </a:solidFill>
                <a:sym typeface="Wingdings" pitchFamily="2" charset="2"/>
              </a:rPr>
              <a:t>А.Л. Сыркин. «Как мы учим студентов: вот это – кошка, это – собака, это – кошка, это – собака, …. »  И так – не менее десяти раз.</a:t>
            </a:r>
            <a:endParaRPr lang="en-US" sz="1400" dirty="0" smtClean="0">
              <a:solidFill>
                <a:schemeClr val="bg1">
                  <a:lumMod val="85000"/>
                </a:schemeClr>
              </a:solidFill>
              <a:sym typeface="Wingdings" pitchFamily="2" charset="2"/>
            </a:endParaRPr>
          </a:p>
          <a:p>
            <a:pPr lvl="1"/>
            <a:r>
              <a:rPr lang="ru-RU" sz="4400" b="1" dirty="0" smtClean="0"/>
              <a:t>Текстовый файл</a:t>
            </a:r>
            <a:r>
              <a:rPr lang="ru-RU" dirty="0" smtClean="0"/>
              <a:t>. Содержимое можно увидеть и изменить  с помощью универсальных программ, использующих стандартные байтовые кодировки.</a:t>
            </a:r>
          </a:p>
          <a:p>
            <a:pPr lvl="1"/>
            <a:r>
              <a:rPr lang="ru-RU" sz="4400" b="1" dirty="0" smtClean="0"/>
              <a:t>Бинарный файл </a:t>
            </a:r>
            <a:r>
              <a:rPr lang="ru-RU" dirty="0" smtClean="0"/>
              <a:t>– не текстовый. Закодированный сложным образом с помощью узкоспециализированных программ. </a:t>
            </a:r>
          </a:p>
          <a:p>
            <a:pPr lvl="2"/>
            <a:r>
              <a:rPr lang="ru-RU" dirty="0" smtClean="0"/>
              <a:t>Файл </a:t>
            </a:r>
            <a:r>
              <a:rPr lang="en-US" dirty="0" smtClean="0"/>
              <a:t>Word. </a:t>
            </a:r>
            <a:r>
              <a:rPr lang="ru-RU" dirty="0" smtClean="0"/>
              <a:t>В кодируется также размер и вид шрифта, отступы, размеры полей и многое другое. Бинарный.</a:t>
            </a:r>
          </a:p>
          <a:p>
            <a:pPr lvl="2"/>
            <a:r>
              <a:rPr lang="ru-RU" dirty="0" smtClean="0"/>
              <a:t>Программа. Текстовый файл (</a:t>
            </a:r>
            <a:r>
              <a:rPr lang="en-US" dirty="0" smtClean="0"/>
              <a:t>python </a:t>
            </a:r>
            <a:r>
              <a:rPr lang="ru-RU" dirty="0" smtClean="0"/>
              <a:t>и др.) или бинарный  (исполняемый файл </a:t>
            </a:r>
            <a:r>
              <a:rPr lang="en-US" dirty="0" smtClean="0"/>
              <a:t>C++ </a:t>
            </a:r>
            <a:r>
              <a:rPr lang="ru-RU" dirty="0" smtClean="0"/>
              <a:t>и др.)</a:t>
            </a:r>
          </a:p>
          <a:p>
            <a:pPr lvl="2"/>
            <a:r>
              <a:rPr lang="ru-RU" dirty="0" smtClean="0"/>
              <a:t>Графический файл </a:t>
            </a:r>
            <a:r>
              <a:rPr lang="en-US" dirty="0" smtClean="0"/>
              <a:t>(</a:t>
            </a:r>
            <a:r>
              <a:rPr lang="ru-RU" dirty="0" smtClean="0"/>
              <a:t>картинка) </a:t>
            </a:r>
            <a:r>
              <a:rPr lang="en-US" dirty="0" smtClean="0"/>
              <a:t>.jpeg, .</a:t>
            </a:r>
            <a:r>
              <a:rPr lang="en-US" dirty="0" err="1" smtClean="0"/>
              <a:t>png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060" y="136526"/>
            <a:ext cx="10515600" cy="48889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Следующая степень порядка:</a:t>
            </a:r>
            <a:r>
              <a:rPr lang="ru-RU" dirty="0" smtClean="0"/>
              <a:t> </a:t>
            </a:r>
            <a:r>
              <a:rPr lang="ru-RU" sz="4000" dirty="0" smtClean="0"/>
              <a:t>Файл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317" y="698152"/>
            <a:ext cx="11457893" cy="5862668"/>
          </a:xfrm>
        </p:spPr>
        <p:txBody>
          <a:bodyPr>
            <a:noAutofit/>
          </a:bodyPr>
          <a:lstStyle/>
          <a:p>
            <a:pPr lvl="1"/>
            <a:r>
              <a:rPr lang="ru-RU" sz="3600" dirty="0" smtClean="0"/>
              <a:t>Файл </a:t>
            </a:r>
            <a:r>
              <a:rPr lang="ru-RU" sz="3600" dirty="0" smtClean="0"/>
              <a:t>имеет </a:t>
            </a:r>
          </a:p>
          <a:p>
            <a:pPr lvl="2"/>
            <a:r>
              <a:rPr lang="ru-RU" sz="3600" dirty="0" smtClean="0"/>
              <a:t>имя, в имени выделяют </a:t>
            </a:r>
          </a:p>
          <a:p>
            <a:pPr lvl="3"/>
            <a:r>
              <a:rPr lang="ru-RU" sz="2400" dirty="0" smtClean="0"/>
              <a:t>расширение – после точки. Например, </a:t>
            </a:r>
            <a:r>
              <a:rPr lang="en-US" sz="2400" b="1" dirty="0" smtClean="0"/>
              <a:t>report.txt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это имя не полностью идентифицирует файл. 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Про Женю Гаврилина. 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3"/>
            <a:r>
              <a:rPr lang="ru-RU" sz="2400" dirty="0" smtClean="0"/>
              <a:t>Расширение служит для опреационной системы и человека для опознания типа инфомации закодированной в файле</a:t>
            </a:r>
            <a:endParaRPr lang="ru-RU" sz="2400" dirty="0" smtClean="0"/>
          </a:p>
          <a:p>
            <a:pPr lvl="2"/>
            <a:r>
              <a:rPr lang="ru-RU" sz="3600" dirty="0" smtClean="0"/>
              <a:t>другие атрибуты: </a:t>
            </a:r>
          </a:p>
          <a:p>
            <a:pPr lvl="3"/>
            <a:r>
              <a:rPr lang="ru-RU" sz="2400" dirty="0" smtClean="0"/>
              <a:t>тип содержимого (метод доступа к файлу.)</a:t>
            </a:r>
          </a:p>
          <a:p>
            <a:pPr lvl="3"/>
            <a:r>
              <a:rPr lang="ru-RU" sz="2400" dirty="0" smtClean="0"/>
              <a:t>Владелец</a:t>
            </a:r>
          </a:p>
          <a:p>
            <a:pPr lvl="3"/>
            <a:r>
              <a:rPr lang="ru-RU" sz="2400" dirty="0" smtClean="0"/>
              <a:t>Права доступа для  других пользователей</a:t>
            </a:r>
          </a:p>
          <a:p>
            <a:pPr lvl="3"/>
            <a:r>
              <a:rPr lang="ru-RU" sz="2400" dirty="0" smtClean="0"/>
              <a:t>дата и время создания файла и время последнего изменения </a:t>
            </a:r>
          </a:p>
          <a:p>
            <a:pPr lvl="3"/>
            <a:r>
              <a:rPr lang="ru-RU" sz="2400" dirty="0" smtClean="0"/>
              <a:t>размер файла; </a:t>
            </a:r>
          </a:p>
          <a:p>
            <a:pPr lvl="3"/>
            <a:r>
              <a:rPr lang="ru-RU" sz="2400" dirty="0" smtClean="0"/>
              <a:t>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830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722267" y="1110338"/>
            <a:ext cx="3977878" cy="1799117"/>
            <a:chOff x="755576" y="251356"/>
            <a:chExt cx="3938434" cy="1746776"/>
          </a:xfrm>
        </p:grpSpPr>
        <p:sp>
          <p:nvSpPr>
            <p:cNvPr id="8" name="TextBox 7"/>
            <p:cNvSpPr txBox="1"/>
            <p:nvPr/>
          </p:nvSpPr>
          <p:spPr>
            <a:xfrm>
              <a:off x="755576" y="1196752"/>
              <a:ext cx="476450" cy="3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H:</a:t>
              </a:r>
              <a:r>
                <a:rPr lang="ru-RU" dirty="0" smtClean="0"/>
                <a:t>\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31640" y="1196752"/>
              <a:ext cx="773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Term1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27784" y="54868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Block1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9722" y="580037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51920" y="251356"/>
              <a:ext cx="842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Credits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27784" y="1196752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Block2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27784" y="162880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Block3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72619" y="878881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Pr2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124" y="138141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Pr3</a:t>
              </a:r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635896" y="1043444"/>
              <a:ext cx="21602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635896" y="404664"/>
              <a:ext cx="0" cy="64807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endCxn id="10" idx="1"/>
            </p:cNvCxnSpPr>
            <p:nvPr/>
          </p:nvCxnSpPr>
          <p:spPr>
            <a:xfrm flipV="1">
              <a:off x="2339752" y="733346"/>
              <a:ext cx="28803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3"/>
              <a:endCxn id="9" idx="1"/>
            </p:cNvCxnSpPr>
            <p:nvPr/>
          </p:nvCxnSpPr>
          <p:spPr>
            <a:xfrm>
              <a:off x="1232026" y="1376045"/>
              <a:ext cx="99613" cy="537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endCxn id="14" idx="1"/>
            </p:cNvCxnSpPr>
            <p:nvPr/>
          </p:nvCxnSpPr>
          <p:spPr>
            <a:xfrm>
              <a:off x="2339752" y="1772816"/>
              <a:ext cx="28803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339752" y="764704"/>
              <a:ext cx="0" cy="100811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9" idx="3"/>
              <a:endCxn id="13" idx="1"/>
            </p:cNvCxnSpPr>
            <p:nvPr/>
          </p:nvCxnSpPr>
          <p:spPr>
            <a:xfrm>
              <a:off x="2104929" y="1381418"/>
              <a:ext cx="522855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3419872" y="764704"/>
              <a:ext cx="20468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3635896" y="404664"/>
              <a:ext cx="21602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3635896" y="690169"/>
              <a:ext cx="0" cy="79200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334174" y="949370"/>
              <a:ext cx="0" cy="92049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3635896" y="694215"/>
              <a:ext cx="28803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3635896" y="1495595"/>
              <a:ext cx="28803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34174" y="1573475"/>
              <a:ext cx="765621" cy="3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Term</a:t>
              </a:r>
              <a:r>
                <a:rPr lang="ru-RU" dirty="0" smtClean="0"/>
                <a:t>2</a:t>
              </a:r>
              <a:endParaRPr lang="ru-RU" dirty="0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31800" y="134374"/>
            <a:ext cx="10515600" cy="10992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Следующая степень порядка: </a:t>
            </a:r>
            <a:r>
              <a:rPr lang="ru-RU" sz="3200" b="1" dirty="0" smtClean="0"/>
              <a:t>Дерево директорий </a:t>
            </a:r>
            <a:r>
              <a:rPr lang="ru-RU" sz="3200" b="1" dirty="0" smtClean="0"/>
              <a:t>(</a:t>
            </a:r>
            <a:r>
              <a:rPr lang="ru-RU" sz="3200" dirty="0" smtClean="0"/>
              <a:t>в вашей учетной записи (</a:t>
            </a:r>
            <a:r>
              <a:rPr lang="en-US" sz="3200" dirty="0" smtClean="0"/>
              <a:t>account’</a:t>
            </a:r>
            <a:r>
              <a:rPr lang="ru-RU" sz="3200" dirty="0" smtClean="0"/>
              <a:t>е</a:t>
            </a:r>
            <a:r>
              <a:rPr lang="en-US" sz="3200" dirty="0" smtClean="0"/>
              <a:t>)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33" name="Объект 32"/>
          <p:cNvSpPr>
            <a:spLocks noGrp="1"/>
          </p:cNvSpPr>
          <p:nvPr>
            <p:ph idx="1"/>
          </p:nvPr>
        </p:nvSpPr>
        <p:spPr>
          <a:xfrm>
            <a:off x="493144" y="4382219"/>
            <a:ext cx="5342156" cy="2216989"/>
          </a:xfrm>
        </p:spPr>
        <p:txBody>
          <a:bodyPr>
            <a:normAutofit/>
          </a:bodyPr>
          <a:lstStyle/>
          <a:p>
            <a:r>
              <a:rPr lang="ru-RU" dirty="0" smtClean="0"/>
              <a:t>В компьютерном классе </a:t>
            </a:r>
            <a:br>
              <a:rPr lang="ru-RU" dirty="0" smtClean="0"/>
            </a:br>
            <a:r>
              <a:rPr lang="ru-RU" dirty="0" smtClean="0"/>
              <a:t>ОС </a:t>
            </a:r>
            <a:r>
              <a:rPr lang="en-US" dirty="0" smtClean="0"/>
              <a:t>Windows (7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ru-RU" dirty="0" smtClean="0"/>
              <a:t>На сервере </a:t>
            </a:r>
            <a:r>
              <a:rPr lang="en-US" dirty="0" err="1" smtClean="0"/>
              <a:t>kodomo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OC Linux (</a:t>
            </a:r>
            <a:r>
              <a:rPr lang="en-US" dirty="0" err="1" smtClean="0"/>
              <a:t>Debian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59374" y="1110338"/>
            <a:ext cx="6280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Директория – это такой </a:t>
            </a:r>
            <a:r>
              <a:rPr lang="ru-RU" sz="2000" dirty="0" err="1" smtClean="0"/>
              <a:t>файлик</a:t>
            </a:r>
            <a:r>
              <a:rPr lang="ru-RU" sz="2000" dirty="0" smtClean="0"/>
              <a:t>, в котором сказано какие и где файлы и поддиректории хранятся в этой директории.</a:t>
            </a:r>
          </a:p>
          <a:p>
            <a:endParaRPr lang="ru-RU" sz="2000" dirty="0" smtClean="0"/>
          </a:p>
          <a:p>
            <a:r>
              <a:rPr lang="ru-RU" sz="2000" dirty="0" smtClean="0"/>
              <a:t>Например, платяной шкаф. В нем хранятся костюмы, рубашки, платья; а также поддиректории – верхний ящик, средний ящик, нижний ящик</a:t>
            </a:r>
          </a:p>
          <a:p>
            <a:endParaRPr lang="ru-RU" sz="2000" dirty="0" smtClean="0"/>
          </a:p>
          <a:p>
            <a:r>
              <a:rPr lang="ru-RU" sz="2000" dirty="0" smtClean="0"/>
              <a:t>У директории есть </a:t>
            </a:r>
            <a:r>
              <a:rPr lang="ru-RU" sz="2000" u="sng" dirty="0" smtClean="0"/>
              <a:t>одна</a:t>
            </a:r>
            <a:r>
              <a:rPr lang="ru-RU" sz="2000" dirty="0" smtClean="0"/>
              <a:t> </a:t>
            </a:r>
            <a:r>
              <a:rPr lang="en-US" sz="2000" dirty="0" smtClean="0"/>
              <a:t>“</a:t>
            </a:r>
            <a:r>
              <a:rPr lang="ru-RU" sz="2000" dirty="0" smtClean="0"/>
              <a:t>родительская</a:t>
            </a:r>
            <a:r>
              <a:rPr lang="en-US" sz="2000" dirty="0" smtClean="0"/>
              <a:t>”</a:t>
            </a:r>
            <a:r>
              <a:rPr lang="ru-RU" sz="2000" dirty="0" smtClean="0"/>
              <a:t> директория. В нашем примере – комната, в которой стоит шкаф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304100" y="5017770"/>
            <a:ext cx="144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См. На доске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7283627" y="1751065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личные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5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4256" y="1874982"/>
            <a:ext cx="69920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/</a:t>
            </a:r>
            <a:r>
              <a:rPr lang="ru-RU" sz="2400" dirty="0" err="1" smtClean="0"/>
              <a:t>home</a:t>
            </a:r>
            <a:r>
              <a:rPr lang="en-US" sz="2400" dirty="0" smtClean="0"/>
              <a:t>—preps --- </a:t>
            </a:r>
          </a:p>
          <a:p>
            <a:r>
              <a:rPr lang="en-US" sz="2400" dirty="0" smtClean="0"/>
              <a:t>            ---</a:t>
            </a:r>
            <a:r>
              <a:rPr lang="ru-RU" sz="2400" dirty="0" smtClean="0"/>
              <a:t>/</a:t>
            </a:r>
            <a:r>
              <a:rPr lang="ru-RU" sz="2400" dirty="0" err="1" smtClean="0"/>
              <a:t>students</a:t>
            </a:r>
            <a:r>
              <a:rPr lang="ru-RU" sz="2400" dirty="0" smtClean="0"/>
              <a:t>/y18/volkhin2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---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---run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---</a:t>
            </a:r>
            <a:r>
              <a:rPr lang="en-US" sz="2400" dirty="0" err="1" smtClean="0"/>
              <a:t>tmp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---</a:t>
            </a:r>
            <a:r>
              <a:rPr lang="en-US" sz="2400" dirty="0" err="1" smtClean="0"/>
              <a:t>usr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---Z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---S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---P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………..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55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Lecture3_FAR_aal</Template>
  <TotalTime>347</TotalTime>
  <Words>602</Words>
  <Application>Microsoft Office PowerPoint</Application>
  <PresentationFormat>Custom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Тема Office</vt:lpstr>
      <vt:lpstr>Хранение и доступ к информации в памяти компьютера</vt:lpstr>
      <vt:lpstr>План</vt:lpstr>
      <vt:lpstr>На дисках в компьютере хранится очень много информации – гиго- или терабайты.</vt:lpstr>
      <vt:lpstr>PowerPoint Presentation</vt:lpstr>
      <vt:lpstr>Байты и кодировки</vt:lpstr>
      <vt:lpstr>Следующая степень порядка: Файл</vt:lpstr>
      <vt:lpstr>Следующая степень порядка: Файл</vt:lpstr>
      <vt:lpstr>Следующая степень порядка: Дерево директорий (в вашей учетной записи (account’е). </vt:lpstr>
      <vt:lpstr>PowerPoint Presentation</vt:lpstr>
      <vt:lpstr>Связь с другими серверами</vt:lpstr>
      <vt:lpstr>FAR manager</vt:lpstr>
      <vt:lpstr>The End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Manager</dc:title>
  <dc:creator>aba</dc:creator>
  <cp:lastModifiedBy>Andrei Vladimirovich Alexeevsky</cp:lastModifiedBy>
  <cp:revision>38</cp:revision>
  <dcterms:created xsi:type="dcterms:W3CDTF">2018-09-15T18:18:40Z</dcterms:created>
  <dcterms:modified xsi:type="dcterms:W3CDTF">2018-09-21T05:51:48Z</dcterms:modified>
</cp:coreProperties>
</file>