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4"/>
  </p:notesMasterIdLst>
  <p:sldIdLst>
    <p:sldId id="256" r:id="rId2"/>
    <p:sldId id="592" r:id="rId3"/>
    <p:sldId id="641" r:id="rId4"/>
    <p:sldId id="642" r:id="rId5"/>
    <p:sldId id="644" r:id="rId6"/>
    <p:sldId id="630" r:id="rId7"/>
    <p:sldId id="643" r:id="rId8"/>
    <p:sldId id="593" r:id="rId9"/>
    <p:sldId id="594" r:id="rId10"/>
    <p:sldId id="596" r:id="rId11"/>
    <p:sldId id="515" r:id="rId12"/>
    <p:sldId id="516" r:id="rId13"/>
    <p:sldId id="517" r:id="rId14"/>
    <p:sldId id="645" r:id="rId15"/>
    <p:sldId id="555" r:id="rId16"/>
    <p:sldId id="520" r:id="rId17"/>
    <p:sldId id="546" r:id="rId18"/>
    <p:sldId id="622" r:id="rId19"/>
    <p:sldId id="543" r:id="rId20"/>
    <p:sldId id="646" r:id="rId21"/>
    <p:sldId id="617" r:id="rId22"/>
    <p:sldId id="651" r:id="rId23"/>
    <p:sldId id="652" r:id="rId24"/>
    <p:sldId id="650" r:id="rId25"/>
    <p:sldId id="623" r:id="rId26"/>
    <p:sldId id="618" r:id="rId27"/>
    <p:sldId id="550" r:id="rId28"/>
    <p:sldId id="521" r:id="rId29"/>
    <p:sldId id="609" r:id="rId30"/>
    <p:sldId id="611" r:id="rId31"/>
    <p:sldId id="612" r:id="rId32"/>
    <p:sldId id="648" r:id="rId33"/>
    <p:sldId id="649" r:id="rId34"/>
    <p:sldId id="654" r:id="rId35"/>
    <p:sldId id="655" r:id="rId36"/>
    <p:sldId id="656" r:id="rId37"/>
    <p:sldId id="553" r:id="rId38"/>
    <p:sldId id="631" r:id="rId39"/>
    <p:sldId id="600" r:id="rId40"/>
    <p:sldId id="603" r:id="rId41"/>
    <p:sldId id="604" r:id="rId42"/>
    <p:sldId id="605" r:id="rId43"/>
    <p:sldId id="657" r:id="rId44"/>
    <p:sldId id="625" r:id="rId45"/>
    <p:sldId id="658" r:id="rId46"/>
    <p:sldId id="639" r:id="rId47"/>
    <p:sldId id="608" r:id="rId48"/>
    <p:sldId id="660" r:id="rId49"/>
    <p:sldId id="524" r:id="rId50"/>
    <p:sldId id="584" r:id="rId51"/>
    <p:sldId id="661" r:id="rId52"/>
    <p:sldId id="48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" initials="a" lastIdx="1" clrIdx="0">
    <p:extLst>
      <p:ext uri="{19B8F6BF-5375-455C-9EA6-DF929625EA0E}">
        <p15:presenceInfo xmlns:p15="http://schemas.microsoft.com/office/powerpoint/2012/main" userId="a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59" autoAdjust="0"/>
    <p:restoredTop sz="92706" autoAdjust="0"/>
  </p:normalViewPr>
  <p:slideViewPr>
    <p:cSldViewPr showGuides="1">
      <p:cViewPr varScale="1">
        <p:scale>
          <a:sx n="74" d="100"/>
          <a:sy n="74" d="100"/>
        </p:scale>
        <p:origin x="72" y="14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 showGuides="1">
      <p:cViewPr varScale="1">
        <p:scale>
          <a:sx n="63" d="100"/>
          <a:sy n="63" d="100"/>
        </p:scale>
        <p:origin x="-2358" y="-108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5A0D-71F0-46CA-8B08-337F55B097DB}" type="datetimeFigureOut">
              <a:rPr lang="ru-RU" smtClean="0"/>
              <a:pPr/>
              <a:t>04-09-2020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27EB-7C38-4F2A-B4CB-1B07B193E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4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</a:t>
            </a:r>
            <a:r>
              <a:rPr lang="ru-RU" baseline="0" dirty="0" smtClean="0"/>
              <a:t> будем стараться не пропускать обсуждение  как бы всем известных вещей. Собственно, в этом смысл межфакультетских курсов.</a:t>
            </a:r>
          </a:p>
          <a:p>
            <a:r>
              <a:rPr lang="ru-RU" baseline="0" dirty="0" smtClean="0"/>
              <a:t>Слово геном знают все, я думаю! В </a:t>
            </a:r>
            <a:r>
              <a:rPr lang="ru-RU" baseline="0" dirty="0" err="1" smtClean="0"/>
              <a:t>медиа</a:t>
            </a:r>
            <a:r>
              <a:rPr lang="ru-RU" baseline="0" dirty="0" smtClean="0"/>
              <a:t> обсуждаются всякие вопросы, касающиеся геномов. </a:t>
            </a:r>
            <a:br>
              <a:rPr lang="ru-RU" baseline="0" dirty="0" smtClean="0"/>
            </a:br>
            <a:r>
              <a:rPr lang="ru-RU" baseline="0" dirty="0" smtClean="0"/>
              <a:t>В некоторых случаях информация затрагивает этические вопросы, по которых идет публичная дискуссия. </a:t>
            </a:r>
            <a:br>
              <a:rPr lang="ru-RU" baseline="0" dirty="0" smtClean="0"/>
            </a:br>
            <a:r>
              <a:rPr lang="ru-RU" baseline="0" dirty="0" smtClean="0"/>
              <a:t>Например, про генно-инженерных китайских новорожденных. Решение о допустимости некоторых действий  ученых нуждаются в одобрении общественности.</a:t>
            </a:r>
          </a:p>
          <a:p>
            <a:r>
              <a:rPr lang="ru-RU" baseline="0" dirty="0" smtClean="0"/>
              <a:t>Мне хочется, чтобы в лекциях мы ставили такие публично значимые вопросы перед Вами. Чтобы Вы были осведомлены, насколько возможно, в содержании вопросов.</a:t>
            </a:r>
          </a:p>
          <a:p>
            <a:r>
              <a:rPr lang="ru-RU" baseline="0" dirty="0" smtClean="0"/>
              <a:t>Один пример будет сегодня.</a:t>
            </a:r>
          </a:p>
          <a:p>
            <a:endParaRPr lang="el-G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39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6031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6781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8796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59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8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5AF3D-F7D9-4A8B-A6E8-C22F9596E46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62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5AF3D-F7D9-4A8B-A6E8-C22F9596E46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04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0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4628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722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5787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412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6175-97C5-401D-AFFD-6081115370E9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F2B1-A9D6-4525-A432-42FDB5472075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92E-3653-41FB-A577-1DCF59F5F061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E25D-D2A7-40BB-A68F-4C3E346A7752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0B4F-7794-4838-A1A2-0266B5E9837E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0A40-BA2A-4504-AEA1-32F63C5D275D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E8F2-D3B2-4519-A5CE-4DE089D56471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1ED0-A0B1-4F14-8CF5-11E9537E7683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C-D99E-4C9F-AD82-C1949628A8CE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77B-9C9C-475E-96D5-0ABE378269A1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C137-9D05-4510-9A92-AB3338CABC7A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D48D-B21D-4A66-BAAD-B40A47096E42}" type="datetime1">
              <a:rPr lang="ru-RU" smtClean="0"/>
              <a:pPr/>
              <a:t>04-09-2020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a@belozersky.msu.ru" TargetMode="External"/><Relationship Id="rId7" Type="http://schemas.openxmlformats.org/officeDocument/2006/relationships/hyperlink" Target="mailto:sas@belozersky.ms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srusinov@gmail.com" TargetMode="External"/><Relationship Id="rId5" Type="http://schemas.openxmlformats.org/officeDocument/2006/relationships/hyperlink" Target="mailto:alx.the.evil@gmail.com" TargetMode="External"/><Relationship Id="rId4" Type="http://schemas.openxmlformats.org/officeDocument/2006/relationships/hyperlink" Target="mailto:AOzalevsky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rv-science.ru/2020/02/11/chto-mozhet-skazat-bioinformatika-o-vspyshke-coronavirusa/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kodomo.fbb.msu.ru/wiki/2020/1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odomo.fbb.msu.ru/wiki%20/2020/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045" y="1700447"/>
            <a:ext cx="8525910" cy="1651743"/>
          </a:xfrm>
        </p:spPr>
        <p:txBody>
          <a:bodyPr>
            <a:normAutofit fontScale="90000"/>
          </a:bodyPr>
          <a:lstStyle/>
          <a:p>
            <a:r>
              <a:rPr lang="ru-RU" sz="8000" dirty="0" err="1" smtClean="0"/>
              <a:t>Биоинформатика</a:t>
            </a:r>
            <a:r>
              <a:rPr lang="ru-RU" sz="8000" dirty="0" smtClean="0"/>
              <a:t> и </a:t>
            </a:r>
            <a:r>
              <a:rPr lang="en-US" sz="8000" dirty="0" smtClean="0"/>
              <a:t>SARS-CoV-2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990" y="3928265"/>
            <a:ext cx="8180265" cy="2115935"/>
          </a:xfrm>
          <a:ln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dirty="0"/>
              <a:t>Андрей Владимирович </a:t>
            </a:r>
            <a:r>
              <a:rPr lang="ru-RU" sz="2000" dirty="0" smtClean="0"/>
              <a:t>Алексеевский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aba@belozersky.msu.ru</a:t>
            </a:r>
            <a:endParaRPr lang="ru-RU" sz="2000" dirty="0" smtClean="0"/>
          </a:p>
          <a:p>
            <a:pPr algn="l"/>
            <a:r>
              <a:rPr lang="ru-RU" sz="2000" dirty="0" smtClean="0"/>
              <a:t>Артур Олегович </a:t>
            </a:r>
            <a:r>
              <a:rPr lang="ru-RU" sz="2000" dirty="0" err="1" smtClean="0"/>
              <a:t>Залевский</a:t>
            </a:r>
            <a:r>
              <a:rPr lang="ru-RU" sz="2000" dirty="0" smtClean="0"/>
              <a:t>  </a:t>
            </a:r>
            <a:r>
              <a:rPr lang="en-US" sz="2000" dirty="0" smtClean="0">
                <a:hlinkClick r:id="rId4"/>
              </a:rPr>
              <a:t>AOzalevsky@gmail.com</a:t>
            </a:r>
            <a:endParaRPr lang="ru-RU" sz="2000" dirty="0" smtClean="0"/>
          </a:p>
          <a:p>
            <a:pPr algn="l"/>
            <a:r>
              <a:rPr lang="ru-RU" sz="2000" dirty="0"/>
              <a:t>Александр Злобин   </a:t>
            </a:r>
            <a:r>
              <a:rPr lang="en-US" sz="2000" dirty="0" smtClean="0">
                <a:hlinkClick r:id="rId5"/>
              </a:rPr>
              <a:t>alx.the.evil@gmail.com</a:t>
            </a:r>
            <a:endParaRPr lang="ru-RU" sz="2000" dirty="0" smtClean="0"/>
          </a:p>
          <a:p>
            <a:pPr algn="l"/>
            <a:r>
              <a:rPr lang="ru-RU" sz="2000" dirty="0"/>
              <a:t>Иван Сергеевич Русинов  </a:t>
            </a:r>
            <a:r>
              <a:rPr lang="en-US" sz="2000" dirty="0">
                <a:hlinkClick r:id="rId6"/>
              </a:rPr>
              <a:t>isrusinov@gmail.com</a:t>
            </a:r>
            <a:endParaRPr lang="en-US" sz="2000" dirty="0"/>
          </a:p>
          <a:p>
            <a:pPr algn="l"/>
            <a:r>
              <a:rPr lang="ru-RU" sz="2000" dirty="0" smtClean="0"/>
              <a:t>Сергей </a:t>
            </a:r>
            <a:r>
              <a:rPr lang="ru-RU" sz="2000" dirty="0" smtClean="0"/>
              <a:t>Александрович Спирин  </a:t>
            </a:r>
            <a:r>
              <a:rPr lang="en-US" sz="2000" dirty="0" smtClean="0">
                <a:hlinkClick r:id="rId7"/>
              </a:rPr>
              <a:t>sas@belozersky.msu.ru</a:t>
            </a:r>
            <a:endParaRPr lang="en-US" sz="2000" dirty="0" smtClean="0"/>
          </a:p>
          <a:p>
            <a:pPr algn="l"/>
            <a:endParaRPr lang="ru-RU" sz="2000" dirty="0" smtClean="0"/>
          </a:p>
          <a:p>
            <a:pPr algn="l"/>
            <a:r>
              <a:rPr lang="en-US" sz="2000" dirty="0" smtClean="0"/>
              <a:t> </a:t>
            </a:r>
            <a:r>
              <a:rPr lang="en-US" sz="2000" dirty="0"/>
              <a:t>……………. 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30655" y="630937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09713" y="53876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464" y="0"/>
            <a:ext cx="3967072" cy="433815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Бывают препятствия </a:t>
            </a:r>
            <a:endParaRPr lang="el-GR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72B4-220F-4C33-9DB1-0F40D7494B9F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98245" y="625435"/>
            <a:ext cx="4992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Первая попытка поступить в </a:t>
            </a:r>
            <a:r>
              <a:rPr lang="ru-RU" sz="2400" dirty="0" err="1" smtClean="0"/>
              <a:t>Цюрихский</a:t>
            </a:r>
            <a:r>
              <a:rPr lang="ru-RU" sz="2400" dirty="0" smtClean="0"/>
              <a:t> Политехникум у него провалилась. </a:t>
            </a:r>
            <a:endParaRPr lang="el-GR" sz="2400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14" y="383462"/>
            <a:ext cx="3143041" cy="23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7537" y="2622495"/>
            <a:ext cx="4940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Альберт Эйнштейн</a:t>
            </a:r>
            <a:r>
              <a:rPr lang="ru-RU" sz="2000" dirty="0" smtClean="0"/>
              <a:t>, физик </a:t>
            </a:r>
            <a:r>
              <a:rPr lang="ru-RU" dirty="0" smtClean="0"/>
              <a:t>(</a:t>
            </a:r>
            <a:r>
              <a:rPr lang="el-GR" dirty="0" smtClean="0"/>
              <a:t>1</a:t>
            </a:r>
            <a:r>
              <a:rPr lang="en-US" dirty="0"/>
              <a:t>879</a:t>
            </a:r>
            <a:r>
              <a:rPr lang="ru-RU" dirty="0" smtClean="0"/>
              <a:t>-</a:t>
            </a:r>
            <a:r>
              <a:rPr lang="en-US" dirty="0" smtClean="0"/>
              <a:t>1955</a:t>
            </a:r>
            <a:r>
              <a:rPr lang="ru-RU" dirty="0" smtClean="0"/>
              <a:t>)</a:t>
            </a:r>
            <a:r>
              <a:rPr lang="ru-RU" sz="2400" dirty="0" smtClean="0"/>
              <a:t> </a:t>
            </a:r>
            <a:endParaRPr lang="ru-RU" dirty="0"/>
          </a:p>
        </p:txBody>
      </p:sp>
      <p:pic>
        <p:nvPicPr>
          <p:cNvPr id="8" name="Рисунок 7" descr="gelfan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538" y="3044950"/>
            <a:ext cx="3170717" cy="21943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2322" y="5234035"/>
            <a:ext cx="3625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Израиль Моисеевич Гельфанд, математик, также биолог  и др.</a:t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el-GR" sz="2000" dirty="0" smtClean="0"/>
              <a:t>1913 </a:t>
            </a:r>
            <a:r>
              <a:rPr lang="ru-RU" sz="2000" dirty="0" smtClean="0"/>
              <a:t>-2009) </a:t>
            </a:r>
            <a:endParaRPr lang="el-GR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27090" y="3198570"/>
            <a:ext cx="5063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Не получил высшего </a:t>
            </a:r>
            <a:r>
              <a:rPr lang="ru-RU" sz="2400" dirty="0" smtClean="0"/>
              <a:t>образования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27090" y="3774645"/>
            <a:ext cx="4924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1A1A"/>
                </a:solidFill>
                <a:latin typeface="Adonis"/>
              </a:rPr>
              <a:t>«</a:t>
            </a:r>
            <a:r>
              <a:rPr lang="ru-RU" i="1" dirty="0" smtClean="0">
                <a:solidFill>
                  <a:srgbClr val="1A1A1A"/>
                </a:solidFill>
                <a:latin typeface="Adonis"/>
              </a:rPr>
              <a:t>Не думайте, что, занимаясь I курсом, я им делаю одолжение. Они мне делают одолжение. </a:t>
            </a:r>
            <a:r>
              <a:rPr lang="ru-RU" i="1" dirty="0">
                <a:solidFill>
                  <a:srgbClr val="1A1A1A"/>
                </a:solidFill>
                <a:latin typeface="Adonis"/>
              </a:rPr>
              <a:t>Они должны заниматься тем, что будет через 10 </a:t>
            </a:r>
            <a:r>
              <a:rPr lang="ru-RU" i="1" dirty="0" smtClean="0">
                <a:solidFill>
                  <a:srgbClr val="1A1A1A"/>
                </a:solidFill>
                <a:latin typeface="Adonis"/>
              </a:rPr>
              <a:t>лет</a:t>
            </a:r>
            <a:r>
              <a:rPr lang="ru-RU" dirty="0" smtClean="0">
                <a:solidFill>
                  <a:srgbClr val="1A1A1A"/>
                </a:solidFill>
                <a:latin typeface="Adonis"/>
              </a:rPr>
              <a:t>»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98245" y="5195630"/>
            <a:ext cx="499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1A1A"/>
                </a:solidFill>
                <a:latin typeface="Adonis"/>
              </a:rPr>
              <a:t>«</a:t>
            </a:r>
            <a:r>
              <a:rPr lang="ru-RU" i="1" dirty="0" smtClean="0">
                <a:solidFill>
                  <a:srgbClr val="1A1A1A"/>
                </a:solidFill>
                <a:latin typeface="Adonis"/>
              </a:rPr>
              <a:t>Шекспир</a:t>
            </a:r>
            <a:r>
              <a:rPr lang="ru-RU" i="1" dirty="0">
                <a:solidFill>
                  <a:srgbClr val="1A1A1A"/>
                </a:solidFill>
                <a:latin typeface="Adonis"/>
              </a:rPr>
              <a:t>: Вещи, сделанные без примеров, таковы, что их сущности надо бояться</a:t>
            </a:r>
            <a:r>
              <a:rPr lang="ru-RU" dirty="0" smtClean="0">
                <a:solidFill>
                  <a:srgbClr val="1A1A1A"/>
                </a:solidFill>
                <a:latin typeface="Adonis"/>
              </a:rPr>
              <a:t>.»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4986" y="5957669"/>
            <a:ext cx="585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Они стремились к простоте в науке! </a:t>
            </a:r>
            <a:br>
              <a:rPr lang="ru-RU" sz="2400" dirty="0" smtClean="0"/>
            </a:br>
            <a:r>
              <a:rPr lang="ru-RU" sz="2400" dirty="0" smtClean="0"/>
              <a:t>Уотсон и Крик</a:t>
            </a:r>
            <a:r>
              <a:rPr lang="en-US" sz="2400" dirty="0" smtClean="0"/>
              <a:t>: </a:t>
            </a:r>
            <a:r>
              <a:rPr lang="ru-RU" sz="2400" dirty="0" smtClean="0"/>
              <a:t>двойная спираль ДНК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82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6" grpId="0"/>
      <p:bldP spid="12" grpId="0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Геном </a:t>
            </a:r>
            <a:r>
              <a:rPr lang="ru-RU" dirty="0" err="1" smtClean="0"/>
              <a:t>коронавируса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SARS-CoV-2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27343"/>
            <a:ext cx="7772400" cy="150018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Кто видел геном и знает что это такое?</a:t>
            </a:r>
            <a:endParaRPr lang="en-US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29" y="164576"/>
            <a:ext cx="8717935" cy="998530"/>
          </a:xfrm>
        </p:spPr>
        <p:txBody>
          <a:bodyPr>
            <a:normAutofit/>
          </a:bodyPr>
          <a:lstStyle/>
          <a:p>
            <a:r>
              <a:rPr lang="ru-RU" dirty="0" smtClean="0"/>
              <a:t>Геном </a:t>
            </a:r>
            <a:r>
              <a:rPr lang="ru-RU" sz="3600" dirty="0"/>
              <a:t>для</a:t>
            </a:r>
            <a:r>
              <a:rPr lang="ru-RU" sz="3600" dirty="0" smtClean="0"/>
              <a:t> </a:t>
            </a:r>
            <a:r>
              <a:rPr lang="ru-RU" sz="3600" dirty="0" err="1" smtClean="0"/>
              <a:t>биоинформатика</a:t>
            </a:r>
            <a:endParaRPr lang="en-US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8227" y="1268863"/>
            <a:ext cx="8910348" cy="542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NC_045512.2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Wuhan seafood market pneumonia virus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isolate Wuhan-Hu-1,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complete genome</a:t>
            </a:r>
            <a:endParaRPr kumimoji="0" lang="ru-RU" alt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ATTAAAGGTTTATACCTTCCCAGGTAACAAACCAACCAACTTTCGATCTCTTGTAGATCTGTTCTCTAAA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CGAACTTTAAAATCTGTGTGGCTGTCACTCGGCTGCATGCTTAGTGCACTCACGCAGTATAATTAATAAC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TAATTACTGTCGTTGACAGGACACGAGTAACTCGTCTATCTTCTGCAGGCTGCTTACGGTTTCGTCCGTG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TTGCAGCCGATCATCAGCACATCTAGGTTTCGTCCGGGTGTGACCGAAAGGTAAGATGGAGAGCCTTGTC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CCTGGTTTCAACGAGAAAACACACGTCCAACTCAGTTTGCCTGTTTTACAGGTTCGCGACGTGCTCGTAC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GTGGCTTTGGAGACTCCGTGGAGGAGGTCTTATCAGAGGCACGTCAACATCTTAAAGATGGCACTTGTGG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CTTAGTAGAAGTTGAAAAAGGCGTTTTGCCTCAACTTGAACAGCCCTATGTGTTCATCAAACGTTCGGAT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GCTCGAACTGCACCTCATGGTCATGTTATGGTTGAGCTGGTAGCAGAACTCGAAGGCATTCAGTACGGTC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GTAGTGGTGAGACACTTGGTGTCCTTGTCCCTCATGTGGGCGAAATACCAGTGGCTTACCGCAAGGTTCT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TCTTCGTAAGAACGGTAATAAAGGAGCTGGTGGCCATAGTTACGGCGCCGATCTAAAGTCATTTGACTTA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GGCGACGAGCTTGGCACTGATCCTTATGAAGATTTTCAAGAAAACTGGAACACTAAACATAGCAGTGGTG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TTACCCGTGAACTCATGCGTGAGCTTAACGGAGGGGCATACACTCGCTATGTCGATAACAACTTCTGTGG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CCCTGATGGCTACCCTCTTGAGTGCATTAAAGACCTTCTAGCACGTGCTGGTAAAGCTTCATGCACTTTG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TCCGAACAACTGGACTTTATTGACACTAAGAGGGGTGTATACTGCTGCCGTGAACATGAGCATGAAATTG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CTTGGTACACGGAACGTTCTGAAAAGAGCTATGAATTGCAGACACCTTTTGAAATTAAATTGGCAAAGAA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ATTTGACACCTTCAATGGGGAATGTCCAAATTTTGTATTTCCCTTAAATTCCATAATCAAGACTATTCAA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CCAAGGGTTGAAAAGAAAAAGCTTGATGGCTTTATGGGTAGAATTCGATCTGTCTATCCAGTTGCGTCAC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3830" y="106738"/>
            <a:ext cx="890500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CCAAGGGTTGAAAAGAAAAAGCTTGATGGCTTTATGGGTAGAATTCGATCTGTCTATCCAGTTGCGTCAC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CAAATGAATGCAACCAAATGTGCCTTTCAACTCTCATGAAGTGTGATCATTGTGGTGAAACTTCATGGCA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GACGGGCGATTTTGTTAAAGCCACTTGCGAATTTTGTGGCACTGAGAATTTGACTAAAGAAGGTGCCACT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ACTTGTGGTTACTTACCCCAAAATGCTGTTGTTAAAATTTATTGTCCAGCATGTCACAATTCAGAAGTAG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GACCTGAGCATAGTCTTGCCGAATACCATAATGAATCTGGCTTGAAAACCATTCTTCGTAAGGGTGGTCG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CACTATTGCCTTTGGAGGCTGTGTGTTCTCTTATGTTGGTTGCCATAACAAGTGTGCCTATTGGGTTCCA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CGTGCTAGCGCTAACATAGGTTGTAACCATACAGGTGTTGTTGGAGAAGGTTCCGAAGGTCTTAATGACA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ACCTTCTTGAAATACTCCAAAAAGAGAAAGTCAACATCAATATTGTTGGTGACTTTAAACTTAATGAAGA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GATCGCCATTATTTTGGCATCTTTTTCTGCTTCCACAAGTGCTTTTGTGGAAACTGTGAAAGGTTTGGAT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TATAAAGCATTCAAACAAATTGTTGAATCCTGTGGTAATTTTAAAGTTACAAAAGGAAAAGCTAAAAAAG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GTGCCTGGAATATTGGTGAACAGAAATCAATACTGAGTCCTCTTTATGCATTTGCATCAGAGGCTGCTCG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TGTTGTACGATCAATTTTCTCCCGCACTCTTGAAACTGCTCAAAATTCTGTGCGTGTTTTACAGAAGGCC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GCTATAACAATACTAGATGGAATTTCACAGTATTCACTGAGACTCATTGATGCTATGATGTTCACATCTG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ATTTGGCTACTAACAATCTAGTTGTAATGGCCTACATTACAGGTGGTGTTGTTCAGTTGACTTCGCAGTG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GCTAACTAACATCTTTGGCACTGTTTATGAAAAACTCAAACCCGTCCTTGATTGGCTTGAAGAGAAGTTT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AAGGAAGGTGTAGAGTTTCTTAGAGACGGTTGGGAAATTGTTAAATTTATCTCAACCTGTGCTTGTGAAA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TTGTCGGTGGACAAATTGTCACCTGTGCAAAGGAAATTAAGGAGAGTGTTCAGACATTCTTTAAGCTTGT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AAATAAATTTTTGGCTTTGTGTGCTGACTCTATCATTATTGGTGGAGCTAAACTTAAAGCCTTGAATTTA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GGTGAAACATTTGTCACGCACTCAAAGGGATTGTACAGAAAGTGTGTTAAATCCAGAGAAGAAACTGGCC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TACTCATGCCTCTAAAAGCCCCAAAAGAAATTATCTTCTTAGAGGGAGAAACACTTCCCACAGAAGTGTT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AACAGAGGAAGTTGTCTTGAAAACTGGTGATTTACAACCATTAGAACAACCTACTAGTGAAGCTGTTGAA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GCTCCATTGGTTGGTACACCAGTTTGTATTAACGGGCTTATGTTGCTCGAAATCAAAGACACAGAAAAGT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ACTGTGCCCTTGCACCTAATATGATGGTAACAAACAATACCTTCACACTCAAAGGCGGTGCACCAACAAA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GGTTACTTTTGGTGATGACACTGTGATAGAAGTGCAAGGTTACAAGAGTGTGAATATCACTTTTGAACTT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GATGAAAGGATTGATAAAGTACTTAATGAGAAGTGCTCTGCCTATACAGTTGAACTCGGTACAGAAGTAA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ATGAGTTCGCCTGTGTTGTGGCAGATGCTGTCATAAAAACTTTGCAACCAGTATCTGAATTACTTACACC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ACTGGGCATTGATTTAGATGAGTGGAGTATGGCTACATACTACTTATTTGATGAGTCTGGTGAGTTTAAA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639" y="5464465"/>
            <a:ext cx="8564315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еще 27 страниц такого текста …</a:t>
            </a: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800" dirty="0" smtClean="0"/>
              <a:t>Всего 29 903 буквы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26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наблюдаем в геноме?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93095" y="3429001"/>
            <a:ext cx="7772400" cy="977900"/>
          </a:xfrm>
        </p:spPr>
        <p:txBody>
          <a:bodyPr/>
          <a:lstStyle/>
          <a:p>
            <a:r>
              <a:rPr lang="ru-RU" dirty="0" smtClean="0"/>
              <a:t>Получили такой текст</a:t>
            </a:r>
            <a:r>
              <a:rPr lang="ru-RU" dirty="0"/>
              <a:t>. </a:t>
            </a:r>
            <a:r>
              <a:rPr lang="ru-RU" dirty="0" smtClean="0"/>
              <a:t>Лингвистика.  </a:t>
            </a:r>
            <a:endParaRPr lang="ru-RU" dirty="0"/>
          </a:p>
          <a:p>
            <a:r>
              <a:rPr lang="ru-RU" dirty="0" smtClean="0"/>
              <a:t>Что можем узнать про него? </a:t>
            </a:r>
            <a:r>
              <a:rPr lang="ru-RU" dirty="0" smtClean="0"/>
              <a:t>Что предложите?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44" y="87765"/>
            <a:ext cx="8240955" cy="998530"/>
          </a:xfrm>
        </p:spPr>
        <p:txBody>
          <a:bodyPr>
            <a:noAutofit/>
          </a:bodyPr>
          <a:lstStyle/>
          <a:p>
            <a:r>
              <a:rPr lang="ru-RU" dirty="0" smtClean="0"/>
              <a:t>Геном </a:t>
            </a:r>
            <a:r>
              <a:rPr lang="ru-RU" sz="3600" dirty="0" smtClean="0"/>
              <a:t>для молекулярного биолога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8615" y="1431940"/>
            <a:ext cx="8909960" cy="13996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Геном </a:t>
            </a:r>
            <a:r>
              <a:rPr lang="en-US" sz="3600" dirty="0" smtClean="0"/>
              <a:t>SARS-CoV-2</a:t>
            </a:r>
            <a:r>
              <a:rPr lang="ru-RU" sz="3600" dirty="0" smtClean="0"/>
              <a:t> </a:t>
            </a:r>
            <a:r>
              <a:rPr lang="ru-RU" sz="3600" dirty="0"/>
              <a:t>это </a:t>
            </a:r>
            <a:br>
              <a:rPr lang="ru-RU" sz="3600" dirty="0"/>
            </a:br>
            <a:r>
              <a:rPr lang="ru-RU" sz="3600" dirty="0" smtClean="0"/>
              <a:t>                                          </a:t>
            </a:r>
            <a:r>
              <a:rPr lang="ru-RU" sz="3600" dirty="0" smtClean="0">
                <a:solidFill>
                  <a:srgbClr val="C00000"/>
                </a:solidFill>
              </a:rPr>
              <a:t>ОДНА </a:t>
            </a:r>
            <a:r>
              <a:rPr lang="ru-RU" sz="3600" dirty="0">
                <a:solidFill>
                  <a:srgbClr val="C00000"/>
                </a:solidFill>
              </a:rPr>
              <a:t>молекула РНК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0391" y="2814520"/>
            <a:ext cx="837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Почему не слышу топота ног? Возмущенных криков?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0391" y="3276185"/>
            <a:ext cx="207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не так?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8025" y="5502870"/>
            <a:ext cx="4670550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NCBI </a:t>
            </a:r>
            <a:r>
              <a:rPr lang="ru-RU" dirty="0" err="1"/>
              <a:t>Reference</a:t>
            </a:r>
            <a:r>
              <a:rPr lang="ru-RU" dirty="0"/>
              <a:t> </a:t>
            </a:r>
            <a:r>
              <a:rPr lang="ru-RU" dirty="0" err="1"/>
              <a:t>Sequence</a:t>
            </a:r>
            <a:r>
              <a:rPr lang="ru-RU" dirty="0"/>
              <a:t>: </a:t>
            </a:r>
            <a:r>
              <a:rPr lang="ru-RU" b="1" dirty="0" smtClean="0"/>
              <a:t>NC_045512.2</a:t>
            </a:r>
            <a:endParaRPr lang="ru-RU" b="1" dirty="0"/>
          </a:p>
          <a:p>
            <a:r>
              <a:rPr lang="ru-RU" dirty="0" smtClean="0"/>
              <a:t>LOCUS       </a:t>
            </a:r>
            <a:r>
              <a:rPr lang="ru-RU" dirty="0"/>
              <a:t>NC_045512         </a:t>
            </a:r>
            <a:r>
              <a:rPr lang="ru-RU" dirty="0" smtClean="0"/>
              <a:t> </a:t>
            </a:r>
            <a:r>
              <a:rPr lang="ru-RU" b="1" dirty="0"/>
              <a:t>29903 </a:t>
            </a:r>
            <a:r>
              <a:rPr lang="ru-RU" b="1" dirty="0" err="1"/>
              <a:t>bp</a:t>
            </a:r>
            <a:r>
              <a:rPr lang="ru-RU" b="1" dirty="0"/>
              <a:t> </a:t>
            </a:r>
            <a:r>
              <a:rPr lang="ru-RU" b="1" dirty="0" err="1"/>
              <a:t>ss</a:t>
            </a:r>
            <a:r>
              <a:rPr lang="ru-RU" b="1" dirty="0"/>
              <a:t>-RNA </a:t>
            </a:r>
            <a:r>
              <a:rPr lang="ru-RU" dirty="0"/>
              <a:t>    </a:t>
            </a:r>
            <a:r>
              <a:rPr lang="ru-RU" dirty="0" err="1"/>
              <a:t>linear</a:t>
            </a:r>
            <a:r>
              <a:rPr lang="ru-RU" dirty="0"/>
              <a:t>   VRL 18-JUL-2020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391" y="3813050"/>
            <a:ext cx="3922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банках данных в </a:t>
            </a:r>
            <a:r>
              <a:rPr lang="ru-RU" sz="2400" dirty="0" smtClean="0"/>
              <a:t>последовательностях РНК принято </a:t>
            </a:r>
            <a:r>
              <a:rPr lang="ru-RU" sz="2400" dirty="0" err="1" smtClean="0"/>
              <a:t>урацил</a:t>
            </a:r>
            <a:r>
              <a:rPr lang="ru-RU" sz="2400" dirty="0" smtClean="0"/>
              <a:t> обозначать буквой </a:t>
            </a:r>
            <a:r>
              <a:rPr lang="en-US" sz="2400" dirty="0" smtClean="0"/>
              <a:t>T</a:t>
            </a:r>
            <a:r>
              <a:rPr lang="ru-RU" sz="2400" dirty="0" smtClean="0"/>
              <a:t>, как в ДНК. </a:t>
            </a:r>
          </a:p>
          <a:p>
            <a:endParaRPr lang="ru-RU" sz="2400" dirty="0" smtClean="0"/>
          </a:p>
          <a:p>
            <a:r>
              <a:rPr lang="ru-RU" sz="2400" dirty="0" smtClean="0"/>
              <a:t>Тип молекулы указывается в заголовке </a:t>
            </a:r>
            <a:r>
              <a:rPr lang="ru-RU" sz="2400" dirty="0" smtClean="0"/>
              <a:t>записи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2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19" y="4398"/>
            <a:ext cx="8988425" cy="1378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Формула молекулы ДНК определяется последовательностью букв </a:t>
            </a:r>
            <a:r>
              <a:rPr lang="en-US" b="1" dirty="0" smtClean="0"/>
              <a:t>A, T, G, C</a:t>
            </a:r>
            <a:endParaRPr lang="en-US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38557" y="6322771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AutoShape 6" descr="Image result for днк стро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307975" y="1512226"/>
            <a:ext cx="6595630" cy="5278061"/>
            <a:chOff x="145048" y="1227273"/>
            <a:chExt cx="6595630" cy="527806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453055" y="1470345"/>
              <a:ext cx="6287623" cy="4492584"/>
              <a:chOff x="460375" y="2079084"/>
              <a:chExt cx="6287623" cy="4492584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3"/>
              <a:srcRect l="7389" r="20"/>
              <a:stretch/>
            </p:blipFill>
            <p:spPr>
              <a:xfrm>
                <a:off x="460375" y="2079084"/>
                <a:ext cx="6073917" cy="4492584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 flipH="1">
                <a:off x="3885186" y="2103642"/>
                <a:ext cx="1546132" cy="705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A</a:t>
                </a:r>
                <a:r>
                  <a:rPr lang="en-US" dirty="0" smtClean="0"/>
                  <a:t> </a:t>
                </a:r>
                <a:r>
                  <a:rPr lang="ru-RU" dirty="0" err="1" smtClean="0"/>
                  <a:t>аденин</a:t>
                </a:r>
                <a:endParaRPr lang="ru-RU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flipH="1">
                <a:off x="4488312" y="2997614"/>
                <a:ext cx="1442270" cy="705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G</a:t>
                </a:r>
                <a:r>
                  <a:rPr lang="ru-RU" sz="4000" dirty="0" smtClean="0"/>
                  <a:t> </a:t>
                </a:r>
                <a:r>
                  <a:rPr lang="ru-RU" dirty="0" smtClean="0"/>
                  <a:t>гуанин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flipH="1">
                <a:off x="4498687" y="3796547"/>
                <a:ext cx="1431895" cy="705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/>
                  <a:t>С</a:t>
                </a:r>
                <a:r>
                  <a:rPr lang="ru-RU" sz="4000" dirty="0" smtClean="0"/>
                  <a:t> </a:t>
                </a:r>
                <a:r>
                  <a:rPr lang="ru-RU" dirty="0" err="1" smtClean="0"/>
                  <a:t>цитозин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flipH="1">
                <a:off x="5316103" y="4784641"/>
                <a:ext cx="14318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T</a:t>
                </a:r>
                <a:r>
                  <a:rPr lang="ru-RU" sz="4000" dirty="0" smtClean="0"/>
                  <a:t> </a:t>
                </a:r>
                <a:r>
                  <a:rPr lang="ru-RU" dirty="0" err="1" smtClean="0"/>
                  <a:t>тимин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flipH="1">
              <a:off x="145048" y="1227273"/>
              <a:ext cx="2045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5’ </a:t>
              </a:r>
              <a:r>
                <a:rPr lang="ru-RU" sz="4000" dirty="0" smtClean="0"/>
                <a:t>конец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3937836" y="5797448"/>
              <a:ext cx="2045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3</a:t>
              </a:r>
              <a:r>
                <a:rPr lang="en-US" sz="4000" dirty="0" smtClean="0"/>
                <a:t>’ </a:t>
              </a:r>
              <a:r>
                <a:rPr lang="ru-RU" sz="4000" dirty="0" smtClean="0"/>
                <a:t>конец</a:t>
              </a:r>
              <a:r>
                <a:rPr lang="en-US" dirty="0" smtClean="0"/>
                <a:t> </a:t>
              </a:r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569060" y="3083551"/>
            <a:ext cx="2344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= </a:t>
            </a:r>
            <a:r>
              <a:rPr lang="en-US" sz="4400" b="1" dirty="0" smtClean="0"/>
              <a:t>   AGCT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61930" y="4657960"/>
            <a:ext cx="1815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Химическая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формула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ДНК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1504" y="2567841"/>
            <a:ext cx="2946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Последовательность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одной цепочки ДНК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5" y="4936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ДНК состоит из двух </a:t>
            </a:r>
            <a:r>
              <a:rPr lang="ru-RU" dirty="0" smtClean="0">
                <a:solidFill>
                  <a:srgbClr val="C00000"/>
                </a:solidFill>
              </a:rPr>
              <a:t>антипараллельных </a:t>
            </a:r>
            <a:r>
              <a:rPr lang="ru-RU" dirty="0" smtClean="0"/>
              <a:t>комплементарных цепочек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0210" y="1355130"/>
            <a:ext cx="4581946" cy="3562727"/>
            <a:chOff x="923525" y="1962145"/>
            <a:chExt cx="4581946" cy="3562727"/>
          </a:xfrm>
        </p:grpSpPr>
        <p:pic>
          <p:nvPicPr>
            <p:cNvPr id="4100" name="Picture 4" descr="http://cnx.org/contents/k6E8Y6SA@8/Primary-DNA-Molecular-Structu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525" y="2430469"/>
              <a:ext cx="4581946" cy="28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низ 5"/>
            <p:cNvSpPr/>
            <p:nvPr/>
          </p:nvSpPr>
          <p:spPr>
            <a:xfrm rot="20820000" flipH="1">
              <a:off x="1616571" y="2184942"/>
              <a:ext cx="226920" cy="3114528"/>
            </a:xfrm>
            <a:prstGeom prst="downArrow">
              <a:avLst>
                <a:gd name="adj1" fmla="val 50000"/>
                <a:gd name="adj2" fmla="val 7000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трелка вниз 6"/>
            <p:cNvSpPr/>
            <p:nvPr/>
          </p:nvSpPr>
          <p:spPr>
            <a:xfrm rot="31560000">
              <a:off x="4454915" y="2188341"/>
              <a:ext cx="264466" cy="2941541"/>
            </a:xfrm>
            <a:prstGeom prst="downArrow">
              <a:avLst>
                <a:gd name="adj1" fmla="val 50000"/>
                <a:gd name="adj2" fmla="val 7000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40009" y="1962145"/>
              <a:ext cx="679742" cy="70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5’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4247277" y="4765429"/>
              <a:ext cx="679742" cy="70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5’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2140247" y="4819362"/>
              <a:ext cx="679742" cy="70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3’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3641763" y="2026667"/>
              <a:ext cx="679742" cy="70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3’</a:t>
              </a:r>
              <a:r>
                <a:rPr lang="en-US" dirty="0" smtClean="0"/>
                <a:t> </a:t>
              </a:r>
              <a:endParaRPr lang="ru-RU" dirty="0"/>
            </a:p>
          </p:txBody>
        </p:sp>
      </p:grpSp>
      <p:pic>
        <p:nvPicPr>
          <p:cNvPr id="13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803" y="1179861"/>
            <a:ext cx="2627506" cy="52447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38005" y="5016311"/>
            <a:ext cx="4701678" cy="1523494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dirty="0" smtClean="0"/>
              <a:t>Фрагмент молекулы ДНК при высоком разрешении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latin typeface="Verdana" pitchFamily="34" charset="0"/>
              </a:rPr>
              <a:t>Раскраска </a:t>
            </a:r>
            <a:r>
              <a:rPr lang="ru-RU" sz="2400" dirty="0">
                <a:solidFill>
                  <a:prstClr val="black"/>
                </a:solidFill>
                <a:latin typeface="Verdana" pitchFamily="34" charset="0"/>
              </a:rPr>
              <a:t>моя </a:t>
            </a:r>
            <a:r>
              <a:rPr lang="ru-RU" sz="2400" dirty="0" err="1">
                <a:solidFill>
                  <a:prstClr val="black"/>
                </a:solidFill>
                <a:latin typeface="Verdana" pitchFamily="34" charset="0"/>
              </a:rPr>
              <a:t>ААл</a:t>
            </a:r>
            <a:r>
              <a:rPr lang="ru-RU" sz="2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sym typeface="Wingdings" pitchFamily="2" charset="2"/>
              </a:rPr>
              <a:t>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43066" y="1776244"/>
            <a:ext cx="2225994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400" b="1" dirty="0" smtClean="0"/>
              <a:t>= </a:t>
            </a:r>
            <a:r>
              <a:rPr lang="en-US" sz="4400" b="1" dirty="0" smtClean="0"/>
              <a:t>GAGCT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10232" y="1124700"/>
            <a:ext cx="297767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Последовательность</a:t>
            </a:r>
          </a:p>
          <a:p>
            <a:r>
              <a:rPr lang="ru-RU" sz="2400" dirty="0" err="1" smtClean="0">
                <a:solidFill>
                  <a:srgbClr val="C00000"/>
                </a:solidFill>
              </a:rPr>
              <a:t>двухцепочечной</a:t>
            </a:r>
            <a:r>
              <a:rPr lang="ru-RU" sz="2400" dirty="0" smtClean="0">
                <a:solidFill>
                  <a:srgbClr val="C00000"/>
                </a:solidFill>
              </a:rPr>
              <a:t> ДНК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 descr="https://www.whatisbiotechnology.org/assets/images/science/pages/plasm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0" y="1854395"/>
            <a:ext cx="3491194" cy="37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65495" y="2022121"/>
            <a:ext cx="538216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252525"/>
                </a:solidFill>
                <a:latin typeface="Abel"/>
              </a:rPr>
              <a:t>A </a:t>
            </a:r>
            <a:r>
              <a:rPr lang="en-US" sz="1600" dirty="0">
                <a:solidFill>
                  <a:srgbClr val="252525"/>
                </a:solidFill>
                <a:latin typeface="Abel"/>
              </a:rPr>
              <a:t>plasmid is a small double-stranded unit of DNA, usually circular but sometimes linear, that exists independent of the chromosome and is capable of self-replication. Each plasmid carries only a few genes</a:t>
            </a:r>
            <a:r>
              <a:rPr lang="en-US" sz="1600" dirty="0" smtClean="0">
                <a:solidFill>
                  <a:srgbClr val="252525"/>
                </a:solidFill>
                <a:latin typeface="Abel"/>
              </a:rPr>
              <a:t>.</a:t>
            </a:r>
            <a:endParaRPr lang="ru-RU" sz="1600" dirty="0" smtClean="0">
              <a:solidFill>
                <a:srgbClr val="252525"/>
              </a:solidFill>
              <a:latin typeface="Abel"/>
            </a:endParaRPr>
          </a:p>
          <a:p>
            <a:pPr fontAlgn="base"/>
            <a:endParaRPr lang="en-US" sz="1600" dirty="0">
              <a:solidFill>
                <a:srgbClr val="252525"/>
              </a:solidFill>
              <a:latin typeface="Abel"/>
            </a:endParaRPr>
          </a:p>
          <a:p>
            <a:pPr fontAlgn="base"/>
            <a:r>
              <a:rPr lang="en-US" sz="1600" b="1" dirty="0">
                <a:solidFill>
                  <a:srgbClr val="252525"/>
                </a:solidFill>
                <a:latin typeface="Abel"/>
              </a:rPr>
              <a:t>This shows an </a:t>
            </a:r>
            <a:r>
              <a:rPr lang="en-US" sz="1600" b="1" dirty="0" err="1">
                <a:solidFill>
                  <a:srgbClr val="252525"/>
                </a:solidFill>
                <a:latin typeface="Abel"/>
              </a:rPr>
              <a:t>electon</a:t>
            </a:r>
            <a:r>
              <a:rPr lang="en-US" sz="1600" b="1" dirty="0">
                <a:solidFill>
                  <a:srgbClr val="252525"/>
                </a:solidFill>
                <a:latin typeface="Abel"/>
              </a:rPr>
              <a:t> microscope image of DNA of the pSC101 plasmid, which was used as a vector in the first successful DNA cloning experiments, published in </a:t>
            </a:r>
            <a:r>
              <a:rPr lang="ru-RU" sz="1600" b="1" dirty="0" smtClean="0">
                <a:solidFill>
                  <a:srgbClr val="252525"/>
                </a:solidFill>
                <a:latin typeface="Abel"/>
              </a:rPr>
              <a:t/>
            </a:r>
            <a:br>
              <a:rPr lang="ru-RU" sz="1600" b="1" dirty="0" smtClean="0">
                <a:solidFill>
                  <a:srgbClr val="252525"/>
                </a:solidFill>
                <a:latin typeface="Abel"/>
              </a:rPr>
            </a:br>
            <a:r>
              <a:rPr lang="ru-RU" sz="1600" b="1" dirty="0" smtClean="0">
                <a:solidFill>
                  <a:srgbClr val="252525"/>
                </a:solidFill>
                <a:latin typeface="Abel"/>
              </a:rPr>
              <a:t/>
            </a:r>
            <a:br>
              <a:rPr lang="ru-RU" sz="1600" b="1" dirty="0" smtClean="0">
                <a:solidFill>
                  <a:srgbClr val="252525"/>
                </a:solidFill>
                <a:latin typeface="Abel"/>
              </a:rPr>
            </a:br>
            <a:r>
              <a:rPr lang="en-US" sz="1600" b="1" dirty="0" smtClean="0">
                <a:solidFill>
                  <a:srgbClr val="252525"/>
                </a:solidFill>
                <a:latin typeface="Abel"/>
              </a:rPr>
              <a:t>SN </a:t>
            </a:r>
            <a:r>
              <a:rPr lang="en-US" sz="1600" b="1" dirty="0">
                <a:solidFill>
                  <a:srgbClr val="252525"/>
                </a:solidFill>
                <a:latin typeface="Abel"/>
              </a:rPr>
              <a:t>Cohen, ACY Chang, HW Boyer, RB </a:t>
            </a:r>
            <a:r>
              <a:rPr lang="en-US" sz="1600" b="1" dirty="0" err="1">
                <a:solidFill>
                  <a:srgbClr val="252525"/>
                </a:solidFill>
                <a:latin typeface="Abel"/>
              </a:rPr>
              <a:t>Helling</a:t>
            </a:r>
            <a:r>
              <a:rPr lang="en-US" sz="1600" b="1" dirty="0">
                <a:solidFill>
                  <a:srgbClr val="252525"/>
                </a:solidFill>
                <a:latin typeface="Abel"/>
              </a:rPr>
              <a:t>. 'Construction of biologically functional bacterial plasmids in vitro', </a:t>
            </a:r>
            <a:r>
              <a:rPr lang="en-US" sz="1600" b="1" i="1" dirty="0">
                <a:solidFill>
                  <a:srgbClr val="252525"/>
                </a:solidFill>
                <a:latin typeface="Abel"/>
              </a:rPr>
              <a:t>PNAS USA</a:t>
            </a:r>
            <a:r>
              <a:rPr lang="en-US" sz="1600" b="1" dirty="0">
                <a:solidFill>
                  <a:srgbClr val="252525"/>
                </a:solidFill>
                <a:latin typeface="Abel"/>
              </a:rPr>
              <a:t>, 70/11 (1973), 3240–4. Credit: Stanley N Cohen.</a:t>
            </a:r>
            <a:endParaRPr lang="en-US" sz="1600" b="0" i="0" dirty="0">
              <a:solidFill>
                <a:srgbClr val="252525"/>
              </a:solidFill>
              <a:effectLst/>
              <a:latin typeface="Abel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54100" y="87765"/>
            <a:ext cx="887336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Маленькая кольцевая ДНК бактерии - </a:t>
            </a:r>
            <a:r>
              <a:rPr lang="ru-RU" smtClean="0">
                <a:solidFill>
                  <a:srgbClr val="7030A0"/>
                </a:solidFill>
              </a:rPr>
              <a:t>плазмида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50695" y="740650"/>
            <a:ext cx="8401831" cy="6062325"/>
            <a:chOff x="413288" y="135118"/>
            <a:chExt cx="8615787" cy="6268868"/>
          </a:xfrm>
        </p:grpSpPr>
        <p:pic>
          <p:nvPicPr>
            <p:cNvPr id="2050" name="Picture 2" descr="https://upload.wikimedia.org/wikipedia/commons/thumb/3/38/RNA_polinukleotido.PNG/250px-RNA_polinukleoti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88" y="135118"/>
              <a:ext cx="5415105" cy="6043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2600" y="2622561"/>
              <a:ext cx="2276475" cy="3781425"/>
            </a:xfrm>
            <a:prstGeom prst="rect">
              <a:avLst/>
            </a:prstGeom>
          </p:spPr>
        </p:pic>
        <p:cxnSp>
          <p:nvCxnSpPr>
            <p:cNvPr id="6" name="Прямая со стрелкой 5"/>
            <p:cNvCxnSpPr/>
            <p:nvPr/>
          </p:nvCxnSpPr>
          <p:spPr>
            <a:xfrm flipH="1" flipV="1">
              <a:off x="2618399" y="3291929"/>
              <a:ext cx="5001641" cy="673242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 flipV="1">
              <a:off x="3508583" y="4686299"/>
              <a:ext cx="3790173" cy="323317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flipH="1">
              <a:off x="5119218" y="5126125"/>
              <a:ext cx="2041715" cy="1113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000" dirty="0" smtClean="0"/>
                <a:t>U </a:t>
              </a:r>
              <a:r>
                <a:rPr lang="ru-RU" sz="2800" dirty="0" err="1" smtClean="0"/>
                <a:t>урацил</a:t>
              </a:r>
              <a:endParaRPr lang="en-US" sz="2800" dirty="0" smtClean="0"/>
            </a:p>
            <a:p>
              <a:pPr>
                <a:lnSpc>
                  <a:spcPct val="80000"/>
                </a:lnSpc>
              </a:pPr>
              <a:r>
                <a:rPr lang="ru-RU" sz="2800" dirty="0" smtClean="0"/>
                <a:t>вместо</a:t>
              </a:r>
              <a:r>
                <a:rPr lang="ru-RU" dirty="0" smtClean="0"/>
                <a:t> </a:t>
              </a:r>
              <a:r>
                <a:rPr lang="en-US" sz="4000" dirty="0" smtClean="0">
                  <a:solidFill>
                    <a:prstClr val="black"/>
                  </a:solidFill>
                </a:rPr>
                <a:t>T </a:t>
              </a:r>
              <a:r>
                <a:rPr lang="en-US" dirty="0" smtClean="0"/>
                <a:t> </a:t>
              </a:r>
              <a:endParaRPr lang="ru-RU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27091" y="1287746"/>
            <a:ext cx="553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Дезокси</a:t>
            </a:r>
            <a:r>
              <a:rPr lang="ru-RU" sz="2400" dirty="0" err="1" smtClean="0"/>
              <a:t>рибоНуклеиновая</a:t>
            </a:r>
            <a:r>
              <a:rPr lang="ru-RU" sz="2400" dirty="0" smtClean="0"/>
              <a:t> </a:t>
            </a:r>
            <a:r>
              <a:rPr lang="ru-RU" sz="2400" dirty="0"/>
              <a:t>К</a:t>
            </a:r>
            <a:r>
              <a:rPr lang="ru-RU" sz="2400" dirty="0" smtClean="0"/>
              <a:t>ислота</a:t>
            </a:r>
          </a:p>
          <a:p>
            <a:r>
              <a:rPr lang="ru-RU" sz="2400" dirty="0" smtClean="0"/>
              <a:t>               </a:t>
            </a:r>
            <a:r>
              <a:rPr lang="ru-RU" sz="2400" b="1" dirty="0" err="1" smtClean="0"/>
              <a:t>РибоНуклеиновая</a:t>
            </a:r>
            <a:r>
              <a:rPr lang="ru-RU" sz="2400" b="1" dirty="0" smtClean="0"/>
              <a:t> </a:t>
            </a:r>
            <a:r>
              <a:rPr lang="ru-RU" sz="2400" b="1" dirty="0"/>
              <a:t>К</a:t>
            </a:r>
            <a:r>
              <a:rPr lang="ru-RU" sz="2400" b="1" dirty="0" smtClean="0"/>
              <a:t>ислота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0565" y="2411562"/>
            <a:ext cx="2442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одноцепочечная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95769" y="1661915"/>
            <a:ext cx="331502" cy="350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99825" y="2528374"/>
            <a:ext cx="331502" cy="350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384702" y="4038351"/>
            <a:ext cx="331502" cy="350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376520" y="5957480"/>
            <a:ext cx="331502" cy="350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20480" y="4583905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U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1735" y="20105"/>
            <a:ext cx="8229600" cy="1143000"/>
          </a:xfrm>
        </p:spPr>
        <p:txBody>
          <a:bodyPr/>
          <a:lstStyle/>
          <a:p>
            <a:r>
              <a:rPr lang="ru-RU" dirty="0"/>
              <a:t>РНК – ДНК. Какая разница?</a:t>
            </a:r>
          </a:p>
        </p:txBody>
      </p:sp>
    </p:spTree>
    <p:extLst>
      <p:ext uri="{BB962C8B-B14F-4D97-AF65-F5344CB8AC3E}">
        <p14:creationId xmlns:p14="http://schemas.microsoft.com/office/powerpoint/2010/main" val="35364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790"/>
            <a:ext cx="8229600" cy="663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endParaRPr lang="el-GR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943631"/>
            <a:ext cx="8679530" cy="54070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Активизация учётной записи студентов на </a:t>
            </a:r>
            <a:r>
              <a:rPr lang="en-US" sz="2400" dirty="0" err="1" smtClean="0"/>
              <a:t>kodomo</a:t>
            </a:r>
            <a:r>
              <a:rPr lang="en-US" sz="2400" dirty="0" smtClean="0"/>
              <a:t> (</a:t>
            </a:r>
            <a:r>
              <a:rPr lang="ru-RU" sz="2400" dirty="0" smtClean="0"/>
              <a:t>ИР)</a:t>
            </a:r>
            <a:endParaRPr lang="en-US" sz="2400" dirty="0" smtClean="0"/>
          </a:p>
          <a:p>
            <a:r>
              <a:rPr lang="ru-RU" sz="2400" dirty="0" smtClean="0"/>
              <a:t>Как получить зачёт по </a:t>
            </a:r>
            <a:r>
              <a:rPr lang="ru-RU" sz="2400" dirty="0" err="1" smtClean="0"/>
              <a:t>биоинформатике</a:t>
            </a:r>
            <a:r>
              <a:rPr lang="ru-RU" sz="2400" dirty="0" smtClean="0"/>
              <a:t> (САС)</a:t>
            </a:r>
          </a:p>
          <a:p>
            <a:pPr lvl="1"/>
            <a:r>
              <a:rPr lang="ru-RU" sz="2000" dirty="0" smtClean="0"/>
              <a:t>Блоки семестра </a:t>
            </a:r>
          </a:p>
          <a:p>
            <a:pPr lvl="1"/>
            <a:r>
              <a:rPr lang="ru-RU" sz="2000" dirty="0" smtClean="0"/>
              <a:t>Задания по практикумам (ДЗ, тесты)</a:t>
            </a:r>
          </a:p>
          <a:p>
            <a:pPr lvl="1"/>
            <a:r>
              <a:rPr lang="ru-RU" sz="2000" dirty="0" smtClean="0"/>
              <a:t>Сервер </a:t>
            </a:r>
            <a:r>
              <a:rPr lang="en-US" sz="2000" dirty="0" err="1" smtClean="0"/>
              <a:t>kodomo</a:t>
            </a:r>
            <a:endParaRPr lang="ru-RU" sz="2000" dirty="0" smtClean="0"/>
          </a:p>
          <a:p>
            <a:pPr lvl="1"/>
            <a:r>
              <a:rPr lang="ru-RU" sz="2000" dirty="0" smtClean="0"/>
              <a:t>Сайт </a:t>
            </a:r>
            <a:r>
              <a:rPr lang="en-US" sz="2000" dirty="0" err="1" smtClean="0"/>
              <a:t>kodomo</a:t>
            </a:r>
            <a:r>
              <a:rPr lang="en-US" sz="2000" dirty="0" smtClean="0"/>
              <a:t>/wiki</a:t>
            </a:r>
            <a:endParaRPr lang="ru-RU" sz="2000" dirty="0" smtClean="0"/>
          </a:p>
          <a:p>
            <a:pPr lvl="1"/>
            <a:r>
              <a:rPr lang="ru-RU" sz="2000" dirty="0" smtClean="0"/>
              <a:t>Персональные странички студентов на </a:t>
            </a:r>
            <a:r>
              <a:rPr lang="en-US" sz="2000" dirty="0" err="1" smtClean="0"/>
              <a:t>kodomo</a:t>
            </a:r>
            <a:r>
              <a:rPr lang="en-US" sz="2000" dirty="0" smtClean="0"/>
              <a:t>/Wiki</a:t>
            </a:r>
          </a:p>
          <a:p>
            <a:pPr lvl="1"/>
            <a:r>
              <a:rPr lang="ru-RU" sz="2000" dirty="0"/>
              <a:t>Представление преподавателей и админов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ru-RU" sz="2000" dirty="0" smtClean="0"/>
              <a:t>Компьютерные классы 207 и 208</a:t>
            </a:r>
            <a:endParaRPr lang="ru-RU" sz="2000" dirty="0"/>
          </a:p>
          <a:p>
            <a:r>
              <a:rPr lang="ru-RU" sz="2400" dirty="0" smtClean="0"/>
              <a:t>Три слайда на отвлеченные темы</a:t>
            </a:r>
            <a:r>
              <a:rPr lang="en-US" sz="2400" dirty="0" smtClean="0"/>
              <a:t> (</a:t>
            </a:r>
            <a:r>
              <a:rPr lang="ru-RU" sz="2400" dirty="0" err="1" smtClean="0"/>
              <a:t>ААл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Лекция (</a:t>
            </a:r>
            <a:r>
              <a:rPr lang="ru-RU" sz="2400" dirty="0" err="1" smtClean="0"/>
              <a:t>ААл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err="1" smtClean="0"/>
              <a:t>АЗло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 smtClean="0"/>
              <a:t>Домашние задания по первому практикуму </a:t>
            </a:r>
          </a:p>
          <a:p>
            <a:r>
              <a:rPr lang="ru-RU" sz="2400" dirty="0" smtClean="0"/>
              <a:t>Тест по практикуму 1 в начале практикума 2</a:t>
            </a:r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3845" y="6492875"/>
            <a:ext cx="2133600" cy="365125"/>
          </a:xfrm>
        </p:spPr>
        <p:txBody>
          <a:bodyPr/>
          <a:lstStyle/>
          <a:p>
            <a:fld id="{54F672B4-220F-4C33-9DB1-0F40D7494B9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28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коронавирус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Белки и гены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65385" cy="740650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</a:t>
            </a:r>
            <a:r>
              <a:rPr lang="ru-RU" dirty="0" smtClean="0"/>
              <a:t>вириона</a:t>
            </a:r>
            <a:endParaRPr lang="en-US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2" t="7831" r="4433" b="6929"/>
          <a:stretch/>
        </p:blipFill>
        <p:spPr>
          <a:xfrm>
            <a:off x="193830" y="1394735"/>
            <a:ext cx="6480000" cy="4428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47450" y="6169580"/>
            <a:ext cx="8613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Xu J, et al. Antibodies and vaccines against Middle East respiratory syndrome coronavirus. </a:t>
            </a:r>
            <a:endParaRPr lang="en-US" dirty="0" smtClean="0"/>
          </a:p>
          <a:p>
            <a:r>
              <a:rPr lang="en-US" dirty="0" err="1" smtClean="0"/>
              <a:t>Emerg</a:t>
            </a:r>
            <a:r>
              <a:rPr lang="en-US" dirty="0" smtClean="0"/>
              <a:t> </a:t>
            </a:r>
            <a:r>
              <a:rPr lang="en-US" dirty="0"/>
              <a:t>Microbes Infect 2019, Review</a:t>
            </a:r>
            <a:r>
              <a:rPr lang="en-US" dirty="0" smtClean="0"/>
              <a:t>.           MERS-</a:t>
            </a:r>
            <a:r>
              <a:rPr lang="en-US" dirty="0" err="1" smtClean="0"/>
              <a:t>CoV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91944" y="3659521"/>
            <a:ext cx="23617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Четыре белка:</a:t>
            </a:r>
          </a:p>
          <a:p>
            <a:r>
              <a:rPr lang="en-US" sz="2800" dirty="0" smtClean="0"/>
              <a:t>S, M, E, N</a:t>
            </a:r>
            <a:endParaRPr lang="ru-RU" sz="2800" dirty="0" smtClean="0"/>
          </a:p>
          <a:p>
            <a:r>
              <a:rPr lang="ru-RU" sz="2800" dirty="0" smtClean="0"/>
              <a:t>и РНК</a:t>
            </a:r>
          </a:p>
          <a:p>
            <a:r>
              <a:rPr lang="ru-RU" sz="2800" dirty="0" smtClean="0"/>
              <a:t>составляют </a:t>
            </a:r>
          </a:p>
          <a:p>
            <a:r>
              <a:rPr lang="ru-RU" sz="2800" dirty="0" smtClean="0"/>
              <a:t>вирион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0865" y="619008"/>
            <a:ext cx="5650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Вирион существует  </a:t>
            </a:r>
            <a:r>
              <a:rPr lang="ru-RU" sz="2400" dirty="0"/>
              <a:t>между заражениями 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7375566" y="1699681"/>
            <a:ext cx="1420984" cy="769194"/>
          </a:xfrm>
          <a:prstGeom prst="borderCallout1">
            <a:avLst>
              <a:gd name="adj1" fmla="val 18750"/>
              <a:gd name="adj2" fmla="val -8333"/>
              <a:gd name="adj3" fmla="val 93714"/>
              <a:gd name="adj4" fmla="val -174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Липидная мембрана</a:t>
            </a:r>
          </a:p>
          <a:p>
            <a:pPr algn="ctr"/>
            <a:r>
              <a:rPr lang="ru-RU" dirty="0" smtClean="0"/>
              <a:t>(желтая)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4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484" y="87765"/>
            <a:ext cx="8242316" cy="729696"/>
          </a:xfrm>
        </p:spPr>
        <p:txBody>
          <a:bodyPr>
            <a:noAutofit/>
          </a:bodyPr>
          <a:lstStyle/>
          <a:p>
            <a:r>
              <a:rPr lang="ru-RU" sz="3600" dirty="0" smtClean="0"/>
              <a:t>Функции белков </a:t>
            </a:r>
            <a:r>
              <a:rPr lang="ru-RU" sz="3600" dirty="0" err="1" smtClean="0"/>
              <a:t>капсида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2800" dirty="0" smtClean="0"/>
              <a:t>Их называют структурными белками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86295"/>
            <a:ext cx="8229600" cy="553032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solidFill>
                  <a:srgbClr val="C00000"/>
                </a:solidFill>
              </a:rPr>
              <a:t>M </a:t>
            </a:r>
            <a:r>
              <a:rPr lang="ru-RU" sz="11200" dirty="0" smtClean="0">
                <a:solidFill>
                  <a:srgbClr val="C00000"/>
                </a:solidFill>
              </a:rPr>
              <a:t>белок</a:t>
            </a:r>
            <a:r>
              <a:rPr lang="ru-RU" sz="11200" dirty="0" smtClean="0">
                <a:solidFill>
                  <a:srgbClr val="7030A0"/>
                </a:solidFill>
              </a:rPr>
              <a:t> </a:t>
            </a:r>
            <a:r>
              <a:rPr lang="ru-RU" sz="11200" dirty="0" smtClean="0"/>
              <a:t>составляет оболочку (</a:t>
            </a:r>
            <a:r>
              <a:rPr lang="ru-RU" sz="11200" dirty="0" err="1" smtClean="0">
                <a:solidFill>
                  <a:srgbClr val="C00000"/>
                </a:solidFill>
              </a:rPr>
              <a:t>капсид</a:t>
            </a:r>
            <a:r>
              <a:rPr lang="ru-RU" sz="11200" dirty="0" smtClean="0"/>
              <a:t>) вириона, вместе с липидной мембраной (желтая)</a:t>
            </a:r>
            <a:br>
              <a:rPr lang="ru-RU" sz="11200" dirty="0" smtClean="0"/>
            </a:br>
            <a:endParaRPr lang="ru-RU" sz="11200" dirty="0" smtClean="0"/>
          </a:p>
          <a:p>
            <a:r>
              <a:rPr lang="en-US" sz="11200" dirty="0" smtClean="0">
                <a:solidFill>
                  <a:srgbClr val="C00000"/>
                </a:solidFill>
              </a:rPr>
              <a:t>E </a:t>
            </a:r>
            <a:r>
              <a:rPr lang="ru-RU" sz="11200" dirty="0" smtClean="0">
                <a:solidFill>
                  <a:srgbClr val="C00000"/>
                </a:solidFill>
              </a:rPr>
              <a:t>белок </a:t>
            </a:r>
            <a:r>
              <a:rPr lang="ru-RU" sz="11200" dirty="0" smtClean="0"/>
              <a:t>нужен </a:t>
            </a:r>
            <a:r>
              <a:rPr lang="ru-RU" sz="11200" dirty="0" smtClean="0">
                <a:solidFill>
                  <a:srgbClr val="C00000"/>
                </a:solidFill>
              </a:rPr>
              <a:t>для правильной кривизны </a:t>
            </a:r>
            <a:r>
              <a:rPr lang="ru-RU" sz="11200" dirty="0" err="1" smtClean="0">
                <a:solidFill>
                  <a:srgbClr val="C00000"/>
                </a:solidFill>
              </a:rPr>
              <a:t>капсида</a:t>
            </a:r>
            <a:r>
              <a:rPr lang="ru-RU" sz="11200" dirty="0" smtClean="0"/>
              <a:t>. </a:t>
            </a:r>
            <a:r>
              <a:rPr lang="en-US" sz="11200" dirty="0" smtClean="0"/>
              <a:t>2</a:t>
            </a:r>
            <a:r>
              <a:rPr lang="ru-RU" sz="11200" dirty="0" smtClean="0"/>
              <a:t>я функция - в хозяйской клетке. </a:t>
            </a:r>
            <a:r>
              <a:rPr lang="ru-RU" sz="11200" dirty="0" err="1" smtClean="0"/>
              <a:t>Пентамер</a:t>
            </a:r>
            <a:r>
              <a:rPr lang="ru-RU" sz="11200" dirty="0" smtClean="0"/>
              <a:t> </a:t>
            </a:r>
            <a:r>
              <a:rPr lang="en-US" sz="11200" dirty="0" smtClean="0"/>
              <a:t>E </a:t>
            </a:r>
            <a:r>
              <a:rPr lang="ru-RU" sz="11200" dirty="0" smtClean="0"/>
              <a:t>является ионным каналом в мембране органеллы </a:t>
            </a:r>
            <a:r>
              <a:rPr lang="en-US" sz="11200" dirty="0" smtClean="0"/>
              <a:t>ERGIC</a:t>
            </a:r>
            <a:r>
              <a:rPr lang="ru-RU" sz="11200" baseline="30000" dirty="0" smtClean="0"/>
              <a:t>1)</a:t>
            </a:r>
            <a:r>
              <a:rPr lang="ru-RU" sz="11200" dirty="0" smtClean="0"/>
              <a:t> </a:t>
            </a:r>
            <a:r>
              <a:rPr lang="ru-RU" sz="11200" dirty="0" err="1" smtClean="0"/>
              <a:t>Коронавирусы</a:t>
            </a:r>
            <a:r>
              <a:rPr lang="ru-RU" sz="11200" dirty="0" smtClean="0"/>
              <a:t>, </a:t>
            </a:r>
            <a:r>
              <a:rPr lang="ru-RU" sz="11200" dirty="0" smtClean="0"/>
              <a:t>лишенные </a:t>
            </a:r>
            <a:r>
              <a:rPr lang="en-US" sz="11200" dirty="0" smtClean="0"/>
              <a:t>E</a:t>
            </a:r>
            <a:r>
              <a:rPr lang="ru-RU" sz="11200" dirty="0" smtClean="0"/>
              <a:t>, могут размножаться, хотя и менее патогенны</a:t>
            </a:r>
            <a:br>
              <a:rPr lang="ru-RU" sz="11200" dirty="0" smtClean="0"/>
            </a:br>
            <a:endParaRPr lang="ru-RU" sz="11200" dirty="0" smtClean="0"/>
          </a:p>
          <a:p>
            <a:r>
              <a:rPr lang="en-US" sz="11200" dirty="0" smtClean="0">
                <a:solidFill>
                  <a:srgbClr val="C00000"/>
                </a:solidFill>
              </a:rPr>
              <a:t>N </a:t>
            </a:r>
            <a:r>
              <a:rPr lang="ru-RU" sz="11200" dirty="0" smtClean="0">
                <a:solidFill>
                  <a:srgbClr val="C00000"/>
                </a:solidFill>
              </a:rPr>
              <a:t>белок </a:t>
            </a:r>
            <a:r>
              <a:rPr lang="ru-RU" sz="11200" dirty="0" smtClean="0"/>
              <a:t>облепляет РНК </a:t>
            </a:r>
            <a:r>
              <a:rPr lang="ru-RU" sz="11200" dirty="0"/>
              <a:t>в </a:t>
            </a:r>
            <a:r>
              <a:rPr lang="ru-RU" sz="11200" dirty="0" err="1"/>
              <a:t>конформации</a:t>
            </a:r>
            <a:r>
              <a:rPr lang="ru-RU" sz="11200" dirty="0"/>
              <a:t> </a:t>
            </a:r>
            <a:r>
              <a:rPr lang="ru-RU" sz="11200" b="1" dirty="0">
                <a:solidFill>
                  <a:srgbClr val="C00000"/>
                </a:solidFill>
              </a:rPr>
              <a:t>бусы на </a:t>
            </a:r>
            <a:r>
              <a:rPr lang="ru-RU" sz="11200" b="1" dirty="0" smtClean="0">
                <a:solidFill>
                  <a:srgbClr val="C00000"/>
                </a:solidFill>
              </a:rPr>
              <a:t>струне</a:t>
            </a:r>
            <a:r>
              <a:rPr lang="ru-RU" sz="11200" dirty="0" smtClean="0"/>
              <a:t>. Участвует в «транскрипции». При сборке </a:t>
            </a:r>
            <a:r>
              <a:rPr lang="ru-RU" sz="11200" dirty="0" err="1" smtClean="0"/>
              <a:t>капсида</a:t>
            </a:r>
            <a:r>
              <a:rPr lang="ru-RU" sz="11200" dirty="0" smtClean="0"/>
              <a:t> он обладает удивительной </a:t>
            </a:r>
            <a:r>
              <a:rPr lang="ru-RU" sz="11200" dirty="0" smtClean="0">
                <a:solidFill>
                  <a:srgbClr val="C00000"/>
                </a:solidFill>
              </a:rPr>
              <a:t>способностью связываться только с РНК </a:t>
            </a:r>
            <a:r>
              <a:rPr lang="ru-RU" sz="11200" dirty="0" err="1" smtClean="0">
                <a:solidFill>
                  <a:srgbClr val="C00000"/>
                </a:solidFill>
              </a:rPr>
              <a:t>коронавируса</a:t>
            </a:r>
            <a:r>
              <a:rPr lang="ru-RU" sz="11200" dirty="0" smtClean="0"/>
              <a:t>!</a:t>
            </a:r>
          </a:p>
          <a:p>
            <a:pPr marL="0" indent="0">
              <a:buNone/>
            </a:pPr>
            <a:endParaRPr lang="ru-RU" sz="6700" dirty="0"/>
          </a:p>
          <a:p>
            <a:pPr marL="0" indent="0">
              <a:buNone/>
            </a:pPr>
            <a:r>
              <a:rPr lang="ru-RU" sz="9600" b="1" baseline="30000" dirty="0" smtClean="0"/>
              <a:t>1</a:t>
            </a:r>
            <a:r>
              <a:rPr lang="ru-RU" sz="9600" b="1" baseline="30000" dirty="0"/>
              <a:t>)</a:t>
            </a:r>
            <a:r>
              <a:rPr lang="en-US" sz="9600" b="1" dirty="0"/>
              <a:t> </a:t>
            </a:r>
            <a:r>
              <a:rPr lang="ru-RU" sz="6000" b="1" dirty="0" smtClean="0"/>
              <a:t>Между </a:t>
            </a:r>
            <a:r>
              <a:rPr lang="ru-RU" sz="6000" b="1" dirty="0"/>
              <a:t>эндоплазматическим </a:t>
            </a:r>
            <a:r>
              <a:rPr lang="ru-RU" sz="6000" b="1" dirty="0" err="1"/>
              <a:t>ретикулумом</a:t>
            </a:r>
            <a:r>
              <a:rPr lang="ru-RU" sz="6000" b="1" dirty="0"/>
              <a:t> и аппаратом </a:t>
            </a:r>
            <a:r>
              <a:rPr lang="ru-RU" sz="6000" b="1" dirty="0" err="1"/>
              <a:t>Гольджи</a:t>
            </a:r>
            <a:r>
              <a:rPr lang="ru-RU" sz="6000" b="1" dirty="0"/>
              <a:t>) </a:t>
            </a:r>
            <a:endParaRPr lang="ru-RU" sz="6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0" y="493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ru-RU" b="1" dirty="0" smtClean="0">
                <a:solidFill>
                  <a:srgbClr val="C00000"/>
                </a:solidFill>
              </a:rPr>
              <a:t> белок</a:t>
            </a:r>
            <a:r>
              <a:rPr lang="ru-RU" b="1" dirty="0" smtClean="0"/>
              <a:t> </a:t>
            </a:r>
            <a:r>
              <a:rPr lang="ru-RU" dirty="0" smtClean="0"/>
              <a:t>главный </a:t>
            </a:r>
            <a:r>
              <a:rPr lang="ru-RU" dirty="0"/>
              <a:t>для проникновения в клетку хозяина.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5510" y="1163105"/>
            <a:ext cx="549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Шипик</a:t>
            </a:r>
            <a:r>
              <a:rPr lang="ru-RU" sz="2800" dirty="0" smtClean="0"/>
              <a:t> короны состоит </a:t>
            </a:r>
            <a:r>
              <a:rPr lang="ru-RU" sz="2800" dirty="0"/>
              <a:t>из трех </a:t>
            </a:r>
            <a:r>
              <a:rPr lang="en-US" sz="2800" dirty="0"/>
              <a:t>S</a:t>
            </a:r>
            <a:r>
              <a:rPr lang="ru-RU" sz="2800" dirty="0" smtClean="0"/>
              <a:t>.</a:t>
            </a:r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5510" y="1686325"/>
            <a:ext cx="8517980" cy="4962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Хозяйская клетка защищена </a:t>
            </a:r>
            <a:r>
              <a:rPr lang="ru-RU" sz="3200" dirty="0"/>
              <a:t>мембраной со всех сторон, </a:t>
            </a:r>
            <a:r>
              <a:rPr lang="ru-RU" sz="3200" dirty="0" smtClean="0"/>
              <a:t>как крепостная стена.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крепости есть ворота. Для прохода – надо предъявить пропуск.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S-</a:t>
            </a:r>
            <a:r>
              <a:rPr lang="ru-RU" sz="3200" dirty="0" smtClean="0"/>
              <a:t>белок </a:t>
            </a:r>
            <a:r>
              <a:rPr lang="ru-RU" sz="3200" dirty="0" err="1" smtClean="0">
                <a:solidFill>
                  <a:srgbClr val="C00000"/>
                </a:solidFill>
              </a:rPr>
              <a:t>мимикрирует</a:t>
            </a:r>
            <a:r>
              <a:rPr lang="ru-RU" sz="3200" dirty="0" smtClean="0">
                <a:solidFill>
                  <a:srgbClr val="C00000"/>
                </a:solidFill>
              </a:rPr>
              <a:t> под </a:t>
            </a:r>
            <a:r>
              <a:rPr lang="ru-RU" sz="3200" dirty="0" smtClean="0">
                <a:solidFill>
                  <a:srgbClr val="C00000"/>
                </a:solidFill>
              </a:rPr>
              <a:t>белок</a:t>
            </a:r>
            <a:r>
              <a:rPr lang="ru-RU" sz="3200" dirty="0" smtClean="0"/>
              <a:t>, с которым </a:t>
            </a:r>
            <a:r>
              <a:rPr lang="ru-RU" sz="3200" dirty="0"/>
              <a:t>работает </a:t>
            </a:r>
            <a:r>
              <a:rPr lang="ru-RU" sz="3200" dirty="0" smtClean="0"/>
              <a:t>белок </a:t>
            </a:r>
            <a:r>
              <a:rPr lang="en-US" sz="3200" dirty="0" smtClean="0"/>
              <a:t>ACE2</a:t>
            </a:r>
            <a:r>
              <a:rPr lang="ru-RU" sz="3200" dirty="0" smtClean="0"/>
              <a:t>. </a:t>
            </a:r>
            <a:r>
              <a:rPr lang="en-US" sz="3200" dirty="0" smtClean="0"/>
              <a:t>ACE </a:t>
            </a:r>
            <a:r>
              <a:rPr lang="ru-RU" sz="3200" dirty="0" smtClean="0"/>
              <a:t>расположен в мембране клетки человека. </a:t>
            </a:r>
            <a:r>
              <a:rPr lang="en-US" sz="3200" dirty="0" smtClean="0"/>
              <a:t>S </a:t>
            </a:r>
            <a:r>
              <a:rPr lang="ru-RU" sz="3200" dirty="0" smtClean="0"/>
              <a:t>взламывает </a:t>
            </a:r>
            <a:r>
              <a:rPr lang="ru-RU" sz="3200" dirty="0" smtClean="0"/>
              <a:t>крепостную стену в месте, </a:t>
            </a:r>
            <a:r>
              <a:rPr lang="ru-RU" sz="3200" dirty="0" smtClean="0"/>
              <a:t>защищаемом</a:t>
            </a:r>
            <a:r>
              <a:rPr lang="en-US" sz="3200" dirty="0" smtClean="0"/>
              <a:t> ACE. </a:t>
            </a:r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r>
              <a:rPr lang="en-US" sz="3200" dirty="0" smtClean="0"/>
              <a:t>S-</a:t>
            </a:r>
            <a:r>
              <a:rPr lang="ru-RU" sz="3200" dirty="0" smtClean="0"/>
              <a:t>белком определяется кого и какую ткань заражает вирус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39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клетку хозяина проникает только РНК </a:t>
            </a:r>
            <a:r>
              <a:rPr lang="ru-RU" dirty="0" err="1" smtClean="0"/>
              <a:t>коронавируса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7020" y="5695643"/>
            <a:ext cx="8871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 </a:t>
            </a:r>
            <a:r>
              <a:rPr lang="ru-RU" sz="2000" dirty="0" smtClean="0"/>
              <a:t>стягивает </a:t>
            </a:r>
            <a:r>
              <a:rPr lang="ru-RU" sz="2000" dirty="0" err="1" smtClean="0"/>
              <a:t>мебраны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капсида</a:t>
            </a:r>
            <a:r>
              <a:rPr lang="ru-RU" sz="2000" dirty="0" smtClean="0"/>
              <a:t> и клетки. Они сливаются как две капли жира. Содержимое внутренности </a:t>
            </a:r>
            <a:r>
              <a:rPr lang="ru-RU" sz="2000" dirty="0" err="1" smtClean="0"/>
              <a:t>капсида</a:t>
            </a:r>
            <a:r>
              <a:rPr lang="ru-RU" sz="2000" dirty="0" smtClean="0"/>
              <a:t> оказывается в цитоплазме клетки.</a:t>
            </a:r>
          </a:p>
          <a:p>
            <a:r>
              <a:rPr lang="ru-RU" sz="2000" dirty="0" smtClean="0"/>
              <a:t>Про </a:t>
            </a:r>
            <a:r>
              <a:rPr lang="ru-RU" sz="2000" dirty="0" smtClean="0"/>
              <a:t>белок </a:t>
            </a:r>
            <a:r>
              <a:rPr lang="ru-RU" sz="2000" dirty="0" err="1" smtClean="0"/>
              <a:t>нуклеокапсид</a:t>
            </a:r>
            <a:r>
              <a:rPr lang="ru-RU" sz="2000" dirty="0" smtClean="0"/>
              <a:t> </a:t>
            </a:r>
            <a:r>
              <a:rPr lang="en-US" sz="2000" dirty="0" smtClean="0"/>
              <a:t>N </a:t>
            </a:r>
            <a:r>
              <a:rPr lang="ru-RU" sz="2000" dirty="0" smtClean="0"/>
              <a:t>не </a:t>
            </a:r>
            <a:r>
              <a:rPr lang="ru-RU" sz="2000" dirty="0" smtClean="0"/>
              <a:t>знаю.  </a:t>
            </a:r>
            <a:endParaRPr lang="ru-RU" sz="2000" dirty="0"/>
          </a:p>
        </p:txBody>
      </p:sp>
      <p:pic>
        <p:nvPicPr>
          <p:cNvPr id="2050" name="Picture 2" descr="Schematic of CoV spike protein mediated membrane 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60" y="1709258"/>
            <a:ext cx="63436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324529">
            <a:off x="1878455" y="5009627"/>
            <a:ext cx="38108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Мембрана клетки человека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764522">
            <a:off x="2830032" y="1893733"/>
            <a:ext cx="25518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Мембрана вируса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58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Вирион </a:t>
            </a:r>
            <a:r>
              <a:rPr lang="ru-RU" dirty="0" err="1" smtClean="0"/>
              <a:t>коронавируса</a:t>
            </a:r>
            <a:r>
              <a:rPr lang="ru-RU" dirty="0" smtClean="0"/>
              <a:t> </a:t>
            </a:r>
            <a:r>
              <a:rPr lang="en-US" dirty="0">
                <a:solidFill>
                  <a:srgbClr val="323232"/>
                </a:solidFill>
                <a:latin typeface="Roboto"/>
              </a:rPr>
              <a:t>SARS-CoV-2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050" name="Picture 2" descr=" An undated transmission electron micrograph of a SARS-CoV-2 virus particle, also known as novel coronavirus, the virus which causes COVID-19, isolated from a patient. (Image: Reute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1417638"/>
            <a:ext cx="3955715" cy="39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8230" y="173576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23232"/>
                </a:solidFill>
                <a:latin typeface="Roboto"/>
              </a:rPr>
              <a:t>An undated transmission electron micrograph of a SARS-CoV-2 virus particle, also known as novel coronavirus, the virus which causes COVID-19, isolated from a patient. (Image: Reuters)</a:t>
            </a:r>
            <a:endParaRPr lang="ru-RU" dirty="0"/>
          </a:p>
        </p:txBody>
      </p:sp>
      <p:pic>
        <p:nvPicPr>
          <p:cNvPr id="2054" name="Picture 6" descr="Kenmerken van SARS-CoV-2 en de Covid-19-infectie Natuurlijke antivirale  middelen en nutriënten voor cytoprotectie | Stichting OrthoKen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30" y="3236908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Коронавирус</a:t>
            </a:r>
            <a:r>
              <a:rPr lang="ru-RU" dirty="0" smtClean="0"/>
              <a:t> </a:t>
            </a:r>
            <a:r>
              <a:rPr lang="en-US" dirty="0" smtClean="0"/>
              <a:t>MERS-</a:t>
            </a:r>
            <a:r>
              <a:rPr lang="en-US" dirty="0" err="1" smtClean="0"/>
              <a:t>CoV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микрофотография, раскрашенная</a:t>
            </a:r>
            <a:endParaRPr lang="en-US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242" name="Picture 2" descr="https://thespinoff.co.nz/wp-content/uploads/2020/01/GettyImages-151032915-85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5" y="1681161"/>
            <a:ext cx="80962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338630" y="3851455"/>
            <a:ext cx="21506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80197" y="337917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125 </a:t>
            </a:r>
            <a:r>
              <a:rPr lang="ru-RU" dirty="0" err="1" smtClean="0">
                <a:solidFill>
                  <a:schemeClr val="bg1"/>
                </a:solidFill>
              </a:rPr>
              <a:t>нм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ГЕНЫ</a:t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4206008"/>
            <a:ext cx="7772400" cy="912812"/>
          </a:xfrm>
        </p:spPr>
        <p:txBody>
          <a:bodyPr>
            <a:normAutofit/>
          </a:bodyPr>
          <a:lstStyle/>
          <a:p>
            <a:r>
              <a:rPr lang="ru-RU" sz="2400" dirty="0"/>
              <a:t>Что в геноме </a:t>
            </a:r>
            <a:r>
              <a:rPr lang="ru-RU" sz="2400" dirty="0" err="1"/>
              <a:t>коронавируса</a:t>
            </a:r>
            <a:r>
              <a:rPr lang="ru-RU" sz="2400" dirty="0"/>
              <a:t>?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65" y="55879"/>
            <a:ext cx="8229600" cy="5428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ГЕНЫ БЕЛКОВ </a:t>
            </a:r>
            <a:r>
              <a:rPr lang="en-US" sz="2800" dirty="0" smtClean="0">
                <a:solidFill>
                  <a:srgbClr val="323232"/>
                </a:solidFill>
                <a:latin typeface="Roboto"/>
              </a:rPr>
              <a:t>SARS-CoV-2</a:t>
            </a:r>
            <a:r>
              <a:rPr lang="ru-RU" sz="2800" dirty="0" smtClean="0">
                <a:solidFill>
                  <a:srgbClr val="323232"/>
                </a:solidFill>
                <a:latin typeface="Roboto"/>
              </a:rPr>
              <a:t> (красные полоски)</a:t>
            </a:r>
            <a:endParaRPr lang="en-US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26409" cy="364979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28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71391" y="700533"/>
            <a:ext cx="8786835" cy="5839272"/>
            <a:chOff x="563774" y="393293"/>
            <a:chExt cx="8786835" cy="5839272"/>
          </a:xfrm>
        </p:grpSpPr>
        <p:sp>
          <p:nvSpPr>
            <p:cNvPr id="3" name="TextBox 2"/>
            <p:cNvSpPr txBox="1"/>
            <p:nvPr/>
          </p:nvSpPr>
          <p:spPr>
            <a:xfrm>
              <a:off x="563774" y="393293"/>
              <a:ext cx="8786835" cy="108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По оси </a:t>
              </a:r>
              <a:r>
                <a:rPr lang="en-US" sz="3200" dirty="0" smtClean="0"/>
                <a:t>X </a:t>
              </a:r>
              <a:r>
                <a:rPr lang="ru-RU" sz="3200" dirty="0" smtClean="0"/>
                <a:t>нуклеотиды РНК</a:t>
              </a:r>
              <a:r>
                <a:rPr lang="en-US" sz="3200" dirty="0" smtClean="0"/>
                <a:t>:</a:t>
              </a:r>
              <a:endParaRPr lang="ru-RU" sz="3200" dirty="0" smtClean="0"/>
            </a:p>
            <a:p>
              <a:r>
                <a:rPr lang="ru-RU" sz="3200" dirty="0" smtClean="0"/>
                <a:t>1</a:t>
              </a:r>
              <a:r>
                <a:rPr lang="en-US" sz="3200" dirty="0" smtClean="0"/>
                <a:t>                  10 000                  20 000                 29 903</a:t>
              </a:r>
              <a:endParaRPr lang="ru-RU" sz="3200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66156" y="1316725"/>
              <a:ext cx="8377843" cy="4915840"/>
              <a:chOff x="558920" y="1462932"/>
              <a:chExt cx="8291292" cy="4893418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8920" y="1462932"/>
                <a:ext cx="8291292" cy="4893418"/>
              </a:xfrm>
              <a:prstGeom prst="rect">
                <a:avLst/>
              </a:prstGeom>
              <a:ln w="19050">
                <a:solidFill>
                  <a:srgbClr val="92D050"/>
                </a:solidFill>
              </a:ln>
            </p:spPr>
          </p:pic>
          <p:sp>
            <p:nvSpPr>
              <p:cNvPr id="6" name="Овал 5"/>
              <p:cNvSpPr/>
              <p:nvPr/>
            </p:nvSpPr>
            <p:spPr>
              <a:xfrm>
                <a:off x="7650498" y="3121760"/>
                <a:ext cx="377952" cy="614285"/>
              </a:xfrm>
              <a:prstGeom prst="ellipse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10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" y="0"/>
            <a:ext cx="8229600" cy="8174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 белка</a:t>
            </a:r>
            <a:r>
              <a:rPr lang="en-US" dirty="0" smtClean="0"/>
              <a:t> E </a:t>
            </a:r>
            <a:r>
              <a:rPr lang="ru-RU" dirty="0" smtClean="0"/>
              <a:t>выделен  полужирным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665" y="841828"/>
            <a:ext cx="841054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&gt;NC_045512.2:26195-26522 </a:t>
            </a:r>
            <a:r>
              <a:rPr lang="ru-RU" dirty="0" err="1"/>
              <a:t>Wuhan</a:t>
            </a:r>
            <a:r>
              <a:rPr lang="ru-RU" dirty="0"/>
              <a:t> </a:t>
            </a:r>
            <a:r>
              <a:rPr lang="ru-RU" dirty="0" err="1"/>
              <a:t>seafood</a:t>
            </a:r>
            <a:r>
              <a:rPr lang="ru-RU" dirty="0"/>
              <a:t> </a:t>
            </a:r>
            <a:r>
              <a:rPr lang="ru-RU" dirty="0" err="1"/>
              <a:t>market</a:t>
            </a:r>
            <a:r>
              <a:rPr lang="ru-RU" dirty="0"/>
              <a:t> </a:t>
            </a:r>
            <a:r>
              <a:rPr lang="ru-RU" dirty="0" err="1"/>
              <a:t>pneumonia</a:t>
            </a:r>
            <a:r>
              <a:rPr lang="ru-RU" dirty="0"/>
              <a:t> </a:t>
            </a:r>
            <a:r>
              <a:rPr lang="ru-RU" dirty="0" err="1"/>
              <a:t>virus</a:t>
            </a:r>
            <a:r>
              <a:rPr lang="ru-RU" dirty="0"/>
              <a:t> </a:t>
            </a:r>
            <a:r>
              <a:rPr lang="ru-RU" dirty="0" err="1"/>
              <a:t>complete</a:t>
            </a:r>
            <a:r>
              <a:rPr lang="ru-RU" dirty="0"/>
              <a:t> </a:t>
            </a:r>
            <a:r>
              <a:rPr lang="ru-RU" dirty="0" err="1"/>
              <a:t>genome</a:t>
            </a:r>
            <a:endParaRPr lang="ru-RU" dirty="0"/>
          </a:p>
          <a:p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CGACGACTACTAGCGTGCCTTTGTAAGCACAAGCTGATGAGTACGAACTT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ATGTACTCATTCGTTTCGGAAGAGACAGGTACGTTAATAGTTAATAGCGTACTTCTTTTTCTTGCTTTCGTGGTATTCTTGCTAGTTACACTAGCCATCCTTACTGCGCTTCGATTGTGTGCGTACTGCTGCAATATTGTTAACGTGAGTCTTGTAAAACCTTCTTTTTACGTTTACTCTCGTGTTAAAAATCTGAATTCTTCTAGAGTTCCTGATCTTCTGGTCTAA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ACGAACTAAATATTATATTAGTTTTTCTGTTTGGAACTTTAATTTTAGCC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Активизация учетной записи на </a:t>
            </a:r>
            <a:r>
              <a:rPr lang="en-US" dirty="0" err="1" smtClean="0"/>
              <a:t>kodomo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Иван Сергеевич Русинов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25" y="198133"/>
            <a:ext cx="8988575" cy="542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найти ген белка в геноме </a:t>
            </a:r>
            <a:r>
              <a:rPr lang="en-US" dirty="0" err="1" smtClean="0"/>
              <a:t>CoV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5338" y="4081885"/>
            <a:ext cx="8393323" cy="19697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&gt;YP_009724392.1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protein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MYSFVSEETGTLIVNSVLLFLAFVVFLLVTLAIL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TALRLCAYCCNIVNVSLVKPSFYVYSRVKNLNSS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VPDLLV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7879" y="923530"/>
            <a:ext cx="76425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ATG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TAC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TCA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TTC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GTT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…</a:t>
            </a:r>
          </a:p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   Y   S   F   V   S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……………………………………………………………………</a:t>
            </a:r>
          </a:p>
          <a:p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……|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CCT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GAT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CTT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ru-RU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GTC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TAA</a:t>
            </a:r>
            <a:endParaRPr lang="ru-RU" sz="3200" b="1" dirty="0"/>
          </a:p>
          <a:p>
            <a:r>
              <a:rPr lang="en-US" sz="3200" dirty="0" smtClean="0"/>
              <a:t>……     P        D        L         </a:t>
            </a:r>
            <a:r>
              <a:rPr lang="en-US" sz="3200" dirty="0" err="1" smtClean="0"/>
              <a:t>L</a:t>
            </a:r>
            <a:r>
              <a:rPr lang="en-US" sz="3200" dirty="0" smtClean="0"/>
              <a:t>         V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73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2665" y="13418"/>
            <a:ext cx="8229600" cy="8833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Коды аминокислот определяются по  таблице генетического кода. Ниже стандартные коды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71387"/>
              </p:ext>
            </p:extLst>
          </p:nvPr>
        </p:nvGraphicFramePr>
        <p:xfrm>
          <a:off x="1345980" y="896732"/>
          <a:ext cx="6528851" cy="5928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5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89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13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28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AAA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CAA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Q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GAA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TAA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Stop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AAC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CAC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GAC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TAC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AAG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CAG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Q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GAG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TAG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Stop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ACC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CCC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GCC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TCC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ACG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CCG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GCG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TCG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CGA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GGA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TGA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Stop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CGC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GGC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TGC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CGG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GGG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TGG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W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CGT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R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GGT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TGT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ATA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CTA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GTA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V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TTA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ATC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CTC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GTC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V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TTC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ATG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CTG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GTG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V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TTG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ATT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CTT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GTT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V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TTT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1038740" y="6040540"/>
            <a:ext cx="1613010" cy="460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77770" y="855865"/>
            <a:ext cx="1997061" cy="460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16175" y="1585560"/>
            <a:ext cx="1997061" cy="460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54580" y="3813050"/>
            <a:ext cx="1997061" cy="460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Матричная </a:t>
            </a:r>
            <a:r>
              <a:rPr lang="ru-RU" dirty="0" err="1" smtClean="0"/>
              <a:t>РНк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Белок синтезирует РИБОСОМА – сложная молекулярная машина – по матричной РНК (</a:t>
            </a:r>
            <a:r>
              <a:rPr lang="ru-RU" dirty="0" err="1" smtClean="0"/>
              <a:t>мРНК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ru-RU" dirty="0" smtClean="0"/>
              <a:t>на которую переписан ген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Задачи, которые решает рибосома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Среди множества молекул РНК в клетке она должна узнать </a:t>
            </a:r>
            <a:r>
              <a:rPr lang="ru-RU" dirty="0" err="1" smtClean="0"/>
              <a:t>мРНК</a:t>
            </a:r>
            <a:endParaRPr lang="ru-RU" dirty="0" smtClean="0"/>
          </a:p>
          <a:p>
            <a:r>
              <a:rPr lang="ru-RU" dirty="0" smtClean="0"/>
              <a:t>Она должна найти кодон, с которого начать трансляцию</a:t>
            </a:r>
          </a:p>
          <a:p>
            <a:r>
              <a:rPr lang="ru-RU" dirty="0" smtClean="0"/>
              <a:t>Она должна прекратить трансляцию и «отпустить» белок и </a:t>
            </a:r>
            <a:r>
              <a:rPr lang="ru-RU" dirty="0" err="1" smtClean="0"/>
              <a:t>мРНК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Рибосома  руководствуется сигналами!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10955"/>
            <a:ext cx="7885440" cy="1077190"/>
          </a:xfrm>
        </p:spPr>
        <p:txBody>
          <a:bodyPr/>
          <a:lstStyle/>
          <a:p>
            <a:r>
              <a:rPr lang="ru-RU" dirty="0" smtClean="0"/>
              <a:t>Сигналы </a:t>
            </a:r>
            <a:r>
              <a:rPr lang="ru-RU" dirty="0" err="1" smtClean="0"/>
              <a:t>мРНК</a:t>
            </a:r>
            <a:r>
              <a:rPr lang="ru-RU" dirty="0" smtClean="0"/>
              <a:t> для рибосомы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021" y="1088145"/>
            <a:ext cx="8157957" cy="51078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u="sng" dirty="0" err="1" smtClean="0"/>
              <a:t>мРНК</a:t>
            </a:r>
            <a:r>
              <a:rPr lang="ru-RU" sz="3400" u="sng" dirty="0" smtClean="0"/>
              <a:t> эукариот</a:t>
            </a:r>
            <a:r>
              <a:rPr lang="ru-RU" sz="3400" dirty="0" smtClean="0"/>
              <a:t> содержит такие сигналы рибосоме </a:t>
            </a:r>
            <a:br>
              <a:rPr lang="ru-RU" sz="3400" dirty="0" smtClean="0"/>
            </a:br>
            <a:endParaRPr lang="en-US" sz="3400" dirty="0" smtClean="0"/>
          </a:p>
          <a:p>
            <a:pPr marL="457200" lvl="1" indent="0">
              <a:buNone/>
            </a:pPr>
            <a:r>
              <a:rPr lang="ru-RU" sz="3400" dirty="0" smtClean="0"/>
              <a:t>5</a:t>
            </a:r>
            <a:r>
              <a:rPr lang="en-US" sz="3400" dirty="0" smtClean="0"/>
              <a:t>’</a:t>
            </a:r>
            <a:r>
              <a:rPr lang="ru-RU" sz="3400" dirty="0" smtClean="0"/>
              <a:t> конец </a:t>
            </a:r>
            <a:r>
              <a:rPr lang="ru-RU" sz="3400" dirty="0" err="1" smtClean="0"/>
              <a:t>мРНК</a:t>
            </a:r>
            <a:r>
              <a:rPr lang="en-US" sz="3400" dirty="0" smtClean="0"/>
              <a:t>:  </a:t>
            </a:r>
            <a:r>
              <a:rPr lang="ru-RU" sz="3400" b="1" dirty="0" smtClean="0"/>
              <a:t>КЭП  (</a:t>
            </a:r>
            <a:r>
              <a:rPr lang="en-US" sz="3400" b="1" dirty="0" smtClean="0"/>
              <a:t>cap</a:t>
            </a:r>
            <a:r>
              <a:rPr lang="ru-RU" sz="3400" b="1" dirty="0" smtClean="0"/>
              <a:t>) </a:t>
            </a:r>
            <a:r>
              <a:rPr lang="en-US" sz="3400" dirty="0" smtClean="0"/>
              <a:t> - </a:t>
            </a:r>
            <a:r>
              <a:rPr lang="ru-RU" sz="3400" dirty="0" smtClean="0"/>
              <a:t>7-метилгуанозин</a:t>
            </a:r>
          </a:p>
          <a:p>
            <a:pPr marL="914400" lvl="2" indent="0">
              <a:buNone/>
            </a:pPr>
            <a:r>
              <a:rPr lang="ru-RU" sz="3400" dirty="0" smtClean="0"/>
              <a:t/>
            </a:r>
            <a:br>
              <a:rPr lang="ru-RU" sz="3400" dirty="0" smtClean="0"/>
            </a:br>
            <a:endParaRPr lang="en-US" sz="3400" dirty="0" smtClean="0"/>
          </a:p>
          <a:p>
            <a:pPr marL="457200" lvl="1" indent="0">
              <a:buNone/>
            </a:pPr>
            <a:r>
              <a:rPr lang="en-US" sz="3400" dirty="0" smtClean="0"/>
              <a:t>3’</a:t>
            </a:r>
            <a:r>
              <a:rPr lang="ru-RU" sz="3400" dirty="0" smtClean="0"/>
              <a:t> конец </a:t>
            </a:r>
            <a:r>
              <a:rPr lang="ru-RU" sz="3400" dirty="0" err="1" smtClean="0"/>
              <a:t>мРНК</a:t>
            </a:r>
            <a:r>
              <a:rPr lang="en-US" sz="3400" dirty="0" smtClean="0"/>
              <a:t>:  </a:t>
            </a:r>
            <a:r>
              <a:rPr lang="ru-RU" sz="3400" b="1" dirty="0" err="1" smtClean="0"/>
              <a:t>ПолиА</a:t>
            </a:r>
            <a:r>
              <a:rPr lang="ru-RU" sz="3400" b="1" dirty="0" smtClean="0"/>
              <a:t> </a:t>
            </a:r>
            <a:r>
              <a:rPr lang="ru-RU" sz="3400" dirty="0" smtClean="0"/>
              <a:t>-  много-много-много А (</a:t>
            </a:r>
            <a:r>
              <a:rPr lang="ru-RU" sz="3400" dirty="0" err="1" smtClean="0"/>
              <a:t>аденинов</a:t>
            </a:r>
            <a:r>
              <a:rPr lang="ru-RU" sz="3400" dirty="0" smtClean="0"/>
              <a:t>) </a:t>
            </a:r>
          </a:p>
          <a:p>
            <a:pPr marL="457200" lvl="1" indent="0">
              <a:buNone/>
            </a:pPr>
            <a:endParaRPr lang="ru-RU" sz="3400" dirty="0"/>
          </a:p>
          <a:p>
            <a:pPr marL="457200" lvl="1" indent="0">
              <a:buNone/>
            </a:pPr>
            <a:r>
              <a:rPr lang="ru-RU" sz="3400" dirty="0" smtClean="0"/>
              <a:t>Начало гена</a:t>
            </a:r>
            <a:r>
              <a:rPr lang="en-US" sz="3400" dirty="0" smtClean="0"/>
              <a:t>:  </a:t>
            </a:r>
            <a:r>
              <a:rPr lang="en-US" sz="3400" b="1" dirty="0" smtClean="0"/>
              <a:t>ATG</a:t>
            </a:r>
            <a:r>
              <a:rPr lang="en-US" sz="3400" dirty="0" smtClean="0"/>
              <a:t> </a:t>
            </a:r>
            <a:r>
              <a:rPr lang="ru-RU" sz="3400" dirty="0" smtClean="0"/>
              <a:t>кодон</a:t>
            </a:r>
          </a:p>
          <a:p>
            <a:pPr marL="457200" lvl="1" indent="0">
              <a:buNone/>
            </a:pPr>
            <a:endParaRPr lang="ru-RU" sz="3400" dirty="0"/>
          </a:p>
          <a:p>
            <a:pPr marL="457200" lvl="1" indent="0">
              <a:buNone/>
            </a:pPr>
            <a:r>
              <a:rPr lang="ru-RU" sz="3400" dirty="0" smtClean="0"/>
              <a:t>Конец гена: один из трех </a:t>
            </a:r>
            <a:r>
              <a:rPr lang="en-US" sz="3400" b="1" dirty="0" smtClean="0"/>
              <a:t>Stop</a:t>
            </a:r>
            <a:r>
              <a:rPr lang="en-US" sz="3400" dirty="0" smtClean="0"/>
              <a:t> </a:t>
            </a:r>
            <a:r>
              <a:rPr lang="ru-RU" sz="3400" dirty="0" smtClean="0"/>
              <a:t>кодонов</a:t>
            </a:r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endParaRPr lang="ru-RU" dirty="0" smtClean="0"/>
          </a:p>
          <a:p>
            <a:pPr marL="914400" lvl="2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2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7326" y="5159483"/>
            <a:ext cx="8122844" cy="1208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28" dirty="0"/>
              <a:t>У человека </a:t>
            </a:r>
            <a:r>
              <a:rPr lang="ru-RU" sz="3628" dirty="0" smtClean="0"/>
              <a:t>и других эукариот: одна </a:t>
            </a:r>
            <a:r>
              <a:rPr lang="ru-RU" sz="3628" dirty="0" err="1"/>
              <a:t>мРНК</a:t>
            </a:r>
            <a:r>
              <a:rPr lang="ru-RU" sz="3628" dirty="0"/>
              <a:t> – один белок</a:t>
            </a:r>
          </a:p>
        </p:txBody>
      </p:sp>
    </p:spTree>
    <p:extLst>
      <p:ext uri="{BB962C8B-B14F-4D97-AF65-F5344CB8AC3E}">
        <p14:creationId xmlns:p14="http://schemas.microsoft.com/office/powerpoint/2010/main" val="37075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438" y="119518"/>
            <a:ext cx="8291125" cy="836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Как рибосома находит сигнал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старта трансляции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18" y="1096030"/>
            <a:ext cx="8152735" cy="4665941"/>
          </a:xfrm>
        </p:spPr>
        <p:txBody>
          <a:bodyPr>
            <a:normAutofit/>
          </a:bodyPr>
          <a:lstStyle/>
          <a:p>
            <a:r>
              <a:rPr lang="ru-RU" dirty="0" smtClean="0"/>
              <a:t>Типично малая субъединица узнает </a:t>
            </a:r>
            <a:r>
              <a:rPr lang="ru-RU" dirty="0" err="1" smtClean="0"/>
              <a:t>кэп</a:t>
            </a:r>
            <a:r>
              <a:rPr lang="ru-RU" dirty="0" smtClean="0"/>
              <a:t> и сканирует РНК до сигнала старта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У млекопитающих трансляция начин</a:t>
            </a:r>
            <a:r>
              <a:rPr lang="ru-RU" dirty="0"/>
              <a:t>а</a:t>
            </a:r>
            <a:r>
              <a:rPr lang="ru-RU" dirty="0" smtClean="0"/>
              <a:t>ется с </a:t>
            </a:r>
            <a:r>
              <a:rPr lang="en-US" b="1" dirty="0" smtClean="0">
                <a:solidFill>
                  <a:schemeClr val="accent1"/>
                </a:solidFill>
              </a:rPr>
              <a:t>ATG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Сигнал начала трансляции (у эукариот) называется последовательностью Козак</a:t>
            </a:r>
            <a:endParaRPr lang="en-US" dirty="0" smtClean="0"/>
          </a:p>
          <a:p>
            <a:pPr marL="829452" lvl="2" indent="0">
              <a:buNone/>
            </a:pPr>
            <a:endParaRPr lang="ru-RU" dirty="0" smtClean="0"/>
          </a:p>
          <a:p>
            <a:pPr lvl="1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22853" y="6285606"/>
            <a:ext cx="2056320" cy="364320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1814">
                <a:solidFill>
                  <a:srgbClr val="00B0F0"/>
                </a:solidFill>
              </a:rPr>
              <a:t>35</a:t>
            </a:fld>
            <a:endParaRPr lang="en-US" sz="181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0" y="1124667"/>
            <a:ext cx="5487432" cy="453875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438" y="49844"/>
            <a:ext cx="8284996" cy="1324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Козак человека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192" y="4268328"/>
            <a:ext cx="396262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b="1" dirty="0"/>
              <a:t>0</a:t>
            </a:r>
            <a:endParaRPr lang="ru-RU" sz="3266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473" y="1124667"/>
            <a:ext cx="396262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b="1" dirty="0"/>
              <a:t>2</a:t>
            </a:r>
            <a:endParaRPr lang="ru-RU" sz="3266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6310" y="2745592"/>
            <a:ext cx="396262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b="1" dirty="0"/>
              <a:t>1</a:t>
            </a:r>
            <a:endParaRPr lang="ru-RU" sz="3266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2200" y="971080"/>
            <a:ext cx="33796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Высота буквы отражает значимость её для узнавания рибосомой </a:t>
            </a:r>
            <a:r>
              <a:rPr lang="ru-RU" sz="2800" dirty="0" smtClean="0"/>
              <a:t>стартового </a:t>
            </a:r>
            <a:r>
              <a:rPr lang="ru-RU" sz="2800" dirty="0" smtClean="0"/>
              <a:t>кодона</a:t>
            </a:r>
          </a:p>
          <a:p>
            <a:endParaRPr lang="ru-RU" sz="2800" dirty="0"/>
          </a:p>
          <a:p>
            <a:r>
              <a:rPr lang="ru-RU" sz="2800" dirty="0" smtClean="0"/>
              <a:t>Максимальная значимость </a:t>
            </a:r>
            <a:r>
              <a:rPr lang="ru-RU" sz="2800" dirty="0" smtClean="0"/>
              <a:t> 2</a:t>
            </a:r>
          </a:p>
          <a:p>
            <a:endParaRPr lang="ru-RU" sz="2800" dirty="0"/>
          </a:p>
          <a:p>
            <a:r>
              <a:rPr lang="ru-RU" sz="2400" dirty="0" smtClean="0"/>
              <a:t>По научному ось </a:t>
            </a:r>
            <a:r>
              <a:rPr lang="en-US" sz="2400" dirty="0" smtClean="0"/>
              <a:t>Y </a:t>
            </a:r>
            <a:r>
              <a:rPr lang="ru-RU" sz="2400" dirty="0" smtClean="0"/>
              <a:t>называется </a:t>
            </a:r>
            <a:r>
              <a:rPr lang="ru-RU" sz="2400" dirty="0" smtClean="0"/>
              <a:t>«</a:t>
            </a:r>
            <a:r>
              <a:rPr lang="ru-RU" sz="2400" dirty="0" smtClean="0"/>
              <a:t>информационное содержание»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03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50" y="93551"/>
            <a:ext cx="8686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Так рибосомы делают белки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4030" y="649287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37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05575" y="1408112"/>
            <a:ext cx="6231090" cy="5130800"/>
            <a:chOff x="1505575" y="1408112"/>
            <a:chExt cx="6231090" cy="51308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5575" y="1408112"/>
              <a:ext cx="6114425" cy="5130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69735" y="1569326"/>
              <a:ext cx="23669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аминокислота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14080" y="5502870"/>
              <a:ext cx="10326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err="1" smtClean="0">
                  <a:solidFill>
                    <a:schemeClr val="bg1"/>
                  </a:solidFill>
                </a:rPr>
                <a:t>мРНК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258833">
              <a:off x="2621822" y="1801044"/>
              <a:ext cx="1086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белок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38262" y="2867375"/>
              <a:ext cx="930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err="1">
                  <a:solidFill>
                    <a:schemeClr val="bg1"/>
                  </a:solidFill>
                </a:rPr>
                <a:t>т</a:t>
              </a:r>
              <a:r>
                <a:rPr lang="ru-RU" sz="2800" dirty="0" err="1" smtClean="0">
                  <a:solidFill>
                    <a:schemeClr val="bg1"/>
                  </a:solidFill>
                </a:rPr>
                <a:t>РНК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7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Сигналы</a:t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4206008"/>
            <a:ext cx="7772400" cy="912812"/>
          </a:xfrm>
        </p:spPr>
        <p:txBody>
          <a:bodyPr>
            <a:normAutofit/>
          </a:bodyPr>
          <a:lstStyle/>
          <a:p>
            <a:r>
              <a:rPr lang="ru-RU" sz="2400" dirty="0"/>
              <a:t>Что в геноме </a:t>
            </a:r>
            <a:r>
              <a:rPr lang="ru-RU" sz="2400" dirty="0" err="1"/>
              <a:t>коронавируса</a:t>
            </a:r>
            <a:r>
              <a:rPr lang="ru-RU" sz="2400" dirty="0"/>
              <a:t>?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303" y="2324544"/>
            <a:ext cx="7885440" cy="807039"/>
          </a:xfrm>
        </p:spPr>
        <p:txBody>
          <a:bodyPr/>
          <a:lstStyle/>
          <a:p>
            <a:r>
              <a:rPr lang="ru-RU" dirty="0" smtClean="0"/>
              <a:t>РНК </a:t>
            </a:r>
            <a:r>
              <a:rPr lang="ru-RU" dirty="0" err="1" smtClean="0"/>
              <a:t>коронавируса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830" y="3917933"/>
            <a:ext cx="8728816" cy="2548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1" dirty="0" smtClean="0"/>
              <a:t> </a:t>
            </a:r>
            <a:r>
              <a:rPr lang="ru-RU" sz="3991" dirty="0"/>
              <a:t>РНК Содержит сигнал </a:t>
            </a:r>
            <a:r>
              <a:rPr lang="ru-RU" sz="3991" dirty="0">
                <a:solidFill>
                  <a:srgbClr val="FF0000"/>
                </a:solidFill>
              </a:rPr>
              <a:t>рибосоме человека: </a:t>
            </a:r>
            <a:r>
              <a:rPr lang="ru-RU" sz="3991" dirty="0"/>
              <a:t>        Я </a:t>
            </a:r>
            <a:r>
              <a:rPr lang="ru-RU" sz="3991" dirty="0" err="1"/>
              <a:t>мРНК</a:t>
            </a:r>
            <a:r>
              <a:rPr lang="ru-RU" sz="3991" dirty="0" smtClean="0"/>
              <a:t>!!!</a:t>
            </a:r>
          </a:p>
          <a:p>
            <a:endParaRPr lang="ru-RU" sz="3991" dirty="0"/>
          </a:p>
          <a:p>
            <a:r>
              <a:rPr lang="ru-RU" sz="3991" dirty="0" smtClean="0"/>
              <a:t>Такие вирусные РНК называются +РНК</a:t>
            </a:r>
            <a:endParaRPr lang="en-US" sz="399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07300" y="6494901"/>
            <a:ext cx="807421" cy="221936"/>
          </a:xfrm>
        </p:spPr>
        <p:txBody>
          <a:bodyPr/>
          <a:lstStyle/>
          <a:p>
            <a:fld id="{8DEEC8EE-03FA-42FE-992C-F282326656FA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16" descr="Image result for coronavirus 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" y="746577"/>
            <a:ext cx="1916171" cy="15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human 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23" y="398703"/>
            <a:ext cx="1881509" cy="10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210875" y="300521"/>
            <a:ext cx="4842296" cy="2033988"/>
            <a:chOff x="2245311" y="450428"/>
            <a:chExt cx="5338295" cy="2242331"/>
          </a:xfrm>
        </p:grpSpPr>
        <p:pic>
          <p:nvPicPr>
            <p:cNvPr id="6" name="Picture 28" descr="Image result for priority letter envelop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11" y="450428"/>
              <a:ext cx="5338295" cy="2242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985378" y="1004875"/>
              <a:ext cx="2752025" cy="1517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2944" tIns="41472" rIns="82944" bIns="4147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&gt;NC_045512.2 </a:t>
              </a:r>
              <a:r>
                <a:rPr lang="en-US" altLang="en-US" sz="4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Wuhan seafood market pneumonia virus</a:t>
              </a: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isolate Wuhan-Hu-1,</a:t>
              </a:r>
              <a:r>
                <a:rPr lang="en-US" altLang="en-US" sz="4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complete genome</a:t>
              </a:r>
              <a:endParaRPr lang="ru-RU" altLang="en-US" sz="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ATTAAAGGTTTATACCTTCCCAGGTAACAAACCAACCAACTTTCGATCTCTTGTAGATCTGTTCTCTAAA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CGAACTTTAAAATCTGTGTGGCTGTCACTCGGCTGCATGCTTAGTGCACTCACGCAGTATAATTAATAAC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TAATTACTGTCGTTGACAGGACACGAGTAACTCGTCTATCTTCTGCAGGCTGCTTACGGTTTCGTCCGTG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TTGCAGCCGATCATCAGCACATCTAGGTTTCGTCCGGGTGTGACCGAAAGGTAAGATGGAGAGCCTTGTC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CCTGGTTTCAACGAGAAAACACACGTCCAACTCAGTTTGCCTGTTTTACAGGTTCGCGACGTGCTCGTAC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GTGGCTTTGGAGACTCCGTGGAGGAGGTCTTATCAGAGGCACGTCAACATCTTAAAGATGGCACTTGTGG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CTTAGTAGAAGTTGAAAAAGGCGTTTTGCCTCAACTTGAACAGCCCTATGTGTTCATCAAACGTTCGGAT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GCTCGAACTGCACCTCATGGTCATGTTATGGTTGAGCTGGTAGCAGAACTCGAAGGCATTCAGTACGGTC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GTAGTGGTGAGACACTTGGTGTCCTTGTCCCTCATGTGGGCGAAATACCAGTGGCTTACCGCAAGGTTCT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TCTTCGTAAGAACGGTAATAAAGGAGCTGGTGGCCATAGTTACGGCGCCGATCTAAAGTCATTTGACTTA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GGCGACGAGCTTGGCACTGATCCTTATGAAGATTTTCAAGAAAACTGGAACACTAAACATAGCAGTGGTG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TTACCCGTGAACTCATGCGTGAGCTTAACGGAGGGGCATACACTCGCTATGTCGATAACAACTTCTGTGG </a:t>
              </a:r>
              <a:endParaRPr lang="ru-RU" altLang="en-US" sz="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CCCTGATGGCTACCCTCTTGAGTGCATTAAAGACCTTCTAGCACGTGCTGGTAAAGCTTCATGCACTTTG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TCCGAACAACTGGACTTTATTGACACTAAGAGGGGTGTATACTGCTGCCGTGAACATGAGCATGAAATTG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CTTGGTACACGGAACGTTCTGAAAAGAGCTATGAATTGCAGACACCTTTTGAAATTAAATTGGCAAAGAA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ATTTGACACCTTCAATGGGGAATGTCCAAATTTTGTATTTCCCTTAAATTCCATAATCAAGACTATTCAA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CCAAGGGTTGAAAAGAAAAAGCTTGATGGCTTTATGGGTAGAATTCGATCTGTCTATCCAGTTGCGTCAC</a:t>
              </a:r>
            </a:p>
            <a:p>
              <a:pPr defTabSz="82945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7615" y="206780"/>
            <a:ext cx="1523622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3" dirty="0"/>
              <a:t>ОТ КОГО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19179" y="1675330"/>
            <a:ext cx="1138773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3" dirty="0"/>
              <a:t>КОМУ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3659430"/>
            <a:ext cx="88690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3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получить зачёт по </a:t>
            </a:r>
            <a:r>
              <a:rPr lang="ru-RU" dirty="0" err="1"/>
              <a:t>биоинформатике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Сергей Александрович Спирин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32" y="164918"/>
            <a:ext cx="8228736" cy="9648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РНК </a:t>
            </a:r>
            <a:r>
              <a:rPr lang="ru-RU" dirty="0" err="1" smtClean="0"/>
              <a:t>коронавируса</a:t>
            </a:r>
            <a:r>
              <a:rPr lang="en-US" dirty="0" smtClean="0"/>
              <a:t> </a:t>
            </a:r>
            <a:r>
              <a:rPr lang="ru-RU" dirty="0" smtClean="0"/>
              <a:t>содержит оба сигнала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7989" y="1543405"/>
            <a:ext cx="8228736" cy="1463140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ru-RU" sz="6350" dirty="0" err="1">
                <a:solidFill>
                  <a:srgbClr val="C00000"/>
                </a:solidFill>
              </a:rPr>
              <a:t>ПолиА</a:t>
            </a:r>
            <a:r>
              <a:rPr lang="ru-RU" sz="6350" dirty="0">
                <a:solidFill>
                  <a:srgbClr val="C00000"/>
                </a:solidFill>
              </a:rPr>
              <a:t> </a:t>
            </a:r>
            <a:r>
              <a:rPr lang="ru-RU" sz="6350" dirty="0"/>
              <a:t>на 3</a:t>
            </a:r>
            <a:r>
              <a:rPr lang="en-US" sz="6350" dirty="0"/>
              <a:t>’-</a:t>
            </a:r>
            <a:r>
              <a:rPr lang="ru-RU" sz="6350" dirty="0" smtClean="0"/>
              <a:t>конце</a:t>
            </a:r>
            <a:endParaRPr lang="en-US" sz="6350" dirty="0"/>
          </a:p>
          <a:p>
            <a:pPr marL="457200" lvl="1" indent="0">
              <a:buNone/>
            </a:pPr>
            <a:r>
              <a:rPr lang="ru-RU" sz="6350" dirty="0">
                <a:solidFill>
                  <a:srgbClr val="C00000"/>
                </a:solidFill>
              </a:rPr>
              <a:t>КЭП</a:t>
            </a:r>
            <a:r>
              <a:rPr lang="en-US" sz="6350" dirty="0">
                <a:solidFill>
                  <a:srgbClr val="C00000"/>
                </a:solidFill>
              </a:rPr>
              <a:t> – 7-</a:t>
            </a:r>
            <a:r>
              <a:rPr lang="ru-RU" sz="6350" dirty="0" err="1">
                <a:solidFill>
                  <a:srgbClr val="C00000"/>
                </a:solidFill>
              </a:rPr>
              <a:t>метилгуанизин</a:t>
            </a:r>
            <a:r>
              <a:rPr lang="ru-RU" sz="6350" dirty="0">
                <a:solidFill>
                  <a:srgbClr val="C00000"/>
                </a:solidFill>
              </a:rPr>
              <a:t> -</a:t>
            </a:r>
            <a:r>
              <a:rPr lang="en-US" sz="6350" dirty="0"/>
              <a:t> </a:t>
            </a:r>
            <a:r>
              <a:rPr lang="ru-RU" sz="6350" dirty="0"/>
              <a:t>на 5</a:t>
            </a:r>
            <a:r>
              <a:rPr lang="en-US" sz="6350" dirty="0"/>
              <a:t>’ </a:t>
            </a:r>
            <a:r>
              <a:rPr lang="ru-RU" sz="6350" dirty="0" smtClean="0"/>
              <a:t>конце</a:t>
            </a: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3882" y="3540704"/>
            <a:ext cx="8328379" cy="2307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99" dirty="0">
                <a:latin typeface="Courier New" panose="02070309020205020404" pitchFamily="49" charset="0"/>
                <a:cs typeface="Courier New" panose="02070309020205020404" pitchFamily="49" charset="0"/>
              </a:rPr>
              <a:t>……AAAATTAATTTTAGTAGTGCTATCCCCATGTGATTTTAATAGCTTCTTAGGAGAATGAC</a:t>
            </a:r>
            <a:r>
              <a:rPr lang="ru-RU" sz="3599" b="1" dirty="0">
                <a:latin typeface="Courier New" panose="02070309020205020404" pitchFamily="49" charset="0"/>
                <a:cs typeface="Courier New" panose="02070309020205020404" pitchFamily="49" charset="0"/>
              </a:rPr>
              <a:t>AAAAAAAAAAAAAAAAAAAAAAAAAAAAAAAAA</a:t>
            </a:r>
            <a:r>
              <a:rPr lang="ru-RU" sz="3599" dirty="0">
                <a:latin typeface="Courier New" panose="02070309020205020404" pitchFamily="49" charset="0"/>
                <a:cs typeface="Courier New" panose="02070309020205020404" pitchFamily="49" charset="0"/>
              </a:rPr>
              <a:t> – 29903                    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3535" y="3044950"/>
            <a:ext cx="88690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2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8071" y="890773"/>
            <a:ext cx="8886886" cy="5378921"/>
            <a:chOff x="86067" y="981617"/>
            <a:chExt cx="9797175" cy="5929887"/>
          </a:xfrm>
        </p:grpSpPr>
        <p:sp>
          <p:nvSpPr>
            <p:cNvPr id="3" name="TextBox 2"/>
            <p:cNvSpPr txBox="1"/>
            <p:nvPr/>
          </p:nvSpPr>
          <p:spPr>
            <a:xfrm>
              <a:off x="86067" y="981617"/>
              <a:ext cx="9797175" cy="118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199" dirty="0"/>
                <a:t>По оси </a:t>
              </a:r>
              <a:r>
                <a:rPr lang="en-US" sz="3199" dirty="0"/>
                <a:t>X </a:t>
              </a:r>
              <a:r>
                <a:rPr lang="ru-RU" sz="3199" dirty="0"/>
                <a:t>нуклеотиды РНК</a:t>
              </a:r>
            </a:p>
            <a:p>
              <a:r>
                <a:rPr lang="ru-RU" sz="3199" dirty="0"/>
                <a:t>1</a:t>
              </a:r>
              <a:r>
                <a:rPr lang="en-US" sz="3199" dirty="0"/>
                <a:t>                </a:t>
              </a:r>
              <a:r>
                <a:rPr lang="ru-RU" sz="3199" dirty="0"/>
                <a:t>      </a:t>
              </a:r>
              <a:r>
                <a:rPr lang="en-US" sz="3199" dirty="0"/>
                <a:t> </a:t>
              </a:r>
              <a:r>
                <a:rPr lang="ru-RU" sz="3199" dirty="0"/>
                <a:t> </a:t>
              </a:r>
              <a:r>
                <a:rPr lang="en-US" sz="3199" dirty="0"/>
                <a:t> 10 000               </a:t>
              </a:r>
              <a:r>
                <a:rPr lang="ru-RU" sz="3199" dirty="0"/>
                <a:t>  </a:t>
              </a:r>
              <a:r>
                <a:rPr lang="en-US" sz="3199" dirty="0"/>
                <a:t>  20 000           29 903</a:t>
              </a:r>
              <a:endParaRPr lang="ru-RU" sz="3199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-635" t="7700" r="-513" b="6587"/>
            <a:stretch/>
          </p:blipFill>
          <p:spPr>
            <a:xfrm>
              <a:off x="197384" y="2159504"/>
              <a:ext cx="9685857" cy="4752000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90" y="56234"/>
            <a:ext cx="8228736" cy="5427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ГЕНЫ БЕЛКОВ </a:t>
            </a:r>
            <a:r>
              <a:rPr lang="en-US" dirty="0" smtClean="0"/>
              <a:t>SARS-CoV-2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2463" y="6356043"/>
            <a:ext cx="1006716" cy="364941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41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453845" y="2161635"/>
            <a:ext cx="38406" cy="387890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438" y="119518"/>
            <a:ext cx="8291125" cy="836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Как вирусу с +РНК геномом получить много белков?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18" y="1096030"/>
            <a:ext cx="8152735" cy="4665941"/>
          </a:xfrm>
        </p:spPr>
        <p:txBody>
          <a:bodyPr>
            <a:normAutofit/>
          </a:bodyPr>
          <a:lstStyle/>
          <a:p>
            <a:r>
              <a:rPr lang="ru-RU" dirty="0" smtClean="0"/>
              <a:t>Оставить </a:t>
            </a:r>
            <a:r>
              <a:rPr lang="ru-RU" dirty="0"/>
              <a:t>один длинный ген.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Хозяйская </a:t>
            </a:r>
            <a:r>
              <a:rPr lang="ru-RU" dirty="0"/>
              <a:t>клетка синтезирует очень длинный белок – </a:t>
            </a:r>
            <a:r>
              <a:rPr lang="ru-RU" dirty="0" err="1"/>
              <a:t>полипротеин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Потом </a:t>
            </a:r>
            <a:r>
              <a:rPr lang="ru-RU" dirty="0"/>
              <a:t>этот белок режется на много отдельных белков.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Вирус полиомиелита.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 err="1"/>
              <a:t>капсиде</a:t>
            </a:r>
            <a:r>
              <a:rPr lang="ru-RU" dirty="0"/>
              <a:t> хранить много </a:t>
            </a:r>
            <a:r>
              <a:rPr lang="ru-RU" dirty="0" smtClean="0"/>
              <a:t>разных РНК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Вирус гриппа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22853" y="6285606"/>
            <a:ext cx="2056320" cy="364320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1814">
                <a:solidFill>
                  <a:srgbClr val="00B0F0"/>
                </a:solidFill>
              </a:rPr>
              <a:t>42</a:t>
            </a:fld>
            <a:endParaRPr lang="en-US" sz="181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438" y="119518"/>
            <a:ext cx="8186615" cy="976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Коронавирусы</a:t>
            </a:r>
            <a:r>
              <a:rPr lang="ru-RU" dirty="0" smtClean="0"/>
              <a:t> используют такую хитрость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18" y="1096030"/>
            <a:ext cx="8152735" cy="5059725"/>
          </a:xfrm>
        </p:spPr>
        <p:txBody>
          <a:bodyPr>
            <a:normAutofit/>
          </a:bodyPr>
          <a:lstStyle/>
          <a:p>
            <a:r>
              <a:rPr lang="ru-RU" dirty="0" smtClean="0"/>
              <a:t>Рибосома человека транслирует первый ген .. и </a:t>
            </a:r>
            <a:r>
              <a:rPr lang="en-US" dirty="0" smtClean="0"/>
              <a:t>by</a:t>
            </a:r>
            <a:r>
              <a:rPr lang="en-US" dirty="0"/>
              <a:t>e</a:t>
            </a:r>
            <a:r>
              <a:rPr lang="en-US" dirty="0" smtClean="0"/>
              <a:t>-bye</a:t>
            </a:r>
            <a:r>
              <a:rPr lang="en-US" dirty="0" smtClean="0"/>
              <a:t>!</a:t>
            </a:r>
            <a:r>
              <a:rPr lang="ru-RU" dirty="0" smtClean="0"/>
              <a:t>  </a:t>
            </a:r>
            <a:r>
              <a:rPr lang="ru-RU" sz="2177" dirty="0" smtClean="0"/>
              <a:t>Первая красная полоска</a:t>
            </a:r>
            <a:endParaRPr lang="ru-RU" sz="2177" dirty="0"/>
          </a:p>
          <a:p>
            <a:r>
              <a:rPr lang="ru-RU" dirty="0" smtClean="0"/>
              <a:t>Полученный </a:t>
            </a:r>
            <a:r>
              <a:rPr lang="ru-RU" dirty="0" err="1" smtClean="0"/>
              <a:t>полипротеин</a:t>
            </a:r>
            <a:r>
              <a:rPr lang="ru-RU" dirty="0" smtClean="0"/>
              <a:t> режется на отдельные белки. </a:t>
            </a:r>
          </a:p>
          <a:p>
            <a:r>
              <a:rPr lang="ru-RU" dirty="0" smtClean="0"/>
              <a:t>Остальные гены называются поздними</a:t>
            </a:r>
            <a:br>
              <a:rPr lang="ru-RU" dirty="0" smtClean="0"/>
            </a:br>
            <a:r>
              <a:rPr lang="ru-RU" dirty="0" smtClean="0"/>
              <a:t>Для каждого из них синтезируется отдельная </a:t>
            </a:r>
            <a:r>
              <a:rPr lang="ru-RU" dirty="0" smtClean="0"/>
              <a:t>РНК</a:t>
            </a:r>
            <a:r>
              <a:rPr lang="en-US" dirty="0" smtClean="0"/>
              <a:t> </a:t>
            </a:r>
            <a:r>
              <a:rPr lang="ru-RU" dirty="0" smtClean="0"/>
              <a:t>с сигналами </a:t>
            </a:r>
            <a:r>
              <a:rPr lang="ru-RU" dirty="0" err="1" smtClean="0"/>
              <a:t>мРНК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Хлопотное дело – сигналы откуда взять?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22853" y="6285606"/>
            <a:ext cx="2056320" cy="364320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1814">
                <a:solidFill>
                  <a:srgbClr val="00B0F0"/>
                </a:solidFill>
              </a:rPr>
              <a:t>43</a:t>
            </a:fld>
            <a:endParaRPr lang="en-US" sz="181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784"/>
            <a:ext cx="8152735" cy="4665941"/>
          </a:xfrm>
        </p:spPr>
        <p:txBody>
          <a:bodyPr>
            <a:normAutofit/>
          </a:bodyPr>
          <a:lstStyle/>
          <a:p>
            <a:r>
              <a:rPr lang="ru-RU" dirty="0" smtClean="0"/>
              <a:t>Это делает белок, </a:t>
            </a:r>
            <a:r>
              <a:rPr lang="ru-RU" dirty="0" err="1" smtClean="0"/>
              <a:t>назваемый</a:t>
            </a:r>
            <a:r>
              <a:rPr lang="ru-RU" dirty="0" smtClean="0"/>
              <a:t>  РНК зависимая РНК полимераза (</a:t>
            </a:r>
            <a:r>
              <a:rPr lang="en-US" dirty="0" err="1" smtClean="0"/>
              <a:t>R</a:t>
            </a:r>
            <a:r>
              <a:rPr lang="en-US" dirty="0" err="1"/>
              <a:t>d</a:t>
            </a:r>
            <a:r>
              <a:rPr lang="en-US" dirty="0" err="1" smtClean="0"/>
              <a:t>Rp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err="1" smtClean="0"/>
              <a:t>RdRp</a:t>
            </a:r>
            <a:r>
              <a:rPr lang="en-US" dirty="0" smtClean="0"/>
              <a:t> </a:t>
            </a:r>
            <a:r>
              <a:rPr lang="ru-RU" dirty="0" smtClean="0"/>
              <a:t>умеет из любой РНК делать ее комплементарную копию</a:t>
            </a:r>
          </a:p>
          <a:p>
            <a:pPr lvl="1"/>
            <a:r>
              <a:rPr lang="ru-RU" dirty="0" smtClean="0"/>
              <a:t>Из +РНК  получается  -РНК</a:t>
            </a:r>
          </a:p>
          <a:p>
            <a:pPr lvl="1"/>
            <a:r>
              <a:rPr lang="ru-RU" dirty="0" smtClean="0"/>
              <a:t>А из –РНК получается … минус на минус равно плюс.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22853" y="6285606"/>
            <a:ext cx="2056320" cy="364320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1814">
                <a:solidFill>
                  <a:srgbClr val="00B0F0"/>
                </a:solidFill>
              </a:rPr>
              <a:t>44</a:t>
            </a:fld>
            <a:endParaRPr lang="en-US" sz="1814" dirty="0">
              <a:solidFill>
                <a:srgbClr val="00B0F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Корона вирусы для размножения умеют копировать свою РНК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22853" y="6285606"/>
            <a:ext cx="2056320" cy="364320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1814">
                <a:solidFill>
                  <a:srgbClr val="00B0F0"/>
                </a:solidFill>
              </a:rPr>
              <a:t>45</a:t>
            </a:fld>
            <a:endParaRPr lang="en-US" sz="1814" dirty="0">
              <a:solidFill>
                <a:srgbClr val="00B0F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0640" y="63486"/>
            <a:ext cx="8564315" cy="139780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При синтезе –РНК иногда происходит проскок длинного участка +РНК</a:t>
            </a:r>
            <a:endParaRPr lang="ru-RU" sz="3200" dirty="0"/>
          </a:p>
        </p:txBody>
      </p:sp>
      <p:pic>
        <p:nvPicPr>
          <p:cNvPr id="3076" name="Picture 4" descr="RNA-RNA and RNA-protein interactions in coronavirus replication and  transcri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5" y="1815991"/>
            <a:ext cx="8230267" cy="41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333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Сигналы, регулирующие транскрипцию с пропуском (</a:t>
            </a:r>
            <a:r>
              <a:rPr lang="en-US" dirty="0" smtClean="0"/>
              <a:t>TRS</a:t>
            </a:r>
            <a:r>
              <a:rPr lang="ru-RU" dirty="0" smtClean="0"/>
              <a:t>) у </a:t>
            </a:r>
            <a:r>
              <a:rPr lang="en-US" dirty="0" smtClean="0"/>
              <a:t>SARS-CoV-2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Последовательность </a:t>
            </a:r>
            <a:r>
              <a:rPr lang="en-US" dirty="0" smtClean="0"/>
              <a:t>CTAAAC </a:t>
            </a:r>
            <a:r>
              <a:rPr lang="ru-RU" dirty="0" smtClean="0"/>
              <a:t>расположена перед первым геном (этот участок называется </a:t>
            </a:r>
            <a:r>
              <a:rPr lang="en-US" dirty="0" smtClean="0"/>
              <a:t>Leader) </a:t>
            </a:r>
            <a:r>
              <a:rPr lang="ru-RU" dirty="0" smtClean="0"/>
              <a:t>и перед каждым поздним </a:t>
            </a:r>
            <a:r>
              <a:rPr lang="ru-RU" dirty="0" smtClean="0"/>
              <a:t>геном</a:t>
            </a:r>
            <a:r>
              <a:rPr lang="en-US" dirty="0" smtClean="0"/>
              <a:t> (</a:t>
            </a:r>
            <a:r>
              <a:rPr lang="ru-RU" dirty="0" smtClean="0"/>
              <a:t>черные галочки на предыдущем слайде)</a:t>
            </a:r>
            <a:endParaRPr lang="ru-RU" dirty="0" smtClean="0"/>
          </a:p>
          <a:p>
            <a:r>
              <a:rPr lang="ru-RU" dirty="0" smtClean="0"/>
              <a:t>Схема </a:t>
            </a:r>
            <a:r>
              <a:rPr lang="ru-RU" dirty="0" smtClean="0"/>
              <a:t>разрывной транскрипции на следующем слайде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103" y="122264"/>
            <a:ext cx="7885440" cy="554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TRS-L </a:t>
            </a:r>
            <a:r>
              <a:rPr lang="ru-RU" dirty="0"/>
              <a:t>и </a:t>
            </a:r>
            <a:r>
              <a:rPr lang="en-US" dirty="0" smtClean="0"/>
              <a:t>TRS-B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47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963" t="2407" r="13118" b="9448"/>
          <a:stretch/>
        </p:blipFill>
        <p:spPr>
          <a:xfrm>
            <a:off x="600620" y="680642"/>
            <a:ext cx="4528222" cy="5731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1404" y="5066323"/>
            <a:ext cx="3856569" cy="76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77" dirty="0"/>
              <a:t>Zuniga et al., Journal of Virology,</a:t>
            </a:r>
          </a:p>
          <a:p>
            <a:r>
              <a:rPr lang="en-US" sz="2177" dirty="0"/>
              <a:t>2004 </a:t>
            </a:r>
            <a:endParaRPr lang="ru-RU" sz="2177" dirty="0"/>
          </a:p>
        </p:txBody>
      </p:sp>
      <p:sp>
        <p:nvSpPr>
          <p:cNvPr id="6" name="TextBox 5"/>
          <p:cNvSpPr txBox="1"/>
          <p:nvPr/>
        </p:nvSpPr>
        <p:spPr>
          <a:xfrm>
            <a:off x="4990040" y="3826342"/>
            <a:ext cx="4361835" cy="87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40" dirty="0"/>
              <a:t>Рисунок -  гипотеза, косвенно </a:t>
            </a:r>
          </a:p>
          <a:p>
            <a:r>
              <a:rPr lang="ru-RU" sz="2540" dirty="0"/>
              <a:t>подтвержденная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7994" y="957961"/>
            <a:ext cx="3834832" cy="2632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58" dirty="0" smtClean="0"/>
              <a:t>Сигналы </a:t>
            </a:r>
            <a:r>
              <a:rPr lang="en-US" sz="2358" dirty="0" smtClean="0"/>
              <a:t>TRS</a:t>
            </a:r>
            <a:r>
              <a:rPr lang="ru-RU" sz="2358" dirty="0" smtClean="0"/>
              <a:t> </a:t>
            </a:r>
            <a:r>
              <a:rPr lang="ru-RU" sz="2358" dirty="0"/>
              <a:t>– желтые  </a:t>
            </a:r>
          </a:p>
          <a:p>
            <a:r>
              <a:rPr lang="ru-RU" sz="2358" dirty="0"/>
              <a:t>прямоугольники. В них есть </a:t>
            </a:r>
          </a:p>
          <a:p>
            <a:r>
              <a:rPr lang="ru-RU" sz="2358" dirty="0"/>
              <a:t>общее слово из шести букв</a:t>
            </a:r>
          </a:p>
          <a:p>
            <a:endParaRPr lang="ru-RU" sz="2358" dirty="0"/>
          </a:p>
          <a:p>
            <a:r>
              <a:rPr lang="ru-RU" sz="2358" dirty="0"/>
              <a:t>Мутации в них влияют на</a:t>
            </a:r>
          </a:p>
          <a:p>
            <a:r>
              <a:rPr lang="ru-RU" sz="2358" dirty="0"/>
              <a:t>синтез </a:t>
            </a:r>
            <a:r>
              <a:rPr lang="en-US" sz="2358" dirty="0" err="1"/>
              <a:t>sgmRNA</a:t>
            </a:r>
            <a:r>
              <a:rPr lang="en-US" sz="2358" dirty="0"/>
              <a:t> </a:t>
            </a:r>
            <a:endParaRPr lang="ru-RU" sz="2358" dirty="0"/>
          </a:p>
          <a:p>
            <a:r>
              <a:rPr lang="ru-RU" sz="2358" dirty="0"/>
              <a:t>ожидаемым образом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182137" y="2221040"/>
            <a:ext cx="710080" cy="409391"/>
          </a:xfrm>
          <a:prstGeom prst="borderCallout1">
            <a:avLst>
              <a:gd name="adj1" fmla="val 9444"/>
              <a:gd name="adj2" fmla="val 91825"/>
              <a:gd name="adj3" fmla="val -82937"/>
              <a:gd name="adj4" fmla="val 621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RdRp</a:t>
            </a:r>
            <a:endParaRPr lang="ru-RU" dirty="0"/>
          </a:p>
        </p:txBody>
      </p:sp>
      <p:sp>
        <p:nvSpPr>
          <p:cNvPr id="10" name="Выноска 1 9"/>
          <p:cNvSpPr/>
          <p:nvPr/>
        </p:nvSpPr>
        <p:spPr>
          <a:xfrm>
            <a:off x="155425" y="1159969"/>
            <a:ext cx="576075" cy="348781"/>
          </a:xfrm>
          <a:prstGeom prst="borderCallout1">
            <a:avLst>
              <a:gd name="adj1" fmla="val 95216"/>
              <a:gd name="adj2" fmla="val 101896"/>
              <a:gd name="adj3" fmla="val 163478"/>
              <a:gd name="adj4" fmla="val 208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613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Весной 2020 студенты 2го курса нашли </a:t>
            </a:r>
            <a:r>
              <a:rPr lang="en-US" dirty="0" smtClean="0"/>
              <a:t>TRS </a:t>
            </a:r>
            <a:r>
              <a:rPr lang="ru-RU" dirty="0" smtClean="0"/>
              <a:t>сигналы в разных </a:t>
            </a:r>
            <a:r>
              <a:rPr lang="ru-RU" dirty="0" err="1" smtClean="0"/>
              <a:t>коронавирусах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5980" y="2012949"/>
            <a:ext cx="8229600" cy="4525963"/>
          </a:xfrm>
        </p:spPr>
        <p:txBody>
          <a:bodyPr/>
          <a:lstStyle/>
          <a:p>
            <a:r>
              <a:rPr lang="ru-RU" dirty="0" smtClean="0"/>
              <a:t>В</a:t>
            </a:r>
            <a:r>
              <a:rPr lang="ru-RU" dirty="0" smtClean="0"/>
              <a:t>нося </a:t>
            </a:r>
            <a:r>
              <a:rPr lang="ru-RU" dirty="0" smtClean="0"/>
              <a:t>мутации в </a:t>
            </a:r>
            <a:r>
              <a:rPr lang="en-US" dirty="0" smtClean="0"/>
              <a:t>TRS </a:t>
            </a:r>
            <a:r>
              <a:rPr lang="ru-RU" dirty="0" smtClean="0"/>
              <a:t>можно изменять экспрессию (продукцию) разных поздних белков</a:t>
            </a:r>
          </a:p>
          <a:p>
            <a:r>
              <a:rPr lang="ru-RU" dirty="0" smtClean="0"/>
              <a:t>Гипотетически, это </a:t>
            </a:r>
            <a:r>
              <a:rPr lang="ru-RU" dirty="0" smtClean="0"/>
              <a:t>можно использовать при разработке живых вакцин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765"/>
            <a:ext cx="8229600" cy="7681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Биоинформатика</a:t>
            </a:r>
            <a:r>
              <a:rPr lang="ru-RU" dirty="0" smtClean="0"/>
              <a:t> </a:t>
            </a:r>
            <a:r>
              <a:rPr lang="en-US" dirty="0" smtClean="0"/>
              <a:t>SARS-CoV2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515" y="1013834"/>
            <a:ext cx="8492970" cy="568394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Секвенировали</a:t>
            </a:r>
            <a:r>
              <a:rPr lang="ru-RU" sz="2400" dirty="0" smtClean="0"/>
              <a:t> геном быстро ( опубликован не позже </a:t>
            </a:r>
            <a:r>
              <a:rPr lang="en-US" sz="2400" dirty="0" smtClean="0"/>
              <a:t>16 </a:t>
            </a:r>
            <a:r>
              <a:rPr lang="ru-RU" sz="2400" dirty="0" smtClean="0"/>
              <a:t>января)</a:t>
            </a:r>
          </a:p>
          <a:p>
            <a:pPr lvl="1"/>
            <a:r>
              <a:rPr lang="ru-RU" sz="2400" dirty="0" smtClean="0"/>
              <a:t>Получение прочтений – сложные автоматы </a:t>
            </a:r>
          </a:p>
          <a:p>
            <a:pPr lvl="1"/>
            <a:r>
              <a:rPr lang="ru-RU" sz="2400" dirty="0" smtClean="0"/>
              <a:t>Сборка генома - </a:t>
            </a:r>
            <a:r>
              <a:rPr lang="ru-RU" sz="2400" dirty="0" err="1" smtClean="0"/>
              <a:t>биоинформатика</a:t>
            </a:r>
            <a:endParaRPr lang="ru-RU" sz="2400" dirty="0" smtClean="0"/>
          </a:p>
          <a:p>
            <a:r>
              <a:rPr lang="ru-RU" sz="2400" dirty="0" smtClean="0"/>
              <a:t>Найти гены и предсказать их функции</a:t>
            </a:r>
          </a:p>
          <a:p>
            <a:r>
              <a:rPr lang="ru-RU" sz="2400" dirty="0" smtClean="0"/>
              <a:t>Найти сигналы </a:t>
            </a:r>
            <a:endParaRPr lang="ru-RU" sz="2400" dirty="0"/>
          </a:p>
          <a:p>
            <a:r>
              <a:rPr lang="ru-RU" sz="2400" dirty="0" smtClean="0"/>
              <a:t>Откуда взялся этот противный вирус? (Эволюция)</a:t>
            </a:r>
          </a:p>
          <a:p>
            <a:r>
              <a:rPr lang="ru-RU" sz="2400" dirty="0" smtClean="0"/>
              <a:t>Как от него лечиться?</a:t>
            </a:r>
            <a:r>
              <a:rPr lang="en-US" sz="2400" dirty="0" smtClean="0"/>
              <a:t> </a:t>
            </a:r>
            <a:r>
              <a:rPr lang="ru-RU" sz="2400" dirty="0" smtClean="0"/>
              <a:t>3</a:t>
            </a:r>
            <a:r>
              <a:rPr lang="en-US" sz="2400" dirty="0" smtClean="0"/>
              <a:t>D </a:t>
            </a:r>
            <a:r>
              <a:rPr lang="ru-RU" sz="2400" dirty="0" smtClean="0"/>
              <a:t>модель помогает в разработке лекарств и вакцины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790"/>
            <a:ext cx="8229600" cy="663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endParaRPr lang="el-GR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943631"/>
            <a:ext cx="8679530" cy="5407062"/>
          </a:xfrm>
        </p:spPr>
        <p:txBody>
          <a:bodyPr>
            <a:noAutofit/>
          </a:bodyPr>
          <a:lstStyle/>
          <a:p>
            <a:pPr lvl="1"/>
            <a:r>
              <a:rPr lang="ru-RU" sz="2400" dirty="0" smtClean="0"/>
              <a:t>Блоки семестра </a:t>
            </a:r>
          </a:p>
          <a:p>
            <a:pPr lvl="1"/>
            <a:r>
              <a:rPr lang="ru-RU" sz="2400" dirty="0" smtClean="0"/>
              <a:t>Задания по практикумам (ДЗ, тесты)</a:t>
            </a:r>
          </a:p>
          <a:p>
            <a:pPr lvl="1"/>
            <a:r>
              <a:rPr lang="ru-RU" sz="2400" dirty="0" smtClean="0"/>
              <a:t>Сервер </a:t>
            </a:r>
            <a:r>
              <a:rPr lang="en-US" sz="2400" dirty="0" err="1" smtClean="0"/>
              <a:t>kodomo</a:t>
            </a:r>
            <a:endParaRPr lang="ru-RU" sz="2400" dirty="0" smtClean="0"/>
          </a:p>
          <a:p>
            <a:pPr lvl="1"/>
            <a:r>
              <a:rPr lang="ru-RU" sz="2400" dirty="0" smtClean="0"/>
              <a:t>Сайт </a:t>
            </a:r>
            <a:r>
              <a:rPr lang="en-US" sz="2400" dirty="0" err="1" smtClean="0"/>
              <a:t>kodomo</a:t>
            </a:r>
            <a:r>
              <a:rPr lang="en-US" sz="2400" dirty="0" smtClean="0"/>
              <a:t>/wiki</a:t>
            </a:r>
            <a:endParaRPr lang="ru-RU" sz="2400" dirty="0" smtClean="0"/>
          </a:p>
          <a:p>
            <a:pPr lvl="1"/>
            <a:r>
              <a:rPr lang="ru-RU" sz="2400" dirty="0" smtClean="0"/>
              <a:t>Персональные странички студентов на </a:t>
            </a:r>
            <a:r>
              <a:rPr lang="en-US" sz="2400" dirty="0" err="1" smtClean="0"/>
              <a:t>kodomo</a:t>
            </a:r>
            <a:r>
              <a:rPr lang="en-US" sz="2400" dirty="0" smtClean="0"/>
              <a:t>/Wiki</a:t>
            </a:r>
          </a:p>
          <a:p>
            <a:pPr lvl="1"/>
            <a:r>
              <a:rPr lang="ru-RU" sz="2400" dirty="0"/>
              <a:t>Представление преподавателей и админов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ru-RU" sz="2400" dirty="0" smtClean="0"/>
              <a:t>Компьютерные классы 207 и 208</a:t>
            </a:r>
          </a:p>
          <a:p>
            <a:pPr lvl="1"/>
            <a:r>
              <a:rPr lang="ru-RU" sz="2400" dirty="0" smtClean="0"/>
              <a:t>Планируются консультации в ком. классе (четверг?) </a:t>
            </a:r>
            <a:endParaRPr lang="ru-RU" sz="2400" dirty="0"/>
          </a:p>
          <a:p>
            <a:pPr lvl="1"/>
            <a:r>
              <a:rPr lang="ru-RU" sz="2400" dirty="0" smtClean="0"/>
              <a:t>….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3845" y="6492875"/>
            <a:ext cx="2133600" cy="365125"/>
          </a:xfrm>
        </p:spPr>
        <p:txBody>
          <a:bodyPr/>
          <a:lstStyle/>
          <a:p>
            <a:fld id="{54F672B4-220F-4C33-9DB1-0F40D7494B9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0334" y="241385"/>
            <a:ext cx="8229600" cy="921719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Еще см. </a:t>
            </a:r>
            <a:br>
              <a:rPr lang="ru-RU" dirty="0" smtClean="0"/>
            </a:br>
            <a:r>
              <a:rPr lang="en-US" sz="1800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https://trv-science.ru/2020/02/11/chto-mozhet-skazat-bioinformatika-o-vspyshke-coronavirusa/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52" y="1806183"/>
            <a:ext cx="7800095" cy="47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задания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kodomo.fbb.msu.ru/wiki/2020/1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95" y="2008015"/>
            <a:ext cx="7772400" cy="1362075"/>
          </a:xfrm>
        </p:spPr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Сайт </a:t>
            </a:r>
            <a:r>
              <a:rPr lang="en-US" dirty="0" err="1" smtClean="0"/>
              <a:t>kodomo</a:t>
            </a:r>
            <a:r>
              <a:rPr lang="en-US" dirty="0" smtClean="0"/>
              <a:t>/wiki</a:t>
            </a:r>
            <a:endParaRPr lang="el-GR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Страница </a:t>
            </a:r>
            <a:r>
              <a:rPr lang="en-US" sz="2800" dirty="0">
                <a:hlinkClick r:id="rId3"/>
              </a:rPr>
              <a:t>https://kodomo.fbb.msu.ru/wiki </a:t>
            </a:r>
            <a:r>
              <a:rPr lang="ru-RU" sz="2800" dirty="0">
                <a:hlinkClick r:id="rId3"/>
              </a:rPr>
              <a:t>/2020</a:t>
            </a:r>
            <a:r>
              <a:rPr lang="en-US" sz="2800" dirty="0" smtClean="0">
                <a:hlinkClick r:id="rId3"/>
              </a:rPr>
              <a:t>/1</a:t>
            </a:r>
            <a:r>
              <a:rPr lang="ru-RU" sz="2800" dirty="0" smtClean="0"/>
              <a:t>  содержит </a:t>
            </a:r>
            <a:endParaRPr lang="ru-RU" sz="2800" dirty="0"/>
          </a:p>
          <a:p>
            <a:r>
              <a:rPr lang="ru-RU" sz="2400" dirty="0" smtClean="0"/>
              <a:t>Расписание занятий</a:t>
            </a:r>
          </a:p>
          <a:p>
            <a:r>
              <a:rPr lang="ru-RU" sz="2400" dirty="0" smtClean="0"/>
              <a:t>Ссылки на презентации</a:t>
            </a:r>
          </a:p>
          <a:p>
            <a:r>
              <a:rPr lang="ru-RU" sz="2400" dirty="0" smtClean="0"/>
              <a:t>Домашние задания</a:t>
            </a:r>
          </a:p>
          <a:p>
            <a:r>
              <a:rPr lang="ru-RU" sz="2400" dirty="0" smtClean="0"/>
              <a:t>Форму для вопросов преподавателям </a:t>
            </a:r>
          </a:p>
          <a:p>
            <a:r>
              <a:rPr lang="ru-RU" sz="2400" dirty="0" smtClean="0"/>
              <a:t>Список ваших персональных страниц по </a:t>
            </a:r>
            <a:r>
              <a:rPr lang="ru-RU" sz="2400" dirty="0" err="1" smtClean="0"/>
              <a:t>биоинформатике</a:t>
            </a:r>
            <a:r>
              <a:rPr lang="ru-RU" sz="2400" dirty="0" smtClean="0"/>
              <a:t> (</a:t>
            </a:r>
            <a:r>
              <a:rPr lang="en-US" sz="2400" dirty="0" smtClean="0"/>
              <a:t>wiki, html)</a:t>
            </a:r>
            <a:endParaRPr lang="ru-RU" sz="2400" dirty="0"/>
          </a:p>
          <a:p>
            <a:r>
              <a:rPr lang="ru-RU" sz="2400" dirty="0" smtClean="0"/>
              <a:t>Ведомость по </a:t>
            </a:r>
            <a:r>
              <a:rPr lang="ru-RU" sz="2400" dirty="0" err="1" smtClean="0"/>
              <a:t>биоинформатике</a:t>
            </a:r>
            <a:endParaRPr lang="ru-RU" sz="2400" dirty="0" smtClean="0"/>
          </a:p>
          <a:p>
            <a:r>
              <a:rPr lang="ru-RU" sz="2400" dirty="0" smtClean="0"/>
              <a:t>Информацию по курсу</a:t>
            </a:r>
            <a:r>
              <a:rPr lang="en-US" sz="2400" dirty="0" smtClean="0"/>
              <a:t> </a:t>
            </a:r>
            <a:r>
              <a:rPr lang="ru-RU" sz="2400" dirty="0" err="1" smtClean="0"/>
              <a:t>биоинформатики</a:t>
            </a:r>
            <a:endParaRPr lang="ru-RU" sz="2400" dirty="0" smtClean="0"/>
          </a:p>
          <a:p>
            <a:endParaRPr lang="el-GR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слайда на отвлеченные темы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Андрей Владимирович Алексеевский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397"/>
            <a:ext cx="8229600" cy="934541"/>
          </a:xfrm>
        </p:spPr>
        <p:txBody>
          <a:bodyPr/>
          <a:lstStyle/>
          <a:p>
            <a:r>
              <a:rPr lang="ru-RU" dirty="0" smtClean="0"/>
              <a:t>Учеба на ФББ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66705"/>
            <a:ext cx="2133600" cy="365125"/>
          </a:xfrm>
        </p:spPr>
        <p:txBody>
          <a:bodyPr/>
          <a:lstStyle/>
          <a:p>
            <a:fld id="{54F672B4-220F-4C33-9DB1-0F40D7494B9F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92720" y="1147294"/>
            <a:ext cx="8614077" cy="74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Коллеги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студенты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! </a:t>
            </a:r>
            <a:r>
              <a:rPr lang="ru-RU" sz="2800" dirty="0">
                <a:latin typeface="+mj-lt"/>
                <a:ea typeface="+mj-ea"/>
                <a:cs typeface="+mj-cs"/>
              </a:rPr>
              <a:t>Н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а старте вы в равном положении</a:t>
            </a:r>
            <a:endParaRPr lang="en-US" sz="28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477" y="3550218"/>
            <a:ext cx="4516294" cy="270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111" y="1833716"/>
            <a:ext cx="4615477" cy="30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80075" y="6368257"/>
            <a:ext cx="4383849" cy="478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От чего зависит ваш у</a:t>
            </a:r>
            <a:r>
              <a:rPr lang="ru-RU" sz="2800" dirty="0" smtClean="0"/>
              <a:t>спех?</a:t>
            </a:r>
            <a:endParaRPr lang="en-US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1265" y="1854395"/>
            <a:ext cx="318016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НО</a:t>
            </a:r>
          </a:p>
          <a:p>
            <a:pPr>
              <a:spcBef>
                <a:spcPct val="0"/>
              </a:spcBef>
            </a:pPr>
            <a:r>
              <a:rPr lang="ru-RU" dirty="0"/>
              <a:t>с</a:t>
            </a:r>
            <a:r>
              <a:rPr lang="ru-RU" dirty="0" smtClean="0"/>
              <a:t>тартовые </a:t>
            </a:r>
            <a:r>
              <a:rPr lang="ru-RU" dirty="0"/>
              <a:t>условия </a:t>
            </a:r>
            <a:r>
              <a:rPr lang="ru-RU" dirty="0" smtClean="0"/>
              <a:t>различны: </a:t>
            </a:r>
            <a:br>
              <a:rPr lang="ru-RU" dirty="0" smtClean="0"/>
            </a:br>
            <a:r>
              <a:rPr lang="ru-RU" dirty="0" smtClean="0"/>
              <a:t>у кого-то кроссовки получше,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 кого-то ноги длиннее,</a:t>
            </a:r>
            <a:br>
              <a:rPr lang="ru-RU" dirty="0" smtClean="0"/>
            </a:br>
            <a:r>
              <a:rPr lang="ru-RU" dirty="0" smtClean="0"/>
              <a:t>кто-то больше тренировался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728"/>
            <a:ext cx="8229600" cy="669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Путь к успеху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 descr="Лестница - метафора ресурсов здоровь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61" y="988631"/>
            <a:ext cx="3010426" cy="40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самых невероятных в мире лестниц от древности до современ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" y="1623965"/>
            <a:ext cx="3153174" cy="40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830" y="1249152"/>
            <a:ext cx="264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Студенты делают это так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86361" y="5006580"/>
            <a:ext cx="257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Раньше было труднее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53845" y="4472489"/>
            <a:ext cx="245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Отчаянные лезут по таким </a:t>
            </a:r>
            <a:r>
              <a:rPr lang="ru-RU" dirty="0" err="1" smtClean="0"/>
              <a:t>лесницам</a:t>
            </a:r>
            <a:r>
              <a:rPr lang="ru-RU" dirty="0" smtClean="0"/>
              <a:t> :)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5498" y="5499965"/>
            <a:ext cx="31994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Лествица</a:t>
            </a:r>
            <a:r>
              <a:rPr lang="ru-RU" sz="1400" dirty="0"/>
              <a:t> Иоанна </a:t>
            </a:r>
            <a:r>
              <a:rPr lang="ru-RU" sz="1400" dirty="0" err="1" smtClean="0"/>
              <a:t>Лествичника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Икона</a:t>
            </a:r>
            <a:r>
              <a:rPr lang="en-US" sz="1400" dirty="0" smtClean="0"/>
              <a:t> XII </a:t>
            </a:r>
            <a:r>
              <a:rPr lang="ru-RU" sz="1400" dirty="0" smtClean="0"/>
              <a:t>века из</a:t>
            </a:r>
            <a:r>
              <a:rPr lang="ru-RU" sz="1400" dirty="0"/>
              <a:t> монастыря Святой Екатерины</a:t>
            </a:r>
            <a:r>
              <a:rPr lang="ru-RU" sz="1400" dirty="0" smtClean="0"/>
              <a:t>, гора </a:t>
            </a:r>
            <a:r>
              <a:rPr lang="ru-RU" sz="1400" dirty="0" err="1" smtClean="0"/>
              <a:t>Синай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123" y="1046602"/>
            <a:ext cx="2353828" cy="34149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553200" y="64210"/>
            <a:ext cx="24213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8C8C8C"/>
                </a:solidFill>
                <a:latin typeface="Tahoma" panose="020B0604030504040204" pitchFamily="34" charset="0"/>
              </a:rPr>
              <a:t/>
            </a:r>
            <a:br>
              <a:rPr lang="ru-RU" i="1" dirty="0">
                <a:solidFill>
                  <a:srgbClr val="8C8C8C"/>
                </a:solidFill>
                <a:latin typeface="Tahoma" panose="020B0604030504040204" pitchFamily="34" charset="0"/>
              </a:rPr>
            </a:br>
            <a:r>
              <a:rPr lang="ru-RU" sz="1400" dirty="0" smtClean="0">
                <a:solidFill>
                  <a:srgbClr val="8C8C8C"/>
                </a:solidFill>
                <a:latin typeface="Tahoma" panose="020B0604030504040204" pitchFamily="34" charset="0"/>
              </a:rPr>
              <a:t>лестница </a:t>
            </a:r>
            <a:r>
              <a:rPr lang="ru-RU" sz="1400" dirty="0">
                <a:solidFill>
                  <a:srgbClr val="8C8C8C"/>
                </a:solidFill>
                <a:latin typeface="Tahoma" panose="020B0604030504040204" pitchFamily="34" charset="0"/>
              </a:rPr>
              <a:t>в храм на горе </a:t>
            </a:r>
            <a:r>
              <a:rPr lang="ru-RU" sz="1400" b="1" dirty="0" err="1" smtClean="0"/>
              <a:t>Хуашань</a:t>
            </a:r>
            <a:endParaRPr lang="ru-RU" sz="1200" dirty="0"/>
          </a:p>
        </p:txBody>
      </p:sp>
      <p:pic>
        <p:nvPicPr>
          <p:cNvPr id="15" name="Picture 2" descr="Тропа смерти (Huashan Mountain): masterok — LiveJour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82" y="5118820"/>
            <a:ext cx="2073870" cy="15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6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9525</TotalTime>
  <Words>1644</Words>
  <Application>Microsoft Office PowerPoint</Application>
  <PresentationFormat>Экран (4:3)</PresentationFormat>
  <Paragraphs>535</Paragraphs>
  <Slides>52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Abel</vt:lpstr>
      <vt:lpstr>Adonis</vt:lpstr>
      <vt:lpstr>Arial</vt:lpstr>
      <vt:lpstr>Calibri</vt:lpstr>
      <vt:lpstr>Courier New</vt:lpstr>
      <vt:lpstr>Roboto</vt:lpstr>
      <vt:lpstr>Tahoma</vt:lpstr>
      <vt:lpstr>Times New Roman</vt:lpstr>
      <vt:lpstr>Verdana</vt:lpstr>
      <vt:lpstr>Wingdings</vt:lpstr>
      <vt:lpstr>Тема Office</vt:lpstr>
      <vt:lpstr>Биоинформатика и SARS-CoV-2</vt:lpstr>
      <vt:lpstr>План</vt:lpstr>
      <vt:lpstr>Активизация учетной записи на kodomo </vt:lpstr>
      <vt:lpstr>Как получить зачёт по биоинформатике</vt:lpstr>
      <vt:lpstr>План</vt:lpstr>
      <vt:lpstr>Сайт kodomo/wiki</vt:lpstr>
      <vt:lpstr>Три слайда на отвлеченные темы</vt:lpstr>
      <vt:lpstr>Учеба на ФББ</vt:lpstr>
      <vt:lpstr>Путь к успеху</vt:lpstr>
      <vt:lpstr>Бывают препятствия </vt:lpstr>
      <vt:lpstr>Геном коронавируса  SARS-CoV-2</vt:lpstr>
      <vt:lpstr>Геном для биоинформатика</vt:lpstr>
      <vt:lpstr>Презентация PowerPoint</vt:lpstr>
      <vt:lpstr>Что наблюдаем в геноме?</vt:lpstr>
      <vt:lpstr>Геном для молекулярного биолога</vt:lpstr>
      <vt:lpstr>Формула молекулы ДНК определяется последовательностью букв A, T, G, C</vt:lpstr>
      <vt:lpstr>ДНК состоит из двух антипараллельных комплементарных цепочек</vt:lpstr>
      <vt:lpstr>Презентация PowerPoint</vt:lpstr>
      <vt:lpstr>РНК – ДНК. Какая разница?</vt:lpstr>
      <vt:lpstr>коронавирус</vt:lpstr>
      <vt:lpstr>Схема вириона</vt:lpstr>
      <vt:lpstr>Функции белков капсида.  Их называют структурными белками</vt:lpstr>
      <vt:lpstr> S белок главный для проникновения в клетку хозяина.  </vt:lpstr>
      <vt:lpstr>В клетку хозяина проникает только РНК коронавируса</vt:lpstr>
      <vt:lpstr>Вирион коронавируса SARS-CoV-2</vt:lpstr>
      <vt:lpstr>Коронавирус MERS-CoV  микрофотография, раскрашенная</vt:lpstr>
      <vt:lpstr> ГЕНЫ  </vt:lpstr>
      <vt:lpstr>ГЕНЫ БЕЛКОВ SARS-CoV-2 (красные полоски)</vt:lpstr>
      <vt:lpstr>Ген белка E выделен  полужирным</vt:lpstr>
      <vt:lpstr>Как найти ген белка в геноме CoV?</vt:lpstr>
      <vt:lpstr>Коды аминокислот определяются по  таблице генетического кода. Ниже стандартные коды</vt:lpstr>
      <vt:lpstr>Матричная РНк</vt:lpstr>
      <vt:lpstr>Задачи, которые решает рибосома человека</vt:lpstr>
      <vt:lpstr>Сигналы мРНК для рибосомы</vt:lpstr>
      <vt:lpstr> Как рибосома находит сигнал старта трансляции</vt:lpstr>
      <vt:lpstr>Последовательность Козак человека</vt:lpstr>
      <vt:lpstr>Так рибосомы делают белки</vt:lpstr>
      <vt:lpstr> Сигналы  </vt:lpstr>
      <vt:lpstr>РНК коронавируса</vt:lpstr>
      <vt:lpstr> РНК коронавируса содержит оба сигнала  </vt:lpstr>
      <vt:lpstr> ГЕНЫ БЕЛКОВ SARS-CoV-2</vt:lpstr>
      <vt:lpstr> Как вирусу с +РНК геномом получить много белков?</vt:lpstr>
      <vt:lpstr> Коронавирусы используют такую хитрость</vt:lpstr>
      <vt:lpstr>Корона вирусы для размножения умеют копировать свою РНК</vt:lpstr>
      <vt:lpstr>При синтезе –РНК иногда происходит проскок длинного участка +РНК</vt:lpstr>
      <vt:lpstr>Сигналы, регулирующие транскрипцию с пропуском (TRS) у SARS-CoV-2</vt:lpstr>
      <vt:lpstr>TRS-L и TRS-B</vt:lpstr>
      <vt:lpstr>Весной 2020 студенты 2го курса нашли TRS сигналы в разных коронавирусах</vt:lpstr>
      <vt:lpstr>Биоинформатика SARS-CoV2</vt:lpstr>
      <vt:lpstr> Еще см.  https://trv-science.ru/2020/02/11/chto-mozhet-skazat-bioinformatika-o-vspyshke-coronavirusa/ </vt:lpstr>
      <vt:lpstr>Домашние задания </vt:lpstr>
      <vt:lpstr>Конец презентации</vt:lpstr>
    </vt:vector>
  </TitlesOfParts>
  <Company>msu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</dc:title>
  <dc:creator>aba</dc:creator>
  <cp:lastModifiedBy>aba</cp:lastModifiedBy>
  <cp:revision>682</cp:revision>
  <dcterms:created xsi:type="dcterms:W3CDTF">2014-09-13T11:53:54Z</dcterms:created>
  <dcterms:modified xsi:type="dcterms:W3CDTF">2020-09-04T05:37:50Z</dcterms:modified>
</cp:coreProperties>
</file>