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60"/>
  </p:notesMasterIdLst>
  <p:sldIdLst>
    <p:sldId id="310" r:id="rId2"/>
    <p:sldId id="329" r:id="rId3"/>
    <p:sldId id="331" r:id="rId4"/>
    <p:sldId id="330" r:id="rId5"/>
    <p:sldId id="351" r:id="rId6"/>
    <p:sldId id="352" r:id="rId7"/>
    <p:sldId id="356" r:id="rId8"/>
    <p:sldId id="362" r:id="rId9"/>
    <p:sldId id="401" r:id="rId10"/>
    <p:sldId id="365" r:id="rId11"/>
    <p:sldId id="366" r:id="rId12"/>
    <p:sldId id="336" r:id="rId13"/>
    <p:sldId id="367" r:id="rId14"/>
    <p:sldId id="368" r:id="rId15"/>
    <p:sldId id="402" r:id="rId16"/>
    <p:sldId id="369" r:id="rId17"/>
    <p:sldId id="370" r:id="rId18"/>
    <p:sldId id="371" r:id="rId19"/>
    <p:sldId id="380" r:id="rId20"/>
    <p:sldId id="372" r:id="rId21"/>
    <p:sldId id="373" r:id="rId22"/>
    <p:sldId id="374" r:id="rId23"/>
    <p:sldId id="375" r:id="rId24"/>
    <p:sldId id="379" r:id="rId25"/>
    <p:sldId id="384" r:id="rId26"/>
    <p:sldId id="385" r:id="rId27"/>
    <p:sldId id="390" r:id="rId28"/>
    <p:sldId id="357" r:id="rId29"/>
    <p:sldId id="358" r:id="rId30"/>
    <p:sldId id="359" r:id="rId31"/>
    <p:sldId id="360" r:id="rId32"/>
    <p:sldId id="361" r:id="rId33"/>
    <p:sldId id="391" r:id="rId34"/>
    <p:sldId id="392" r:id="rId35"/>
    <p:sldId id="393" r:id="rId36"/>
    <p:sldId id="394" r:id="rId37"/>
    <p:sldId id="395" r:id="rId38"/>
    <p:sldId id="396" r:id="rId39"/>
    <p:sldId id="355" r:id="rId40"/>
    <p:sldId id="334" r:id="rId41"/>
    <p:sldId id="345" r:id="rId42"/>
    <p:sldId id="335" r:id="rId43"/>
    <p:sldId id="397" r:id="rId44"/>
    <p:sldId id="403" r:id="rId45"/>
    <p:sldId id="404" r:id="rId46"/>
    <p:sldId id="405" r:id="rId47"/>
    <p:sldId id="406" r:id="rId48"/>
    <p:sldId id="344" r:id="rId49"/>
    <p:sldId id="277" r:id="rId50"/>
    <p:sldId id="278" r:id="rId51"/>
    <p:sldId id="262" r:id="rId52"/>
    <p:sldId id="264" r:id="rId53"/>
    <p:sldId id="290" r:id="rId54"/>
    <p:sldId id="303" r:id="rId55"/>
    <p:sldId id="274" r:id="rId56"/>
    <p:sldId id="275" r:id="rId57"/>
    <p:sldId id="276" r:id="rId58"/>
    <p:sldId id="267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2" autoAdjust="0"/>
    <p:restoredTop sz="89209" autoAdjust="0"/>
  </p:normalViewPr>
  <p:slideViewPr>
    <p:cSldViewPr snapToGrid="0" showGuides="1">
      <p:cViewPr varScale="1">
        <p:scale>
          <a:sx n="64" d="100"/>
          <a:sy n="64" d="100"/>
        </p:scale>
        <p:origin x="1244" y="40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31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ake\common\Education\FBB\Year_14\term1\block4\pr14\For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200" baseline="0" dirty="0" smtClean="0"/>
              <a:t>Гистограмма </a:t>
            </a:r>
            <a:r>
              <a:rPr lang="ru-RU" sz="2200" baseline="0" dirty="0"/>
              <a:t>расстояния от </a:t>
            </a:r>
            <a:r>
              <a:rPr lang="ru-RU" sz="2200" baseline="0" dirty="0" smtClean="0"/>
              <a:t>вероятных  </a:t>
            </a:r>
            <a:r>
              <a:rPr lang="en-US" sz="2200" baseline="0" dirty="0" smtClean="0"/>
              <a:t>G-</a:t>
            </a:r>
            <a:r>
              <a:rPr lang="ru-RU" sz="2200" baseline="0" dirty="0" smtClean="0"/>
              <a:t>квадруплексов </a:t>
            </a:r>
            <a:r>
              <a:rPr lang="ru-RU" sz="2200" baseline="0" dirty="0"/>
              <a:t>до стартов транскрипции генов человека </a:t>
            </a:r>
            <a:endParaRPr lang="en-US" sz="2200" baseline="0" dirty="0"/>
          </a:p>
        </c:rich>
      </c:tx>
      <c:layout>
        <c:manualLayout>
          <c:xMode val="edge"/>
          <c:yMode val="edge"/>
          <c:x val="0.11128783677968559"/>
          <c:y val="1.592649585686795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612610523556541"/>
          <c:y val="0.21162870217881877"/>
          <c:w val="0.85637633964128368"/>
          <c:h val="0.5751831059378214"/>
        </c:manualLayout>
      </c:layout>
      <c:lineChart>
        <c:grouping val="standard"/>
        <c:varyColors val="0"/>
        <c:ser>
          <c:idx val="1"/>
          <c:order val="0"/>
          <c:tx>
            <c:strRef>
              <c:f>ForPresentation!$C$1</c:f>
              <c:strCache>
                <c:ptCount val="1"/>
                <c:pt idx="0">
                  <c:v>число G-квадруплексов</c:v>
                </c:pt>
              </c:strCache>
            </c:strRef>
          </c:tx>
          <c:marker>
            <c:symbol val="none"/>
          </c:marker>
          <c:cat>
            <c:strRef>
              <c:f>ForPresentation!$B$2:$B$42</c:f>
              <c:strCache>
                <c:ptCount val="41"/>
                <c:pt idx="0">
                  <c:v>-1000--950</c:v>
                </c:pt>
                <c:pt idx="1">
                  <c:v>-950--900</c:v>
                </c:pt>
                <c:pt idx="2">
                  <c:v>-900--850</c:v>
                </c:pt>
                <c:pt idx="3">
                  <c:v>-850--800</c:v>
                </c:pt>
                <c:pt idx="4">
                  <c:v>-800--750</c:v>
                </c:pt>
                <c:pt idx="5">
                  <c:v>-750--700</c:v>
                </c:pt>
                <c:pt idx="6">
                  <c:v>-700--650</c:v>
                </c:pt>
                <c:pt idx="7">
                  <c:v>-650--600</c:v>
                </c:pt>
                <c:pt idx="8">
                  <c:v>-600--550</c:v>
                </c:pt>
                <c:pt idx="9">
                  <c:v>-550--500</c:v>
                </c:pt>
                <c:pt idx="10">
                  <c:v>-500--450</c:v>
                </c:pt>
                <c:pt idx="11">
                  <c:v>-450--400</c:v>
                </c:pt>
                <c:pt idx="12">
                  <c:v>-400--350</c:v>
                </c:pt>
                <c:pt idx="13">
                  <c:v>-350--300</c:v>
                </c:pt>
                <c:pt idx="14">
                  <c:v>-300--250</c:v>
                </c:pt>
                <c:pt idx="15">
                  <c:v>-250--200</c:v>
                </c:pt>
                <c:pt idx="16">
                  <c:v>-200--150</c:v>
                </c:pt>
                <c:pt idx="17">
                  <c:v>-150--100</c:v>
                </c:pt>
                <c:pt idx="18">
                  <c:v>-100--50</c:v>
                </c:pt>
                <c:pt idx="19">
                  <c:v>-50-0</c:v>
                </c:pt>
                <c:pt idx="20">
                  <c:v>0-50</c:v>
                </c:pt>
                <c:pt idx="21">
                  <c:v>50-100</c:v>
                </c:pt>
                <c:pt idx="22">
                  <c:v>100-150</c:v>
                </c:pt>
                <c:pt idx="23">
                  <c:v>150-200</c:v>
                </c:pt>
                <c:pt idx="24">
                  <c:v>200-250</c:v>
                </c:pt>
                <c:pt idx="25">
                  <c:v>250-300</c:v>
                </c:pt>
                <c:pt idx="26">
                  <c:v>300-350</c:v>
                </c:pt>
                <c:pt idx="27">
                  <c:v>350-400</c:v>
                </c:pt>
                <c:pt idx="28">
                  <c:v>400-450</c:v>
                </c:pt>
                <c:pt idx="29">
                  <c:v>450-500</c:v>
                </c:pt>
                <c:pt idx="30">
                  <c:v>500-550</c:v>
                </c:pt>
                <c:pt idx="31">
                  <c:v>550-600</c:v>
                </c:pt>
                <c:pt idx="32">
                  <c:v>600-650</c:v>
                </c:pt>
                <c:pt idx="33">
                  <c:v>650-700</c:v>
                </c:pt>
                <c:pt idx="34">
                  <c:v>700-750</c:v>
                </c:pt>
                <c:pt idx="35">
                  <c:v>750-800</c:v>
                </c:pt>
                <c:pt idx="36">
                  <c:v>800-850</c:v>
                </c:pt>
                <c:pt idx="37">
                  <c:v>850-900</c:v>
                </c:pt>
                <c:pt idx="38">
                  <c:v>900-950</c:v>
                </c:pt>
                <c:pt idx="39">
                  <c:v>950-1000</c:v>
                </c:pt>
                <c:pt idx="40">
                  <c:v>1000-1050</c:v>
                </c:pt>
              </c:strCache>
            </c:strRef>
          </c:cat>
          <c:val>
            <c:numRef>
              <c:f>'H:\current\quadruplex\Data\Tables\[up_mrna_1000-1000.xlsx]his-end'!$D$2:$D$42</c:f>
              <c:numCache>
                <c:formatCode>General</c:formatCode>
                <c:ptCount val="41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10</c:v>
                </c:pt>
                <c:pt idx="6">
                  <c:v>5</c:v>
                </c:pt>
                <c:pt idx="7">
                  <c:v>6</c:v>
                </c:pt>
                <c:pt idx="8">
                  <c:v>1</c:v>
                </c:pt>
                <c:pt idx="9">
                  <c:v>8</c:v>
                </c:pt>
                <c:pt idx="10">
                  <c:v>11</c:v>
                </c:pt>
                <c:pt idx="11">
                  <c:v>12</c:v>
                </c:pt>
                <c:pt idx="12">
                  <c:v>14</c:v>
                </c:pt>
                <c:pt idx="13">
                  <c:v>7</c:v>
                </c:pt>
                <c:pt idx="14">
                  <c:v>12</c:v>
                </c:pt>
                <c:pt idx="15">
                  <c:v>13</c:v>
                </c:pt>
                <c:pt idx="16">
                  <c:v>29</c:v>
                </c:pt>
                <c:pt idx="17">
                  <c:v>55</c:v>
                </c:pt>
                <c:pt idx="18">
                  <c:v>87</c:v>
                </c:pt>
                <c:pt idx="19">
                  <c:v>106</c:v>
                </c:pt>
                <c:pt idx="20">
                  <c:v>29</c:v>
                </c:pt>
                <c:pt idx="21">
                  <c:v>10</c:v>
                </c:pt>
                <c:pt idx="22">
                  <c:v>11</c:v>
                </c:pt>
                <c:pt idx="23">
                  <c:v>11</c:v>
                </c:pt>
                <c:pt idx="24">
                  <c:v>5</c:v>
                </c:pt>
                <c:pt idx="25">
                  <c:v>8</c:v>
                </c:pt>
                <c:pt idx="26">
                  <c:v>3</c:v>
                </c:pt>
                <c:pt idx="27">
                  <c:v>0</c:v>
                </c:pt>
                <c:pt idx="28">
                  <c:v>4</c:v>
                </c:pt>
                <c:pt idx="29">
                  <c:v>2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388984"/>
        <c:axId val="228395648"/>
      </c:lineChart>
      <c:catAx>
        <c:axId val="228388984"/>
        <c:scaling>
          <c:orientation val="minMax"/>
        </c:scaling>
        <c:delete val="0"/>
        <c:axPos val="b"/>
        <c:majorGridlines>
          <c:spPr>
            <a:ln w="0"/>
          </c:spPr>
        </c:majorGridlines>
        <c:title>
          <c:tx>
            <c:rich>
              <a:bodyPr/>
              <a:lstStyle/>
              <a:p>
                <a:pPr>
                  <a:defRPr sz="2000"/>
                </a:pPr>
                <a:r>
                  <a:rPr lang="ru-RU" sz="1800" baseline="0"/>
                  <a:t>Расстояние до старта транскрипции (п.н.)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ru-RU"/>
          </a:p>
        </c:txPr>
        <c:crossAx val="228395648"/>
        <c:crosses val="autoZero"/>
        <c:auto val="1"/>
        <c:lblAlgn val="ctr"/>
        <c:lblOffset val="100"/>
        <c:tickLblSkip val="2"/>
        <c:noMultiLvlLbl val="0"/>
      </c:catAx>
      <c:valAx>
        <c:axId val="228395648"/>
        <c:scaling>
          <c:orientation val="minMax"/>
        </c:scaling>
        <c:delete val="0"/>
        <c:axPos val="l"/>
        <c:majorGridlines>
          <c:spPr>
            <a:ln w="19050">
              <a:solidFill>
                <a:schemeClr val="accent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ru-RU" sz="1800" baseline="0"/>
                  <a:t>Число </a:t>
                </a:r>
                <a:r>
                  <a:rPr lang="en-US" sz="1800" baseline="0"/>
                  <a:t>G-</a:t>
                </a:r>
                <a:r>
                  <a:rPr lang="ru-RU" sz="1800" baseline="0"/>
                  <a:t>квадруплексов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28388984"/>
        <c:crosses val="autoZero"/>
        <c:crossBetween val="between"/>
        <c:majorUnit val="20"/>
        <c:minorUnit val="4"/>
      </c:valAx>
    </c:plotArea>
    <c:plotVisOnly val="1"/>
    <c:dispBlanksAs val="gap"/>
    <c:showDLblsOverMax val="0"/>
  </c:chart>
  <c:spPr>
    <a:ln w="38100">
      <a:solidFill>
        <a:srgbClr val="4F81BD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9BED9D5-832F-4C8F-A0DE-DC0F2DB5D397}" type="datetimeFigureOut">
              <a:rPr lang="ru-RU"/>
              <a:pPr>
                <a:defRPr/>
              </a:pPr>
              <a:t>20-11-2020</a:t>
            </a:fld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F37114B-66FB-4796-A3B0-CBEA9F242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71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04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417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4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1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Работая с большими объемами данных, можно </a:t>
            </a:r>
            <a:r>
              <a:rPr lang="ru-RU" b="1" dirty="0" smtClean="0"/>
              <a:t>выделять</a:t>
            </a:r>
            <a:r>
              <a:rPr lang="ru-RU" dirty="0" smtClean="0"/>
              <a:t> их несколькими способами:</a:t>
            </a:r>
          </a:p>
          <a:p>
            <a:pPr eaLnBrk="1" hangingPunct="1">
              <a:buFontTx/>
              <a:buChar char="•"/>
            </a:pPr>
            <a:r>
              <a:rPr lang="ru-RU" dirty="0" smtClean="0"/>
              <a:t>Выделить </a:t>
            </a:r>
            <a:r>
              <a:rPr lang="ru-RU" i="1" dirty="0" smtClean="0"/>
              <a:t>весь лист</a:t>
            </a:r>
            <a:r>
              <a:rPr lang="ru-RU" dirty="0" smtClean="0"/>
              <a:t>: нажать на левый верхний угол листа или </a:t>
            </a:r>
            <a:r>
              <a:rPr lang="en-US" dirty="0" err="1" smtClean="0"/>
              <a:t>Ctrl+A</a:t>
            </a:r>
            <a:endParaRPr lang="ru-RU" dirty="0" smtClean="0"/>
          </a:p>
          <a:p>
            <a:pPr eaLnBrk="1" hangingPunct="1">
              <a:buFontTx/>
              <a:buChar char="•"/>
            </a:pPr>
            <a:r>
              <a:rPr lang="ru-RU" dirty="0" smtClean="0"/>
              <a:t>Выделить </a:t>
            </a:r>
            <a:r>
              <a:rPr lang="ru-RU" i="1" dirty="0" smtClean="0"/>
              <a:t>весь столбец</a:t>
            </a:r>
            <a:r>
              <a:rPr lang="ru-RU" dirty="0" smtClean="0"/>
              <a:t>/</a:t>
            </a:r>
            <a:r>
              <a:rPr lang="ru-RU" i="1" dirty="0" smtClean="0"/>
              <a:t>строку</a:t>
            </a:r>
            <a:r>
              <a:rPr lang="ru-RU" dirty="0" smtClean="0"/>
              <a:t>, нажав на имя столбца/строки</a:t>
            </a:r>
          </a:p>
          <a:p>
            <a:pPr eaLnBrk="1" hangingPunct="1">
              <a:buFontTx/>
              <a:buChar char="•"/>
            </a:pPr>
            <a:r>
              <a:rPr lang="ru-RU" dirty="0" smtClean="0"/>
              <a:t>Выделить </a:t>
            </a:r>
            <a:r>
              <a:rPr lang="ru-RU" i="1" dirty="0" smtClean="0"/>
              <a:t>часть столбца</a:t>
            </a:r>
            <a:r>
              <a:rPr lang="ru-RU" dirty="0" smtClean="0"/>
              <a:t> или строки:</a:t>
            </a:r>
          </a:p>
          <a:p>
            <a:pPr lvl="1" eaLnBrk="1" hangingPunct="1">
              <a:buFontTx/>
              <a:buChar char="•"/>
            </a:pPr>
            <a:r>
              <a:rPr lang="ru-RU" dirty="0" smtClean="0"/>
              <a:t>Щелкнуть левой кнопкой мыши в середине ячейки и потянуть до конца диапазона</a:t>
            </a:r>
          </a:p>
          <a:p>
            <a:pPr lvl="1" eaLnBrk="1" hangingPunct="1"/>
            <a:r>
              <a:rPr lang="ru-RU" dirty="0" smtClean="0"/>
              <a:t>    или</a:t>
            </a:r>
          </a:p>
          <a:p>
            <a:pPr lvl="1" eaLnBrk="1" hangingPunct="1">
              <a:buFontTx/>
              <a:buChar char="•"/>
            </a:pPr>
            <a:r>
              <a:rPr lang="ru-RU" dirty="0" smtClean="0"/>
              <a:t>Выделить первую ячейку и нажать </a:t>
            </a:r>
            <a:r>
              <a:rPr lang="en-US" dirty="0" err="1" smtClean="0"/>
              <a:t>Shift+Ctrl</a:t>
            </a:r>
            <a:r>
              <a:rPr lang="en-US" dirty="0" smtClean="0"/>
              <a:t>+↓   (</a:t>
            </a:r>
            <a:r>
              <a:rPr lang="ru-RU" dirty="0" smtClean="0"/>
              <a:t>или нужную стрелочку) для выделения до конца непустых ячеек в этом направлении</a:t>
            </a:r>
          </a:p>
          <a:p>
            <a:pPr lvl="1" eaLnBrk="1" hangingPunct="1"/>
            <a:r>
              <a:rPr lang="ru-RU" dirty="0" smtClean="0"/>
              <a:t>    или</a:t>
            </a:r>
          </a:p>
          <a:p>
            <a:pPr lvl="1" eaLnBrk="1" hangingPunct="1">
              <a:buFontTx/>
              <a:buChar char="•"/>
            </a:pPr>
            <a:r>
              <a:rPr lang="ru-RU" dirty="0" smtClean="0"/>
              <a:t>Выделить первую ячейку и, удерживая </a:t>
            </a:r>
            <a:r>
              <a:rPr lang="en-US" dirty="0" smtClean="0"/>
              <a:t>Shift</a:t>
            </a:r>
            <a:r>
              <a:rPr lang="ru-RU" dirty="0" smtClean="0"/>
              <a:t>, выделить последнюю нужную ячейку связанного диапазона</a:t>
            </a:r>
          </a:p>
          <a:p>
            <a:pPr eaLnBrk="1" hangingPunct="1">
              <a:buFontTx/>
              <a:buChar char="•"/>
            </a:pPr>
            <a:r>
              <a:rPr lang="ru-RU" dirty="0" smtClean="0"/>
              <a:t>Выделить несвязанный диапазон: удерживая </a:t>
            </a:r>
            <a:r>
              <a:rPr lang="en-US" dirty="0" smtClean="0"/>
              <a:t>Ctrl</a:t>
            </a:r>
            <a:r>
              <a:rPr lang="ru-RU" dirty="0" smtClean="0"/>
              <a:t>, щелкать левой клавишей мышки на нужные ячейки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EDEDF-7A83-494D-A0EF-17E50B4A5981}" type="slidenum">
              <a:rPr lang="ru-RU" smtClean="0"/>
              <a:pPr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97732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531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AF3A8-F0C0-43BD-9B0A-C008ADFF4830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24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В итоге получатся </a:t>
            </a:r>
            <a:r>
              <a:rPr lang="ru-RU" smtClean="0">
                <a:latin typeface="Arial" charset="0"/>
              </a:rPr>
              <a:t>таблица с данными</a:t>
            </a:r>
          </a:p>
          <a:p>
            <a:pPr eaLnBrk="1" hangingPunct="1"/>
            <a:r>
              <a:rPr lang="ru-RU" smtClean="0">
                <a:latin typeface="Arial" charset="0"/>
              </a:rPr>
              <a:t>Если для каких-то ячеек формат данных оказался неверным, его можно задать вручную:</a:t>
            </a:r>
          </a:p>
          <a:p>
            <a:pPr eaLnBrk="1" hangingPunct="1"/>
            <a:r>
              <a:rPr lang="ru-RU" smtClean="0">
                <a:latin typeface="Arial" charset="0"/>
              </a:rPr>
              <a:t>-в меню: </a:t>
            </a:r>
            <a:r>
              <a:rPr lang="en-US" smtClean="0"/>
              <a:t>формат-&gt;</a:t>
            </a:r>
            <a:r>
              <a:rPr lang="ru-RU" smtClean="0">
                <a:latin typeface="Arial" charset="0"/>
              </a:rPr>
              <a:t>ячейки-</a:t>
            </a:r>
            <a:r>
              <a:rPr lang="en-US" smtClean="0">
                <a:latin typeface="Arial" charset="0"/>
              </a:rPr>
              <a:t>&gt;</a:t>
            </a:r>
            <a:r>
              <a:rPr lang="ru-RU" smtClean="0">
                <a:latin typeface="Arial" charset="0"/>
              </a:rPr>
              <a:t>число (туда же можно попасть, щелкнув правой кнопкой мыши по нужной ячейке и выбрав в выпадающем меню </a:t>
            </a:r>
            <a:r>
              <a:rPr lang="en-US" smtClean="0">
                <a:latin typeface="Arial" charset="0"/>
              </a:rPr>
              <a:t>“</a:t>
            </a:r>
            <a:r>
              <a:rPr lang="ru-RU" smtClean="0">
                <a:latin typeface="Arial" charset="0"/>
              </a:rPr>
              <a:t>формат ячеек</a:t>
            </a:r>
            <a:r>
              <a:rPr lang="en-US" smtClean="0">
                <a:latin typeface="Arial" charset="0"/>
              </a:rPr>
              <a:t>”</a:t>
            </a:r>
            <a:r>
              <a:rPr lang="ru-RU" smtClean="0"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3362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422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5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047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053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49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При запуске приложения Excel на экране отображается большая пустая сетка. Вдоль её верхней части располагаются буквы, а вдоль её левой части — числа. В нижней части экрана располагаются ярлычки с именами «Лист1», «Лист2» и т. д. Листы образую </a:t>
            </a:r>
            <a:r>
              <a:rPr lang="ru-RU" i="1" smtClean="0"/>
              <a:t>книгу</a:t>
            </a:r>
            <a:r>
              <a:rPr lang="ru-RU" smtClean="0"/>
              <a:t>  </a:t>
            </a:r>
            <a:r>
              <a:rPr lang="en-US" smtClean="0"/>
              <a:t>Excel</a:t>
            </a:r>
            <a:endParaRPr lang="ru-RU" smtClean="0"/>
          </a:p>
          <a:p>
            <a:endParaRPr lang="ru-RU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В верхней части окна располагается </a:t>
            </a:r>
            <a:r>
              <a:rPr lang="ru-RU" i="1" smtClean="0">
                <a:latin typeface="Arial" charset="0"/>
              </a:rPr>
              <a:t>лента</a:t>
            </a:r>
            <a:r>
              <a:rPr lang="ru-RU" smtClean="0">
                <a:latin typeface="Arial" charset="0"/>
              </a:rPr>
              <a:t>, содержащая: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Меню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Кнопки для работы с файлами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Кнопки для форматирования ячеек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Поле состояния содержимого ячейки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+те панели инструментов(</a:t>
            </a:r>
            <a:r>
              <a:rPr lang="en-US" smtClean="0">
                <a:latin typeface="Arial" charset="0"/>
              </a:rPr>
              <a:t>toolbars)</a:t>
            </a:r>
            <a:r>
              <a:rPr lang="ru-RU" smtClean="0">
                <a:latin typeface="Arial" charset="0"/>
              </a:rPr>
              <a:t>,что вы сами туда добавите</a:t>
            </a:r>
          </a:p>
          <a:p>
            <a:pPr>
              <a:buFontTx/>
              <a:buChar char="•"/>
            </a:pPr>
            <a:endParaRPr lang="ru-RU" smtClean="0">
              <a:latin typeface="Arial" charset="0"/>
            </a:endParaRPr>
          </a:p>
          <a:p>
            <a:r>
              <a:rPr lang="ru-RU" smtClean="0"/>
              <a:t>Данные вводятся в ячейки. </a:t>
            </a:r>
          </a:p>
          <a:p>
            <a:r>
              <a:rPr lang="ru-RU" smtClean="0"/>
              <a:t>При открытии новой книги первая ячейка в левом верхнем углу листа выделена черной рамкой. Это означает, что все вводимые с клавиатуры данные будут введены в эту ячейку.</a:t>
            </a:r>
          </a:p>
          <a:p>
            <a:r>
              <a:rPr lang="ru-RU" smtClean="0"/>
              <a:t>Данные можно вводить в любую ячейку, выбрав ее на листе щелчком мыши. Однако в большинстве случаев начинать ввод данных лучше с первой ячейки (или соседней). </a:t>
            </a:r>
          </a:p>
          <a:p>
            <a:r>
              <a:rPr lang="ru-RU" smtClean="0"/>
              <a:t>Когда пользователь выбирает какую-либо ячейку, она становится </a:t>
            </a:r>
            <a:r>
              <a:rPr lang="ru-RU" b="1" smtClean="0"/>
              <a:t>активной</a:t>
            </a:r>
            <a:r>
              <a:rPr lang="ru-RU" smtClean="0"/>
              <a:t>. Активная ячейка выделяется черной рамкой; выделяются также заголовки столбца и строки, в которых расположена ячейка.</a:t>
            </a:r>
          </a:p>
          <a:p>
            <a:endParaRPr lang="ru-RU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90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Функция просмотра </a:t>
            </a:r>
            <a:r>
              <a:rPr lang="ru-RU" b="1" smtClean="0"/>
              <a:t>ВПР</a:t>
            </a:r>
            <a:r>
              <a:rPr lang="ru-RU" smtClean="0"/>
              <a:t> (</a:t>
            </a:r>
            <a:r>
              <a:rPr lang="ru-RU" b="1" smtClean="0"/>
              <a:t>vlookup</a:t>
            </a:r>
            <a:r>
              <a:rPr lang="en-US" smtClean="0"/>
              <a:t>)</a:t>
            </a:r>
            <a:r>
              <a:rPr lang="ru-RU" smtClean="0"/>
              <a:t> может быть использована для заполнения одной таблицы по соответсвующим данным из другой.</a:t>
            </a:r>
          </a:p>
          <a:p>
            <a:r>
              <a:rPr lang="en-US" i="1" smtClean="0"/>
              <a:t>Ex.</a:t>
            </a:r>
            <a:r>
              <a:rPr lang="ru-RU" smtClean="0"/>
              <a:t> Есть таблица масс аминоксилостных остатков, расположенная на одном из листов. На другом листе для каждой аминокислоты из последовательности белка нужно заполнить значение молекулярной  массы.</a:t>
            </a:r>
            <a:endParaRPr lang="ru-RU" i="1" smtClean="0"/>
          </a:p>
        </p:txBody>
      </p:sp>
    </p:spTree>
    <p:extLst>
      <p:ext uri="{BB962C8B-B14F-4D97-AF65-F5344CB8AC3E}">
        <p14:creationId xmlns:p14="http://schemas.microsoft.com/office/powerpoint/2010/main" val="2002615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В первой таблице нужно искать названия аминокислот из второй таблицы</a:t>
            </a:r>
          </a:p>
          <a:p>
            <a:r>
              <a:rPr lang="ru-RU" smtClean="0"/>
              <a:t>Это указыватся в строке </a:t>
            </a:r>
          </a:p>
          <a:p>
            <a:r>
              <a:rPr lang="ru-RU" b="1" smtClean="0"/>
              <a:t>Искомое_значение.</a:t>
            </a:r>
            <a:r>
              <a:rPr lang="ru-RU" smtClean="0"/>
              <a:t>  Значение, которое должно быть найдено в первом столбце массива  « таблица». Искомое_значение может быть значением или ссылкой. Если искомое значение меньше наименьшего значения в первом столбце массива «таблица», ВПР возвращает значение ошибки #Н/Д. </a:t>
            </a:r>
          </a:p>
          <a:p>
            <a:endParaRPr lang="ru-RU" smtClean="0"/>
          </a:p>
          <a:p>
            <a:r>
              <a:rPr lang="ru-RU" smtClean="0"/>
              <a:t>вариант: указывать не весь диапазон,а конкретную ячейку</a:t>
            </a:r>
          </a:p>
        </p:txBody>
      </p:sp>
    </p:spTree>
    <p:extLst>
      <p:ext uri="{BB962C8B-B14F-4D97-AF65-F5344CB8AC3E}">
        <p14:creationId xmlns:p14="http://schemas.microsoft.com/office/powerpoint/2010/main" val="24088888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800" smtClean="0"/>
              <a:t>данные о массе аминокислот содержаться в таблице 1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ссылка на эту таблицу вводится в поле </a:t>
            </a:r>
            <a:r>
              <a:rPr lang="ru-RU" sz="800" b="1" smtClean="0"/>
              <a:t> таблица</a:t>
            </a:r>
            <a:endParaRPr lang="ru-RU" sz="800" smtClean="0"/>
          </a:p>
          <a:p>
            <a:pPr algn="r">
              <a:lnSpc>
                <a:spcPct val="80000"/>
              </a:lnSpc>
            </a:pPr>
            <a:r>
              <a:rPr lang="ru-RU" sz="800" smtClean="0"/>
              <a:t>---</a:t>
            </a:r>
          </a:p>
          <a:p>
            <a:pPr algn="r">
              <a:lnSpc>
                <a:spcPct val="80000"/>
              </a:lnSpc>
            </a:pPr>
            <a:r>
              <a:rPr lang="ru-RU" sz="800" b="1" smtClean="0"/>
              <a:t>Таблица.</a:t>
            </a:r>
            <a:r>
              <a:rPr lang="ru-RU" sz="800" smtClean="0"/>
              <a:t>  Два или более столбцов данных. Можно использовать ссылку на интервал или имя интервала. Значения в первом столбце массива «таблица» являются значениями, поиск которых выполняется с помощью аргумента «искомое_значение». Эти значения могут быть текстовыми строками, числами или логическими значениями. Текстовые строки сравниваются без учета регистра букв. </a:t>
            </a:r>
          </a:p>
          <a:p>
            <a:pPr algn="r">
              <a:lnSpc>
                <a:spcPct val="80000"/>
              </a:lnSpc>
            </a:pPr>
            <a:r>
              <a:rPr lang="ru-RU" sz="800" smtClean="0"/>
              <a:t>---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из этой таблицы из </a:t>
            </a:r>
            <a:r>
              <a:rPr lang="ru-RU" sz="800" i="1" smtClean="0"/>
              <a:t>второго</a:t>
            </a:r>
            <a:r>
              <a:rPr lang="ru-RU" sz="800" smtClean="0"/>
              <a:t> столбца нужно брать значения мол.масс аминокислот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номер этого столбца вводится в поле </a:t>
            </a:r>
            <a:r>
              <a:rPr lang="ru-RU" sz="800" b="1" smtClean="0"/>
              <a:t>номер_столбца</a:t>
            </a:r>
            <a:endParaRPr lang="ru-RU" sz="800" smtClean="0"/>
          </a:p>
          <a:p>
            <a:pPr algn="r">
              <a:lnSpc>
                <a:spcPct val="80000"/>
              </a:lnSpc>
            </a:pPr>
            <a:r>
              <a:rPr lang="ru-RU" sz="800" smtClean="0"/>
              <a:t>---</a:t>
            </a:r>
          </a:p>
          <a:p>
            <a:pPr algn="r">
              <a:lnSpc>
                <a:spcPct val="80000"/>
              </a:lnSpc>
            </a:pPr>
            <a:r>
              <a:rPr lang="ru-RU" sz="800" b="1" smtClean="0"/>
              <a:t>Номер_столбца.</a:t>
            </a:r>
            <a:r>
              <a:rPr lang="ru-RU" sz="800" smtClean="0"/>
              <a:t>  Номер столбца в массиве «таблица», в котором должно быть найдено соответствующее значение. Если «номер_столбца» равен 1, то возвращается значение из первого столбца аргумента «таблица»; если «номер_столбца» равен 2, то возвращается значение из второго столбца аргумента «таблица» и так далее. Если «номер_столбца»:</a:t>
            </a:r>
          </a:p>
          <a:p>
            <a:pPr algn="r">
              <a:lnSpc>
                <a:spcPct val="80000"/>
              </a:lnSpc>
            </a:pPr>
            <a:r>
              <a:rPr lang="ru-RU" sz="800" smtClean="0"/>
              <a:t>Меньше 1, то функция ВПР возвращает значение ошибки #ЗНАЧ!.</a:t>
            </a:r>
          </a:p>
          <a:p>
            <a:pPr algn="r">
              <a:lnSpc>
                <a:spcPct val="80000"/>
              </a:lnSpc>
            </a:pPr>
            <a:r>
              <a:rPr lang="ru-RU" sz="800" smtClean="0"/>
              <a:t>Больше, чем количество столбцов массива «таблица», то функция ВПР возвращает значение ошибки #ССЫЛ!.</a:t>
            </a:r>
          </a:p>
          <a:p>
            <a:pPr algn="r">
              <a:lnSpc>
                <a:spcPct val="80000"/>
              </a:lnSpc>
            </a:pPr>
            <a:r>
              <a:rPr lang="ru-RU" sz="800" smtClean="0"/>
              <a:t>---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в поле </a:t>
            </a:r>
            <a:r>
              <a:rPr lang="ru-RU" sz="800" b="1" smtClean="0"/>
              <a:t>Интервальный_просмотр</a:t>
            </a:r>
            <a:r>
              <a:rPr lang="ru-RU" sz="800" smtClean="0"/>
              <a:t> вводится логическое значение ИСТИНА/ЛОЖЬ 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следует указывать FALSE [ЛОЖЬ] – иначе Excel,  даже если не найдет ничего, выдаст правдоподобный, </a:t>
            </a:r>
            <a:r>
              <a:rPr lang="ru-RU" sz="800" i="1" u="sng" smtClean="0"/>
              <a:t>с его точки зрения,</a:t>
            </a:r>
            <a:r>
              <a:rPr lang="ru-RU" sz="800" smtClean="0"/>
              <a:t> ответ</a:t>
            </a:r>
          </a:p>
          <a:p>
            <a:pPr>
              <a:lnSpc>
                <a:spcPct val="80000"/>
              </a:lnSpc>
            </a:pPr>
            <a:endParaRPr lang="ru-RU" sz="800" smtClean="0"/>
          </a:p>
          <a:p>
            <a:pPr algn="r">
              <a:lnSpc>
                <a:spcPct val="80000"/>
              </a:lnSpc>
            </a:pPr>
            <a:r>
              <a:rPr lang="ru-RU" sz="800" smtClean="0">
                <a:solidFill>
                  <a:schemeClr val="bg2"/>
                </a:solidFill>
              </a:rPr>
              <a:t>---</a:t>
            </a:r>
          </a:p>
          <a:p>
            <a:pPr algn="r">
              <a:lnSpc>
                <a:spcPct val="80000"/>
              </a:lnSpc>
            </a:pPr>
            <a:r>
              <a:rPr lang="ru-RU" sz="800" b="1" smtClean="0">
                <a:solidFill>
                  <a:schemeClr val="bg2"/>
                </a:solidFill>
              </a:rPr>
              <a:t>Интервальный_просмотр.</a:t>
            </a:r>
            <a:r>
              <a:rPr lang="ru-RU" sz="800" smtClean="0">
                <a:solidFill>
                  <a:schemeClr val="bg2"/>
                </a:solidFill>
              </a:rPr>
              <a:t>  Логическое значение, которое определяет, нужно ли, чтобы функция ВПР искала точное или приближенное соответствие:</a:t>
            </a:r>
          </a:p>
          <a:p>
            <a:pPr algn="r">
              <a:lnSpc>
                <a:spcPct val="80000"/>
              </a:lnSpc>
            </a:pPr>
            <a:r>
              <a:rPr lang="ru-RU" sz="800" smtClean="0">
                <a:solidFill>
                  <a:schemeClr val="bg2"/>
                </a:solidFill>
              </a:rPr>
              <a:t>Если этот аргумент имеет значение ИСТИНА или опущен, возвращается точное или приблизительно соответствующее значение. Если точное соответствие не найдено, то возвращается следующее максимальное значение, которое меньше, чем искомое_значение. Значения в первом столбце массива «таблица» должны быть отсортированы по возрастанию. В противном случае ВПР может возвратить неправильные результаты. Данные можно упорядочить следующим образом: в меню </a:t>
            </a:r>
            <a:r>
              <a:rPr lang="ru-RU" sz="800" b="1" smtClean="0">
                <a:solidFill>
                  <a:schemeClr val="bg2"/>
                </a:solidFill>
              </a:rPr>
              <a:t>Данные</a:t>
            </a:r>
            <a:r>
              <a:rPr lang="ru-RU" sz="800" smtClean="0">
                <a:solidFill>
                  <a:schemeClr val="bg2"/>
                </a:solidFill>
              </a:rPr>
              <a:t> выбрать команду </a:t>
            </a:r>
            <a:r>
              <a:rPr lang="ru-RU" sz="800" b="1" smtClean="0">
                <a:solidFill>
                  <a:schemeClr val="bg2"/>
                </a:solidFill>
              </a:rPr>
              <a:t>Сортировка</a:t>
            </a:r>
            <a:r>
              <a:rPr lang="ru-RU" sz="800" smtClean="0">
                <a:solidFill>
                  <a:schemeClr val="bg2"/>
                </a:solidFill>
              </a:rPr>
              <a:t> и установить переключатель </a:t>
            </a:r>
            <a:r>
              <a:rPr lang="ru-RU" sz="800" b="1" smtClean="0">
                <a:solidFill>
                  <a:schemeClr val="bg2"/>
                </a:solidFill>
              </a:rPr>
              <a:t>По возрастанию</a:t>
            </a:r>
            <a:r>
              <a:rPr lang="ru-RU" sz="800" smtClean="0">
                <a:solidFill>
                  <a:schemeClr val="bg2"/>
                </a:solidFill>
              </a:rPr>
              <a:t>. Дополнительные сведения см. в разделе Порядок сортировки по умолчанию.</a:t>
            </a:r>
          </a:p>
          <a:p>
            <a:pPr algn="r">
              <a:lnSpc>
                <a:spcPct val="80000"/>
              </a:lnSpc>
            </a:pPr>
            <a:r>
              <a:rPr lang="ru-RU" sz="800" smtClean="0">
                <a:solidFill>
                  <a:schemeClr val="bg2"/>
                </a:solidFill>
              </a:rPr>
              <a:t>Если значение этого аргумента равно ЛОЖЬ, ВПР вернет только точное соответствие. В этом случае значения в первом столбце массива «таблица» не обязательно должны быть отсортированы. Если в первом столбце массива «таблица» аргументу «искомое_значение» соответствует два и более значений, используется первое найденное значение. Если найти точное соответствие не удается, то возвращается значение ошибки #Н/Д.</a:t>
            </a:r>
          </a:p>
          <a:p>
            <a:pPr algn="r">
              <a:lnSpc>
                <a:spcPct val="80000"/>
              </a:lnSpc>
            </a:pPr>
            <a:r>
              <a:rPr lang="ru-RU" sz="800" smtClean="0">
                <a:solidFill>
                  <a:schemeClr val="bg2"/>
                </a:solidFill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2390232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solidFill>
                  <a:schemeClr val="bg2"/>
                </a:solidFill>
              </a:rPr>
              <a:t>в результате получается значение молекулярной массы для первого остатка (</a:t>
            </a:r>
            <a:r>
              <a:rPr lang="en-US" smtClean="0">
                <a:solidFill>
                  <a:schemeClr val="bg2"/>
                </a:solidFill>
              </a:rPr>
              <a:t>L)</a:t>
            </a:r>
          </a:p>
          <a:p>
            <a:endParaRPr lang="en-US" smtClean="0">
              <a:solidFill>
                <a:schemeClr val="bg2"/>
              </a:solidFill>
            </a:endParaRPr>
          </a:p>
          <a:p>
            <a:r>
              <a:rPr lang="ru-RU" smtClean="0">
                <a:solidFill>
                  <a:schemeClr val="bg2"/>
                </a:solidFill>
              </a:rPr>
              <a:t>прежде,чем </a:t>
            </a:r>
            <a:r>
              <a:rPr lang="ru-RU" i="1" smtClean="0">
                <a:solidFill>
                  <a:schemeClr val="bg2"/>
                </a:solidFill>
              </a:rPr>
              <a:t>распространять </a:t>
            </a:r>
            <a:r>
              <a:rPr lang="ru-RU" smtClean="0">
                <a:solidFill>
                  <a:schemeClr val="bg2"/>
                </a:solidFill>
              </a:rPr>
              <a:t>формулу на другие ячейки необходимо </a:t>
            </a:r>
            <a:r>
              <a:rPr lang="ru-RU" b="1" smtClean="0">
                <a:solidFill>
                  <a:schemeClr val="bg2"/>
                </a:solidFill>
              </a:rPr>
              <a:t>закрепить</a:t>
            </a:r>
            <a:r>
              <a:rPr lang="ru-RU" smtClean="0">
                <a:solidFill>
                  <a:schemeClr val="bg2"/>
                </a:solidFill>
              </a:rPr>
              <a:t> области</a:t>
            </a:r>
          </a:p>
          <a:p>
            <a:r>
              <a:rPr lang="ru-RU" smtClean="0">
                <a:solidFill>
                  <a:schemeClr val="bg2"/>
                </a:solidFill>
              </a:rPr>
              <a:t>какие области надо закреплять?</a:t>
            </a:r>
          </a:p>
          <a:p>
            <a:endParaRPr lang="ru-RU" smtClean="0">
              <a:solidFill>
                <a:schemeClr val="bg2"/>
              </a:solidFill>
            </a:endParaRPr>
          </a:p>
          <a:p>
            <a:pPr>
              <a:buFontTx/>
              <a:buChar char="•"/>
            </a:pPr>
            <a:r>
              <a:rPr lang="ru-RU" smtClean="0">
                <a:solidFill>
                  <a:schemeClr val="bg2"/>
                </a:solidFill>
              </a:rPr>
              <a:t>конечно же таблицу (1) целиком:</a:t>
            </a:r>
          </a:p>
          <a:p>
            <a:r>
              <a:rPr lang="ru-RU" smtClean="0">
                <a:solidFill>
                  <a:schemeClr val="bg2"/>
                </a:solidFill>
              </a:rPr>
              <a:t>т.е. в ссылке перед именами столбцов и строк должен стоять </a:t>
            </a:r>
            <a:r>
              <a:rPr lang="en-US" b="1" smtClean="0">
                <a:solidFill>
                  <a:schemeClr val="bg2"/>
                </a:solidFill>
              </a:rPr>
              <a:t>$</a:t>
            </a:r>
            <a:endParaRPr lang="ru-RU" b="1" smtClean="0">
              <a:solidFill>
                <a:schemeClr val="bg2"/>
              </a:solidFill>
            </a:endParaRPr>
          </a:p>
          <a:p>
            <a:endParaRPr lang="ru-RU" b="1" smtClean="0">
              <a:solidFill>
                <a:schemeClr val="bg2"/>
              </a:solidFill>
            </a:endParaRPr>
          </a:p>
          <a:p>
            <a:pPr>
              <a:buFontTx/>
              <a:buChar char="•"/>
            </a:pPr>
            <a:r>
              <a:rPr lang="ru-RU" smtClean="0">
                <a:solidFill>
                  <a:schemeClr val="bg2"/>
                </a:solidFill>
              </a:rPr>
              <a:t>если в </a:t>
            </a:r>
            <a:r>
              <a:rPr lang="ru-RU" i="1" smtClean="0">
                <a:solidFill>
                  <a:schemeClr val="bg2"/>
                </a:solidFill>
              </a:rPr>
              <a:t>искомом_значении</a:t>
            </a:r>
            <a:r>
              <a:rPr lang="ru-RU" smtClean="0">
                <a:solidFill>
                  <a:schemeClr val="bg2"/>
                </a:solidFill>
              </a:rPr>
              <a:t>  был указан весь диапазон идентификаторов,то </a:t>
            </a:r>
            <a:r>
              <a:rPr lang="ru-RU" i="1" smtClean="0">
                <a:solidFill>
                  <a:schemeClr val="bg2"/>
                </a:solidFill>
              </a:rPr>
              <a:t>весь</a:t>
            </a:r>
            <a:r>
              <a:rPr lang="ru-RU" smtClean="0">
                <a:solidFill>
                  <a:schemeClr val="bg2"/>
                </a:solidFill>
              </a:rPr>
              <a:t> этот диапазон надо весь закрепить</a:t>
            </a:r>
          </a:p>
          <a:p>
            <a:pPr>
              <a:buFontTx/>
              <a:buChar char="•"/>
            </a:pPr>
            <a:r>
              <a:rPr lang="ru-RU" smtClean="0">
                <a:solidFill>
                  <a:schemeClr val="bg2"/>
                </a:solidFill>
              </a:rPr>
              <a:t>если же была ссылка на конкретную ячейку-закреплять не надо</a:t>
            </a:r>
          </a:p>
        </p:txBody>
      </p:sp>
    </p:spTree>
    <p:extLst>
      <p:ext uri="{BB962C8B-B14F-4D97-AF65-F5344CB8AC3E}">
        <p14:creationId xmlns:p14="http://schemas.microsoft.com/office/powerpoint/2010/main" val="42742531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В </a:t>
            </a:r>
            <a:r>
              <a:rPr lang="en-US" i="1" smtClean="0">
                <a:latin typeface="Arial" charset="0"/>
              </a:rPr>
              <a:t>Ex</a:t>
            </a:r>
            <a:r>
              <a:rPr lang="ru-RU" i="1" smtClean="0">
                <a:latin typeface="Arial" charset="0"/>
              </a:rPr>
              <a:t>с</a:t>
            </a:r>
            <a:r>
              <a:rPr lang="en-US" i="1" smtClean="0">
                <a:latin typeface="Arial" charset="0"/>
              </a:rPr>
              <a:t>el </a:t>
            </a:r>
            <a:r>
              <a:rPr lang="ru-RU" i="1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можно импортировать данные из других форматов (например </a:t>
            </a:r>
            <a:r>
              <a:rPr lang="en-US" smtClean="0">
                <a:latin typeface="Arial" charset="0"/>
              </a:rPr>
              <a:t>.txt</a:t>
            </a:r>
            <a:r>
              <a:rPr lang="ru-RU" smtClean="0">
                <a:latin typeface="Arial" charset="0"/>
              </a:rPr>
              <a:t>)</a:t>
            </a:r>
          </a:p>
          <a:p>
            <a:pPr eaLnBrk="1" hangingPunct="1"/>
            <a:r>
              <a:rPr lang="ru-RU" smtClean="0">
                <a:latin typeface="Arial" charset="0"/>
              </a:rPr>
              <a:t>Для этого надо открыть нужный файл (</a:t>
            </a:r>
            <a:r>
              <a:rPr lang="en-US" smtClean="0">
                <a:latin typeface="Arial" charset="0"/>
              </a:rPr>
              <a:t>File-&gt;Open</a:t>
            </a:r>
            <a:r>
              <a:rPr lang="ru-RU" smtClean="0">
                <a:latin typeface="Arial" charset="0"/>
              </a:rPr>
              <a:t>  или клавишами </a:t>
            </a:r>
            <a:r>
              <a:rPr lang="en-US" smtClean="0">
                <a:latin typeface="Arial" charset="0"/>
              </a:rPr>
              <a:t>Ctrl+O)</a:t>
            </a:r>
          </a:p>
          <a:p>
            <a:pPr eaLnBrk="1" hangingPunct="1"/>
            <a:r>
              <a:rPr lang="ru-RU" smtClean="0">
                <a:latin typeface="Arial" charset="0"/>
              </a:rPr>
              <a:t>Чтобы в нужной папке увидеть импортируемый файл, просим показывать в списке не только </a:t>
            </a:r>
            <a:r>
              <a:rPr lang="en-US" smtClean="0">
                <a:latin typeface="Arial" charset="0"/>
              </a:rPr>
              <a:t>.xls</a:t>
            </a:r>
            <a:r>
              <a:rPr lang="ru-RU" smtClean="0">
                <a:latin typeface="Arial" charset="0"/>
              </a:rPr>
              <a:t> файлы (</a:t>
            </a:r>
            <a:r>
              <a:rPr lang="en-US" smtClean="0">
                <a:latin typeface="Arial" charset="0"/>
              </a:rPr>
              <a:t>Files of type: All Files)</a:t>
            </a:r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Выбираем интересующий нас файл и открываем его</a:t>
            </a:r>
          </a:p>
        </p:txBody>
      </p:sp>
    </p:spTree>
    <p:extLst>
      <p:ext uri="{BB962C8B-B14F-4D97-AF65-F5344CB8AC3E}">
        <p14:creationId xmlns:p14="http://schemas.microsoft.com/office/powerpoint/2010/main" val="8476821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Мастер импорта текстов (</a:t>
            </a:r>
            <a:r>
              <a:rPr lang="en-US" smtClean="0">
                <a:latin typeface="Arial" charset="0"/>
              </a:rPr>
              <a:t>text import wizard)</a:t>
            </a:r>
            <a:r>
              <a:rPr lang="ru-RU" smtClean="0">
                <a:latin typeface="Arial" charset="0"/>
              </a:rPr>
              <a:t> предлагает разбить искомый текстовый файл на ячейки</a:t>
            </a:r>
          </a:p>
          <a:p>
            <a:pPr eaLnBrk="1" hangingPunct="1"/>
            <a:r>
              <a:rPr lang="ru-RU" smtClean="0">
                <a:latin typeface="Arial" charset="0"/>
              </a:rPr>
              <a:t>Нужно указать формат исходных данных (</a:t>
            </a:r>
            <a:r>
              <a:rPr lang="en-US" smtClean="0">
                <a:latin typeface="Arial" charset="0"/>
              </a:rPr>
              <a:t>original data type)</a:t>
            </a:r>
            <a:r>
              <a:rPr lang="ru-RU" smtClean="0">
                <a:latin typeface="Arial" charset="0"/>
              </a:rPr>
              <a:t>, выбрав из двух вариантов:</a:t>
            </a:r>
          </a:p>
          <a:p>
            <a:pPr eaLnBrk="1" hangingPunct="1"/>
            <a:r>
              <a:rPr lang="ru-RU" smtClean="0">
                <a:latin typeface="Arial" charset="0"/>
              </a:rPr>
              <a:t>-с разделителями </a:t>
            </a:r>
            <a:r>
              <a:rPr lang="en-US" smtClean="0">
                <a:latin typeface="Arial" charset="0"/>
              </a:rPr>
              <a:t>(delimited)</a:t>
            </a:r>
            <a:r>
              <a:rPr lang="ru-RU" smtClean="0">
                <a:latin typeface="Arial" charset="0"/>
              </a:rPr>
              <a:t> /значения полей разделяются знаками-разделителями/ </a:t>
            </a:r>
            <a:r>
              <a:rPr lang="en-US" smtClean="0">
                <a:latin typeface="Arial" charset="0"/>
              </a:rPr>
              <a:t>{</a:t>
            </a:r>
            <a:r>
              <a:rPr lang="ru-RU" smtClean="0">
                <a:latin typeface="Arial" charset="0"/>
              </a:rPr>
              <a:t>в большинстве случаев используют этот вариант</a:t>
            </a:r>
            <a:r>
              <a:rPr lang="en-US" smtClean="0">
                <a:latin typeface="Arial" charset="0"/>
              </a:rPr>
              <a:t>}</a:t>
            </a:r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Или</a:t>
            </a:r>
          </a:p>
          <a:p>
            <a:pPr eaLnBrk="1" hangingPunct="1"/>
            <a:r>
              <a:rPr lang="ru-RU" smtClean="0">
                <a:latin typeface="Arial" charset="0"/>
              </a:rPr>
              <a:t>-фиксированной ширины (</a:t>
            </a:r>
            <a:r>
              <a:rPr lang="en-US" smtClean="0">
                <a:latin typeface="Arial" charset="0"/>
              </a:rPr>
              <a:t>fixed width) </a:t>
            </a:r>
            <a:r>
              <a:rPr lang="ru-RU" smtClean="0">
                <a:latin typeface="Arial" charset="0"/>
              </a:rPr>
              <a:t>/поля имеют заданную ширину/</a:t>
            </a:r>
          </a:p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Можно также указать, с какой строки начать импорт </a:t>
            </a:r>
            <a:r>
              <a:rPr lang="en-US" smtClean="0">
                <a:latin typeface="Arial" charset="0"/>
              </a:rPr>
              <a:t>(start import at row)</a:t>
            </a:r>
            <a:r>
              <a:rPr lang="ru-RU" smtClean="0">
                <a:latin typeface="Arial" charset="0"/>
              </a:rPr>
              <a:t>, если нужен не весь файл</a:t>
            </a:r>
          </a:p>
          <a:p>
            <a:pPr eaLnBrk="1" hangingPunct="1"/>
            <a:r>
              <a:rPr lang="ru-RU" smtClean="0">
                <a:latin typeface="Arial" charset="0"/>
              </a:rPr>
              <a:t>На правильное отображение импортируемых данных влияет правильность выбора кодировки (формат файла=</a:t>
            </a:r>
            <a:r>
              <a:rPr lang="en-US" smtClean="0">
                <a:latin typeface="Arial" charset="0"/>
              </a:rPr>
              <a:t>file origin)</a:t>
            </a:r>
            <a:endParaRPr lang="ru-RU" smtClean="0">
              <a:latin typeface="Arial" charset="0"/>
            </a:endParaRPr>
          </a:p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В окошке ниже отображаются все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989377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На следующем шаге предлагается </a:t>
            </a:r>
          </a:p>
          <a:p>
            <a:pPr eaLnBrk="1" hangingPunct="1"/>
            <a:r>
              <a:rPr lang="ru-RU" smtClean="0">
                <a:latin typeface="Arial" charset="0"/>
              </a:rPr>
              <a:t>-выбрать один или несколько символов-разделителей (если на 1 шаге выбрали</a:t>
            </a:r>
            <a:r>
              <a:rPr lang="ru-RU" smtClean="0"/>
              <a:t> </a:t>
            </a:r>
            <a:r>
              <a:rPr lang="en-US" smtClean="0"/>
              <a:t>delimited=</a:t>
            </a:r>
            <a:r>
              <a:rPr lang="ru-RU" smtClean="0">
                <a:latin typeface="Arial" charset="0"/>
              </a:rPr>
              <a:t>с разделителями): запятая, точка с запятой, пробел, знак табуляции или указать свой</a:t>
            </a:r>
          </a:p>
          <a:p>
            <a:pPr eaLnBrk="1" hangingPunct="1"/>
            <a:r>
              <a:rPr lang="ru-RU" smtClean="0">
                <a:latin typeface="Arial" charset="0"/>
              </a:rPr>
              <a:t>или</a:t>
            </a:r>
          </a:p>
          <a:p>
            <a:pPr eaLnBrk="1" hangingPunct="1"/>
            <a:r>
              <a:rPr lang="ru-RU" smtClean="0">
                <a:latin typeface="Arial" charset="0"/>
              </a:rPr>
              <a:t>- (если выбрали колонки фиксированной ширины) подвигать вручную границы столбцов</a:t>
            </a:r>
          </a:p>
        </p:txBody>
      </p:sp>
    </p:spTree>
    <p:extLst>
      <p:ext uri="{BB962C8B-B14F-4D97-AF65-F5344CB8AC3E}">
        <p14:creationId xmlns:p14="http://schemas.microsoft.com/office/powerpoint/2010/main" val="1490797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На последнем этапе импорта для каждого столбца можно указать, какой типа данных в нем находится </a:t>
            </a:r>
          </a:p>
          <a:p>
            <a:pPr eaLnBrk="1" hangingPunct="1"/>
            <a:r>
              <a:rPr lang="ru-RU" smtClean="0">
                <a:latin typeface="Arial" charset="0"/>
              </a:rPr>
              <a:t>Для этого нужно выделить столбец и выбрать для него типа данных из списка справа сверху (общий=</a:t>
            </a:r>
            <a:r>
              <a:rPr lang="en-US" smtClean="0">
                <a:latin typeface="Arial" charset="0"/>
              </a:rPr>
              <a:t>general</a:t>
            </a:r>
            <a:r>
              <a:rPr lang="ru-RU" smtClean="0">
                <a:latin typeface="Arial" charset="0"/>
              </a:rPr>
              <a:t>; текстовый</a:t>
            </a:r>
            <a:r>
              <a:rPr lang="en-US" smtClean="0">
                <a:latin typeface="Arial" charset="0"/>
              </a:rPr>
              <a:t>=text</a:t>
            </a:r>
            <a:r>
              <a:rPr lang="ru-RU" smtClean="0">
                <a:latin typeface="Arial" charset="0"/>
              </a:rPr>
              <a:t>; дата=</a:t>
            </a:r>
            <a:r>
              <a:rPr lang="en-US" smtClean="0">
                <a:latin typeface="Arial" charset="0"/>
              </a:rPr>
              <a:t>date</a:t>
            </a:r>
            <a:r>
              <a:rPr lang="ru-RU" smtClean="0">
                <a:latin typeface="Arial" charset="0"/>
              </a:rPr>
              <a:t>; пропустить/не импортировать столбец=</a:t>
            </a:r>
            <a:r>
              <a:rPr lang="en-US" smtClean="0">
                <a:latin typeface="Arial" charset="0"/>
              </a:rPr>
              <a:t>skip)</a:t>
            </a:r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9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000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ru-RU" dirty="0" smtClean="0"/>
              <a:t>На листе можно просматривать две области и блокировать строки или столбцы одной из них путем закрепления или разделения областей </a:t>
            </a:r>
          </a:p>
          <a:p>
            <a:pPr eaLnBrk="1" hangingPunct="1">
              <a:defRPr/>
            </a:pPr>
            <a:r>
              <a:rPr lang="ru-RU" dirty="0" smtClean="0"/>
              <a:t>(Область окна - часть окна документа, окруженная границей и отделенная от других частей вертикальными или горизонтальными полосами.). </a:t>
            </a:r>
          </a:p>
          <a:p>
            <a:pPr eaLnBrk="1" hangingPunct="1">
              <a:defRPr/>
            </a:pPr>
            <a:r>
              <a:rPr lang="ru-RU" dirty="0" smtClean="0"/>
              <a:t>При закреплении областей окна выбираются отдельные строки и столбцы, которые остаются на экране при прокрутке листа. 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Чтобы закрепить область, выполните одно из следующих действий (см.какая версия программы!!!) : 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ru-RU" b="1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b="1" dirty="0" smtClean="0"/>
              <a:t>Excel 2003</a:t>
            </a:r>
            <a:r>
              <a:rPr lang="ru-RU" b="1" dirty="0" smtClean="0"/>
              <a:t>: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i="1" dirty="0" smtClean="0"/>
              <a:t>Верхнюю горизонтальную область</a:t>
            </a:r>
            <a:r>
              <a:rPr lang="ru-RU" dirty="0" smtClean="0"/>
              <a:t>   — выделите строку, под которой требуется разбить лист.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i="1" dirty="0" smtClean="0"/>
              <a:t>Левую вертикальную область</a:t>
            </a:r>
            <a:r>
              <a:rPr lang="ru-RU" dirty="0" smtClean="0"/>
              <a:t>   — выделите столбец, слева от которого требуется разбить лист.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i="1" dirty="0" smtClean="0"/>
              <a:t>Обе области</a:t>
            </a:r>
            <a:r>
              <a:rPr lang="ru-RU" dirty="0" smtClean="0"/>
              <a:t>   — выделите ячейку, расположенную слева и выше того места, где требуется разбить лист.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В меню </a:t>
            </a:r>
            <a:r>
              <a:rPr lang="ru-RU" i="1" dirty="0" smtClean="0"/>
              <a:t>Окно </a:t>
            </a:r>
            <a:r>
              <a:rPr lang="ru-RU" dirty="0" smtClean="0"/>
              <a:t>выберите команду </a:t>
            </a:r>
            <a:r>
              <a:rPr lang="ru-RU" i="1" dirty="0" smtClean="0"/>
              <a:t>Закрепить области. 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en-US" b="1" dirty="0" smtClean="0"/>
              <a:t>Excel 200</a:t>
            </a:r>
            <a:r>
              <a:rPr lang="ru-RU" b="1" dirty="0" smtClean="0"/>
              <a:t>7: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ru-RU" dirty="0" smtClean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Для блокировки строк выделите строку, под которой требуется разделить лист.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Для блокировки столбцов выделите столбец, справа от которого требуется разделить лист.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Для блокировки строк и столбцов щелкните ячейку, снизу и справа от которой требуется разделить лист.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На вкладке </a:t>
            </a:r>
            <a:r>
              <a:rPr lang="ru-RU" i="1" dirty="0" smtClean="0"/>
              <a:t>Режим</a:t>
            </a:r>
            <a:r>
              <a:rPr lang="ru-RU" dirty="0" smtClean="0"/>
              <a:t> в группе </a:t>
            </a:r>
            <a:r>
              <a:rPr lang="ru-RU" i="1" dirty="0" smtClean="0"/>
              <a:t>Окно </a:t>
            </a:r>
            <a:r>
              <a:rPr lang="ru-RU" dirty="0" smtClean="0"/>
              <a:t>щелкните пункт </a:t>
            </a:r>
            <a:r>
              <a:rPr lang="ru-RU" i="1" dirty="0" smtClean="0"/>
              <a:t>Закрепить области</a:t>
            </a:r>
            <a:r>
              <a:rPr lang="ru-RU" dirty="0" smtClean="0"/>
              <a:t>, а затем выберите нужный вариант.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6FF0AF-6E5E-46B7-9C34-BDB16EB37F2E}" type="slidenum">
              <a:rPr lang="ru-RU" smtClean="0"/>
              <a:pPr/>
              <a:t>54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178179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Формулы представляют собой выражения, по которым выполняются вычисления на листе. Формула начинается со знака равенства (=). 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Формула может также содержать такие элементы, как: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 функции (</a:t>
            </a:r>
            <a:r>
              <a:rPr lang="ru-RU" sz="800" smtClean="0"/>
              <a:t>Функция. Стандартная формула, которая возвращает результат выполнения определенных действий над значениями, выступающими в качестве аргументов. Функции позволяют упростить формулы в ячейках листа, особенно, если они длинные или сложные</a:t>
            </a:r>
            <a:r>
              <a:rPr lang="ru-RU" smtClean="0"/>
              <a:t>.), 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ссылки, 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операторы (Оператор. Знак или символ, задающий тип вычисления в выражении. Существуют математические, логические операторы, операторы сравнения и ссылок.) 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и константы (Константа. Постоянное (не вычисляемое) значение. Например, число 210 и текст «Квартальная премия» являются константами. Выражение и результат вычисления выражения константами не являются.).</a:t>
            </a:r>
          </a:p>
          <a:p>
            <a:pPr eaLnBrk="1" hangingPunct="1">
              <a:buFontTx/>
              <a:buChar char="•"/>
            </a:pPr>
            <a:endParaRPr lang="ru-RU" smtClean="0"/>
          </a:p>
          <a:p>
            <a:pPr eaLnBrk="1" hangingPunct="1"/>
            <a:r>
              <a:rPr lang="ru-RU" smtClean="0"/>
              <a:t>Примеры числовых функций: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ОСТАТ (используется для вычисления остатка от деления)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ОКРВНИЗ и ОКРВВЕРХ (исп. для округления)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Различные математические функции (СУММ,СУММЕСЛИ,КОРЕНЬ, ЗНАК и т.п.)</a:t>
            </a:r>
          </a:p>
          <a:p>
            <a:pPr lvl="1" eaLnBrk="1" hangingPunct="1"/>
            <a:endParaRPr lang="ru-RU" smtClean="0"/>
          </a:p>
          <a:p>
            <a:pPr eaLnBrk="1" hangingPunct="1"/>
            <a:r>
              <a:rPr lang="ru-RU" smtClean="0"/>
              <a:t>Примеры логических функций: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ЕСЛИ (используется при проверке условий для значений и формул. Возвращает одно значение, если заданное условие при вычислении дает значение ИСТИНА, и другое значение, если ЛОЖЬ.)</a:t>
            </a:r>
          </a:p>
          <a:p>
            <a:pPr eaLnBrk="1" hangingPunct="1">
              <a:buFontTx/>
              <a:buChar char="•"/>
            </a:pPr>
            <a:endParaRPr lang="ru-RU" smtClean="0"/>
          </a:p>
          <a:p>
            <a:pPr eaLnBrk="1" hangingPunct="1"/>
            <a:r>
              <a:rPr lang="ru-RU" smtClean="0"/>
              <a:t>Примеры функций просмотра: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СТРОКА, СТОЛБЕЦ (Возвращают номер строки/столбца по заданной ссылке)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ВПР (Ищет значение в первом столбце массива таблица и возвращает значение в той же строке из другого столбца массива «таблица». )</a:t>
            </a:r>
          </a:p>
          <a:p>
            <a:pPr lvl="1" eaLnBrk="1" hangingPunct="1">
              <a:buFontTx/>
              <a:buChar char="•"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89DFE-FED3-4C4A-99CC-A7369ACCD219}" type="slidenum">
              <a:rPr lang="ru-RU" smtClean="0"/>
              <a:pPr/>
              <a:t>55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419807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Текстовые формулы позволяют, например:</a:t>
            </a:r>
          </a:p>
          <a:p>
            <a:endParaRPr lang="ru-RU" smtClean="0"/>
          </a:p>
          <a:p>
            <a:pPr lvl="1">
              <a:buFontTx/>
              <a:buChar char="•"/>
            </a:pPr>
            <a:r>
              <a:rPr lang="ru-RU" smtClean="0"/>
              <a:t>Объединять текст в одну ячейку (функция СЦЕПИТЬ </a:t>
            </a:r>
            <a:r>
              <a:rPr lang="en-US" smtClean="0"/>
              <a:t>{CONCATENATE})</a:t>
            </a:r>
          </a:p>
          <a:p>
            <a:pPr lvl="1">
              <a:buFontTx/>
              <a:buChar char="•"/>
            </a:pPr>
            <a:r>
              <a:rPr lang="ru-RU" smtClean="0"/>
              <a:t>Изменять регистр текста (функции ПРОПИСН, СТРОЧН, ПРОПНАЧ)</a:t>
            </a:r>
          </a:p>
          <a:p>
            <a:pPr lvl="1">
              <a:buFontTx/>
              <a:buChar char="•"/>
            </a:pPr>
            <a:r>
              <a:rPr lang="ru-RU" smtClean="0"/>
              <a:t>Удалять отдельные знаки из текста (функции ЛЕВСИМВ, ПРАВСИМВ)</a:t>
            </a:r>
          </a:p>
          <a:p>
            <a:pPr lvl="1">
              <a:buFontTx/>
              <a:buChar char="•"/>
            </a:pPr>
            <a:r>
              <a:rPr lang="ru-RU" smtClean="0"/>
              <a:t>Подсчитывать число знаков в текстовой строке (функции ДЛСТР</a:t>
            </a:r>
            <a:r>
              <a:rPr lang="en-US" smtClean="0"/>
              <a:t>, </a:t>
            </a:r>
            <a:r>
              <a:rPr lang="ru-RU" smtClean="0"/>
              <a:t>ДЛИНБ)</a:t>
            </a:r>
          </a:p>
          <a:p>
            <a:pPr lvl="1">
              <a:buFontTx/>
              <a:buChar char="•"/>
            </a:pPr>
            <a:r>
              <a:rPr lang="ru-RU" smtClean="0"/>
              <a:t>Изымать часть текста (знаков) из ячейки (функции ПСТР, ПСТРБ)</a:t>
            </a:r>
          </a:p>
          <a:p>
            <a:pPr lvl="1">
              <a:buFontTx/>
              <a:buChar char="•"/>
            </a:pPr>
            <a:r>
              <a:rPr lang="ru-RU" smtClean="0"/>
              <a:t>Удалять пробелы в начале или в конце строки в ячейке (функция СЖПРОБЕЛЫ)</a:t>
            </a:r>
          </a:p>
          <a:p>
            <a:pPr lvl="1">
              <a:buFontTx/>
              <a:buChar char="•"/>
            </a:pPr>
            <a:r>
              <a:rPr lang="ru-RU" smtClean="0"/>
              <a:t>Заменять один тест на другой (функция ПОДСТАВИТЬ)</a:t>
            </a:r>
          </a:p>
          <a:p>
            <a:pPr lvl="1">
              <a:buFontTx/>
              <a:buChar char="•"/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3DD69-2AA2-4459-9130-BB8712E77800}" type="slidenum">
              <a:rPr lang="ru-RU" smtClean="0"/>
              <a:pPr/>
              <a:t>56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740687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Для того, чтобы вставить формулу в ячейку нужно вызвать мастер функций (</a:t>
            </a:r>
            <a:r>
              <a:rPr lang="en-US" smtClean="0"/>
              <a:t>insert function)</a:t>
            </a:r>
            <a:r>
              <a:rPr lang="ru-RU" smtClean="0"/>
              <a:t>, нажав:</a:t>
            </a:r>
          </a:p>
          <a:p>
            <a:pPr lvl="1" eaLnBrk="1" hangingPunct="1">
              <a:buFontTx/>
              <a:buChar char="•"/>
            </a:pPr>
            <a:r>
              <a:rPr lang="en-US" i="1" smtClean="0"/>
              <a:t>fx</a:t>
            </a:r>
            <a:r>
              <a:rPr lang="en-US" smtClean="0"/>
              <a:t> </a:t>
            </a:r>
            <a:r>
              <a:rPr lang="ru-RU" smtClean="0"/>
              <a:t>в строке формул</a:t>
            </a:r>
          </a:p>
          <a:p>
            <a:pPr lvl="2" eaLnBrk="1" hangingPunct="1"/>
            <a:r>
              <a:rPr lang="ru-RU" smtClean="0"/>
              <a:t>или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Меню -</a:t>
            </a:r>
            <a:r>
              <a:rPr lang="en-US" smtClean="0"/>
              <a:t>&gt;</a:t>
            </a:r>
            <a:r>
              <a:rPr lang="ru-RU" smtClean="0"/>
              <a:t>вставка -</a:t>
            </a:r>
            <a:r>
              <a:rPr lang="en-US" smtClean="0"/>
              <a:t>&gt; </a:t>
            </a:r>
            <a:r>
              <a:rPr lang="ru-RU" smtClean="0"/>
              <a:t>функция</a:t>
            </a:r>
          </a:p>
          <a:p>
            <a:pPr lvl="2" eaLnBrk="1" hangingPunct="1"/>
            <a:r>
              <a:rPr lang="ru-RU" smtClean="0"/>
              <a:t>или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Shift+F3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/>
            <a:r>
              <a:rPr lang="ru-RU" smtClean="0"/>
              <a:t>в первом окне(шаг 1) можно выбрать категорию функции, прочесть её описание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54FC5-CBC5-40B0-A036-58AC37CBBA06}" type="slidenum">
              <a:rPr lang="ru-RU" smtClean="0"/>
              <a:pPr/>
              <a:t>57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365082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во втором окне (шаг 2) предлагается выбрать аргументы функции</a:t>
            </a:r>
          </a:p>
          <a:p>
            <a:pPr eaLnBrk="1" hangingPunct="1"/>
            <a:r>
              <a:rPr lang="ru-RU" smtClean="0"/>
              <a:t>для этого необходимо указать адрес ячейки, где находятся соответствующие данные.Это можно сделать двумя способами: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напрямую вписать адрес ячейки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Щелкнув в конце соотв. строки по ярлычку листа (свертывает–развертывает окно мастера функций), а потом выделив нужные ячейки на нужном листе</a:t>
            </a:r>
          </a:p>
          <a:p>
            <a:pPr eaLnBrk="1" hangingPunct="1">
              <a:buFontTx/>
              <a:buChar char="•"/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E274DF-BADF-41AE-82A3-A53719E22C85}" type="slidenum">
              <a:rPr lang="ru-RU" smtClean="0"/>
              <a:pPr/>
              <a:t>58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21664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4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025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302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09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В окне формат ячеек вы может изменять:</a:t>
            </a:r>
          </a:p>
          <a:p>
            <a:pPr>
              <a:buFontTx/>
              <a:buChar char="•"/>
            </a:pPr>
            <a:r>
              <a:rPr lang="ru-RU" dirty="0" smtClean="0"/>
              <a:t>Числовой формат (чтобы данные воспринимались как число, дата, почтовый индекс и т.д.)</a:t>
            </a:r>
          </a:p>
          <a:p>
            <a:pPr>
              <a:buFontTx/>
              <a:buChar char="•"/>
            </a:pPr>
            <a:r>
              <a:rPr lang="ru-RU" dirty="0" smtClean="0"/>
              <a:t>Положение данных внутри ячейки (выравнивание)</a:t>
            </a:r>
          </a:p>
          <a:p>
            <a:pPr>
              <a:buFontTx/>
              <a:buChar char="•"/>
            </a:pPr>
            <a:r>
              <a:rPr lang="ru-RU" dirty="0" smtClean="0"/>
              <a:t>Шрифт (в т.ч. вводить над/подстрочные символы)</a:t>
            </a:r>
          </a:p>
          <a:p>
            <a:pPr>
              <a:buFontTx/>
              <a:buChar char="•"/>
            </a:pPr>
            <a:r>
              <a:rPr lang="ru-RU" dirty="0" smtClean="0"/>
              <a:t>Границу ячеек (по умолчанию ячейка не имеет границ)</a:t>
            </a:r>
          </a:p>
          <a:p>
            <a:pPr>
              <a:buFontTx/>
              <a:buChar char="•"/>
            </a:pPr>
            <a:r>
              <a:rPr lang="ru-RU" dirty="0" smtClean="0"/>
              <a:t>Цвет заливки</a:t>
            </a:r>
          </a:p>
          <a:p>
            <a:pPr>
              <a:buFontTx/>
              <a:buChar char="•"/>
            </a:pPr>
            <a:r>
              <a:rPr lang="ru-RU" dirty="0" smtClean="0"/>
              <a:t>Защищенность ячейки</a:t>
            </a:r>
          </a:p>
          <a:p>
            <a:pPr>
              <a:buFontTx/>
              <a:buChar char="•"/>
            </a:pPr>
            <a:endParaRPr lang="ru-RU" dirty="0" smtClean="0"/>
          </a:p>
          <a:p>
            <a:r>
              <a:rPr lang="ru-RU" dirty="0" smtClean="0"/>
              <a:t>Открыть окно можно, щелкнув правой клавишей мыши по соответствующей ячейке или через меню </a:t>
            </a:r>
            <a:r>
              <a:rPr lang="ru-RU" i="1" dirty="0" smtClean="0"/>
              <a:t>Формат</a:t>
            </a:r>
          </a:p>
          <a:p>
            <a:pPr>
              <a:buFontTx/>
              <a:buChar char="•"/>
            </a:pPr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C7CBA-7E7D-423B-B762-EA9F8243B86C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43404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0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F0821-3FAB-4220-99F5-F28174A3EC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E6060-9FAC-46F0-A847-C054C31455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141DA-858F-42F6-A65B-CDA1DBB7C1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56BC5-90EE-4B60-BCB9-637AD53861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E1146-3808-4CCD-A304-1C7C467003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EAA9A-7A9A-4315-BBDF-DC5887540D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293F2-8F90-455C-A784-EF86323DAC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1620F-82A7-4CEA-A863-45BC59ECE7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18DA95-9302-4F44-9AE1-F7991FAEED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372144/#pbio.3000117.ref04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Методы электронной таблицы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20</a:t>
            </a:r>
            <a:r>
              <a:rPr lang="en-US" dirty="0" smtClean="0"/>
              <a:t>20</a:t>
            </a:r>
            <a:r>
              <a:rPr lang="ru-RU" dirty="0" smtClean="0"/>
              <a:t>, ААл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Формат ячеек в </a:t>
            </a:r>
            <a:r>
              <a:rPr lang="en-US" dirty="0" smtClean="0"/>
              <a:t>Excel</a:t>
            </a:r>
            <a:endParaRPr lang="ru-RU" dirty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5088" t="30957" r="25996" b="20543"/>
          <a:stretch>
            <a:fillRect/>
          </a:stretch>
        </p:blipFill>
        <p:spPr>
          <a:xfrm>
            <a:off x="1638300" y="1600200"/>
            <a:ext cx="5538788" cy="4314825"/>
          </a:xfrm>
          <a:noFill/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298450" y="1101725"/>
            <a:ext cx="2517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Menu</a:t>
            </a:r>
            <a:r>
              <a:rPr lang="ru-RU"/>
              <a:t> </a:t>
            </a:r>
            <a:r>
              <a:rPr lang="en-US"/>
              <a:t>–</a:t>
            </a:r>
            <a:r>
              <a:rPr lang="ru-RU"/>
              <a:t> </a:t>
            </a:r>
            <a:r>
              <a:rPr lang="en-US"/>
              <a:t>Format</a:t>
            </a:r>
            <a:r>
              <a:rPr lang="ru-RU"/>
              <a:t> </a:t>
            </a:r>
            <a:r>
              <a:rPr lang="en-US"/>
              <a:t>–</a:t>
            </a:r>
            <a:r>
              <a:rPr lang="ru-RU"/>
              <a:t> </a:t>
            </a:r>
            <a:r>
              <a:rPr lang="en-US"/>
              <a:t>Cells</a:t>
            </a: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6337300" y="1120775"/>
            <a:ext cx="2751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Меню- Формат - Ячейка</a:t>
            </a:r>
            <a:endParaRPr lang="en-US"/>
          </a:p>
        </p:txBody>
      </p:sp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3136900" y="6130925"/>
            <a:ext cx="2978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Right click – </a:t>
            </a:r>
            <a:r>
              <a:rPr lang="ru-RU"/>
              <a:t>Формат ячеек</a:t>
            </a:r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59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ru-RU" dirty="0" smtClean="0"/>
              <a:t>Встроенные функции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665922"/>
            <a:ext cx="2547730" cy="5128591"/>
          </a:xfrm>
          <a:ln w="127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 fontAlgn="b">
              <a:buNone/>
            </a:pPr>
            <a:r>
              <a:rPr lang="ru-RU" b="1" dirty="0" smtClean="0"/>
              <a:t>Математические</a:t>
            </a:r>
          </a:p>
          <a:p>
            <a:pPr fontAlgn="b"/>
            <a:r>
              <a:rPr lang="en-US" sz="3400" b="1" dirty="0" smtClean="0"/>
              <a:t>abs</a:t>
            </a:r>
            <a:endParaRPr lang="ru-RU" sz="3400" b="1" dirty="0"/>
          </a:p>
          <a:p>
            <a:pPr fontAlgn="b"/>
            <a:r>
              <a:rPr lang="ru-RU" sz="3400" b="1" dirty="0" smtClean="0"/>
              <a:t>макс</a:t>
            </a:r>
            <a:endParaRPr lang="ru-RU" sz="3400" b="1" dirty="0"/>
          </a:p>
          <a:p>
            <a:pPr fontAlgn="b"/>
            <a:r>
              <a:rPr lang="en-US" sz="3400" b="1" dirty="0" smtClean="0"/>
              <a:t>sin</a:t>
            </a:r>
            <a:endParaRPr lang="ru-RU" sz="3400" b="1" dirty="0"/>
          </a:p>
          <a:p>
            <a:pPr fontAlgn="b"/>
            <a:r>
              <a:rPr lang="ru-RU" sz="3400" b="1" dirty="0" smtClean="0"/>
              <a:t>мин</a:t>
            </a:r>
            <a:endParaRPr lang="ru-RU" sz="3400" b="1" dirty="0"/>
          </a:p>
          <a:p>
            <a:pPr fontAlgn="b"/>
            <a:r>
              <a:rPr lang="en-US" sz="3400" b="1" dirty="0" err="1" smtClean="0"/>
              <a:t>exp</a:t>
            </a:r>
            <a:endParaRPr lang="ru-RU" sz="3400" b="1" dirty="0"/>
          </a:p>
          <a:p>
            <a:pPr fontAlgn="b"/>
            <a:r>
              <a:rPr lang="ru-RU" sz="3100" b="1" dirty="0" smtClean="0"/>
              <a:t>целое</a:t>
            </a:r>
          </a:p>
          <a:p>
            <a:pPr fontAlgn="b"/>
            <a:r>
              <a:rPr lang="ru-RU" sz="3100" b="1" dirty="0" err="1"/>
              <a:t>остат</a:t>
            </a:r>
            <a:endParaRPr lang="ru-RU" sz="3100" b="1" dirty="0"/>
          </a:p>
          <a:p>
            <a:pPr fontAlgn="b"/>
            <a:r>
              <a:rPr lang="ru-RU" sz="3100" b="1" dirty="0"/>
              <a:t>ч</a:t>
            </a:r>
            <a:r>
              <a:rPr lang="ru-RU" sz="3100" b="1" dirty="0" smtClean="0"/>
              <a:t>астное</a:t>
            </a:r>
          </a:p>
          <a:p>
            <a:pPr fontAlgn="b"/>
            <a:r>
              <a:rPr lang="en-US" sz="3100" b="1" dirty="0" smtClean="0"/>
              <a:t>Log</a:t>
            </a:r>
            <a:endParaRPr lang="ru-RU" sz="3100" b="1" dirty="0"/>
          </a:p>
          <a:p>
            <a:pPr fontAlgn="b"/>
            <a:r>
              <a:rPr lang="ru-RU" sz="3100" b="1" dirty="0" smtClean="0"/>
              <a:t>корень</a:t>
            </a:r>
            <a:endParaRPr lang="ru-RU" sz="31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001077" y="1119068"/>
            <a:ext cx="2570923" cy="44210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">
              <a:spcAft>
                <a:spcPts val="0"/>
              </a:spcAft>
              <a:buNone/>
            </a:pPr>
            <a:r>
              <a:rPr lang="ru-RU" sz="2600" b="1" dirty="0" smtClean="0"/>
              <a:t>Текстовые</a:t>
            </a:r>
          </a:p>
          <a:p>
            <a:pPr fontAlgn="b">
              <a:spcAft>
                <a:spcPts val="0"/>
              </a:spcAft>
            </a:pPr>
            <a:r>
              <a:rPr lang="ru-RU" sz="2600" b="1" dirty="0" err="1" smtClean="0"/>
              <a:t>сжпробелы</a:t>
            </a:r>
            <a:endParaRPr lang="ru-RU" sz="2600" b="1" dirty="0" smtClean="0"/>
          </a:p>
          <a:p>
            <a:pPr fontAlgn="b">
              <a:spcAft>
                <a:spcPts val="0"/>
              </a:spcAft>
            </a:pPr>
            <a:r>
              <a:rPr lang="ru-RU" sz="2600" b="1" dirty="0" err="1"/>
              <a:t>л</a:t>
            </a:r>
            <a:r>
              <a:rPr lang="ru-RU" sz="2600" b="1" dirty="0" err="1" smtClean="0"/>
              <a:t>евсимв</a:t>
            </a:r>
            <a:endParaRPr lang="ru-RU" sz="2600" b="1" dirty="0" smtClean="0"/>
          </a:p>
          <a:p>
            <a:pPr fontAlgn="b">
              <a:spcAft>
                <a:spcPts val="0"/>
              </a:spcAft>
            </a:pPr>
            <a:r>
              <a:rPr lang="ru-RU" sz="2600" b="1" dirty="0" err="1"/>
              <a:t>п</a:t>
            </a:r>
            <a:r>
              <a:rPr lang="ru-RU" sz="2600" b="1" dirty="0" err="1" smtClean="0"/>
              <a:t>равсимв</a:t>
            </a:r>
            <a:endParaRPr lang="ru-RU" sz="2600" b="1" dirty="0" smtClean="0"/>
          </a:p>
          <a:p>
            <a:pPr fontAlgn="b">
              <a:spcAft>
                <a:spcPts val="0"/>
              </a:spcAft>
            </a:pPr>
            <a:r>
              <a:rPr lang="ru-RU" sz="2600" b="1" dirty="0" err="1" smtClean="0"/>
              <a:t>пстр</a:t>
            </a:r>
            <a:endParaRPr lang="ru-RU" sz="2600" dirty="0" smtClean="0"/>
          </a:p>
          <a:p>
            <a:pPr fontAlgn="b">
              <a:spcAft>
                <a:spcPts val="0"/>
              </a:spcAft>
            </a:pPr>
            <a:r>
              <a:rPr lang="ru-RU" sz="2600" b="1" dirty="0" smtClean="0"/>
              <a:t>сцепить</a:t>
            </a:r>
          </a:p>
          <a:p>
            <a:pPr fontAlgn="b">
              <a:spcAft>
                <a:spcPts val="0"/>
              </a:spcAft>
            </a:pPr>
            <a:r>
              <a:rPr lang="ru-RU" sz="2600" b="1" dirty="0" err="1" smtClean="0"/>
              <a:t>считатьпустоты</a:t>
            </a:r>
            <a:endParaRPr lang="ru-RU" sz="2600" b="1" dirty="0" smtClean="0"/>
          </a:p>
          <a:p>
            <a:pPr fontAlgn="b"/>
            <a:r>
              <a:rPr lang="ru-RU" sz="2600" b="1" dirty="0" err="1"/>
              <a:t>д</a:t>
            </a:r>
            <a:r>
              <a:rPr lang="ru-RU" sz="2600" b="1" dirty="0" err="1" smtClean="0"/>
              <a:t>лстр</a:t>
            </a:r>
            <a:endParaRPr lang="ru-RU" sz="2600" b="1" dirty="0" smtClean="0"/>
          </a:p>
          <a:p>
            <a:pPr fontAlgn="b"/>
            <a:r>
              <a:rPr lang="ru-RU" sz="2600" b="1" dirty="0"/>
              <a:t>найти</a:t>
            </a:r>
          </a:p>
          <a:p>
            <a:pPr fontAlgn="b"/>
            <a:r>
              <a:rPr lang="ru-RU" sz="2600" b="1" dirty="0" smtClean="0"/>
              <a:t>поиск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6669155" y="665922"/>
            <a:ext cx="2375453" cy="568518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">
              <a:spcAft>
                <a:spcPts val="0"/>
              </a:spcAft>
              <a:buNone/>
            </a:pPr>
            <a:r>
              <a:rPr lang="ru-RU" b="1" dirty="0" smtClean="0"/>
              <a:t>Проверка значений</a:t>
            </a:r>
          </a:p>
          <a:p>
            <a:pPr fontAlgn="b">
              <a:spcAft>
                <a:spcPts val="0"/>
              </a:spcAft>
            </a:pPr>
            <a:r>
              <a:rPr lang="ru-RU" b="1" dirty="0" err="1"/>
              <a:t>с</a:t>
            </a:r>
            <a:r>
              <a:rPr lang="ru-RU" b="1" dirty="0" err="1" smtClean="0"/>
              <a:t>чётесли</a:t>
            </a:r>
            <a:endParaRPr lang="ru-RU" b="1" dirty="0" smtClean="0"/>
          </a:p>
          <a:p>
            <a:pPr fontAlgn="b">
              <a:spcAft>
                <a:spcPts val="0"/>
              </a:spcAft>
            </a:pPr>
            <a:r>
              <a:rPr lang="ru-RU" b="1" dirty="0" err="1"/>
              <a:t>с</a:t>
            </a:r>
            <a:r>
              <a:rPr lang="ru-RU" b="1" dirty="0" err="1" smtClean="0"/>
              <a:t>чётеслимн</a:t>
            </a:r>
            <a:endParaRPr lang="ru-RU" b="1" dirty="0" smtClean="0"/>
          </a:p>
          <a:p>
            <a:pPr fontAlgn="b">
              <a:spcAft>
                <a:spcPts val="0"/>
              </a:spcAft>
            </a:pPr>
            <a:r>
              <a:rPr lang="ru-RU" b="1" dirty="0" err="1"/>
              <a:t>суммесли</a:t>
            </a:r>
            <a:endParaRPr lang="ru-RU" b="1" dirty="0"/>
          </a:p>
          <a:p>
            <a:pPr fontAlgn="b">
              <a:spcAft>
                <a:spcPts val="0"/>
              </a:spcAft>
            </a:pPr>
            <a:r>
              <a:rPr lang="ru-RU" b="1" dirty="0" err="1"/>
              <a:t>с</a:t>
            </a:r>
            <a:r>
              <a:rPr lang="ru-RU" b="1" dirty="0" err="1" smtClean="0"/>
              <a:t>уммеслимн</a:t>
            </a:r>
            <a:endParaRPr lang="ru-RU" b="1" dirty="0" smtClean="0"/>
          </a:p>
          <a:p>
            <a:pPr marL="0" indent="0" fontAlgn="b">
              <a:spcAft>
                <a:spcPts val="0"/>
              </a:spcAft>
              <a:buNone/>
            </a:pPr>
            <a:endParaRPr lang="ru-RU" sz="2400" b="1" dirty="0"/>
          </a:p>
          <a:p>
            <a:pPr marL="0" indent="0" fontAlgn="b">
              <a:buNone/>
            </a:pPr>
            <a:r>
              <a:rPr lang="ru-RU" b="1" dirty="0"/>
              <a:t>Логические</a:t>
            </a:r>
          </a:p>
          <a:p>
            <a:r>
              <a:rPr lang="ru-RU" b="1" dirty="0" smtClean="0"/>
              <a:t>если</a:t>
            </a:r>
            <a:endParaRPr lang="ru-RU" b="1" dirty="0"/>
          </a:p>
          <a:p>
            <a:r>
              <a:rPr lang="ru-RU" b="1" dirty="0"/>
              <a:t>И</a:t>
            </a:r>
          </a:p>
          <a:p>
            <a:r>
              <a:rPr lang="ru-RU" b="1" dirty="0"/>
              <a:t>ИЛИ</a:t>
            </a:r>
          </a:p>
          <a:p>
            <a:r>
              <a:rPr lang="ru-RU" b="1" dirty="0"/>
              <a:t>НЕ</a:t>
            </a:r>
          </a:p>
          <a:p>
            <a:r>
              <a:rPr lang="ru-RU" b="1" dirty="0" err="1" smtClean="0"/>
              <a:t>еслиошибка</a:t>
            </a:r>
            <a:endParaRPr lang="ru-RU" b="1" dirty="0"/>
          </a:p>
          <a:p>
            <a:r>
              <a:rPr lang="ru-RU" b="1" dirty="0"/>
              <a:t>ИСТИНА</a:t>
            </a:r>
          </a:p>
          <a:p>
            <a:r>
              <a:rPr lang="ru-RU" b="1" dirty="0" smtClean="0"/>
              <a:t>ЛОЖЬ</a:t>
            </a:r>
            <a:endParaRPr lang="ru-RU" b="1" dirty="0"/>
          </a:p>
          <a:p>
            <a:pPr marL="0" indent="0" fontAlgn="b">
              <a:spcAft>
                <a:spcPts val="0"/>
              </a:spcAft>
              <a:buNone/>
            </a:pPr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316893" y="695740"/>
            <a:ext cx="2314162" cy="5377069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ru-RU" sz="2400" b="1" dirty="0" smtClean="0"/>
              <a:t>Статистические</a:t>
            </a:r>
          </a:p>
          <a:p>
            <a:pPr fontAlgn="b"/>
            <a:r>
              <a:rPr lang="ru-RU" sz="2400" b="1" dirty="0" err="1" smtClean="0"/>
              <a:t>срзнач</a:t>
            </a:r>
            <a:endParaRPr lang="ru-RU" sz="2400" b="1" dirty="0" smtClean="0"/>
          </a:p>
          <a:p>
            <a:pPr fontAlgn="b"/>
            <a:r>
              <a:rPr lang="ru-RU" sz="2400" b="1" dirty="0" err="1"/>
              <a:t>с</a:t>
            </a:r>
            <a:r>
              <a:rPr lang="ru-RU" sz="2400" b="1" dirty="0" err="1" smtClean="0"/>
              <a:t>тандотклон</a:t>
            </a:r>
            <a:endParaRPr lang="ru-RU" sz="2400" b="1" dirty="0" smtClean="0"/>
          </a:p>
          <a:p>
            <a:pPr fontAlgn="b"/>
            <a:r>
              <a:rPr lang="ru-RU" sz="2400" b="1" dirty="0" smtClean="0"/>
              <a:t>медиана</a:t>
            </a:r>
          </a:p>
          <a:p>
            <a:pPr fontAlgn="b"/>
            <a:r>
              <a:rPr lang="ru-RU" sz="2400" b="1" dirty="0" err="1" smtClean="0"/>
              <a:t>случмежду</a:t>
            </a:r>
            <a:endParaRPr lang="ru-RU" sz="2400" b="1" dirty="0"/>
          </a:p>
          <a:p>
            <a:pPr marL="0" indent="0" fontAlgn="b">
              <a:buNone/>
            </a:pPr>
            <a:endParaRPr lang="ru-RU" sz="2400" b="1" dirty="0"/>
          </a:p>
          <a:p>
            <a:pPr marL="0" indent="0" fontAlgn="b">
              <a:buNone/>
            </a:pPr>
            <a:r>
              <a:rPr lang="ru-RU" sz="2400" b="1" dirty="0" smtClean="0"/>
              <a:t>Ссылки</a:t>
            </a:r>
            <a:endParaRPr lang="ru-RU" sz="2400" b="1" dirty="0"/>
          </a:p>
          <a:p>
            <a:pPr fontAlgn="b"/>
            <a:r>
              <a:rPr lang="ru-RU" sz="2400" b="1" dirty="0" err="1"/>
              <a:t>впр</a:t>
            </a:r>
            <a:endParaRPr lang="ru-RU" sz="2400" b="1" dirty="0"/>
          </a:p>
          <a:p>
            <a:pPr fontAlgn="b"/>
            <a:r>
              <a:rPr lang="ru-RU" sz="2400" b="1" dirty="0" err="1" smtClean="0"/>
              <a:t>гпр</a:t>
            </a:r>
            <a:endParaRPr lang="ru-RU" sz="2400" b="1" dirty="0"/>
          </a:p>
          <a:p>
            <a:pPr fontAlgn="b"/>
            <a:r>
              <a:rPr lang="ru-RU" sz="2400" b="1" dirty="0" smtClean="0"/>
              <a:t>строка</a:t>
            </a:r>
            <a:endParaRPr lang="ru-RU" sz="2400" b="1" dirty="0"/>
          </a:p>
          <a:p>
            <a:pPr fontAlgn="b"/>
            <a:r>
              <a:rPr lang="ru-RU" sz="2400" b="1" dirty="0"/>
              <a:t>с</a:t>
            </a:r>
            <a:r>
              <a:rPr lang="ru-RU" sz="2400" b="1" dirty="0" smtClean="0"/>
              <a:t>толбец</a:t>
            </a:r>
          </a:p>
          <a:p>
            <a:pPr fontAlgn="b"/>
            <a:r>
              <a:rPr lang="ru-RU" sz="2400" b="1" dirty="0" smtClean="0"/>
              <a:t>индекс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228010" y="6295122"/>
            <a:ext cx="2687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… и много других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56BC5-90EE-4B60-BCB9-637AD53861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35" y="105625"/>
            <a:ext cx="3965713" cy="778910"/>
          </a:xfrm>
        </p:spPr>
        <p:txBody>
          <a:bodyPr>
            <a:normAutofit/>
          </a:bodyPr>
          <a:lstStyle/>
          <a:p>
            <a:r>
              <a:rPr lang="ru-RU" dirty="0" smtClean="0"/>
              <a:t>Формула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5933" y="1318246"/>
            <a:ext cx="3796748" cy="2358936"/>
          </a:xfrm>
        </p:spPr>
        <p:txBody>
          <a:bodyPr>
            <a:normAutofit/>
          </a:bodyPr>
          <a:lstStyle/>
          <a:p>
            <a:r>
              <a:rPr lang="ru-RU" dirty="0" smtClean="0"/>
              <a:t>Ввод – через </a:t>
            </a:r>
            <a:r>
              <a:rPr lang="en-US" dirty="0" smtClean="0"/>
              <a:t>“=“</a:t>
            </a:r>
            <a:endParaRPr lang="ru-RU" dirty="0" smtClean="0"/>
          </a:p>
          <a:p>
            <a:r>
              <a:rPr lang="ru-RU" dirty="0" smtClean="0"/>
              <a:t>Встроенные функции</a:t>
            </a:r>
          </a:p>
          <a:p>
            <a:r>
              <a:rPr lang="ru-RU" dirty="0" smtClean="0"/>
              <a:t>Мастер формул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0843" y="410856"/>
            <a:ext cx="4363278" cy="28458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0843" y="3700373"/>
            <a:ext cx="4363279" cy="25681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4" name="Прямая со стрелкой 13"/>
          <p:cNvCxnSpPr/>
          <p:nvPr/>
        </p:nvCxnSpPr>
        <p:spPr>
          <a:xfrm>
            <a:off x="3017768" y="2278598"/>
            <a:ext cx="4645302" cy="150558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747053" y="643486"/>
            <a:ext cx="4025347" cy="83957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617844" y="3365904"/>
            <a:ext cx="3480147" cy="50033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64" y="3688205"/>
            <a:ext cx="4400349" cy="257042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3438939" y="3429000"/>
            <a:ext cx="178905" cy="154441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8053293" y="-51815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Skip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5429"/>
            <a:ext cx="8229600" cy="7292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</a:t>
            </a:r>
            <a:r>
              <a:rPr lang="ru-RU" dirty="0" smtClean="0"/>
              <a:t>Распространение формулы. </a:t>
            </a:r>
            <a:r>
              <a:rPr lang="ru-RU" sz="2700" dirty="0" smtClean="0">
                <a:solidFill>
                  <a:srgbClr val="FF0000"/>
                </a:solidFill>
              </a:rPr>
              <a:t>Демонстрация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847569"/>
            <a:ext cx="8229600" cy="596348"/>
          </a:xfrm>
        </p:spPr>
        <p:txBody>
          <a:bodyPr/>
          <a:lstStyle/>
          <a:p>
            <a:r>
              <a:rPr lang="ru-RU" dirty="0" smtClean="0"/>
              <a:t>Задача: вычислить интеграл от 0 до 1 от </a:t>
            </a:r>
            <a:r>
              <a:rPr lang="en-US" dirty="0" smtClean="0"/>
              <a:t>e</a:t>
            </a:r>
            <a:r>
              <a:rPr lang="en-US" baseline="30000" dirty="0" smtClean="0"/>
              <a:t>x</a:t>
            </a:r>
            <a:endParaRPr lang="ru-RU" baseline="30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459" y="1650112"/>
            <a:ext cx="4461427" cy="19049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2436" y="2705168"/>
            <a:ext cx="4341648" cy="20402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6571" y="3725275"/>
            <a:ext cx="4476336" cy="1855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3753" y="5180740"/>
            <a:ext cx="1351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Ctrl+D</a:t>
            </a:r>
            <a:endParaRPr lang="ru-RU" sz="20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4519668" y="1868151"/>
            <a:ext cx="1139893" cy="5214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797092" y="4032931"/>
            <a:ext cx="1243724" cy="141252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05581" y="1538029"/>
            <a:ext cx="3393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Доллар  запрещает изменение при распространении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93040" y="3212863"/>
            <a:ext cx="1351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Ctrl+D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0241" y="5287581"/>
            <a:ext cx="2338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Выделение прямоугольной области</a:t>
            </a:r>
            <a:endParaRPr lang="ru-RU" sz="24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4841629" y="5580850"/>
            <a:ext cx="1086290" cy="28701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39864" y="5435519"/>
            <a:ext cx="2924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Распространение вниз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612817" y="6217724"/>
            <a:ext cx="520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err="1" smtClean="0"/>
              <a:t>Ctrl+R</a:t>
            </a:r>
            <a:r>
              <a:rPr lang="en-US" sz="2400" dirty="0" smtClean="0"/>
              <a:t> </a:t>
            </a:r>
            <a:r>
              <a:rPr lang="ru-RU" sz="2400" dirty="0" smtClean="0"/>
              <a:t>– распространение вправо)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6240" y="6559550"/>
            <a:ext cx="2133600" cy="365125"/>
          </a:xfrm>
        </p:spPr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4"/>
            <a:ext cx="8229600" cy="1143000"/>
          </a:xfrm>
        </p:spPr>
        <p:txBody>
          <a:bodyPr/>
          <a:lstStyle/>
          <a:p>
            <a:r>
              <a:rPr lang="en-US" dirty="0" smtClean="0"/>
              <a:t>… </a:t>
            </a:r>
            <a:r>
              <a:rPr lang="ru-RU" dirty="0" smtClean="0"/>
              <a:t>продолжение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15331" y="1352146"/>
            <a:ext cx="5003321" cy="4183530"/>
            <a:chOff x="403566" y="2098005"/>
            <a:chExt cx="5003321" cy="418353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566" y="2098005"/>
              <a:ext cx="5003321" cy="2260818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  <p:cxnSp>
          <p:nvCxnSpPr>
            <p:cNvPr id="6" name="Прямая со стрелкой 5"/>
            <p:cNvCxnSpPr/>
            <p:nvPr/>
          </p:nvCxnSpPr>
          <p:spPr>
            <a:xfrm flipV="1">
              <a:off x="1659835" y="3429424"/>
              <a:ext cx="815009" cy="128172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57200" y="4701213"/>
              <a:ext cx="4949687" cy="15803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Двойной щелч</a:t>
              </a:r>
              <a:r>
                <a:rPr lang="ru-RU" sz="2400" dirty="0"/>
                <a:t>о</a:t>
              </a:r>
              <a:r>
                <a:rPr lang="ru-RU" sz="2400" dirty="0" smtClean="0"/>
                <a:t>к приводит </a:t>
              </a:r>
            </a:p>
            <a:p>
              <a:r>
                <a:rPr lang="ru-RU" sz="2400" dirty="0" smtClean="0"/>
                <a:t>к распространению до последней заполненной </a:t>
              </a:r>
            </a:p>
            <a:p>
              <a:r>
                <a:rPr lang="ru-RU" sz="2400" dirty="0" smtClean="0"/>
                <a:t>ячейки в соседнем столбце</a:t>
              </a:r>
              <a:endParaRPr lang="ru-RU" sz="2400" dirty="0"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4962" y="4670455"/>
            <a:ext cx="5009038" cy="1968982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cxnSp>
        <p:nvCxnSpPr>
          <p:cNvPr id="18" name="Прямая со стрелкой 17"/>
          <p:cNvCxnSpPr/>
          <p:nvPr/>
        </p:nvCxnSpPr>
        <p:spPr>
          <a:xfrm>
            <a:off x="7414591" y="3429000"/>
            <a:ext cx="834887" cy="124145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33053" y="2523389"/>
            <a:ext cx="2338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Формула для интеграла от 0 до </a:t>
            </a:r>
            <a:r>
              <a:rPr lang="en-US" sz="2400" dirty="0" smtClean="0"/>
              <a:t>x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EAA9A-7A9A-4315-BBDF-DC5887540DF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258417" y="58847"/>
            <a:ext cx="86470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400" dirty="0"/>
              <a:t>Работая с большими объемами данных, можно </a:t>
            </a:r>
            <a:r>
              <a:rPr lang="ru-RU" sz="2400" b="1" dirty="0"/>
              <a:t>выделять</a:t>
            </a:r>
            <a:r>
              <a:rPr lang="ru-RU" sz="2400" dirty="0"/>
              <a:t> их несколькими способами:</a:t>
            </a:r>
          </a:p>
          <a:p>
            <a:pPr eaLnBrk="1" hangingPunct="1">
              <a:buFontTx/>
              <a:buChar char="•"/>
            </a:pPr>
            <a:r>
              <a:rPr lang="ru-RU" sz="2400" dirty="0"/>
              <a:t>Выделить </a:t>
            </a:r>
            <a:r>
              <a:rPr lang="ru-RU" sz="2400" i="1" dirty="0"/>
              <a:t>весь лист</a:t>
            </a:r>
            <a:r>
              <a:rPr lang="ru-RU" sz="2400" dirty="0"/>
              <a:t>: нажать на левый верхний угол листа или </a:t>
            </a:r>
            <a:r>
              <a:rPr lang="en-US" sz="2400" dirty="0" err="1"/>
              <a:t>Ctrl+A</a:t>
            </a:r>
            <a:endParaRPr lang="ru-RU" sz="2400" dirty="0"/>
          </a:p>
          <a:p>
            <a:pPr eaLnBrk="1" hangingPunct="1">
              <a:buFontTx/>
              <a:buChar char="•"/>
            </a:pPr>
            <a:r>
              <a:rPr lang="ru-RU" sz="2400" dirty="0"/>
              <a:t>Выделить </a:t>
            </a:r>
            <a:r>
              <a:rPr lang="ru-RU" sz="2400" i="1" dirty="0"/>
              <a:t>весь столбец</a:t>
            </a:r>
            <a:r>
              <a:rPr lang="ru-RU" sz="2400" dirty="0"/>
              <a:t>/</a:t>
            </a:r>
            <a:r>
              <a:rPr lang="ru-RU" sz="2400" i="1" dirty="0"/>
              <a:t>строку</a:t>
            </a:r>
            <a:r>
              <a:rPr lang="ru-RU" sz="2400" dirty="0"/>
              <a:t>, нажав на имя столбца/строки</a:t>
            </a:r>
          </a:p>
          <a:p>
            <a:pPr eaLnBrk="1" hangingPunct="1">
              <a:buFontTx/>
              <a:buChar char="•"/>
            </a:pPr>
            <a:r>
              <a:rPr lang="ru-RU" sz="2400" dirty="0"/>
              <a:t>Выделить </a:t>
            </a:r>
            <a:r>
              <a:rPr lang="ru-RU" sz="2400" i="1" dirty="0"/>
              <a:t>часть столбца</a:t>
            </a:r>
            <a:r>
              <a:rPr lang="ru-RU" sz="2400" dirty="0"/>
              <a:t> или строки:</a:t>
            </a:r>
          </a:p>
          <a:p>
            <a:pPr lvl="1" eaLnBrk="1" hangingPunct="1">
              <a:buFontTx/>
              <a:buChar char="•"/>
            </a:pPr>
            <a:r>
              <a:rPr lang="ru-RU" sz="2400" dirty="0"/>
              <a:t>Щелкнуть левой кнопкой мыши в середине ячейки и потянуть до конца диапазона</a:t>
            </a:r>
          </a:p>
          <a:p>
            <a:pPr lvl="1" eaLnBrk="1" hangingPunct="1"/>
            <a:r>
              <a:rPr lang="ru-RU" sz="2400" dirty="0"/>
              <a:t>    или</a:t>
            </a:r>
          </a:p>
          <a:p>
            <a:pPr lvl="1" eaLnBrk="1" hangingPunct="1">
              <a:buFontTx/>
              <a:buChar char="•"/>
            </a:pPr>
            <a:r>
              <a:rPr lang="ru-RU" sz="2400" dirty="0"/>
              <a:t>Выделить первую ячейку и нажать </a:t>
            </a:r>
            <a:r>
              <a:rPr lang="en-US" sz="2400" dirty="0" err="1"/>
              <a:t>Shift+Ctrl</a:t>
            </a:r>
            <a:r>
              <a:rPr lang="en-US" sz="2400" dirty="0"/>
              <a:t>+↓   (</a:t>
            </a:r>
            <a:r>
              <a:rPr lang="ru-RU" sz="2400" dirty="0"/>
              <a:t>или нужную стрелочку) для выделения до конца непустых ячеек в этом направлении</a:t>
            </a:r>
          </a:p>
          <a:p>
            <a:pPr lvl="1" eaLnBrk="1" hangingPunct="1"/>
            <a:r>
              <a:rPr lang="ru-RU" sz="2400" dirty="0"/>
              <a:t>    или</a:t>
            </a:r>
          </a:p>
          <a:p>
            <a:pPr lvl="1" eaLnBrk="1" hangingPunct="1">
              <a:buFontTx/>
              <a:buChar char="•"/>
            </a:pPr>
            <a:r>
              <a:rPr lang="ru-RU" sz="2400" dirty="0"/>
              <a:t>Выделить первую ячейку и, удерживая </a:t>
            </a:r>
            <a:r>
              <a:rPr lang="en-US" sz="2400" dirty="0"/>
              <a:t>Shift</a:t>
            </a:r>
            <a:r>
              <a:rPr lang="ru-RU" sz="2400" dirty="0"/>
              <a:t>, выделить последнюю нужную ячейку связанного диапазона</a:t>
            </a:r>
          </a:p>
          <a:p>
            <a:pPr eaLnBrk="1" hangingPunct="1">
              <a:buFontTx/>
              <a:buChar char="•"/>
            </a:pPr>
            <a:r>
              <a:rPr lang="ru-RU" sz="2400" dirty="0"/>
              <a:t>Выделить несвязанный диапазон: удерживая </a:t>
            </a:r>
            <a:r>
              <a:rPr lang="en-US" sz="2400" dirty="0"/>
              <a:t>Ctrl</a:t>
            </a:r>
            <a:r>
              <a:rPr lang="ru-RU" sz="2400" dirty="0"/>
              <a:t>, щелкать левой клавишей мышки на нужные ячейки</a:t>
            </a:r>
          </a:p>
        </p:txBody>
      </p:sp>
    </p:spTree>
    <p:extLst>
      <p:ext uri="{BB962C8B-B14F-4D97-AF65-F5344CB8AC3E}">
        <p14:creationId xmlns:p14="http://schemas.microsoft.com/office/powerpoint/2010/main" val="36894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Выделяем…</a:t>
            </a:r>
          </a:p>
        </p:txBody>
      </p:sp>
      <p:pic>
        <p:nvPicPr>
          <p:cNvPr id="15363" name="Picture 12"/>
          <p:cNvPicPr>
            <a:picLocks noChangeAspect="1" noChangeArrowheads="1"/>
          </p:cNvPicPr>
          <p:nvPr/>
        </p:nvPicPr>
        <p:blipFill>
          <a:blip r:embed="rId3" cstate="print"/>
          <a:srcRect l="28403" t="30884" r="63573" b="28729"/>
          <a:stretch>
            <a:fillRect/>
          </a:stretch>
        </p:blipFill>
        <p:spPr bwMode="auto">
          <a:xfrm>
            <a:off x="4157663" y="1276350"/>
            <a:ext cx="741362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4" cstate="print"/>
          <a:srcRect l="28064" t="30870" r="62868" b="28755"/>
          <a:stretch>
            <a:fillRect/>
          </a:stretch>
        </p:blipFill>
        <p:spPr bwMode="auto">
          <a:xfrm>
            <a:off x="6391275" y="1298575"/>
            <a:ext cx="838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928813" y="1263650"/>
            <a:ext cx="1992312" cy="2794000"/>
            <a:chOff x="1215" y="796"/>
            <a:chExt cx="1255" cy="1760"/>
          </a:xfrm>
        </p:grpSpPr>
        <p:grpSp>
          <p:nvGrpSpPr>
            <p:cNvPr id="15380" name="Group 31"/>
            <p:cNvGrpSpPr>
              <a:grpSpLocks/>
            </p:cNvGrpSpPr>
            <p:nvPr/>
          </p:nvGrpSpPr>
          <p:grpSpPr bwMode="auto">
            <a:xfrm>
              <a:off x="1215" y="796"/>
              <a:ext cx="471" cy="1760"/>
              <a:chOff x="1215" y="796"/>
              <a:chExt cx="471" cy="1760"/>
            </a:xfrm>
          </p:grpSpPr>
          <p:pic>
            <p:nvPicPr>
              <p:cNvPr id="15384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contrast="6000"/>
              </a:blip>
              <a:srcRect l="28268" t="30957" r="63684" b="28944"/>
              <a:stretch>
                <a:fillRect/>
              </a:stretch>
            </p:blipFill>
            <p:spPr bwMode="auto">
              <a:xfrm>
                <a:off x="1215" y="796"/>
                <a:ext cx="471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85" name="AutoShape 6"/>
              <p:cNvSpPr>
                <a:spLocks noChangeArrowheads="1"/>
              </p:cNvSpPr>
              <p:nvPr/>
            </p:nvSpPr>
            <p:spPr bwMode="auto">
              <a:xfrm>
                <a:off x="1395" y="1712"/>
                <a:ext cx="61" cy="61"/>
              </a:xfrm>
              <a:prstGeom prst="plus">
                <a:avLst>
                  <a:gd name="adj" fmla="val 3005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6" name="Line 7"/>
              <p:cNvSpPr>
                <a:spLocks noChangeShapeType="1"/>
              </p:cNvSpPr>
              <p:nvPr/>
            </p:nvSpPr>
            <p:spPr bwMode="auto">
              <a:xfrm>
                <a:off x="1425" y="1743"/>
                <a:ext cx="0" cy="279"/>
              </a:xfrm>
              <a:prstGeom prst="line">
                <a:avLst/>
              </a:prstGeom>
              <a:noFill/>
              <a:ln w="9525" cap="rnd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81" name="Line 14"/>
            <p:cNvSpPr>
              <a:spLocks noChangeShapeType="1"/>
            </p:cNvSpPr>
            <p:nvPr/>
          </p:nvSpPr>
          <p:spPr bwMode="auto">
            <a:xfrm flipH="1">
              <a:off x="1742" y="1188"/>
              <a:ext cx="7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2" name="Text Box 15"/>
            <p:cNvSpPr txBox="1">
              <a:spLocks noChangeArrowheads="1"/>
            </p:cNvSpPr>
            <p:nvPr/>
          </p:nvSpPr>
          <p:spPr bwMode="auto">
            <a:xfrm>
              <a:off x="1768" y="907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Left click</a:t>
              </a:r>
              <a:endParaRPr lang="ru-RU"/>
            </a:p>
          </p:txBody>
        </p:sp>
        <p:sp>
          <p:nvSpPr>
            <p:cNvPr id="15383" name="Text Box 16"/>
            <p:cNvSpPr txBox="1">
              <a:spLocks noChangeArrowheads="1"/>
            </p:cNvSpPr>
            <p:nvPr/>
          </p:nvSpPr>
          <p:spPr bwMode="auto">
            <a:xfrm>
              <a:off x="1748" y="1223"/>
              <a:ext cx="7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 + тянуть</a:t>
              </a:r>
            </a:p>
          </p:txBody>
        </p:sp>
      </p:grp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5143500" y="1889125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4879975" y="1487488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Shift + Ctrl +</a:t>
            </a:r>
            <a:r>
              <a:rPr lang="en-US">
                <a:cs typeface="Arial" charset="0"/>
              </a:rPr>
              <a:t>↓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623175" y="3895725"/>
            <a:ext cx="730250" cy="2800350"/>
            <a:chOff x="4340" y="1104"/>
            <a:chExt cx="460" cy="1764"/>
          </a:xfrm>
        </p:grpSpPr>
        <p:pic>
          <p:nvPicPr>
            <p:cNvPr id="15378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 l="28337" t="30872" r="63759" b="28763"/>
            <a:stretch>
              <a:fillRect/>
            </a:stretch>
          </p:blipFill>
          <p:spPr bwMode="auto">
            <a:xfrm>
              <a:off x="4340" y="1104"/>
              <a:ext cx="460" cy="1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9" name="AutoShape 21"/>
            <p:cNvSpPr>
              <a:spLocks noChangeArrowheads="1"/>
            </p:cNvSpPr>
            <p:nvPr/>
          </p:nvSpPr>
          <p:spPr bwMode="auto">
            <a:xfrm>
              <a:off x="4531" y="2534"/>
              <a:ext cx="61" cy="61"/>
            </a:xfrm>
            <a:prstGeom prst="plus">
              <a:avLst>
                <a:gd name="adj" fmla="val 3005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3271" name="Picture 23"/>
          <p:cNvPicPr>
            <a:picLocks noChangeAspect="1" noChangeArrowheads="1"/>
          </p:cNvPicPr>
          <p:nvPr/>
        </p:nvPicPr>
        <p:blipFill>
          <a:blip r:embed="rId7" cstate="print"/>
          <a:srcRect l="13966" t="26997" r="70580" b="33609"/>
          <a:stretch>
            <a:fillRect/>
          </a:stretch>
        </p:blipFill>
        <p:spPr bwMode="auto">
          <a:xfrm>
            <a:off x="333375" y="3881438"/>
            <a:ext cx="142875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272" name="AutoShape 24"/>
          <p:cNvCxnSpPr>
            <a:cxnSpLocks noChangeShapeType="1"/>
          </p:cNvCxnSpPr>
          <p:nvPr/>
        </p:nvCxnSpPr>
        <p:spPr bwMode="auto">
          <a:xfrm rot="10800000" flipV="1">
            <a:off x="1885950" y="4219575"/>
            <a:ext cx="2390775" cy="1143000"/>
          </a:xfrm>
          <a:prstGeom prst="bentConnector3">
            <a:avLst>
              <a:gd name="adj1" fmla="val -204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3" name="AutoShape 25"/>
          <p:cNvCxnSpPr>
            <a:cxnSpLocks noChangeShapeType="1"/>
          </p:cNvCxnSpPr>
          <p:nvPr/>
        </p:nvCxnSpPr>
        <p:spPr bwMode="auto">
          <a:xfrm>
            <a:off x="4676775" y="4229100"/>
            <a:ext cx="2838450" cy="1152525"/>
          </a:xfrm>
          <a:prstGeom prst="bentConnector3">
            <a:avLst>
              <a:gd name="adj1" fmla="val 333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2501900" y="4868863"/>
            <a:ext cx="95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Ctrl + A</a:t>
            </a:r>
            <a:endParaRPr lang="ru-RU"/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5226050" y="5430838"/>
            <a:ext cx="1757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удерживая </a:t>
            </a:r>
            <a:r>
              <a:rPr lang="en-US"/>
              <a:t>Ctrl</a:t>
            </a:r>
            <a:endParaRPr lang="ru-RU"/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5340350" y="493553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Left click</a:t>
            </a:r>
            <a:endParaRPr lang="ru-RU"/>
          </a:p>
        </p:txBody>
      </p:sp>
      <p:sp>
        <p:nvSpPr>
          <p:cNvPr id="53277" name="Line 29"/>
          <p:cNvSpPr>
            <a:spLocks noChangeShapeType="1"/>
          </p:cNvSpPr>
          <p:nvPr/>
        </p:nvSpPr>
        <p:spPr bwMode="auto">
          <a:xfrm>
            <a:off x="5133975" y="2841625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4879975" y="2878138"/>
            <a:ext cx="1479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/>
              <a:t>click “1”</a:t>
            </a:r>
          </a:p>
          <a:p>
            <a:pPr marL="342900" indent="-342900">
              <a:buFontTx/>
              <a:buAutoNum type="arabicPeriod"/>
            </a:pPr>
            <a:r>
              <a:rPr lang="en-US"/>
              <a:t>hold Shift</a:t>
            </a:r>
          </a:p>
          <a:p>
            <a:pPr marL="342900" indent="-342900">
              <a:buFontTx/>
              <a:buAutoNum type="arabicPeriod"/>
            </a:pPr>
            <a:r>
              <a:rPr lang="en-US"/>
              <a:t>click “21”</a:t>
            </a:r>
            <a:endParaRPr lang="en-US">
              <a:cs typeface="Arial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28625" y="3505200"/>
            <a:ext cx="95250" cy="476250"/>
          </a:xfrm>
          <a:prstGeom prst="downArrow">
            <a:avLst/>
          </a:prstGeom>
          <a:solidFill>
            <a:srgbClr val="FFFFFF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5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5" grpId="0" animBg="1"/>
      <p:bldP spid="53266" grpId="0"/>
      <p:bldP spid="53274" grpId="0"/>
      <p:bldP spid="53275" grpId="0"/>
      <p:bldP spid="53276" grpId="0"/>
      <p:bldP spid="53277" grpId="0" animBg="1"/>
      <p:bldP spid="53278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Фиксировать можно и столбцы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Знак </a:t>
            </a:r>
            <a:r>
              <a:rPr lang="en-US" dirty="0" smtClean="0"/>
              <a:t>$:</a:t>
            </a:r>
          </a:p>
          <a:p>
            <a:pPr lvl="1">
              <a:buNone/>
            </a:pPr>
            <a:r>
              <a:rPr lang="en-US" sz="3200" b="1" dirty="0" smtClean="0"/>
              <a:t>K$29:L30   </a:t>
            </a:r>
            <a:r>
              <a:rPr lang="ru-RU" sz="3200" dirty="0" smtClean="0"/>
              <a:t>или</a:t>
            </a:r>
            <a:r>
              <a:rPr lang="ru-RU" sz="3200" b="1" dirty="0" smtClean="0"/>
              <a:t>  </a:t>
            </a:r>
            <a:r>
              <a:rPr lang="en-US" sz="3200" b="1" dirty="0" smtClean="0"/>
              <a:t>K$29:$L30 </a:t>
            </a:r>
            <a:r>
              <a:rPr lang="ru-RU" sz="3200" dirty="0" smtClean="0"/>
              <a:t>или</a:t>
            </a:r>
            <a:r>
              <a:rPr lang="ru-RU" sz="3200" b="1" dirty="0" smtClean="0"/>
              <a:t> </a:t>
            </a:r>
            <a:r>
              <a:rPr lang="en-US" sz="3200" b="1" dirty="0" smtClean="0"/>
              <a:t>$K$29:$L$30</a:t>
            </a:r>
            <a:endParaRPr lang="ru-RU" sz="3200" b="1" dirty="0"/>
          </a:p>
          <a:p>
            <a:pPr lvl="1">
              <a:buNone/>
            </a:pPr>
            <a:endParaRPr lang="ru-RU" sz="3200" b="1" dirty="0"/>
          </a:p>
          <a:p>
            <a:pPr lvl="1">
              <a:buNone/>
            </a:pPr>
            <a:r>
              <a:rPr lang="ru-RU" sz="3200" dirty="0" smtClean="0"/>
              <a:t>Все комбинации выделяют ту же область, но …</a:t>
            </a:r>
          </a:p>
          <a:p>
            <a:pPr lvl="1">
              <a:buNone/>
            </a:pPr>
            <a:endParaRPr lang="ru-RU" sz="3200" dirty="0" smtClean="0"/>
          </a:p>
          <a:p>
            <a:pPr lvl="1">
              <a:buNone/>
            </a:pPr>
            <a:r>
              <a:rPr lang="ru-RU" sz="3200" dirty="0" smtClean="0"/>
              <a:t>При распространении и </a:t>
            </a:r>
            <a:r>
              <a:rPr lang="ru-RU" sz="3200" b="1" dirty="0" smtClean="0"/>
              <a:t>копировании</a:t>
            </a:r>
            <a:r>
              <a:rPr lang="ru-RU" sz="3200" dirty="0" smtClean="0"/>
              <a:t> формулы модифицируются по разному</a:t>
            </a:r>
            <a:endParaRPr lang="en-US" sz="32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Специальная вставка</a:t>
            </a:r>
            <a:br>
              <a:rPr lang="ru-RU" dirty="0" smtClean="0"/>
            </a:br>
            <a:r>
              <a:rPr lang="ru-RU" sz="3600" dirty="0" smtClean="0">
                <a:solidFill>
                  <a:srgbClr val="C00000"/>
                </a:solidFill>
              </a:rPr>
              <a:t>Демонстрация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Ведомость. Вставка </a:t>
            </a:r>
            <a:r>
              <a:rPr lang="en-US" dirty="0" smtClean="0"/>
              <a:t>pr12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5</a:t>
            </a:r>
            <a:r>
              <a:rPr lang="ru-RU" dirty="0" smtClean="0"/>
              <a:t>. Гистограмма</a:t>
            </a:r>
            <a:br>
              <a:rPr lang="ru-RU" dirty="0" smtClean="0"/>
            </a:br>
            <a:r>
              <a:rPr lang="ru-RU" sz="3600" dirty="0" smtClean="0">
                <a:solidFill>
                  <a:srgbClr val="C00000"/>
                </a:solidFill>
              </a:rPr>
              <a:t>Демонстрация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Длины белков семейства </a:t>
            </a:r>
            <a:r>
              <a:rPr lang="en-US" dirty="0" smtClean="0"/>
              <a:t>Bse634I</a:t>
            </a:r>
            <a:endParaRPr lang="en-US" dirty="0"/>
          </a:p>
          <a:p>
            <a:r>
              <a:rPr lang="ru-RU" dirty="0" smtClean="0"/>
              <a:t>Использование фильтра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8"/>
            <a:ext cx="8229600" cy="84296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Бесплатные ЭТ</a:t>
            </a: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3439"/>
            <a:ext cx="8229600" cy="4267201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Google Sheets </a:t>
            </a:r>
          </a:p>
          <a:p>
            <a:pPr lvl="1"/>
            <a:r>
              <a:rPr lang="ru-RU" sz="1800" dirty="0" smtClean="0"/>
              <a:t>Вход: </a:t>
            </a:r>
            <a:r>
              <a:rPr lang="en-US" sz="1800" dirty="0" smtClean="0"/>
              <a:t>Google =&gt; Drive =&gt; New =&gt; Google sheet</a:t>
            </a:r>
            <a:endParaRPr lang="ru-RU" sz="1800" dirty="0" smtClean="0"/>
          </a:p>
          <a:p>
            <a:r>
              <a:rPr lang="en-US" sz="2000" dirty="0" smtClean="0"/>
              <a:t>LibreOffice </a:t>
            </a:r>
          </a:p>
          <a:p>
            <a:r>
              <a:rPr lang="en-US" sz="2000" dirty="0" smtClean="0"/>
              <a:t>OpenOffice </a:t>
            </a:r>
            <a:endParaRPr lang="ru-RU" sz="2000" dirty="0" smtClean="0"/>
          </a:p>
          <a:p>
            <a:r>
              <a:rPr lang="en-US" sz="2400" dirty="0" smtClean="0"/>
              <a:t>Microsoft Excel on-line</a:t>
            </a:r>
            <a:r>
              <a:rPr lang="ru-RU" sz="2400" dirty="0" smtClean="0"/>
              <a:t> </a:t>
            </a:r>
            <a:r>
              <a:rPr lang="en-US" sz="2400" dirty="0" smtClean="0"/>
              <a:t>free </a:t>
            </a:r>
            <a:br>
              <a:rPr lang="en-US" sz="2400" dirty="0" smtClean="0"/>
            </a:br>
            <a:r>
              <a:rPr lang="ru-RU" sz="1800" dirty="0" smtClean="0"/>
              <a:t>«Объедините </a:t>
            </a:r>
            <a:r>
              <a:rPr lang="ru-RU" sz="1800" dirty="0"/>
              <a:t>ваши усилия совершенно бесплатно благодаря интернет-версии </a:t>
            </a:r>
            <a:r>
              <a:rPr lang="ru-RU" sz="1800" dirty="0" err="1"/>
              <a:t>Microsoft</a:t>
            </a:r>
            <a:r>
              <a:rPr lang="ru-RU" sz="1800" dirty="0"/>
              <a:t> </a:t>
            </a:r>
            <a:r>
              <a:rPr lang="ru-RU" sz="1800" dirty="0" err="1"/>
              <a:t>Excel</a:t>
            </a:r>
            <a:r>
              <a:rPr lang="ru-RU" sz="1800" dirty="0"/>
              <a:t>. Сохраняйте электронные таблицы в </a:t>
            </a:r>
            <a:r>
              <a:rPr lang="ru-RU" sz="1800" dirty="0" err="1"/>
              <a:t>OneDrive</a:t>
            </a:r>
            <a:r>
              <a:rPr lang="ru-RU" sz="1800" dirty="0" smtClean="0"/>
              <a:t>.» </a:t>
            </a:r>
            <a:r>
              <a:rPr lang="en-US" sz="1800" dirty="0" smtClean="0"/>
              <a:t>Excel</a:t>
            </a:r>
            <a:r>
              <a:rPr lang="ru-RU" sz="1800" dirty="0" smtClean="0"/>
              <a:t> 365</a:t>
            </a:r>
            <a:r>
              <a:rPr lang="en-US" sz="1800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Это не благотворительность.</a:t>
            </a:r>
            <a:r>
              <a:rPr lang="ru-RU" sz="1800" dirty="0" smtClean="0"/>
              <a:t> Можно пользоваться ограниченное время. Потом </a:t>
            </a:r>
            <a:r>
              <a:rPr lang="en-US" sz="1800" dirty="0"/>
              <a:t>M</a:t>
            </a:r>
            <a:r>
              <a:rPr lang="en-US" sz="1800" dirty="0" smtClean="0"/>
              <a:t>icrosoft </a:t>
            </a:r>
            <a:r>
              <a:rPr lang="ru-RU" sz="1800" dirty="0" smtClean="0"/>
              <a:t>потребует оплату подписки, и если нет – то деинсталлирует и </a:t>
            </a:r>
            <a:r>
              <a:rPr lang="ru-RU" sz="1800" dirty="0"/>
              <a:t>все </a:t>
            </a:r>
            <a:r>
              <a:rPr lang="ru-RU" sz="1800" dirty="0" smtClean="0"/>
              <a:t>пропадет.</a:t>
            </a:r>
            <a:br>
              <a:rPr lang="ru-RU" sz="1800" dirty="0" smtClean="0"/>
            </a:br>
            <a:r>
              <a:rPr lang="ru-RU" sz="1800" dirty="0" smtClean="0"/>
              <a:t>До зачёта, наверное, хватит времени.</a:t>
            </a:r>
            <a:br>
              <a:rPr lang="ru-RU" sz="18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Будьте внимательны и осторожны!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614670"/>
            <a:ext cx="8229600" cy="6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/>
              <a:t>Excel - </a:t>
            </a:r>
            <a:r>
              <a:rPr lang="ru-RU" sz="4000" dirty="0" smtClean="0"/>
              <a:t>платная ЭТ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778098"/>
          </a:xfrm>
        </p:spPr>
        <p:txBody>
          <a:bodyPr/>
          <a:lstStyle/>
          <a:p>
            <a:r>
              <a:rPr lang="en-US" dirty="0" smtClean="0"/>
              <a:t>G-</a:t>
            </a:r>
            <a:r>
              <a:rPr lang="ru-RU" dirty="0" smtClean="0"/>
              <a:t>квадруплекс – особая форма ДНК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DDC09-D70B-4CFE-A2E4-E390F405D069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1026" name="Picture 2" descr="Картинки по запросу G-квадруплек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7550"/>
            <a:ext cx="3810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G-квадруплек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61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382" y="3717109"/>
            <a:ext cx="4573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Известны примеры регуляции </a:t>
            </a:r>
          </a:p>
          <a:p>
            <a:r>
              <a:rPr lang="ru-RU" sz="2400" dirty="0" smtClean="0"/>
              <a:t>трансляции с помощью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G-</a:t>
            </a:r>
            <a:r>
              <a:rPr lang="ru-RU" sz="2400" dirty="0" err="1" smtClean="0"/>
              <a:t>квадруплетов</a:t>
            </a:r>
            <a:endParaRPr lang="ru-RU" sz="24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499992" y="4917438"/>
            <a:ext cx="435247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Yang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D,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Hurley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LH.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Structure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of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the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biologically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relevant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G-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quadruplex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in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the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c-MYC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promoter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Nucleosides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Nucleotides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Nucleic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Acids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2006;25(8):951-68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828" y="3985358"/>
            <a:ext cx="4348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Этажерка – это </a:t>
            </a:r>
            <a:r>
              <a:rPr lang="ru-RU" dirty="0" err="1" smtClean="0"/>
              <a:t>одноцепочечная</a:t>
            </a:r>
            <a:r>
              <a:rPr lang="ru-RU" dirty="0" smtClean="0"/>
              <a:t> ДНК</a:t>
            </a:r>
          </a:p>
          <a:p>
            <a:r>
              <a:rPr lang="ru-RU" dirty="0" smtClean="0"/>
              <a:t>Слева – вид сверху на одну «полочку»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4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DDC09-D70B-4CFE-A2E4-E390F405D06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2050" name="Picture 2" descr="https://www.intechopen.com/source/html/42297/media/imag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4920481" cy="295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3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442"/>
            <a:ext cx="8229600" cy="73627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err="1" smtClean="0"/>
              <a:t>Биоинформатическое</a:t>
            </a:r>
            <a:r>
              <a:rPr lang="ru-RU" dirty="0" smtClean="0"/>
              <a:t> предсказание регуляторных </a:t>
            </a:r>
            <a:r>
              <a:rPr lang="en-US" dirty="0" smtClean="0"/>
              <a:t>G-</a:t>
            </a:r>
            <a:r>
              <a:rPr lang="ru-RU" dirty="0" smtClean="0"/>
              <a:t>квадруплексов 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852487" y="1196752"/>
          <a:ext cx="7439025" cy="512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08461" y="6445646"/>
            <a:ext cx="732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Вероятный </a:t>
            </a:r>
            <a:r>
              <a:rPr lang="en-US" dirty="0" smtClean="0"/>
              <a:t>G-</a:t>
            </a:r>
            <a:r>
              <a:rPr lang="ru-RU" dirty="0" smtClean="0"/>
              <a:t>квадруплекс:  </a:t>
            </a:r>
            <a:r>
              <a:rPr lang="en-US" dirty="0" smtClean="0"/>
              <a:t>GGGN</a:t>
            </a:r>
            <a:r>
              <a:rPr lang="ru-RU" dirty="0" smtClean="0"/>
              <a:t>(1</a:t>
            </a:r>
            <a:r>
              <a:rPr lang="en-US" dirty="0" smtClean="0"/>
              <a:t>,</a:t>
            </a:r>
            <a:r>
              <a:rPr lang="ru-RU" dirty="0" smtClean="0"/>
              <a:t>7)</a:t>
            </a:r>
            <a:r>
              <a:rPr lang="en-US" dirty="0" smtClean="0"/>
              <a:t>GGGN(1,7)GGGN(1,7)GGG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5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1644"/>
            <a:ext cx="8229600" cy="825113"/>
          </a:xfrm>
        </p:spPr>
        <p:txBody>
          <a:bodyPr/>
          <a:lstStyle/>
          <a:p>
            <a:r>
              <a:rPr lang="ru-RU" dirty="0" smtClean="0"/>
              <a:t>Объяснение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09368"/>
            <a:ext cx="8229600" cy="55914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G-</a:t>
            </a:r>
            <a:r>
              <a:rPr lang="ru-RU" sz="2000" dirty="0"/>
              <a:t>квадруплекс – особая форма </a:t>
            </a:r>
            <a:r>
              <a:rPr lang="ru-RU" sz="2000" dirty="0" err="1"/>
              <a:t>одноцепочечной</a:t>
            </a:r>
            <a:r>
              <a:rPr lang="ru-RU" sz="2000" dirty="0"/>
              <a:t> ДНК или РНК, см. картинки в </a:t>
            </a:r>
            <a:r>
              <a:rPr lang="en-US" sz="2000" dirty="0" err="1" smtClean="0"/>
              <a:t>google</a:t>
            </a:r>
            <a:endParaRPr lang="ru-RU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Необходимым условием образования </a:t>
            </a:r>
            <a:r>
              <a:rPr lang="en-US" sz="2000" dirty="0"/>
              <a:t>G-</a:t>
            </a:r>
            <a:r>
              <a:rPr lang="ru-RU" sz="2000" dirty="0"/>
              <a:t>квадруплекса является последовательность из четырех троек гуанинов, разделенных несколькими нуклеотидами.</a:t>
            </a:r>
            <a:br>
              <a:rPr lang="ru-RU" sz="2000" dirty="0"/>
            </a:br>
            <a:r>
              <a:rPr lang="ru-RU" sz="2000" dirty="0"/>
              <a:t>(Иногда достаточно </a:t>
            </a:r>
            <a:r>
              <a:rPr lang="en-US" sz="2000" dirty="0"/>
              <a:t>G-</a:t>
            </a:r>
            <a:r>
              <a:rPr lang="ru-RU" sz="2000" dirty="0"/>
              <a:t>квадруплекс образуется при четырех парах гуанинов</a:t>
            </a:r>
            <a:r>
              <a:rPr lang="ru-RU" sz="2000" dirty="0" smtClean="0"/>
              <a:t>)</a:t>
            </a:r>
            <a:endParaRPr lang="ru-RU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Это условие не является достаточным!  </a:t>
            </a:r>
            <a:r>
              <a:rPr lang="en-US" sz="2000" dirty="0"/>
              <a:t>G-</a:t>
            </a:r>
            <a:r>
              <a:rPr lang="ru-RU" sz="2000" dirty="0" err="1"/>
              <a:t>квадруплексная</a:t>
            </a:r>
            <a:r>
              <a:rPr lang="ru-RU" sz="2000" dirty="0"/>
              <a:t> последовательность может складываться в </a:t>
            </a:r>
            <a:r>
              <a:rPr lang="en-US" sz="2000" dirty="0"/>
              <a:t>G-</a:t>
            </a:r>
            <a:r>
              <a:rPr lang="ru-RU" sz="2000" dirty="0"/>
              <a:t>квадруплекс только при определенных условиях. Например, в случае ДНК, комплементарная цепь должна быть как-то защищена. </a:t>
            </a:r>
            <a:r>
              <a:rPr lang="ru-RU" sz="2000" dirty="0" smtClean="0"/>
              <a:t>Образование </a:t>
            </a:r>
            <a:r>
              <a:rPr lang="en-US" sz="2000" dirty="0" smtClean="0"/>
              <a:t>G-</a:t>
            </a:r>
            <a:r>
              <a:rPr lang="ru-RU" sz="2000" dirty="0" smtClean="0"/>
              <a:t>квадруплекса зависит от ионов и </a:t>
            </a:r>
            <a:r>
              <a:rPr lang="ru-RU" sz="2000" dirty="0" err="1" smtClean="0"/>
              <a:t>лигандов</a:t>
            </a:r>
            <a:r>
              <a:rPr lang="ru-RU" sz="2000" dirty="0" smtClean="0"/>
              <a:t> – регулируется.</a:t>
            </a:r>
            <a:endParaRPr lang="ru-RU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Показано, что образование или </a:t>
            </a:r>
            <a:r>
              <a:rPr lang="ru-RU" sz="2000" dirty="0" err="1" smtClean="0"/>
              <a:t>необразование</a:t>
            </a:r>
            <a:r>
              <a:rPr lang="ru-RU" sz="2000" dirty="0" smtClean="0"/>
              <a:t> </a:t>
            </a:r>
            <a:r>
              <a:rPr lang="en-US" sz="2000" dirty="0"/>
              <a:t>G-</a:t>
            </a:r>
            <a:r>
              <a:rPr lang="ru-RU" sz="2000" dirty="0"/>
              <a:t>квадруплекса из </a:t>
            </a:r>
            <a:r>
              <a:rPr lang="en-US" sz="2000" dirty="0"/>
              <a:t>G-</a:t>
            </a:r>
            <a:r>
              <a:rPr lang="ru-RU" sz="2000" dirty="0" err="1"/>
              <a:t>квадруплексной</a:t>
            </a:r>
            <a:r>
              <a:rPr lang="ru-RU" sz="2000" dirty="0"/>
              <a:t> последовательности регулирует экспрессию некоторых генов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475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Есть или может быть подключена команда построения гистограммы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Меню Данные =</a:t>
            </a:r>
            <a:r>
              <a:rPr lang="en-US" sz="2800" dirty="0" smtClean="0"/>
              <a:t>&gt; </a:t>
            </a:r>
            <a:r>
              <a:rPr lang="ru-RU" sz="2800" dirty="0" smtClean="0"/>
              <a:t>Анализ данных =</a:t>
            </a:r>
            <a:r>
              <a:rPr lang="en-US" sz="2800" dirty="0" smtClean="0"/>
              <a:t>&gt; </a:t>
            </a:r>
            <a:r>
              <a:rPr lang="ru-RU" sz="2800" dirty="0" smtClean="0"/>
              <a:t>гистограмма</a:t>
            </a:r>
            <a:endParaRPr lang="en-US" sz="2800" dirty="0" smtClean="0"/>
          </a:p>
          <a:p>
            <a:r>
              <a:rPr lang="ru-RU" sz="2800" dirty="0" smtClean="0"/>
              <a:t>Если нет Анализа данных, то подключить его так:</a:t>
            </a:r>
          </a:p>
          <a:p>
            <a:pPr lvl="1"/>
            <a:r>
              <a:rPr lang="ru-RU" sz="2400" dirty="0" smtClean="0"/>
              <a:t>Меню Большой круг – где сохранение =</a:t>
            </a:r>
            <a:r>
              <a:rPr lang="en-US" sz="2400" dirty="0" smtClean="0"/>
              <a:t>&gt; </a:t>
            </a:r>
            <a:r>
              <a:rPr lang="ru-RU" sz="2400" dirty="0" smtClean="0"/>
              <a:t>Параметры =</a:t>
            </a:r>
            <a:r>
              <a:rPr lang="en-US" sz="2400" dirty="0" smtClean="0"/>
              <a:t>&gt; </a:t>
            </a:r>
            <a:r>
              <a:rPr lang="ru-RU" sz="2400" dirty="0" smtClean="0"/>
              <a:t>Надстройки =</a:t>
            </a:r>
            <a:r>
              <a:rPr lang="en-US" sz="2400" dirty="0" smtClean="0"/>
              <a:t>&gt;</a:t>
            </a:r>
            <a:r>
              <a:rPr lang="ru-RU" sz="2400" dirty="0" smtClean="0"/>
              <a:t> Надстройки </a:t>
            </a:r>
            <a:r>
              <a:rPr lang="en-US" sz="2400" dirty="0" smtClean="0"/>
              <a:t>Excel </a:t>
            </a:r>
            <a:r>
              <a:rPr lang="ru-RU" sz="2400" dirty="0" smtClean="0"/>
              <a:t>Перейти </a:t>
            </a:r>
            <a:r>
              <a:rPr lang="en-US" sz="2400" dirty="0" smtClean="0"/>
              <a:t>=&gt; </a:t>
            </a:r>
            <a:r>
              <a:rPr lang="ru-RU" sz="2400" dirty="0" smtClean="0"/>
              <a:t>галочку возле Пакет анализа (не путать с Пакет анализа </a:t>
            </a:r>
            <a:r>
              <a:rPr lang="en-US" sz="2400" dirty="0" smtClean="0"/>
              <a:t>VBA!)</a:t>
            </a:r>
            <a:r>
              <a:rPr lang="ru-RU" sz="2400" dirty="0" smtClean="0"/>
              <a:t>  </a:t>
            </a:r>
          </a:p>
          <a:p>
            <a:r>
              <a:rPr lang="ru-RU" sz="2800" u="sng" dirty="0" smtClean="0"/>
              <a:t>Не советую использовать</a:t>
            </a:r>
            <a:r>
              <a:rPr lang="ru-RU" sz="2800" dirty="0" smtClean="0"/>
              <a:t>, так как при любом изменении карманов надо все делать заново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DDC09-D70B-4CFE-A2E4-E390F405D06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6. Какие ответы дает </a:t>
            </a:r>
            <a:r>
              <a:rPr lang="ru-RU" dirty="0" err="1" smtClean="0"/>
              <a:t>МатСтатистика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620688"/>
            <a:ext cx="4572000" cy="5976664"/>
          </a:xfrm>
        </p:spPr>
        <p:txBody>
          <a:bodyPr/>
          <a:lstStyle/>
          <a:p>
            <a:r>
              <a:rPr lang="ru-RU" dirty="0" smtClean="0"/>
              <a:t>Пять орлов при 20-ти бросаниях: случайность или монета кривая?</a:t>
            </a:r>
          </a:p>
          <a:p>
            <a:r>
              <a:rPr lang="ru-RU" dirty="0" smtClean="0"/>
              <a:t>Число </a:t>
            </a:r>
            <a:r>
              <a:rPr lang="en-US" dirty="0" smtClean="0"/>
              <a:t>“</a:t>
            </a:r>
            <a:r>
              <a:rPr lang="ru-RU" dirty="0" smtClean="0"/>
              <a:t>успехов</a:t>
            </a:r>
            <a:r>
              <a:rPr lang="en-US" dirty="0" smtClean="0"/>
              <a:t>” </a:t>
            </a:r>
            <a:r>
              <a:rPr lang="ru-RU" dirty="0" smtClean="0"/>
              <a:t>при многих бросаниях имеет распределение Бернулли, оно же – биномиальное</a:t>
            </a:r>
          </a:p>
          <a:p>
            <a:r>
              <a:rPr lang="ru-RU" dirty="0" smtClean="0"/>
              <a:t>Найдем вероятность </a:t>
            </a:r>
            <a:r>
              <a:rPr lang="en-US" b="1" dirty="0" smtClean="0"/>
              <a:t>P</a:t>
            </a:r>
            <a:r>
              <a:rPr lang="en-US" dirty="0" smtClean="0"/>
              <a:t> </a:t>
            </a:r>
            <a:r>
              <a:rPr lang="ru-RU" dirty="0" smtClean="0"/>
              <a:t>того, что при двадцати </a:t>
            </a:r>
            <a:r>
              <a:rPr lang="ru-RU" i="1" dirty="0" smtClean="0"/>
              <a:t>независимых</a:t>
            </a:r>
            <a:r>
              <a:rPr lang="ru-RU" dirty="0" smtClean="0"/>
              <a:t> бросаниях с вероятностью успеха </a:t>
            </a:r>
            <a:r>
              <a:rPr lang="en-US" dirty="0" smtClean="0"/>
              <a:t>0.5</a:t>
            </a:r>
            <a:r>
              <a:rPr lang="ru-RU" dirty="0" smtClean="0"/>
              <a:t> выпадет 5 или менее успехов</a:t>
            </a:r>
          </a:p>
          <a:p>
            <a:r>
              <a:rPr lang="ru-RU" dirty="0" smtClean="0"/>
              <a:t>В </a:t>
            </a:r>
            <a:r>
              <a:rPr lang="en-US" dirty="0" smtClean="0"/>
              <a:t>Excel: </a:t>
            </a:r>
            <a:r>
              <a:rPr lang="en-US" dirty="0" err="1" smtClean="0"/>
              <a:t>fx</a:t>
            </a:r>
            <a:r>
              <a:rPr lang="en-US" dirty="0" smtClean="0"/>
              <a:t> =&gt; </a:t>
            </a:r>
            <a:r>
              <a:rPr lang="ru-RU" dirty="0" smtClean="0"/>
              <a:t>статистические =</a:t>
            </a:r>
            <a:r>
              <a:rPr lang="en-US" dirty="0" smtClean="0"/>
              <a:t>&gt; </a:t>
            </a:r>
            <a:r>
              <a:rPr lang="ru-RU" dirty="0" err="1" smtClean="0"/>
              <a:t>биномраспр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620688"/>
            <a:ext cx="4572000" cy="6048672"/>
          </a:xfrm>
        </p:spPr>
        <p:txBody>
          <a:bodyPr/>
          <a:lstStyle/>
          <a:p>
            <a:pPr lvl="1"/>
            <a:r>
              <a:rPr lang="ru-RU" dirty="0" smtClean="0"/>
              <a:t>число успехов = 5</a:t>
            </a:r>
          </a:p>
          <a:p>
            <a:pPr lvl="1"/>
            <a:r>
              <a:rPr lang="ru-RU" dirty="0" smtClean="0"/>
              <a:t>число испытаний = 20</a:t>
            </a:r>
          </a:p>
          <a:p>
            <a:pPr lvl="1"/>
            <a:r>
              <a:rPr lang="ru-RU" dirty="0" smtClean="0"/>
              <a:t>вероятность успеха = 0.5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r>
              <a:rPr lang="ru-RU" dirty="0" smtClean="0"/>
              <a:t>интегральная = ИСТИНА (т.к. </a:t>
            </a:r>
            <a:r>
              <a:rPr lang="en-US" dirty="0" smtClean="0"/>
              <a:t>&lt;= 5 </a:t>
            </a:r>
            <a:r>
              <a:rPr lang="ru-RU" dirty="0" smtClean="0"/>
              <a:t>успехов)</a:t>
            </a:r>
            <a:br>
              <a:rPr lang="ru-RU" dirty="0" smtClean="0"/>
            </a:br>
            <a:r>
              <a:rPr lang="ru-RU" dirty="0" smtClean="0"/>
              <a:t>Ответ:  </a:t>
            </a:r>
            <a:r>
              <a:rPr lang="en-US" b="1" dirty="0" smtClean="0"/>
              <a:t>P = 0.02</a:t>
            </a:r>
          </a:p>
          <a:p>
            <a:r>
              <a:rPr lang="ru-RU" dirty="0" smtClean="0"/>
              <a:t>Интерпретация:  вероятность получить такой исход 20-ти бросаний </a:t>
            </a:r>
            <a:r>
              <a:rPr lang="ru-RU" u="sng" dirty="0" smtClean="0"/>
              <a:t>при правильной монете</a:t>
            </a:r>
            <a:r>
              <a:rPr lang="ru-RU" dirty="0" smtClean="0"/>
              <a:t> равна 0.02. Очевидно,</a:t>
            </a:r>
            <a:br>
              <a:rPr lang="ru-RU" dirty="0" smtClean="0"/>
            </a:br>
            <a:r>
              <a:rPr lang="ru-RU" dirty="0" smtClean="0"/>
              <a:t>еще такая же вероятность получить 15 или более решек</a:t>
            </a:r>
          </a:p>
          <a:p>
            <a:r>
              <a:rPr lang="ru-RU" dirty="0" smtClean="0"/>
              <a:t>1000 генов на прямой цепи ДНК из 2200и генов всего: </a:t>
            </a:r>
          </a:p>
          <a:p>
            <a:pPr lvl="1"/>
            <a:r>
              <a:rPr lang="ru-RU" dirty="0" smtClean="0"/>
              <a:t>случайность или </a:t>
            </a:r>
          </a:p>
          <a:p>
            <a:pPr lvl="1"/>
            <a:r>
              <a:rPr lang="ru-RU" dirty="0" smtClean="0"/>
              <a:t>имеет биологический смысл?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DDB35-BFB6-41EE-99D5-383F7D4C065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7. Импорт с приключениями</a:t>
            </a:r>
            <a:br>
              <a:rPr lang="ru-RU" dirty="0" smtClean="0"/>
            </a:br>
            <a:r>
              <a:rPr lang="ru-RU" sz="3600" dirty="0" smtClean="0">
                <a:solidFill>
                  <a:srgbClr val="C00000"/>
                </a:solidFill>
              </a:rPr>
              <a:t>Задание на день занятия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Импортировать два данных файла в ЭТ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1950"/>
            <a:ext cx="9144000" cy="700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Импорт данных из текста</a:t>
            </a:r>
            <a:endParaRPr lang="en-US" sz="4000" smtClean="0"/>
          </a:p>
        </p:txBody>
      </p:sp>
      <p:pic>
        <p:nvPicPr>
          <p:cNvPr id="13315" name="Picture 10"/>
          <p:cNvPicPr>
            <a:picLocks noChangeAspect="1" noChangeArrowheads="1"/>
          </p:cNvPicPr>
          <p:nvPr/>
        </p:nvPicPr>
        <p:blipFill>
          <a:blip r:embed="rId3" cstate="print"/>
          <a:srcRect r="22772" b="22781"/>
          <a:stretch>
            <a:fillRect/>
          </a:stretch>
        </p:blipFill>
        <p:spPr bwMode="auto">
          <a:xfrm>
            <a:off x="700088" y="1120775"/>
            <a:ext cx="7650162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DDC09-D70B-4CFE-A2E4-E390F405D06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8003232" cy="218989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Вот что получается при небрежном обращении с </a:t>
            </a:r>
            <a:r>
              <a:rPr lang="en-US" sz="3600" dirty="0" smtClean="0"/>
              <a:t>Excel. 2004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12" y="3682393"/>
            <a:ext cx="7848872" cy="287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DDC09-D70B-4CFE-A2E4-E390F405D06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142875"/>
            <a:ext cx="81153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234" y="605145"/>
            <a:ext cx="8229600" cy="1143000"/>
          </a:xfrm>
        </p:spPr>
        <p:txBody>
          <a:bodyPr/>
          <a:lstStyle/>
          <a:p>
            <a:r>
              <a:rPr lang="ru-RU" dirty="0" smtClean="0"/>
              <a:t>Учимся на примере </a:t>
            </a:r>
            <a:r>
              <a:rPr lang="en-US" dirty="0" smtClean="0"/>
              <a:t>Excel 2007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1407" y="5001656"/>
            <a:ext cx="79471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Другие релизы или программы устроены аналогично. 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Разбирайтесь сами!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9983" y="2352100"/>
            <a:ext cx="8382000" cy="16800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Ограничения по объему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MS Excel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2007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более 1 млн 49 тыс строк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Google Sheets: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более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млн ячеек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1143000"/>
          </a:xfrm>
        </p:spPr>
        <p:txBody>
          <a:bodyPr/>
          <a:lstStyle/>
          <a:p>
            <a:r>
              <a:rPr lang="ru-RU" sz="3600" dirty="0" smtClean="0"/>
              <a:t>Проблема не решена</a:t>
            </a:r>
            <a:r>
              <a:rPr lang="en-US" sz="3600" dirty="0" smtClean="0"/>
              <a:t>. 2016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DDC09-D70B-4CFE-A2E4-E390F405D06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38" y="981398"/>
            <a:ext cx="8399262" cy="55720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53200" y="3952240"/>
            <a:ext cx="1767840" cy="233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4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Самые </a:t>
            </a:r>
            <a:r>
              <a:rPr lang="en-US" dirty="0" smtClean="0"/>
              <a:t>“</a:t>
            </a:r>
            <a:r>
              <a:rPr lang="ru-RU" dirty="0" smtClean="0"/>
              <a:t>плохие</a:t>
            </a:r>
            <a:r>
              <a:rPr lang="en-US" dirty="0" smtClean="0"/>
              <a:t>”</a:t>
            </a:r>
            <a:r>
              <a:rPr lang="ru-RU" dirty="0" smtClean="0"/>
              <a:t> журналы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DDC09-D70B-4CFE-A2E4-E390F405D069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97" y="2204864"/>
            <a:ext cx="8517806" cy="383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" y="4610665"/>
            <a:ext cx="7950200" cy="1330642"/>
          </a:xfrm>
        </p:spPr>
        <p:txBody>
          <a:bodyPr>
            <a:noAutofit/>
          </a:bodyPr>
          <a:lstStyle/>
          <a:p>
            <a:pPr algn="l" fontAlgn="t"/>
            <a:r>
              <a:rPr lang="en-US" sz="2400" dirty="0" err="1"/>
              <a:t>Björn</a:t>
            </a:r>
            <a:r>
              <a:rPr lang="en-US" sz="2400" dirty="0"/>
              <a:t> </a:t>
            </a:r>
            <a:r>
              <a:rPr lang="en-US" sz="2400" dirty="0" err="1"/>
              <a:t>Brembs</a:t>
            </a:r>
            <a:r>
              <a:rPr lang="en-US" sz="2400" dirty="0" smtClean="0"/>
              <a:t>*</a:t>
            </a:r>
            <a:r>
              <a:rPr lang="ru-RU" sz="2400" dirty="0" smtClean="0"/>
              <a:t> </a:t>
            </a:r>
            <a:r>
              <a:rPr lang="en-US" sz="2400" dirty="0" smtClean="0"/>
              <a:t>“Reliable </a:t>
            </a:r>
            <a:r>
              <a:rPr lang="en-US" sz="2400" dirty="0"/>
              <a:t>novelty: New should not trump </a:t>
            </a:r>
            <a:r>
              <a:rPr lang="en-US" sz="2400" dirty="0" smtClean="0"/>
              <a:t>true”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PLoS</a:t>
            </a:r>
            <a:r>
              <a:rPr lang="en-US" sz="2400" dirty="0"/>
              <a:t> Biol. 2019 Feb; 17(2): e3000117.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594360" y="1517967"/>
            <a:ext cx="7950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For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instance,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gene symbols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and accession numbers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inadvertently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be converted into dates or floating point numbers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when -omics researchers copy and paste their results into Microsoft Excel spreadsheets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without tedious error correction by hand.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This is a rather common error, but it is noteworthy that the incidence of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such errors is higher in more prestigious journals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[</a:t>
            </a:r>
            <a:r>
              <a:rPr lang="en-US" sz="2400" dirty="0">
                <a:solidFill>
                  <a:srgbClr val="642A8F"/>
                </a:solidFill>
                <a:latin typeface="Times New Roman" panose="02020603050405020304" pitchFamily="18" charset="0"/>
                <a:hlinkClick r:id="rId3"/>
              </a:rPr>
              <a:t>46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].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946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600" dirty="0" smtClean="0"/>
              <a:t>И в </a:t>
            </a:r>
            <a:r>
              <a:rPr lang="en-US" sz="3600" dirty="0" smtClean="0"/>
              <a:t>201</a:t>
            </a:r>
            <a:r>
              <a:rPr lang="ru-RU" sz="3600" dirty="0" smtClean="0"/>
              <a:t>9</a:t>
            </a:r>
            <a:r>
              <a:rPr lang="en-US" sz="3600" dirty="0" smtClean="0"/>
              <a:t> …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515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Удобности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6506"/>
            <a:ext cx="8229600" cy="5884862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Выделение области, напр. </a:t>
            </a:r>
            <a:r>
              <a:rPr lang="en-US" dirty="0" smtClean="0"/>
              <a:t>  A5:B120000</a:t>
            </a:r>
            <a:r>
              <a:rPr lang="ru-RU" dirty="0" smtClean="0"/>
              <a:t> </a:t>
            </a:r>
            <a:r>
              <a:rPr lang="ru-RU" sz="2700" dirty="0" smtClean="0"/>
              <a:t>(окошко рядом с </a:t>
            </a:r>
            <a:r>
              <a:rPr lang="en-US" sz="2700" dirty="0" err="1" smtClean="0"/>
              <a:t>fx</a:t>
            </a:r>
            <a:r>
              <a:rPr lang="en-US" sz="2700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Выделение набора столбцов, набора строк, всего листа </a:t>
            </a:r>
            <a:r>
              <a:rPr lang="ru-RU" sz="2700" dirty="0" smtClean="0"/>
              <a:t>(щелчок по именам столбцов, номерам строк, удерживая </a:t>
            </a:r>
            <a:r>
              <a:rPr lang="en-US" sz="2700" dirty="0" smtClean="0"/>
              <a:t>Ctrl </a:t>
            </a:r>
            <a:r>
              <a:rPr lang="ru-RU" sz="2700" dirty="0" smtClean="0"/>
              <a:t>или </a:t>
            </a:r>
            <a:r>
              <a:rPr lang="en-US" sz="2700" dirty="0" smtClean="0"/>
              <a:t>Shift, </a:t>
            </a:r>
            <a:r>
              <a:rPr lang="ru-RU" sz="2700" dirty="0" smtClean="0"/>
              <a:t>если много)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Переход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 smtClean="0"/>
              <a:t>к заданной ячейке, напр.  </a:t>
            </a:r>
            <a:r>
              <a:rPr lang="en-US" dirty="0" smtClean="0"/>
              <a:t>F</a:t>
            </a:r>
            <a:r>
              <a:rPr lang="ru-RU" dirty="0" smtClean="0"/>
              <a:t>10259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 smtClean="0"/>
              <a:t>к краю заполненного диапазона</a:t>
            </a:r>
            <a:r>
              <a:rPr lang="en-US" dirty="0" smtClean="0"/>
              <a:t>   (Ctrl+</a:t>
            </a:r>
            <a:r>
              <a:rPr lang="ru-RU" dirty="0" smtClean="0"/>
              <a:t>стрелка)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Автозаполнение</a:t>
            </a:r>
            <a:r>
              <a:rPr lang="ru-RU" dirty="0" smtClean="0"/>
              <a:t> арифметической прогрессии </a:t>
            </a:r>
            <a:r>
              <a:rPr lang="ru-RU" sz="2700" dirty="0" smtClean="0"/>
              <a:t>(тянуть за уголок).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Суммирование непрерывного диапазона чисел  </a:t>
            </a:r>
            <a:r>
              <a:rPr lang="ru-RU" sz="2700" dirty="0" smtClean="0"/>
              <a:t>(значок  </a:t>
            </a:r>
            <a:r>
              <a:rPr lang="ru-RU" sz="2700" dirty="0" err="1" smtClean="0"/>
              <a:t>Автосуммирование</a:t>
            </a:r>
            <a:r>
              <a:rPr lang="en-US" sz="2700" dirty="0" smtClean="0"/>
              <a:t> </a:t>
            </a:r>
            <a:r>
              <a:rPr lang="ru-RU" sz="2700" dirty="0" smtClean="0"/>
              <a:t>или </a:t>
            </a:r>
            <a:r>
              <a:rPr lang="en-US" sz="2700" dirty="0" smtClean="0"/>
              <a:t>Alt+=</a:t>
            </a:r>
            <a:r>
              <a:rPr lang="ru-RU" sz="2700" dirty="0" smtClean="0"/>
              <a:t>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Поиск</a:t>
            </a:r>
            <a:r>
              <a:rPr lang="en-US" dirty="0" smtClean="0"/>
              <a:t>/</a:t>
            </a:r>
            <a:r>
              <a:rPr lang="ru-RU" dirty="0" smtClean="0"/>
              <a:t>замена символа</a:t>
            </a:r>
            <a:r>
              <a:rPr lang="en-US" dirty="0" smtClean="0"/>
              <a:t>/</a:t>
            </a:r>
            <a:r>
              <a:rPr lang="ru-RU" dirty="0" smtClean="0"/>
              <a:t>слова на другой/другое  везде, где он встретился в выделенном диапазоне </a:t>
            </a:r>
            <a:r>
              <a:rPr lang="ru-RU" sz="2700" dirty="0" smtClean="0"/>
              <a:t>(</a:t>
            </a:r>
            <a:r>
              <a:rPr lang="en-US" sz="2700" dirty="0" err="1" smtClean="0"/>
              <a:t>Ctrl+F</a:t>
            </a:r>
            <a:r>
              <a:rPr lang="en-US" sz="2700" dirty="0" smtClean="0"/>
              <a:t>/</a:t>
            </a:r>
            <a:r>
              <a:rPr lang="en-US" sz="2700" dirty="0" err="1" smtClean="0"/>
              <a:t>Ctrl+H</a:t>
            </a:r>
            <a:r>
              <a:rPr lang="en-US" sz="2700" dirty="0" smtClean="0"/>
              <a:t>)</a:t>
            </a:r>
            <a:r>
              <a:rPr lang="ru-RU" sz="27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Отмена последнего действия </a:t>
            </a:r>
            <a:r>
              <a:rPr lang="ru-RU" sz="2700" dirty="0" smtClean="0"/>
              <a:t>(</a:t>
            </a:r>
            <a:r>
              <a:rPr lang="en-US" sz="2700" dirty="0" err="1" smtClean="0"/>
              <a:t>Ctrl+Z</a:t>
            </a:r>
            <a:r>
              <a:rPr lang="en-US" sz="2700" dirty="0" smtClean="0"/>
              <a:t>)</a:t>
            </a:r>
            <a:endParaRPr lang="ru-RU" sz="27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Введение и редактирование формулы </a:t>
            </a:r>
            <a:r>
              <a:rPr lang="ru-RU" sz="2700" dirty="0" smtClean="0"/>
              <a:t>(через </a:t>
            </a:r>
            <a:r>
              <a:rPr lang="en-US" sz="2700" dirty="0" err="1" smtClean="0"/>
              <a:t>fx</a:t>
            </a:r>
            <a:r>
              <a:rPr lang="en-US" sz="2700" dirty="0" smtClean="0"/>
              <a:t> </a:t>
            </a:r>
            <a:r>
              <a:rPr lang="ru-RU" sz="2700" dirty="0" smtClean="0"/>
              <a:t>, в ячейку или окошко формул начиная с </a:t>
            </a:r>
            <a:r>
              <a:rPr lang="en-US" sz="2700" dirty="0" smtClean="0"/>
              <a:t>“=“)</a:t>
            </a:r>
            <a:endParaRPr lang="ru-RU" sz="27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Вставка 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900" dirty="0" smtClean="0"/>
              <a:t>значения в ячейку без изменения формата ячейки</a:t>
            </a:r>
            <a:r>
              <a:rPr lang="en-US" sz="2900" dirty="0" smtClean="0"/>
              <a:t> </a:t>
            </a:r>
            <a:r>
              <a:rPr lang="en-US" dirty="0" smtClean="0"/>
              <a:t>(</a:t>
            </a:r>
            <a:r>
              <a:rPr lang="ru-RU" b="1" u="sng" dirty="0" smtClean="0"/>
              <a:t>в окошко формул</a:t>
            </a:r>
            <a:r>
              <a:rPr lang="ru-RU" b="1" dirty="0" smtClean="0"/>
              <a:t> или </a:t>
            </a:r>
            <a:r>
              <a:rPr lang="en-US" b="1" u="sng" dirty="0" smtClean="0"/>
              <a:t>F2</a:t>
            </a:r>
            <a:r>
              <a:rPr lang="ru-RU" dirty="0" smtClean="0"/>
              <a:t>)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900" b="1" u="sng" dirty="0" smtClean="0"/>
              <a:t>c</a:t>
            </a:r>
            <a:r>
              <a:rPr lang="ru-RU" sz="2900" b="1" u="sng" dirty="0" err="1" smtClean="0"/>
              <a:t>пециальная</a:t>
            </a:r>
            <a:r>
              <a:rPr lang="ru-RU" sz="2900" b="1" u="sng" dirty="0" smtClean="0"/>
              <a:t> вставка</a:t>
            </a:r>
            <a:r>
              <a:rPr lang="ru-RU" sz="2900" b="1" dirty="0" smtClean="0"/>
              <a:t> </a:t>
            </a:r>
            <a:r>
              <a:rPr lang="en-US" sz="2900" b="1" dirty="0" smtClean="0"/>
              <a:t> </a:t>
            </a:r>
            <a:r>
              <a:rPr lang="ru-RU" dirty="0" smtClean="0"/>
              <a:t>(через правую кнопку мыши)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Изменение числа отображаемых десятичных знаков в числе</a:t>
            </a:r>
            <a:r>
              <a:rPr lang="en-US" dirty="0" smtClean="0"/>
              <a:t> </a:t>
            </a:r>
            <a:r>
              <a:rPr lang="en-US" sz="2700" dirty="0" smtClean="0"/>
              <a:t>(</a:t>
            </a:r>
            <a:r>
              <a:rPr lang="ru-RU" sz="2700" dirty="0" smtClean="0"/>
              <a:t>формат ячейки через правую кнопку мыши или меню </a:t>
            </a:r>
            <a:r>
              <a:rPr lang="en-US" sz="2700" dirty="0" smtClean="0"/>
              <a:t>“</a:t>
            </a:r>
            <a:r>
              <a:rPr lang="ru-RU" sz="2700" dirty="0" smtClean="0"/>
              <a:t>формат</a:t>
            </a:r>
            <a:r>
              <a:rPr lang="en-US" sz="2700" dirty="0" smtClean="0"/>
              <a:t>”</a:t>
            </a:r>
            <a:r>
              <a:rPr lang="ru-RU" sz="2700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Распространение формулы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Ctrl+D</a:t>
            </a:r>
            <a:r>
              <a:rPr lang="en-US" dirty="0" smtClean="0"/>
              <a:t>, </a:t>
            </a:r>
            <a:r>
              <a:rPr lang="en-US" dirty="0" err="1" smtClean="0"/>
              <a:t>Ctrl+R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 smtClean="0"/>
              <a:t>Мышью за правый нижний уголок 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700" dirty="0" err="1" smtClean="0"/>
              <a:t>Ctrl+C</a:t>
            </a:r>
            <a:r>
              <a:rPr lang="en-US" sz="2700" dirty="0" smtClean="0"/>
              <a:t> – </a:t>
            </a:r>
            <a:r>
              <a:rPr lang="ru-RU" sz="2700" dirty="0" smtClean="0"/>
              <a:t>выделение диапазона – </a:t>
            </a:r>
            <a:r>
              <a:rPr lang="en-US" sz="2700" dirty="0" err="1" smtClean="0"/>
              <a:t>Ctrl+V</a:t>
            </a:r>
            <a:endParaRPr lang="ru-RU" sz="27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Вставка пустого столбца/строки </a:t>
            </a:r>
            <a:r>
              <a:rPr lang="ru-RU" sz="2700" dirty="0" smtClean="0"/>
              <a:t>(выделить и нажать Вставить в Главном меню)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40B94-E5C7-4161-9C94-2AE1538E7379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… и не очень удобности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6506"/>
            <a:ext cx="8229600" cy="58848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Как ввести символы +, –,  =  как текстовые значения? </a:t>
            </a:r>
            <a:r>
              <a:rPr lang="ru-RU" sz="2400" dirty="0" smtClean="0"/>
              <a:t>(написать </a:t>
            </a:r>
            <a:r>
              <a:rPr lang="en-US" sz="2400" dirty="0" smtClean="0"/>
              <a:t>‘+ </a:t>
            </a:r>
            <a:r>
              <a:rPr lang="ru-RU" sz="2400" dirty="0" smtClean="0"/>
              <a:t>и т.п.)</a:t>
            </a:r>
            <a:r>
              <a:rPr lang="ru-RU" sz="28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Как бороться с тем, что число вида 10.12 превращается при вводе в </a:t>
            </a:r>
            <a:r>
              <a:rPr lang="en-US" sz="2800" dirty="0" smtClean="0"/>
              <a:t>“</a:t>
            </a:r>
            <a:r>
              <a:rPr lang="ru-RU" sz="2800" dirty="0" smtClean="0"/>
              <a:t>10 декабря</a:t>
            </a:r>
            <a:r>
              <a:rPr lang="en-US" sz="2800" dirty="0" smtClean="0"/>
              <a:t>” </a:t>
            </a:r>
            <a:r>
              <a:rPr lang="ru-RU" sz="2800" dirty="0" smtClean="0"/>
              <a:t>или что-то вроде того? </a:t>
            </a:r>
            <a:r>
              <a:rPr lang="ru-RU" sz="2400" dirty="0" smtClean="0"/>
              <a:t>(никак; надо заменить </a:t>
            </a:r>
            <a:r>
              <a:rPr lang="en-US" sz="2400" dirty="0" smtClean="0"/>
              <a:t>. </a:t>
            </a:r>
            <a:r>
              <a:rPr lang="ru-RU" sz="2400" dirty="0" smtClean="0"/>
              <a:t>на , и ввести заново) или в мастере ввода выбрать </a:t>
            </a:r>
            <a:r>
              <a:rPr lang="en-US" sz="2400" dirty="0" smtClean="0"/>
              <a:t>“</a:t>
            </a:r>
            <a:r>
              <a:rPr lang="ru-RU" sz="2400" dirty="0" smtClean="0"/>
              <a:t>текст</a:t>
            </a:r>
            <a:r>
              <a:rPr lang="en-US" sz="2400" dirty="0" smtClean="0"/>
              <a:t>” </a:t>
            </a:r>
            <a:r>
              <a:rPr lang="ru-RU" sz="2400" dirty="0" smtClean="0"/>
              <a:t>для колонки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Как задать условие в команде </a:t>
            </a:r>
            <a:r>
              <a:rPr lang="en-US" sz="2800" dirty="0" err="1" smtClean="0"/>
              <a:t>countif</a:t>
            </a:r>
            <a:r>
              <a:rPr lang="en-US" sz="2800" dirty="0" smtClean="0"/>
              <a:t> [</a:t>
            </a:r>
            <a:r>
              <a:rPr lang="ru-RU" sz="2800" dirty="0" err="1" smtClean="0"/>
              <a:t>счётесли</a:t>
            </a:r>
            <a:r>
              <a:rPr lang="en-US" sz="2800" dirty="0" smtClean="0"/>
              <a:t>]</a:t>
            </a:r>
            <a:r>
              <a:rPr lang="ru-RU" sz="2800" dirty="0" smtClean="0"/>
              <a:t>? </a:t>
            </a:r>
            <a:r>
              <a:rPr lang="ru-RU" sz="2400" dirty="0" smtClean="0"/>
              <a:t>(например так: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=</a:t>
            </a:r>
            <a:r>
              <a:rPr lang="en-US" sz="2400" dirty="0" err="1" smtClean="0"/>
              <a:t>countif</a:t>
            </a:r>
            <a:r>
              <a:rPr lang="en-US" sz="2400" dirty="0" smtClean="0"/>
              <a:t>(A:A,”&gt;=“&amp;B1) – </a:t>
            </a:r>
            <a:r>
              <a:rPr lang="ru-RU" sz="2400" dirty="0" smtClean="0"/>
              <a:t>считай значения в колонке </a:t>
            </a:r>
            <a:r>
              <a:rPr lang="en-US" sz="2400" dirty="0" smtClean="0"/>
              <a:t>A </a:t>
            </a:r>
            <a:r>
              <a:rPr lang="ru-RU" sz="2400" dirty="0" smtClean="0"/>
              <a:t>большие или равные значению ячейки </a:t>
            </a:r>
            <a:r>
              <a:rPr lang="en-US" sz="2400" dirty="0" smtClean="0"/>
              <a:t>B1; </a:t>
            </a:r>
            <a:r>
              <a:rPr lang="ru-RU" sz="2400" dirty="0" smtClean="0"/>
              <a:t>выражение </a:t>
            </a:r>
            <a:r>
              <a:rPr lang="en-US" sz="2400" dirty="0" smtClean="0"/>
              <a:t>”&gt;=“&amp;B1</a:t>
            </a:r>
            <a:r>
              <a:rPr lang="ru-RU" sz="2400" dirty="0" smtClean="0"/>
              <a:t> есть короткая запись команды </a:t>
            </a:r>
            <a:r>
              <a:rPr lang="en-US" sz="2400" dirty="0" smtClean="0"/>
              <a:t>concatenate(“&gt;=“,B1) )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40B94-E5C7-4161-9C94-2AE1538E7379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8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8. Задания выполняемые в день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0078"/>
            <a:ext cx="8229600" cy="4525963"/>
          </a:xfrm>
        </p:spPr>
        <p:txBody>
          <a:bodyPr/>
          <a:lstStyle/>
          <a:p>
            <a:r>
              <a:rPr lang="ru-RU" dirty="0" smtClean="0"/>
              <a:t>Создать ЭТ для этого задания</a:t>
            </a:r>
          </a:p>
          <a:p>
            <a:r>
              <a:rPr lang="ru-RU" dirty="0" smtClean="0"/>
              <a:t>Скопировать и отформатировать страницу </a:t>
            </a:r>
            <a:r>
              <a:rPr lang="ru-RU" dirty="0" smtClean="0"/>
              <a:t>размеров </a:t>
            </a:r>
            <a:r>
              <a:rPr lang="ru-RU" dirty="0" smtClean="0"/>
              <a:t>геномов самостоятельно</a:t>
            </a:r>
          </a:p>
          <a:p>
            <a:r>
              <a:rPr lang="ru-RU" dirty="0" smtClean="0"/>
              <a:t>Импортировать корректно два данных текстовых файла в </a:t>
            </a:r>
            <a:r>
              <a:rPr lang="ru-RU" dirty="0" smtClean="0"/>
              <a:t>ЭТ</a:t>
            </a:r>
          </a:p>
          <a:p>
            <a:r>
              <a:rPr lang="ru-RU" dirty="0" smtClean="0"/>
              <a:t>Записаться в очередь (практикум 12.1)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Результаты – на отдельных страницах!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17725"/>
            <a:ext cx="7772400" cy="1470025"/>
          </a:xfrm>
        </p:spPr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Пока остановимся …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766"/>
            <a:ext cx="8229600" cy="5508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Плоская таблица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54050" y="996947"/>
          <a:ext cx="7943850" cy="4434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8770"/>
                <a:gridCol w="1588770"/>
                <a:gridCol w="1588770"/>
                <a:gridCol w="1588770"/>
                <a:gridCol w="1588770"/>
              </a:tblGrid>
              <a:tr h="1035053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Genomes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superkingdom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no rank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phylum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class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CP001787.1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Archaea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Euryarchaeota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Methanococci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CP002737.1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Archaea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Terrabacteria group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Euryarchaeota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Methanococci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L77117.1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Archaea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Euryarchaeota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Methanococci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CP013050.1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Archaea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Euryarchaeota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Thermococci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BA000011.4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Archaea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Euryarchaeota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Thermoplasmata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DP000238.1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Archaea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TACK group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Thaumarchaeota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CP003081.1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Bacteria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Bacteroidetes</a:t>
                      </a:r>
                      <a:r>
                        <a:rPr lang="en-US" sz="1800" u="none" strike="noStrike" dirty="0">
                          <a:effectLst/>
                        </a:rPr>
                        <a:t>/</a:t>
                      </a:r>
                      <a:r>
                        <a:rPr lang="en-US" sz="1800" u="none" strike="noStrike" dirty="0" err="1">
                          <a:effectLst/>
                        </a:rPr>
                        <a:t>Chlorobi</a:t>
                      </a:r>
                      <a:r>
                        <a:rPr lang="en-US" sz="1800" u="none" strike="noStrike" dirty="0">
                          <a:effectLst/>
                        </a:rPr>
                        <a:t> group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Actinobacteria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Actinobacteria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CP011499.1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Bacteria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Terrabacteria group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Actinobacteria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Actinobacteria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CP001080.1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Bacteria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Aquificae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Aquificae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4050" y="946539"/>
            <a:ext cx="7943851" cy="44848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71450" indent="-171450"/>
            <a:r>
              <a:rPr lang="ru-RU" dirty="0"/>
              <a:t>Названия колонок – в первой строке.  Если названия длинные, то удобно повернуть текст вертикально  и разрешить перенос.</a:t>
            </a:r>
          </a:p>
          <a:p>
            <a:pPr marL="228600" indent="-171450"/>
            <a:r>
              <a:rPr lang="ru-RU" dirty="0"/>
              <a:t>Остальные строки – с данными. Все ячейки заполнены</a:t>
            </a:r>
            <a:r>
              <a:rPr lang="ru-RU" dirty="0" smtClean="0"/>
              <a:t>! Пустая </a:t>
            </a:r>
            <a:r>
              <a:rPr lang="ru-RU" dirty="0"/>
              <a:t>ячейка может </a:t>
            </a:r>
            <a:r>
              <a:rPr lang="ru-RU" dirty="0" smtClean="0"/>
              <a:t>быть только если это – предусмотренное значение; например, обозначает «данные неизвестны»</a:t>
            </a:r>
            <a:endParaRPr lang="ru-RU" dirty="0"/>
          </a:p>
          <a:p>
            <a:pPr marL="171450" indent="-171450"/>
            <a:r>
              <a:rPr lang="ru-RU" dirty="0" smtClean="0"/>
              <a:t>В </a:t>
            </a:r>
            <a:r>
              <a:rPr lang="ru-RU" dirty="0"/>
              <a:t>первой колонке – уникальный идентификатор строки</a:t>
            </a:r>
          </a:p>
          <a:p>
            <a:pPr marL="228600" indent="-171450"/>
            <a:r>
              <a:rPr lang="ru-RU" dirty="0"/>
              <a:t> НЕТ </a:t>
            </a:r>
            <a:r>
              <a:rPr lang="ru-RU" dirty="0" smtClean="0"/>
              <a:t>ОБЪЕДИНЕНИЙ </a:t>
            </a:r>
            <a:r>
              <a:rPr lang="ru-RU" dirty="0"/>
              <a:t>ЯЧЕЕК</a:t>
            </a:r>
            <a:r>
              <a:rPr lang="ru-RU" dirty="0" smtClean="0"/>
              <a:t>!</a:t>
            </a:r>
          </a:p>
          <a:p>
            <a:pPr marL="5715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EAA9A-7A9A-4315-BBDF-DC5887540DF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4098" name="Picture 2" descr="Картинки по запросу таблица с подзаголов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9" y="1228726"/>
            <a:ext cx="604520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457200" y="286995"/>
            <a:ext cx="8229600" cy="94173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mtClean="0"/>
              <a:t>Не плоская таблица. Пример.</a:t>
            </a:r>
            <a:br>
              <a:rPr lang="ru-RU" smtClean="0"/>
            </a:br>
            <a:r>
              <a:rPr lang="ru-RU" smtClean="0"/>
              <a:t>Как надо было ее составить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нужно нам от электронной таблицы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Интерактивная обработка массивов данных среднего размера </a:t>
            </a:r>
            <a:r>
              <a:rPr lang="en-US" dirty="0" smtClean="0"/>
              <a:t>- </a:t>
            </a:r>
            <a:r>
              <a:rPr lang="ru-RU" dirty="0" smtClean="0"/>
              <a:t>до нескольких сотен тысяч строк</a:t>
            </a:r>
          </a:p>
          <a:p>
            <a:pPr lvl="1"/>
            <a:r>
              <a:rPr lang="ru-RU" dirty="0" smtClean="0"/>
              <a:t>Сортировка, преобразован</a:t>
            </a:r>
            <a:r>
              <a:rPr lang="ru-RU" dirty="0"/>
              <a:t>и</a:t>
            </a:r>
            <a:r>
              <a:rPr lang="ru-RU" dirty="0" smtClean="0"/>
              <a:t>е, вычисление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ru-RU" dirty="0" smtClean="0"/>
              <a:t>слияние данных из разных источников, составление сводных таблиц и т.п.</a:t>
            </a:r>
          </a:p>
          <a:p>
            <a:r>
              <a:rPr lang="ru-RU" dirty="0" smtClean="0"/>
              <a:t>Представленение результатов для публикаций и отчетов</a:t>
            </a:r>
          </a:p>
          <a:p>
            <a:pPr lvl="1"/>
            <a:r>
              <a:rPr lang="ru-RU" dirty="0" smtClean="0"/>
              <a:t>Графики, гистограммы, диаграммы и т.п.</a:t>
            </a:r>
          </a:p>
          <a:p>
            <a:pPr lvl="1"/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320" y="305118"/>
            <a:ext cx="5293360" cy="1143000"/>
          </a:xfrm>
        </p:spPr>
        <p:txBody>
          <a:bodyPr/>
          <a:lstStyle/>
          <a:p>
            <a:r>
              <a:rPr lang="ru-RU" dirty="0" smtClean="0"/>
              <a:t>Структура файлов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86" y="1600200"/>
            <a:ext cx="8309112" cy="369751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Файл </a:t>
            </a:r>
            <a:r>
              <a:rPr lang="en-US" dirty="0" smtClean="0"/>
              <a:t>Excel </a:t>
            </a:r>
            <a:r>
              <a:rPr lang="ru-RU" dirty="0" smtClean="0"/>
              <a:t>имеет расширение </a:t>
            </a:r>
            <a:r>
              <a:rPr lang="en-US" dirty="0" smtClean="0"/>
              <a:t>.</a:t>
            </a:r>
            <a:r>
              <a:rPr lang="en-US" dirty="0" err="1" smtClean="0"/>
              <a:t>xlsx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en-US" dirty="0" smtClean="0"/>
              <a:t>.</a:t>
            </a:r>
            <a:r>
              <a:rPr lang="en-US" dirty="0" err="1" smtClean="0"/>
              <a:t>xls</a:t>
            </a:r>
            <a:endParaRPr lang="ru-RU" dirty="0" smtClean="0"/>
          </a:p>
          <a:p>
            <a:r>
              <a:rPr lang="ru-RU" dirty="0" smtClean="0"/>
              <a:t>Файл состоит из листов</a:t>
            </a:r>
          </a:p>
          <a:p>
            <a:r>
              <a:rPr lang="ru-RU" dirty="0" smtClean="0"/>
              <a:t>Лист – таблица; состоит из ячеек</a:t>
            </a:r>
          </a:p>
          <a:p>
            <a:r>
              <a:rPr lang="ru-RU" dirty="0" smtClean="0"/>
              <a:t>Возможно использование</a:t>
            </a:r>
            <a:br>
              <a:rPr lang="ru-RU" dirty="0" smtClean="0"/>
            </a:br>
            <a:r>
              <a:rPr lang="ru-RU" dirty="0" smtClean="0"/>
              <a:t>данных из одного </a:t>
            </a:r>
            <a:br>
              <a:rPr lang="ru-RU" dirty="0" smtClean="0"/>
            </a:br>
            <a:r>
              <a:rPr lang="en-US" dirty="0" smtClean="0"/>
              <a:t>.</a:t>
            </a:r>
            <a:r>
              <a:rPr lang="en-US" dirty="0" err="1" smtClean="0"/>
              <a:t>xlsx</a:t>
            </a:r>
            <a:r>
              <a:rPr lang="en-US" dirty="0" smtClean="0"/>
              <a:t> </a:t>
            </a:r>
            <a:r>
              <a:rPr lang="ru-RU" dirty="0" smtClean="0"/>
              <a:t>файла в другом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.</a:t>
            </a:r>
            <a:r>
              <a:rPr lang="en-US" dirty="0" err="1" smtClean="0"/>
              <a:t>xlsx</a:t>
            </a:r>
            <a:r>
              <a:rPr lang="en-US" dirty="0" smtClean="0"/>
              <a:t> </a:t>
            </a:r>
            <a:r>
              <a:rPr lang="ru-RU" dirty="0" smtClean="0"/>
              <a:t>файле</a:t>
            </a:r>
            <a:endParaRPr lang="en-US" dirty="0" smtClean="0"/>
          </a:p>
          <a:p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9127" y="3771376"/>
            <a:ext cx="4708694" cy="25245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8053293" y="252985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Skip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 cstate="print"/>
          <a:srcRect t="4443" r="63" b="1045"/>
          <a:stretch>
            <a:fillRect/>
          </a:stretch>
        </p:blipFill>
        <p:spPr bwMode="auto">
          <a:xfrm>
            <a:off x="690563" y="1152525"/>
            <a:ext cx="7615237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/>
              <a:t>Общий вид листа</a:t>
            </a:r>
            <a:endParaRPr lang="en-US" sz="40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57275" y="2019300"/>
            <a:ext cx="1212850" cy="1938338"/>
            <a:chOff x="822" y="690"/>
            <a:chExt cx="764" cy="1221"/>
          </a:xfrm>
        </p:grpSpPr>
        <p:sp>
          <p:nvSpPr>
            <p:cNvPr id="6160" name="Line 4"/>
            <p:cNvSpPr>
              <a:spLocks noChangeShapeType="1"/>
            </p:cNvSpPr>
            <p:nvPr/>
          </p:nvSpPr>
          <p:spPr bwMode="auto">
            <a:xfrm>
              <a:off x="948" y="690"/>
              <a:ext cx="132" cy="8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Text Box 5"/>
            <p:cNvSpPr txBox="1">
              <a:spLocks noChangeArrowheads="1"/>
            </p:cNvSpPr>
            <p:nvPr/>
          </p:nvSpPr>
          <p:spPr bwMode="auto">
            <a:xfrm>
              <a:off x="822" y="1507"/>
              <a:ext cx="7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Ячейка</a:t>
              </a:r>
            </a:p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А1 (</a:t>
              </a:r>
              <a:r>
                <a:rPr lang="en-US" dirty="0">
                  <a:solidFill>
                    <a:schemeClr val="accent6"/>
                  </a:solidFill>
                </a:rPr>
                <a:t>$A$1)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061075" y="1728788"/>
            <a:ext cx="2025650" cy="2447925"/>
            <a:chOff x="3960" y="1088"/>
            <a:chExt cx="1276" cy="1542"/>
          </a:xfrm>
        </p:grpSpPr>
        <p:sp>
          <p:nvSpPr>
            <p:cNvPr id="6158" name="Line 7"/>
            <p:cNvSpPr>
              <a:spLocks noChangeShapeType="1"/>
            </p:cNvSpPr>
            <p:nvPr/>
          </p:nvSpPr>
          <p:spPr bwMode="auto">
            <a:xfrm>
              <a:off x="3960" y="1088"/>
              <a:ext cx="454" cy="9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Text Box 9"/>
            <p:cNvSpPr txBox="1">
              <a:spLocks noChangeArrowheads="1"/>
            </p:cNvSpPr>
            <p:nvPr/>
          </p:nvSpPr>
          <p:spPr bwMode="auto">
            <a:xfrm>
              <a:off x="4046" y="2053"/>
              <a:ext cx="119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Поле состояния</a:t>
              </a:r>
            </a:p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содержимого</a:t>
              </a:r>
            </a:p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ячейки.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412875" y="1520825"/>
            <a:ext cx="5426075" cy="1789113"/>
            <a:chOff x="1460" y="1006"/>
            <a:chExt cx="3418" cy="1127"/>
          </a:xfrm>
        </p:grpSpPr>
        <p:sp>
          <p:nvSpPr>
            <p:cNvPr id="6154" name="Line 8"/>
            <p:cNvSpPr>
              <a:spLocks noChangeShapeType="1"/>
            </p:cNvSpPr>
            <p:nvPr/>
          </p:nvSpPr>
          <p:spPr bwMode="auto">
            <a:xfrm>
              <a:off x="1460" y="1006"/>
              <a:ext cx="694" cy="6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Text Box 10"/>
            <p:cNvSpPr txBox="1">
              <a:spLocks noChangeArrowheads="1"/>
            </p:cNvSpPr>
            <p:nvPr/>
          </p:nvSpPr>
          <p:spPr bwMode="auto">
            <a:xfrm>
              <a:off x="2149" y="1540"/>
              <a:ext cx="108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Кнопки для </a:t>
              </a:r>
            </a:p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работы с файлами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156" name="Line 15"/>
            <p:cNvSpPr>
              <a:spLocks noChangeShapeType="1"/>
            </p:cNvSpPr>
            <p:nvPr/>
          </p:nvSpPr>
          <p:spPr bwMode="auto">
            <a:xfrm>
              <a:off x="3627" y="1053"/>
              <a:ext cx="545" cy="5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Text Box 16"/>
            <p:cNvSpPr txBox="1">
              <a:spLocks noChangeArrowheads="1"/>
            </p:cNvSpPr>
            <p:nvPr/>
          </p:nvSpPr>
          <p:spPr bwMode="auto">
            <a:xfrm>
              <a:off x="3361" y="1556"/>
              <a:ext cx="151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Кнопки для </a:t>
              </a:r>
            </a:p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форматирования ячеек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370138" y="4810125"/>
            <a:ext cx="3843337" cy="1239838"/>
            <a:chOff x="1817" y="3000"/>
            <a:chExt cx="2421" cy="781"/>
          </a:xfrm>
        </p:grpSpPr>
        <p:sp>
          <p:nvSpPr>
            <p:cNvPr id="6152" name="Line 17"/>
            <p:cNvSpPr>
              <a:spLocks noChangeShapeType="1"/>
            </p:cNvSpPr>
            <p:nvPr/>
          </p:nvSpPr>
          <p:spPr bwMode="auto">
            <a:xfrm flipV="1">
              <a:off x="1817" y="3365"/>
              <a:ext cx="984" cy="4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Text Box 18"/>
            <p:cNvSpPr txBox="1">
              <a:spLocks noChangeArrowheads="1"/>
            </p:cNvSpPr>
            <p:nvPr/>
          </p:nvSpPr>
          <p:spPr bwMode="auto">
            <a:xfrm>
              <a:off x="2818" y="3000"/>
              <a:ext cx="14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Список листов, входящих в книгу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8053293" y="232665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Skip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7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55"/>
            <a:ext cx="8229600" cy="752816"/>
          </a:xfrm>
        </p:spPr>
        <p:txBody>
          <a:bodyPr>
            <a:normAutofit fontScale="90000"/>
          </a:bodyPr>
          <a:lstStyle/>
          <a:p>
            <a:r>
              <a:rPr lang="ru-RU" dirty="0"/>
              <a:t>Я</a:t>
            </a:r>
            <a:r>
              <a:rPr lang="ru-RU" dirty="0" smtClean="0"/>
              <a:t>чейка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0450" y="668541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Четыре атрибута ячейки: </a:t>
            </a:r>
          </a:p>
          <a:p>
            <a:pPr lvl="1"/>
            <a:r>
              <a:rPr lang="ru-RU" dirty="0" smtClean="0"/>
              <a:t>значение,</a:t>
            </a:r>
          </a:p>
          <a:p>
            <a:pPr lvl="1"/>
            <a:r>
              <a:rPr lang="ru-RU" dirty="0" smtClean="0"/>
              <a:t> формула, </a:t>
            </a:r>
          </a:p>
          <a:p>
            <a:pPr lvl="1"/>
            <a:r>
              <a:rPr lang="ru-RU" dirty="0" smtClean="0"/>
              <a:t>форматирование,</a:t>
            </a:r>
          </a:p>
          <a:p>
            <a:pPr lvl="1"/>
            <a:r>
              <a:rPr lang="ru-RU" dirty="0" smtClean="0"/>
              <a:t> комментарий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4567819" y="592817"/>
            <a:ext cx="4394931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Адрес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B2 </a:t>
            </a:r>
            <a:r>
              <a:rPr lang="ru-RU" sz="2000" dirty="0" smtClean="0"/>
              <a:t>(в том же листе)</a:t>
            </a:r>
            <a:endParaRPr lang="en-US" sz="2000" dirty="0" smtClean="0"/>
          </a:p>
          <a:p>
            <a:pPr lvl="1"/>
            <a:r>
              <a:rPr lang="en-US" dirty="0" smtClean="0"/>
              <a:t>TestSheet!B2</a:t>
            </a:r>
            <a:r>
              <a:rPr lang="ru-RU" dirty="0" smtClean="0"/>
              <a:t> </a:t>
            </a:r>
            <a:r>
              <a:rPr lang="ru-RU" sz="2000" dirty="0" smtClean="0"/>
              <a:t>(в том же файле)</a:t>
            </a:r>
            <a:endParaRPr lang="en-US" sz="2000" dirty="0" smtClean="0"/>
          </a:p>
          <a:p>
            <a:pPr lvl="1"/>
            <a:r>
              <a:rPr lang="en-US" dirty="0" smtClean="0"/>
              <a:t>[TestFile.xlsx]TestSheet!B2</a:t>
            </a:r>
            <a:r>
              <a:rPr lang="ru-RU" dirty="0" smtClean="0"/>
              <a:t> </a:t>
            </a:r>
            <a:r>
              <a:rPr lang="ru-RU" sz="2000" dirty="0" smtClean="0"/>
              <a:t>(в другом файле)</a:t>
            </a:r>
            <a:endParaRPr lang="en-US" sz="2000" dirty="0" smtClean="0"/>
          </a:p>
          <a:p>
            <a:pPr lvl="1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478791" y="3073878"/>
            <a:ext cx="7534758" cy="3756097"/>
            <a:chOff x="595865" y="2335697"/>
            <a:chExt cx="7534758" cy="3756097"/>
          </a:xfrm>
        </p:grpSpPr>
        <p:pic>
          <p:nvPicPr>
            <p:cNvPr id="4" name="Picture 23"/>
            <p:cNvPicPr>
              <a:picLocks noChangeAspect="1" noChangeArrowheads="1"/>
            </p:cNvPicPr>
            <p:nvPr/>
          </p:nvPicPr>
          <p:blipFill>
            <a:blip r:embed="rId2" cstate="print">
              <a:lum contrast="6000"/>
            </a:blip>
            <a:srcRect r="70738" b="77063"/>
            <a:stretch>
              <a:fillRect/>
            </a:stretch>
          </p:blipFill>
          <p:spPr bwMode="auto">
            <a:xfrm>
              <a:off x="2130425" y="2335697"/>
              <a:ext cx="4484687" cy="263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 Box 24"/>
            <p:cNvSpPr txBox="1">
              <a:spLocks noChangeArrowheads="1"/>
            </p:cNvSpPr>
            <p:nvPr/>
          </p:nvSpPr>
          <p:spPr bwMode="auto">
            <a:xfrm>
              <a:off x="595865" y="3173828"/>
              <a:ext cx="132238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/>
                <a:t>Значение</a:t>
              </a:r>
              <a:r>
                <a:rPr lang="ru-RU" dirty="0"/>
                <a:t>:</a:t>
              </a:r>
            </a:p>
            <a:p>
              <a:r>
                <a:rPr lang="ru-RU" dirty="0"/>
                <a:t> 170</a:t>
              </a:r>
            </a:p>
          </p:txBody>
        </p:sp>
        <p:sp>
          <p:nvSpPr>
            <p:cNvPr id="6" name="Text Box 25"/>
            <p:cNvSpPr txBox="1">
              <a:spLocks noChangeArrowheads="1"/>
            </p:cNvSpPr>
            <p:nvPr/>
          </p:nvSpPr>
          <p:spPr bwMode="auto">
            <a:xfrm>
              <a:off x="6827285" y="2907197"/>
              <a:ext cx="130333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/>
                <a:t>Формула:</a:t>
              </a:r>
            </a:p>
            <a:p>
              <a:r>
                <a:rPr lang="ru-RU" dirty="0"/>
                <a:t>=</a:t>
              </a:r>
              <a:r>
                <a:rPr lang="en-US" dirty="0"/>
                <a:t>A3*A4</a:t>
              </a:r>
              <a:endParaRPr lang="ru-RU" dirty="0"/>
            </a:p>
          </p:txBody>
        </p: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1563583" y="5177394"/>
              <a:ext cx="2239962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/>
                <a:t>Форматирование:</a:t>
              </a:r>
            </a:p>
            <a:p>
              <a:r>
                <a:rPr lang="en-US" sz="1200" dirty="0" err="1"/>
                <a:t>arial</a:t>
              </a:r>
              <a:r>
                <a:rPr lang="en-US" sz="1200" dirty="0"/>
                <a:t> 10, bold, </a:t>
              </a:r>
              <a:endParaRPr lang="ru-RU" sz="1200" dirty="0"/>
            </a:p>
            <a:p>
              <a:r>
                <a:rPr lang="en-US" sz="1200" dirty="0" err="1"/>
                <a:t>правое</a:t>
              </a:r>
              <a:r>
                <a:rPr lang="en-US" sz="1200" dirty="0"/>
                <a:t> </a:t>
              </a:r>
              <a:r>
                <a:rPr lang="en-US" sz="1200" dirty="0" err="1"/>
                <a:t>выравнивание</a:t>
              </a:r>
              <a:r>
                <a:rPr lang="ru-RU" sz="1200" dirty="0"/>
                <a:t>, </a:t>
              </a:r>
            </a:p>
            <a:p>
              <a:r>
                <a:rPr lang="ru-RU" sz="1200" dirty="0"/>
                <a:t>общий формат числа и </a:t>
              </a:r>
              <a:r>
                <a:rPr lang="ru-RU" sz="1200" dirty="0" err="1"/>
                <a:t>т.д</a:t>
              </a:r>
              <a:endParaRPr lang="ru-RU" sz="1200" dirty="0"/>
            </a:p>
          </p:txBody>
        </p:sp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>
              <a:off x="4572000" y="5178568"/>
              <a:ext cx="17303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/>
                <a:t>Комментарий</a:t>
              </a:r>
            </a:p>
          </p:txBody>
        </p:sp>
        <p:sp>
          <p:nvSpPr>
            <p:cNvPr id="9" name="Line 29"/>
            <p:cNvSpPr>
              <a:spLocks noChangeShapeType="1"/>
            </p:cNvSpPr>
            <p:nvPr/>
          </p:nvSpPr>
          <p:spPr bwMode="auto">
            <a:xfrm>
              <a:off x="1918252" y="3548547"/>
              <a:ext cx="1396448" cy="3651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30"/>
            <p:cNvSpPr>
              <a:spLocks noChangeShapeType="1"/>
            </p:cNvSpPr>
            <p:nvPr/>
          </p:nvSpPr>
          <p:spPr bwMode="auto">
            <a:xfrm flipV="1">
              <a:off x="2683564" y="3994635"/>
              <a:ext cx="891485" cy="112698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 flipH="1" flipV="1">
              <a:off x="4532312" y="3162784"/>
              <a:ext cx="2294973" cy="110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 flipH="1" flipV="1">
              <a:off x="5021262" y="4437546"/>
              <a:ext cx="385625" cy="6840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56BC5-90EE-4B60-BCB9-637AD53861E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053293" y="232665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Skip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07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Совместимость таблиц. </a:t>
            </a:r>
            <a:br>
              <a:rPr lang="ru-RU" dirty="0" smtClean="0"/>
            </a:br>
            <a:r>
              <a:rPr lang="ru-RU" dirty="0" smtClean="0"/>
              <a:t>Функция ВПР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1946" y="2712720"/>
            <a:ext cx="8120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подсказках есть ссылка на объяснение этой функции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730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5400"/>
            <a:ext cx="8226425" cy="1143000"/>
          </a:xfrm>
          <a:noFill/>
          <a:ln/>
        </p:spPr>
        <p:txBody>
          <a:bodyPr/>
          <a:lstStyle/>
          <a:p>
            <a:r>
              <a:rPr lang="ru-RU" smtClean="0"/>
              <a:t>ВПР (</a:t>
            </a:r>
            <a:r>
              <a:rPr lang="en-US" smtClean="0"/>
              <a:t>VLOOKUP)</a:t>
            </a:r>
            <a:endParaRPr lang="ru-RU" smtClean="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 r="75969" b="40688"/>
          <a:stretch>
            <a:fillRect/>
          </a:stretch>
        </p:blipFill>
        <p:spPr bwMode="auto">
          <a:xfrm>
            <a:off x="4787900" y="1125538"/>
            <a:ext cx="2798763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4" cstate="print"/>
          <a:srcRect r="71478" b="37434"/>
          <a:stretch>
            <a:fillRect/>
          </a:stretch>
        </p:blipFill>
        <p:spPr bwMode="auto">
          <a:xfrm>
            <a:off x="539750" y="1125538"/>
            <a:ext cx="31527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37" name="Line 5"/>
          <p:cNvSpPr>
            <a:spLocks noChangeShapeType="1"/>
          </p:cNvSpPr>
          <p:nvPr/>
        </p:nvSpPr>
        <p:spPr bwMode="auto">
          <a:xfrm flipV="1">
            <a:off x="3059113" y="2781300"/>
            <a:ext cx="3384550" cy="1223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 flipV="1">
            <a:off x="3059113" y="3213100"/>
            <a:ext cx="3384550" cy="792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3059113" y="4005263"/>
            <a:ext cx="3313112" cy="719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1763713" y="6381750"/>
            <a:ext cx="431800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6011863" y="6381750"/>
            <a:ext cx="431800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ru-RU" sz="4000" smtClean="0"/>
              <a:t>ВПР (</a:t>
            </a:r>
            <a:r>
              <a:rPr lang="en-US" sz="4000" smtClean="0"/>
              <a:t>VLOOKUP)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искомое значение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 t="6493" r="51393" b="28984"/>
          <a:stretch>
            <a:fillRect/>
          </a:stretch>
        </p:blipFill>
        <p:spPr bwMode="auto">
          <a:xfrm>
            <a:off x="3924300" y="1557338"/>
            <a:ext cx="4824413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34925" y="1936750"/>
            <a:ext cx="3816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u="sng"/>
              <a:t>Искомое значение (</a:t>
            </a:r>
            <a:r>
              <a:rPr lang="en-US" u="sng"/>
              <a:t>lookup_value)</a:t>
            </a:r>
            <a:endParaRPr lang="ru-RU" u="sng"/>
          </a:p>
          <a:p>
            <a:endParaRPr lang="en-US" u="sng"/>
          </a:p>
          <a:p>
            <a:r>
              <a:rPr lang="ru-RU"/>
              <a:t>адрес интервала ячеек, содержащих идентификатор (в данном случае, код остатка), который нужно найти в первой колонке 1й таблицы </a:t>
            </a:r>
          </a:p>
          <a:p>
            <a:endParaRPr lang="ru-RU"/>
          </a:p>
          <a:p>
            <a:r>
              <a:rPr lang="ru-RU" sz="1400"/>
              <a:t>*Ссылка указывает название листа и интервал данных</a:t>
            </a:r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6084888" y="6381750"/>
            <a:ext cx="431800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ru-RU" sz="4000" smtClean="0">
                <a:effectLst/>
              </a:rPr>
              <a:t>ВПР (</a:t>
            </a:r>
            <a:r>
              <a:rPr lang="en-US" sz="4000" smtClean="0">
                <a:effectLst/>
              </a:rPr>
              <a:t>VLOOKUP)</a:t>
            </a:r>
            <a:r>
              <a:rPr lang="ru-RU" sz="4000" smtClean="0">
                <a:effectLst/>
              </a:rPr>
              <a:t/>
            </a:r>
            <a:br>
              <a:rPr lang="ru-RU" sz="4000" smtClean="0">
                <a:effectLst/>
              </a:rPr>
            </a:br>
            <a:r>
              <a:rPr lang="ru-RU" sz="4000" smtClean="0">
                <a:effectLst/>
              </a:rPr>
              <a:t>таблица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4925" y="1341438"/>
            <a:ext cx="38163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u="sng"/>
              <a:t>таблица (</a:t>
            </a:r>
            <a:r>
              <a:rPr lang="en-US" u="sng"/>
              <a:t>table_array)</a:t>
            </a:r>
            <a:endParaRPr lang="ru-RU" u="sng"/>
          </a:p>
          <a:p>
            <a:endParaRPr lang="en-US" u="sng"/>
          </a:p>
          <a:p>
            <a:r>
              <a:rPr lang="ru-RU"/>
              <a:t>адрес таблицы (1), в первой колонке которой следует искать заданный идентификатор (а/к)</a:t>
            </a:r>
          </a:p>
          <a:p>
            <a:endParaRPr lang="ru-RU"/>
          </a:p>
          <a:p>
            <a:r>
              <a:rPr lang="ru-RU" u="sng"/>
              <a:t>номер_столбца (</a:t>
            </a:r>
            <a:r>
              <a:rPr lang="en-US" u="sng"/>
              <a:t>Col_index_num)</a:t>
            </a:r>
            <a:endParaRPr lang="en-US"/>
          </a:p>
          <a:p>
            <a:r>
              <a:rPr lang="ru-RU"/>
              <a:t>из табл.1,который содержит необходимые значения для табл.2 (второй столбец)</a:t>
            </a:r>
          </a:p>
          <a:p>
            <a:endParaRPr lang="ru-RU"/>
          </a:p>
          <a:p>
            <a:r>
              <a:rPr lang="ru-RU" u="sng"/>
              <a:t>интервальный_просмотр (</a:t>
            </a:r>
            <a:r>
              <a:rPr lang="en-US" u="sng"/>
              <a:t>range_lookup)</a:t>
            </a:r>
            <a:endParaRPr lang="ru-RU" u="sng"/>
          </a:p>
          <a:p>
            <a:r>
              <a:rPr lang="ru-RU"/>
              <a:t>указать ЛОЖЬ, чтобы всё получилось ;)</a:t>
            </a:r>
          </a:p>
        </p:txBody>
      </p:sp>
      <p:sp>
        <p:nvSpPr>
          <p:cNvPr id="99332" name="Oval 4"/>
          <p:cNvSpPr>
            <a:spLocks noChangeArrowheads="1"/>
          </p:cNvSpPr>
          <p:nvPr/>
        </p:nvSpPr>
        <p:spPr bwMode="auto">
          <a:xfrm>
            <a:off x="6084888" y="6381750"/>
            <a:ext cx="431800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 cstate="print"/>
          <a:srcRect t="6476" r="51941" b="28000"/>
          <a:stretch>
            <a:fillRect/>
          </a:stretch>
        </p:blipFill>
        <p:spPr bwMode="auto">
          <a:xfrm>
            <a:off x="3929063" y="1484313"/>
            <a:ext cx="4746625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4450"/>
            <a:ext cx="8226425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sz="4000" smtClean="0"/>
              <a:t>ВПР (</a:t>
            </a:r>
            <a:r>
              <a:rPr lang="en-US" sz="4000" smtClean="0"/>
              <a:t>VLOOKUP)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результат		распространение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 l="5070" t="5762" r="63821" b="41684"/>
          <a:stretch>
            <a:fillRect/>
          </a:stretch>
        </p:blipFill>
        <p:spPr bwMode="auto">
          <a:xfrm>
            <a:off x="107950" y="1557338"/>
            <a:ext cx="374967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 cstate="print"/>
          <a:srcRect l="4857" t="6032" r="59499" b="40237"/>
          <a:stretch>
            <a:fillRect/>
          </a:stretch>
        </p:blipFill>
        <p:spPr bwMode="auto">
          <a:xfrm>
            <a:off x="4616450" y="1557338"/>
            <a:ext cx="42037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5416550" y="6400800"/>
            <a:ext cx="2679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$ </a:t>
            </a:r>
            <a:r>
              <a:rPr lang="ru-RU"/>
              <a:t>закрепить области!!!!!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Ввод </a:t>
            </a:r>
            <a:r>
              <a:rPr lang="ru-RU" dirty="0"/>
              <a:t>данных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3200" dirty="0" smtClean="0"/>
              <a:t>С помощью мастера импорта</a:t>
            </a:r>
          </a:p>
          <a:p>
            <a:pPr lvl="1"/>
            <a:r>
              <a:rPr lang="ru-RU" dirty="0" smtClean="0"/>
              <a:t>Из текстового файла</a:t>
            </a:r>
            <a:endParaRPr lang="en-US" dirty="0" smtClean="0"/>
          </a:p>
          <a:p>
            <a:pPr lvl="1"/>
            <a:r>
              <a:rPr lang="ru-RU" dirty="0" smtClean="0"/>
              <a:t>Путем копирования</a:t>
            </a:r>
          </a:p>
          <a:p>
            <a:r>
              <a:rPr lang="ru-RU" dirty="0" smtClean="0"/>
              <a:t>Путем </a:t>
            </a:r>
            <a:r>
              <a:rPr lang="ru-RU" dirty="0" err="1" smtClean="0"/>
              <a:t>автозаполнения</a:t>
            </a:r>
            <a:endParaRPr lang="ru-RU" dirty="0" smtClean="0"/>
          </a:p>
          <a:p>
            <a:pPr lvl="1"/>
            <a:r>
              <a:rPr lang="ru-RU" dirty="0" smtClean="0"/>
              <a:t>Копирование вниз </a:t>
            </a:r>
            <a:r>
              <a:rPr lang="en-US" dirty="0" smtClean="0"/>
              <a:t>(Ctrl-D) </a:t>
            </a:r>
            <a:r>
              <a:rPr lang="ru-RU" dirty="0" smtClean="0"/>
              <a:t>и вправо </a:t>
            </a:r>
            <a:r>
              <a:rPr lang="en-US" dirty="0" smtClean="0"/>
              <a:t>(Ctrl-R)</a:t>
            </a:r>
          </a:p>
          <a:p>
            <a:pPr lvl="1"/>
            <a:r>
              <a:rPr lang="ru-RU" dirty="0" smtClean="0"/>
              <a:t>Арифметическая прогрессия</a:t>
            </a:r>
          </a:p>
          <a:p>
            <a:r>
              <a:rPr lang="ru-RU" dirty="0" smtClean="0"/>
              <a:t>Путем вычисления значений. Формулы.</a:t>
            </a:r>
          </a:p>
          <a:p>
            <a:r>
              <a:rPr lang="ru-RU" dirty="0" smtClean="0"/>
              <a:t>Разбить тексты в колонке </a:t>
            </a:r>
            <a:r>
              <a:rPr lang="ru-RU" dirty="0" err="1" smtClean="0"/>
              <a:t>постолбцам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Импорт данных из текста</a:t>
            </a:r>
          </a:p>
        </p:txBody>
      </p:sp>
      <p:pic>
        <p:nvPicPr>
          <p:cNvPr id="92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88"/>
            <a:ext cx="8229600" cy="6612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Питон ПРОТИВ </a:t>
            </a:r>
            <a:r>
              <a:rPr lang="en-US" dirty="0" smtClean="0"/>
              <a:t>Excel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8" name="Picture 4" descr="http://jewelpreciousmetal.ru/images/tucson/tucson63.jpg"/>
          <p:cNvPicPr>
            <a:picLocks noChangeAspect="1" noChangeArrowheads="1"/>
          </p:cNvPicPr>
          <p:nvPr/>
        </p:nvPicPr>
        <p:blipFill>
          <a:blip r:embed="rId3" cstate="print"/>
          <a:srcRect b="29073"/>
          <a:stretch>
            <a:fillRect/>
          </a:stretch>
        </p:blipFill>
        <p:spPr bwMode="auto">
          <a:xfrm>
            <a:off x="4774602" y="4009800"/>
            <a:ext cx="3810000" cy="21955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51451" y="6235093"/>
            <a:ext cx="505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Изумруд после обработки </a:t>
            </a:r>
            <a:r>
              <a:rPr lang="en-US" sz="2400" b="1" dirty="0" smtClean="0"/>
              <a:t>Excel</a:t>
            </a:r>
            <a:endParaRPr lang="ru-RU" sz="2400" b="1" dirty="0"/>
          </a:p>
        </p:txBody>
      </p:sp>
      <p:sp>
        <p:nvSpPr>
          <p:cNvPr id="1030" name="AutoShape 6" descr="https://uploads.toptal.io/blog/image/379/toptal-blog-image-13971790198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uploads.toptal.io/blog/image/379/toptal-blog-image-13971790198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uploads.toptal.io/blog/image/379/toptal-blog-image-13971790198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952500"/>
            <a:ext cx="2790825" cy="242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58343" y="596384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Python Guru or Snake in the Grass?</a:t>
            </a:r>
            <a:endParaRPr lang="en-US" b="1" dirty="0"/>
          </a:p>
        </p:txBody>
      </p:sp>
      <p:pic>
        <p:nvPicPr>
          <p:cNvPr id="14" name="Picture 12" descr="Картинки по запросу обработка изумру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1549" y="1570038"/>
            <a:ext cx="3793625" cy="2410068"/>
          </a:xfrm>
          <a:prstGeom prst="rect">
            <a:avLst/>
          </a:prstGeom>
          <a:noFill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089" y="4014789"/>
            <a:ext cx="2843211" cy="284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01193" y="3606284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Python</a:t>
            </a:r>
            <a:r>
              <a:rPr lang="ru-RU" b="1" dirty="0" smtClean="0"/>
              <a:t> </a:t>
            </a:r>
            <a:r>
              <a:rPr lang="en-US" b="1" dirty="0" smtClean="0"/>
              <a:t>for dummy</a:t>
            </a:r>
            <a:endParaRPr lang="en-US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06484" y="628883"/>
            <a:ext cx="56668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	</a:t>
            </a:r>
            <a:r>
              <a:rPr lang="en-US" sz="2400" b="1" dirty="0" smtClean="0"/>
              <a:t>Excel - </a:t>
            </a:r>
            <a:r>
              <a:rPr lang="ru-RU" sz="2400" b="1" dirty="0" smtClean="0"/>
              <a:t>улучшенный </a:t>
            </a:r>
            <a:r>
              <a:rPr lang="ru-RU" sz="2400" b="1" dirty="0" err="1"/>
              <a:t>гематрат</a:t>
            </a:r>
            <a:r>
              <a:rPr lang="ru-RU" sz="2400" b="1" dirty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        (определение из словаря)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Импорт данных из текста</a:t>
            </a:r>
          </a:p>
        </p:txBody>
      </p:sp>
      <p:pic>
        <p:nvPicPr>
          <p:cNvPr id="1024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2630" b="23050"/>
          <a:stretch>
            <a:fillRect/>
          </a:stretch>
        </p:blipFill>
        <p:spPr>
          <a:xfrm>
            <a:off x="792163" y="1403350"/>
            <a:ext cx="7313612" cy="5454650"/>
          </a:xfrm>
        </p:spPr>
      </p:pic>
      <p:sp>
        <p:nvSpPr>
          <p:cNvPr id="10244" name="Line 7"/>
          <p:cNvSpPr>
            <a:spLocks noChangeShapeType="1"/>
          </p:cNvSpPr>
          <p:nvPr/>
        </p:nvSpPr>
        <p:spPr bwMode="auto">
          <a:xfrm flipH="1" flipV="1">
            <a:off x="1755775" y="3052763"/>
            <a:ext cx="1560513" cy="1047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996950" y="2663825"/>
            <a:ext cx="267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</a:rPr>
              <a:t>Тип текстовой таблицы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6499225" y="2541588"/>
            <a:ext cx="1308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</a:rPr>
              <a:t>Кодировка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7" name="Line 13"/>
          <p:cNvSpPr>
            <a:spLocks noChangeShapeType="1"/>
          </p:cNvSpPr>
          <p:nvPr/>
        </p:nvSpPr>
        <p:spPr bwMode="auto">
          <a:xfrm flipH="1">
            <a:off x="6735763" y="2971800"/>
            <a:ext cx="427037" cy="1570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78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Импорт данных из текста</a:t>
            </a:r>
            <a:endParaRPr lang="en-US" smtClean="0"/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 cstate="print"/>
          <a:srcRect r="23192" b="22415"/>
          <a:stretch>
            <a:fillRect/>
          </a:stretch>
        </p:blipFill>
        <p:spPr bwMode="auto">
          <a:xfrm>
            <a:off x="731838" y="1392238"/>
            <a:ext cx="7361237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Line 8"/>
          <p:cNvSpPr>
            <a:spLocks noChangeShapeType="1"/>
          </p:cNvSpPr>
          <p:nvPr/>
        </p:nvSpPr>
        <p:spPr bwMode="auto">
          <a:xfrm flipH="1" flipV="1">
            <a:off x="2200275" y="3052763"/>
            <a:ext cx="1560513" cy="1047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1441450" y="2663825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</a:rPr>
              <a:t>Разделители данных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 noChangeArrowheads="1"/>
          </p:cNvPicPr>
          <p:nvPr/>
        </p:nvPicPr>
        <p:blipFill>
          <a:blip r:embed="rId3" cstate="print"/>
          <a:srcRect r="23047" b="22589"/>
          <a:stretch>
            <a:fillRect/>
          </a:stretch>
        </p:blipFill>
        <p:spPr bwMode="auto">
          <a:xfrm>
            <a:off x="0" y="1096963"/>
            <a:ext cx="763587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2275"/>
            <a:ext cx="9144000" cy="577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Импорт данных из текста</a:t>
            </a:r>
            <a:endParaRPr lang="en-US" sz="4000" smtClean="0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 flipV="1">
            <a:off x="6386513" y="2625725"/>
            <a:ext cx="1179512" cy="1158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7573963" y="1925638"/>
            <a:ext cx="17049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/>
              <a:t>Определение </a:t>
            </a:r>
          </a:p>
          <a:p>
            <a:pPr eaLnBrk="0" hangingPunct="0"/>
            <a:r>
              <a:rPr lang="ru-RU"/>
              <a:t>типа данных </a:t>
            </a:r>
          </a:p>
          <a:p>
            <a:pPr eaLnBrk="0" hangingPunct="0"/>
            <a:r>
              <a:rPr lang="ru-RU"/>
              <a:t>в колонке</a:t>
            </a:r>
            <a:endParaRPr lang="en-US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143000"/>
          </a:xfrm>
        </p:spPr>
        <p:txBody>
          <a:bodyPr/>
          <a:lstStyle/>
          <a:p>
            <a:pPr eaLnBrk="1" hangingPunct="1"/>
            <a:r>
              <a:rPr lang="ru-RU" sz="4400" smtClean="0"/>
              <a:t>Ввод данных</a:t>
            </a:r>
            <a:endParaRPr lang="en-US" sz="4400" smtClean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 t="4442" r="69333" b="2614"/>
          <a:stretch>
            <a:fillRect/>
          </a:stretch>
        </p:blipFill>
        <p:spPr bwMode="auto">
          <a:xfrm>
            <a:off x="477838" y="1530350"/>
            <a:ext cx="23368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187450" y="1031875"/>
            <a:ext cx="80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Меню</a:t>
            </a:r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686175" y="1031875"/>
            <a:ext cx="927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Курсор</a:t>
            </a:r>
            <a:endParaRPr lang="en-US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718175" y="1052513"/>
            <a:ext cx="142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Прогрессия</a:t>
            </a:r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82938" y="1512888"/>
            <a:ext cx="1951037" cy="5100637"/>
            <a:chOff x="2005" y="953"/>
            <a:chExt cx="1229" cy="3213"/>
          </a:xfrm>
        </p:grpSpPr>
        <p:pic>
          <p:nvPicPr>
            <p:cNvPr id="32783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t="4849" r="74396" b="1859"/>
            <a:stretch>
              <a:fillRect/>
            </a:stretch>
          </p:blipFill>
          <p:spPr bwMode="auto">
            <a:xfrm>
              <a:off x="2005" y="953"/>
              <a:ext cx="1229" cy="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784" name="Group 9"/>
            <p:cNvGrpSpPr>
              <a:grpSpLocks/>
            </p:cNvGrpSpPr>
            <p:nvPr/>
          </p:nvGrpSpPr>
          <p:grpSpPr bwMode="auto">
            <a:xfrm>
              <a:off x="2862" y="2712"/>
              <a:ext cx="132" cy="120"/>
              <a:chOff x="2736" y="2844"/>
              <a:chExt cx="132" cy="120"/>
            </a:xfrm>
          </p:grpSpPr>
          <p:sp>
            <p:nvSpPr>
              <p:cNvPr id="32785" name="Line 10"/>
              <p:cNvSpPr>
                <a:spLocks noChangeShapeType="1"/>
              </p:cNvSpPr>
              <p:nvPr/>
            </p:nvSpPr>
            <p:spPr bwMode="auto">
              <a:xfrm>
                <a:off x="2736" y="2898"/>
                <a:ext cx="132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6" name="Line 11"/>
              <p:cNvSpPr>
                <a:spLocks noChangeShapeType="1"/>
              </p:cNvSpPr>
              <p:nvPr/>
            </p:nvSpPr>
            <p:spPr bwMode="auto">
              <a:xfrm flipH="1" flipV="1">
                <a:off x="2808" y="2844"/>
                <a:ext cx="0" cy="12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495925" y="1447800"/>
            <a:ext cx="3559175" cy="5286375"/>
            <a:chOff x="3462" y="912"/>
            <a:chExt cx="2242" cy="3330"/>
          </a:xfrm>
        </p:grpSpPr>
        <p:grpSp>
          <p:nvGrpSpPr>
            <p:cNvPr id="32777" name="Group 13"/>
            <p:cNvGrpSpPr>
              <a:grpSpLocks/>
            </p:cNvGrpSpPr>
            <p:nvPr/>
          </p:nvGrpSpPr>
          <p:grpSpPr bwMode="auto">
            <a:xfrm>
              <a:off x="3462" y="912"/>
              <a:ext cx="2184" cy="3330"/>
              <a:chOff x="3462" y="912"/>
              <a:chExt cx="2184" cy="3330"/>
            </a:xfrm>
          </p:grpSpPr>
          <p:grpSp>
            <p:nvGrpSpPr>
              <p:cNvPr id="32779" name="Group 14"/>
              <p:cNvGrpSpPr>
                <a:grpSpLocks/>
              </p:cNvGrpSpPr>
              <p:nvPr/>
            </p:nvGrpSpPr>
            <p:grpSpPr bwMode="auto">
              <a:xfrm>
                <a:off x="3462" y="912"/>
                <a:ext cx="2124" cy="3330"/>
                <a:chOff x="3462" y="912"/>
                <a:chExt cx="2124" cy="3330"/>
              </a:xfrm>
            </p:grpSpPr>
            <p:pic>
              <p:nvPicPr>
                <p:cNvPr id="32781" name="Picture 1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4471" r="75999" b="1103"/>
                <a:stretch>
                  <a:fillRect/>
                </a:stretch>
              </p:blipFill>
              <p:spPr bwMode="auto">
                <a:xfrm>
                  <a:off x="3462" y="912"/>
                  <a:ext cx="1152" cy="3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82" name="Picture 1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732" y="3036"/>
                  <a:ext cx="1854" cy="12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2780" name="Text Box 17"/>
              <p:cNvSpPr txBox="1">
                <a:spLocks noChangeArrowheads="1"/>
              </p:cNvSpPr>
              <p:nvPr/>
            </p:nvSpPr>
            <p:spPr bwMode="auto">
              <a:xfrm>
                <a:off x="4700" y="933"/>
                <a:ext cx="946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Меню </a:t>
                </a:r>
                <a:r>
                  <a:rPr lang="en-US"/>
                  <a:t>–</a:t>
                </a:r>
                <a:r>
                  <a:rPr lang="ru-RU"/>
                  <a:t> </a:t>
                </a:r>
              </a:p>
              <a:p>
                <a:r>
                  <a:rPr lang="ru-RU"/>
                  <a:t>Правка </a:t>
                </a:r>
                <a:r>
                  <a:rPr lang="en-US"/>
                  <a:t>–</a:t>
                </a:r>
                <a:endParaRPr lang="ru-RU"/>
              </a:p>
              <a:p>
                <a:r>
                  <a:rPr lang="ru-RU"/>
                  <a:t>Заполнить </a:t>
                </a:r>
                <a:r>
                  <a:rPr lang="en-US"/>
                  <a:t>–</a:t>
                </a:r>
                <a:endParaRPr lang="ru-RU"/>
              </a:p>
              <a:p>
                <a:r>
                  <a:rPr lang="ru-RU"/>
                  <a:t>Прогрессия </a:t>
                </a:r>
                <a:endParaRPr lang="en-US"/>
              </a:p>
            </p:txBody>
          </p:sp>
        </p:grpSp>
        <p:sp>
          <p:nvSpPr>
            <p:cNvPr id="32778" name="Text Box 18"/>
            <p:cNvSpPr txBox="1">
              <a:spLocks noChangeArrowheads="1"/>
            </p:cNvSpPr>
            <p:nvPr/>
          </p:nvSpPr>
          <p:spPr bwMode="auto">
            <a:xfrm>
              <a:off x="4700" y="1941"/>
              <a:ext cx="10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Menu</a:t>
              </a:r>
              <a:r>
                <a:rPr lang="ru-RU"/>
                <a:t> </a:t>
              </a:r>
              <a:r>
                <a:rPr lang="en-US"/>
                <a:t>–</a:t>
              </a:r>
              <a:r>
                <a:rPr lang="ru-RU"/>
                <a:t> </a:t>
              </a:r>
              <a:r>
                <a:rPr lang="en-US"/>
                <a:t>Edit</a:t>
              </a:r>
              <a:r>
                <a:rPr lang="ru-RU"/>
                <a:t> </a:t>
              </a:r>
              <a:r>
                <a:rPr lang="en-US"/>
                <a:t>–</a:t>
              </a:r>
              <a:endParaRPr lang="ru-RU"/>
            </a:p>
            <a:p>
              <a:r>
                <a:rPr lang="en-US"/>
                <a:t>Fill</a:t>
              </a:r>
              <a:r>
                <a:rPr lang="ru-RU"/>
                <a:t> </a:t>
              </a:r>
              <a:r>
                <a:rPr lang="en-US"/>
                <a:t>– Series</a:t>
              </a:r>
              <a:r>
                <a:rPr lang="ru-RU"/>
                <a:t> </a:t>
              </a:r>
              <a:endParaRPr lang="en-US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З</a:t>
            </a:r>
            <a:r>
              <a:rPr lang="ru-RU" dirty="0" smtClean="0"/>
              <a:t>акрепление </a:t>
            </a:r>
            <a:r>
              <a:rPr lang="ru-RU" dirty="0" smtClean="0"/>
              <a:t>областей</a:t>
            </a:r>
            <a:endParaRPr lang="ru-RU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 l="21210" t="17409" r="52129" b="34576"/>
          <a:stretch>
            <a:fillRect/>
          </a:stretch>
        </p:blipFill>
        <p:spPr bwMode="auto">
          <a:xfrm>
            <a:off x="120650" y="1428750"/>
            <a:ext cx="28321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 l="21066" t="17436" r="52199" b="34724"/>
          <a:stretch>
            <a:fillRect/>
          </a:stretch>
        </p:blipFill>
        <p:spPr bwMode="auto">
          <a:xfrm>
            <a:off x="3187700" y="1428750"/>
            <a:ext cx="28448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 cstate="print"/>
          <a:srcRect l="21220" t="17294" r="51968" b="34576"/>
          <a:stretch>
            <a:fillRect/>
          </a:stretch>
        </p:blipFill>
        <p:spPr bwMode="auto">
          <a:xfrm>
            <a:off x="6299200" y="1412875"/>
            <a:ext cx="284480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Круговая стрелка 7"/>
          <p:cNvSpPr/>
          <p:nvPr/>
        </p:nvSpPr>
        <p:spPr>
          <a:xfrm rot="10800000" flipH="1">
            <a:off x="2484438" y="4046538"/>
            <a:ext cx="1309687" cy="1181100"/>
          </a:xfrm>
          <a:prstGeom prst="circularArrow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руговая стрелка 8"/>
          <p:cNvSpPr/>
          <p:nvPr/>
        </p:nvSpPr>
        <p:spPr>
          <a:xfrm rot="10800000" flipH="1">
            <a:off x="5494338" y="4022725"/>
            <a:ext cx="1309687" cy="1181100"/>
          </a:xfrm>
          <a:prstGeom prst="circularArrow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327025" y="5151438"/>
            <a:ext cx="2233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выделить границу закрепления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3521075" y="5173663"/>
            <a:ext cx="2232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Окно → Закрепить области</a:t>
            </a: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6332538" y="5159375"/>
            <a:ext cx="24606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области закреплены и видны постоянно при прокрутке листа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8226425" cy="9223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Числовая функция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10139"/>
            <a:ext cx="6034617" cy="4525963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3025"/>
            <a:ext cx="8226425" cy="10191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Текстовая функция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3399" b="22768"/>
          <a:stretch>
            <a:fillRect/>
          </a:stretch>
        </p:blipFill>
        <p:spPr>
          <a:xfrm>
            <a:off x="803275" y="1179513"/>
            <a:ext cx="7505700" cy="5675312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96838"/>
            <a:ext cx="8226425" cy="85883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Мастер функций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3663" b="22803"/>
          <a:stretch>
            <a:fillRect/>
          </a:stretch>
        </p:blipFill>
        <p:spPr>
          <a:xfrm>
            <a:off x="969963" y="1589088"/>
            <a:ext cx="6948487" cy="5268912"/>
          </a:xfrm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41325" y="928688"/>
            <a:ext cx="277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Menu</a:t>
            </a:r>
            <a:r>
              <a:rPr lang="ru-RU"/>
              <a:t> </a:t>
            </a:r>
            <a:r>
              <a:rPr lang="en-US"/>
              <a:t>– Insert</a:t>
            </a:r>
            <a:r>
              <a:rPr lang="ru-RU"/>
              <a:t> </a:t>
            </a:r>
            <a:r>
              <a:rPr lang="en-US"/>
              <a:t>–</a:t>
            </a:r>
            <a:r>
              <a:rPr lang="ru-RU"/>
              <a:t>  </a:t>
            </a:r>
            <a:r>
              <a:rPr lang="en-US"/>
              <a:t>Function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5856288" y="928688"/>
            <a:ext cx="311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Меню </a:t>
            </a:r>
            <a:r>
              <a:rPr lang="en-US"/>
              <a:t>– </a:t>
            </a:r>
            <a:r>
              <a:rPr lang="ru-RU"/>
              <a:t>Вставка </a:t>
            </a:r>
            <a:r>
              <a:rPr lang="en-US"/>
              <a:t>–</a:t>
            </a:r>
            <a:r>
              <a:rPr lang="ru-RU"/>
              <a:t>  Функция</a:t>
            </a:r>
            <a:endParaRPr lang="en-US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55563"/>
            <a:ext cx="8226425" cy="896937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 smtClean="0"/>
              <a:t>Мастер функций</a:t>
            </a:r>
            <a:endParaRPr lang="en-US" sz="6600" dirty="0" smtClean="0"/>
          </a:p>
        </p:txBody>
      </p:sp>
      <p:pic>
        <p:nvPicPr>
          <p:cNvPr id="20483" name="Picture 12"/>
          <p:cNvPicPr>
            <a:picLocks noChangeAspect="1" noChangeArrowheads="1"/>
          </p:cNvPicPr>
          <p:nvPr/>
        </p:nvPicPr>
        <p:blipFill>
          <a:blip r:embed="rId3" cstate="print"/>
          <a:srcRect r="23424" b="23167"/>
          <a:stretch>
            <a:fillRect/>
          </a:stretch>
        </p:blipFill>
        <p:spPr bwMode="auto">
          <a:xfrm>
            <a:off x="679450" y="985838"/>
            <a:ext cx="7802563" cy="5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Молния 3"/>
          <p:cNvSpPr/>
          <p:nvPr/>
        </p:nvSpPr>
        <p:spPr>
          <a:xfrm rot="19606840" flipH="1">
            <a:off x="6408738" y="3422650"/>
            <a:ext cx="385762" cy="244475"/>
          </a:xfrm>
          <a:prstGeom prst="lightningBolt">
            <a:avLst/>
          </a:prstGeom>
          <a:solidFill>
            <a:srgbClr val="FFFF00"/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12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Питон ПРОТИВ </a:t>
            </a:r>
            <a:r>
              <a:rPr lang="en-US" dirty="0" smtClean="0"/>
              <a:t>Excel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069488"/>
              </p:ext>
            </p:extLst>
          </p:nvPr>
        </p:nvGraphicFramePr>
        <p:xfrm>
          <a:off x="273685" y="612006"/>
          <a:ext cx="8596630" cy="6109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789680"/>
                <a:gridCol w="2978150"/>
              </a:tblGrid>
              <a:tr h="45085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python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Excel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659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Объём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данных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ограничен  только  памятью компьютера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Не более 1млн строк в таблице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4058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Время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работы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Можно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оптимизировать алгоритм, переписать  его на другом языке программирования,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C++,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например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При 1млн строк даже некоторые простые функции работают часы.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4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Гибкость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надо ЗАРАНЕЕ знать (придумать) алгоритм, параметры, которые можно менять, способ представления результата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Можно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быстро менять способ обработки и представления тех же самых данных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484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Квалификация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Выше секретарши вплоть до гуру по программированию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от секретарши до квалифицированного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биоинформатика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84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Доступность графических средств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Доступны, но сложнее в освоении и быстроте адаптации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Просты, доступны,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ограниченном, но достаточном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объёме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уйти от скучного рассказа?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521208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Форматы ячеек. Демонстрация. Таблица размеров геномов.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Список функций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Распространение данных. Демонстрация: </a:t>
            </a:r>
            <a:br>
              <a:rPr lang="ru-RU" dirty="0" smtClean="0"/>
            </a:br>
            <a:r>
              <a:rPr lang="ru-RU" dirty="0" smtClean="0"/>
              <a:t>вычисление интеграла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Специальная вставка. Демонстрация</a:t>
            </a:r>
            <a:r>
              <a:rPr lang="en-US" dirty="0" smtClean="0"/>
              <a:t> – pr12 </a:t>
            </a:r>
            <a:r>
              <a:rPr lang="ru-RU" dirty="0" smtClean="0"/>
              <a:t>в ведомости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Гистограммы. Демонстрация – </a:t>
            </a:r>
            <a:r>
              <a:rPr lang="en-US" dirty="0" smtClean="0"/>
              <a:t>Bse634I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Статистика.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Демонстрация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Импорт с приключениями.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Выполнение задания «в классе»  </a:t>
            </a:r>
          </a:p>
          <a:p>
            <a:pPr marL="457200" lvl="1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Форматы ячеек.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Демонстрация </a:t>
            </a:r>
            <a:r>
              <a:rPr lang="ru-RU" dirty="0" smtClean="0"/>
              <a:t>- страница размеров геномов</a:t>
            </a:r>
          </a:p>
          <a:p>
            <a:pPr lvl="1"/>
            <a:r>
              <a:rPr lang="ru-RU" dirty="0" smtClean="0"/>
              <a:t>Размеры геномов (найти сумму длин)</a:t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Задание: скопировать страницу и отформатировать (числа, заголовки, ширина столбца, переносить ли текст в ячейке, сортировка)</a:t>
            </a:r>
            <a:br>
              <a:rPr lang="ru-RU" dirty="0" smtClean="0"/>
            </a:br>
            <a:r>
              <a:rPr lang="ru-RU" dirty="0" smtClean="0"/>
              <a:t>Совет: добавить свою строку (строки). Участи будет учтено в рейтинге.</a:t>
            </a:r>
            <a:endParaRPr lang="en-US" dirty="0" smtClean="0"/>
          </a:p>
          <a:p>
            <a:pPr marL="457200" lvl="1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EAA9A-7A9A-4315-BBDF-DC5887540DF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873760" y="810181"/>
            <a:ext cx="7396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окне формат ячеек вы может изменять:</a:t>
            </a:r>
          </a:p>
          <a:p>
            <a:pPr>
              <a:buFontTx/>
              <a:buChar char="•"/>
            </a:pPr>
            <a:r>
              <a:rPr lang="ru-RU" sz="2400" dirty="0"/>
              <a:t>Числовой формат (чтобы данные воспринимались как число, дата, почтовый индекс и т.д.)</a:t>
            </a:r>
          </a:p>
          <a:p>
            <a:pPr>
              <a:buFontTx/>
              <a:buChar char="•"/>
            </a:pPr>
            <a:r>
              <a:rPr lang="ru-RU" sz="2400" dirty="0"/>
              <a:t>Положение данных внутри ячейки (выравнивание)</a:t>
            </a:r>
          </a:p>
          <a:p>
            <a:pPr>
              <a:buFontTx/>
              <a:buChar char="•"/>
            </a:pPr>
            <a:r>
              <a:rPr lang="ru-RU" sz="2400" dirty="0"/>
              <a:t>Шрифт (в </a:t>
            </a:r>
            <a:r>
              <a:rPr lang="ru-RU" sz="2400" dirty="0" err="1"/>
              <a:t>т.ч</a:t>
            </a:r>
            <a:r>
              <a:rPr lang="ru-RU" sz="2400" dirty="0"/>
              <a:t>. вводить над/подстрочные символы)</a:t>
            </a:r>
          </a:p>
          <a:p>
            <a:pPr>
              <a:buFontTx/>
              <a:buChar char="•"/>
            </a:pPr>
            <a:r>
              <a:rPr lang="ru-RU" sz="2400" dirty="0"/>
              <a:t>Границу ячеек (по умолчанию ячейка не имеет границ)</a:t>
            </a:r>
          </a:p>
          <a:p>
            <a:pPr>
              <a:buFontTx/>
              <a:buChar char="•"/>
            </a:pPr>
            <a:r>
              <a:rPr lang="ru-RU" sz="2400" dirty="0"/>
              <a:t>Цвет заливки</a:t>
            </a:r>
          </a:p>
          <a:p>
            <a:pPr>
              <a:buFontTx/>
              <a:buChar char="•"/>
            </a:pPr>
            <a:r>
              <a:rPr lang="ru-RU" sz="2400" dirty="0"/>
              <a:t>Защищенность ячейки</a:t>
            </a:r>
          </a:p>
        </p:txBody>
      </p:sp>
    </p:spTree>
    <p:extLst>
      <p:ext uri="{BB962C8B-B14F-4D97-AF65-F5344CB8AC3E}">
        <p14:creationId xmlns:p14="http://schemas.microsoft.com/office/powerpoint/2010/main" val="20775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5411</TotalTime>
  <Words>2799</Words>
  <Application>Microsoft Office PowerPoint</Application>
  <PresentationFormat>Экран (4:3)</PresentationFormat>
  <Paragraphs>628</Paragraphs>
  <Slides>58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4" baseType="lpstr">
      <vt:lpstr>Arial Unicode MS</vt:lpstr>
      <vt:lpstr>Arial</vt:lpstr>
      <vt:lpstr>Calibri</vt:lpstr>
      <vt:lpstr>Times New Roman</vt:lpstr>
      <vt:lpstr>Wingdings</vt:lpstr>
      <vt:lpstr>Тема Office</vt:lpstr>
      <vt:lpstr>Методы электронной таблицы </vt:lpstr>
      <vt:lpstr>Бесплатные ЭТ</vt:lpstr>
      <vt:lpstr>Учимся на примере Excel 2007</vt:lpstr>
      <vt:lpstr>Что нужно нам от электронной таблицы</vt:lpstr>
      <vt:lpstr>Питон ПРОТИВ Excel</vt:lpstr>
      <vt:lpstr>Питон ПРОТИВ Excel</vt:lpstr>
      <vt:lpstr>Как уйти от скучного рассказа?</vt:lpstr>
      <vt:lpstr>1. Форматы ячеек. </vt:lpstr>
      <vt:lpstr>Презентация PowerPoint</vt:lpstr>
      <vt:lpstr>Формат ячеек в Excel</vt:lpstr>
      <vt:lpstr>2. Встроенные функции</vt:lpstr>
      <vt:lpstr>Формула </vt:lpstr>
      <vt:lpstr>3.Распространение формулы. Демонстрация</vt:lpstr>
      <vt:lpstr>… продолжение</vt:lpstr>
      <vt:lpstr>Презентация PowerPoint</vt:lpstr>
      <vt:lpstr>Выделяем…</vt:lpstr>
      <vt:lpstr>Фиксировать можно и столбцы</vt:lpstr>
      <vt:lpstr>4. Специальная вставка Демонстрация</vt:lpstr>
      <vt:lpstr>5. Гистограмма Демонстрация</vt:lpstr>
      <vt:lpstr>G-квадруплекс – особая форма ДНК</vt:lpstr>
      <vt:lpstr>Презентация PowerPoint</vt:lpstr>
      <vt:lpstr>Биоинформатическое предсказание регуляторных G-квадруплексов </vt:lpstr>
      <vt:lpstr>Объяснение</vt:lpstr>
      <vt:lpstr>Есть или может быть подключена команда построения гистограммы</vt:lpstr>
      <vt:lpstr>6. Какие ответы дает МатСтатистика</vt:lpstr>
      <vt:lpstr>7. Импорт с приключениями Задание на день занятия</vt:lpstr>
      <vt:lpstr>Импорт данных из текста</vt:lpstr>
      <vt:lpstr>Вот что получается при небрежном обращении с Excel. 2004</vt:lpstr>
      <vt:lpstr>Презентация PowerPoint</vt:lpstr>
      <vt:lpstr>Проблема не решена. 2016</vt:lpstr>
      <vt:lpstr>Самые “плохие” журналы</vt:lpstr>
      <vt:lpstr>Björn Brembs* “Reliable novelty: New should not trump true” PLoS Biol. 2019 Feb; 17(2): e3000117.</vt:lpstr>
      <vt:lpstr>Удобности</vt:lpstr>
      <vt:lpstr>… и не очень удобности</vt:lpstr>
      <vt:lpstr>8. Задания выполняемые в день занятия</vt:lpstr>
      <vt:lpstr>КОНЕЦ</vt:lpstr>
      <vt:lpstr>Плоская таблица</vt:lpstr>
      <vt:lpstr>Требования</vt:lpstr>
      <vt:lpstr>Презентация PowerPoint</vt:lpstr>
      <vt:lpstr>Структура файлов</vt:lpstr>
      <vt:lpstr>Общий вид листа</vt:lpstr>
      <vt:lpstr>Ячейка</vt:lpstr>
      <vt:lpstr>Совместимость таблиц.  Функция ВПР</vt:lpstr>
      <vt:lpstr>ВПР (VLOOKUP)</vt:lpstr>
      <vt:lpstr>ВПР (VLOOKUP) искомое значение</vt:lpstr>
      <vt:lpstr>ВПР (VLOOKUP) таблица</vt:lpstr>
      <vt:lpstr>ВПР (VLOOKUP) результат  распространение</vt:lpstr>
      <vt:lpstr>Ввод данных </vt:lpstr>
      <vt:lpstr>Импорт данных из текста</vt:lpstr>
      <vt:lpstr>Импорт данных из текста</vt:lpstr>
      <vt:lpstr>Импорт данных из текста</vt:lpstr>
      <vt:lpstr>Импорт данных из текста</vt:lpstr>
      <vt:lpstr>Ввод данных</vt:lpstr>
      <vt:lpstr>Закрепление областей</vt:lpstr>
      <vt:lpstr>Числовая функция</vt:lpstr>
      <vt:lpstr>Текстовая функция</vt:lpstr>
      <vt:lpstr>Мастер функций</vt:lpstr>
      <vt:lpstr>Мастер функций</vt:lpstr>
    </vt:vector>
  </TitlesOfParts>
  <Company>MSU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</dc:title>
  <dc:creator>Kopylov</dc:creator>
  <cp:lastModifiedBy>aba</cp:lastModifiedBy>
  <cp:revision>330</cp:revision>
  <dcterms:created xsi:type="dcterms:W3CDTF">2002-12-08T20:39:11Z</dcterms:created>
  <dcterms:modified xsi:type="dcterms:W3CDTF">2020-11-20T05:41:20Z</dcterms:modified>
</cp:coreProperties>
</file>