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76" r:id="rId3"/>
    <p:sldId id="277" r:id="rId4"/>
    <p:sldId id="269" r:id="rId5"/>
    <p:sldId id="270" r:id="rId6"/>
    <p:sldId id="271" r:id="rId7"/>
    <p:sldId id="279" r:id="rId8"/>
    <p:sldId id="280" r:id="rId9"/>
    <p:sldId id="281" r:id="rId10"/>
    <p:sldId id="272" r:id="rId11"/>
    <p:sldId id="283" r:id="rId12"/>
    <p:sldId id="282" r:id="rId13"/>
    <p:sldId id="273" r:id="rId14"/>
    <p:sldId id="275" r:id="rId15"/>
    <p:sldId id="278" r:id="rId16"/>
    <p:sldId id="285" r:id="rId17"/>
    <p:sldId id="293" r:id="rId18"/>
    <p:sldId id="286" r:id="rId19"/>
    <p:sldId id="268" r:id="rId20"/>
    <p:sldId id="288" r:id="rId21"/>
    <p:sldId id="289" r:id="rId22"/>
    <p:sldId id="287" r:id="rId23"/>
    <p:sldId id="290" r:id="rId24"/>
    <p:sldId id="291" r:id="rId25"/>
    <p:sldId id="292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0177A-0F0C-4C83-980A-09C873D1A6BD}" type="datetimeFigureOut">
              <a:rPr lang="ru-RU" smtClean="0"/>
              <a:t>27-11-2020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0A51D-2E0B-4EFC-A39D-0C1DE2A7A1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07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AAF3A8-F0C0-43BD-9B0A-C008ADFF4830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69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0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1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1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9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5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9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3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FE73F-CCC6-4CBD-87B8-4C68573849E9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A2756-96E7-4B0D-965D-14F76B38E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1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Wei_Chen19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genskew.csb.univie.ac.at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4778" y="91817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Темы исследований  для включения в  мини-обзор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978" y="3890025"/>
            <a:ext cx="6858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/>
              <a:t>Выбираете самостоятельно!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Темы, придуманные самостоятельно, принимаются и проверяются. С добавлением баллов, если исследование завершилось успехом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7730" y="5974672"/>
            <a:ext cx="616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Откройте окошко </a:t>
            </a:r>
            <a:r>
              <a:rPr lang="en-US" sz="2400" dirty="0" err="1" smtClean="0">
                <a:solidFill>
                  <a:srgbClr val="FF0000"/>
                </a:solidFill>
              </a:rPr>
              <a:t>kodomo</a:t>
            </a:r>
            <a:r>
              <a:rPr lang="en-US" sz="2400" dirty="0" smtClean="0">
                <a:solidFill>
                  <a:srgbClr val="FF0000"/>
                </a:solidFill>
              </a:rPr>
              <a:t>   </a:t>
            </a:r>
            <a:r>
              <a:rPr lang="ru-RU" sz="2400" dirty="0" smtClean="0">
                <a:solidFill>
                  <a:srgbClr val="FF0000"/>
                </a:solidFill>
              </a:rPr>
              <a:t>Будут упражнения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3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772"/>
            <a:ext cx="788670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Репликация ДНК у бактерий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6128" y="1080115"/>
            <a:ext cx="84337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 </a:t>
            </a:r>
            <a:r>
              <a:rPr lang="ru-RU" sz="2400" dirty="0"/>
              <a:t>бактерий с кольцевой хромосомой репликация (удвоение ДНК) начинается с определенного места и такое место одно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Оно называется местом начала репликации, по англ. </a:t>
            </a:r>
            <a:r>
              <a:rPr lang="en-US" sz="2400" dirty="0" smtClean="0"/>
              <a:t>Origin of replication</a:t>
            </a:r>
          </a:p>
          <a:p>
            <a:endParaRPr lang="en-US" sz="2400" dirty="0"/>
          </a:p>
          <a:p>
            <a:r>
              <a:rPr lang="ru-RU" sz="2400" dirty="0" smtClean="0"/>
              <a:t>В </a:t>
            </a:r>
            <a:r>
              <a:rPr lang="ru-RU" sz="2400" dirty="0"/>
              <a:t>этом месте ДНК расплетается. </a:t>
            </a:r>
            <a:endParaRPr lang="ru-RU" sz="2400" dirty="0" smtClean="0"/>
          </a:p>
          <a:p>
            <a:endParaRPr lang="en-US" sz="2400" dirty="0" smtClean="0"/>
          </a:p>
          <a:p>
            <a:r>
              <a:rPr lang="ru-RU" sz="2400" dirty="0" smtClean="0"/>
              <a:t>Начиная </a:t>
            </a:r>
            <a:r>
              <a:rPr lang="ru-RU" sz="2400" dirty="0"/>
              <a:t>от этого места к каждой цепочке начинается достраивание комплементарной цепочки ДНК в обе стороны</a:t>
            </a:r>
            <a:r>
              <a:rPr lang="ru-RU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83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22" y="0"/>
            <a:ext cx="7886700" cy="1325563"/>
          </a:xfrm>
        </p:spPr>
        <p:txBody>
          <a:bodyPr/>
          <a:lstStyle/>
          <a:p>
            <a:r>
              <a:rPr lang="ru-RU" dirty="0" smtClean="0"/>
              <a:t>Схема репликации и бактерий</a:t>
            </a:r>
            <a:endParaRPr lang="ru-RU" dirty="0"/>
          </a:p>
        </p:txBody>
      </p:sp>
      <p:pic>
        <p:nvPicPr>
          <p:cNvPr id="4098" name="Picture 2" descr="https://www.frontiersin.org/files/Articles/428011/fmicb-09-02819-HTML/image_m/fmicb-09-02819-g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22" y="1425793"/>
            <a:ext cx="4823470" cy="327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3522" y="4765099"/>
            <a:ext cx="62294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Trojanowski</a:t>
            </a:r>
            <a:r>
              <a:rPr lang="ru-RU" dirty="0"/>
              <a:t> </a:t>
            </a:r>
            <a:r>
              <a:rPr lang="ru-RU" dirty="0" err="1"/>
              <a:t>et</a:t>
            </a:r>
            <a:r>
              <a:rPr lang="ru-RU" dirty="0"/>
              <a:t> </a:t>
            </a:r>
            <a:r>
              <a:rPr lang="ru-RU" dirty="0" err="1"/>
              <a:t>al</a:t>
            </a:r>
            <a:r>
              <a:rPr lang="ru-RU" dirty="0"/>
              <a:t>.</a:t>
            </a:r>
          </a:p>
          <a:p>
            <a:r>
              <a:rPr lang="ru-RU" dirty="0" err="1"/>
              <a:t>Where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When</a:t>
            </a:r>
            <a:r>
              <a:rPr lang="ru-RU" dirty="0"/>
              <a:t> </a:t>
            </a:r>
            <a:r>
              <a:rPr lang="ru-RU" dirty="0" err="1"/>
              <a:t>Bacterial</a:t>
            </a:r>
            <a:r>
              <a:rPr lang="ru-RU" dirty="0"/>
              <a:t> </a:t>
            </a:r>
            <a:r>
              <a:rPr lang="ru-RU" dirty="0" err="1"/>
              <a:t>Chromosome</a:t>
            </a:r>
            <a:r>
              <a:rPr lang="ru-RU" dirty="0"/>
              <a:t> </a:t>
            </a:r>
            <a:r>
              <a:rPr lang="ru-RU" dirty="0" err="1"/>
              <a:t>Replication</a:t>
            </a:r>
            <a:r>
              <a:rPr lang="ru-RU" dirty="0"/>
              <a:t> </a:t>
            </a:r>
            <a:r>
              <a:rPr lang="ru-RU" dirty="0" err="1"/>
              <a:t>Starts</a:t>
            </a:r>
            <a:r>
              <a:rPr lang="ru-RU" dirty="0"/>
              <a:t>: A </a:t>
            </a:r>
            <a:r>
              <a:rPr lang="ru-RU" dirty="0" err="1"/>
              <a:t>Single</a:t>
            </a:r>
            <a:r>
              <a:rPr lang="ru-RU" dirty="0"/>
              <a:t> </a:t>
            </a:r>
            <a:r>
              <a:rPr lang="ru-RU" dirty="0" err="1"/>
              <a:t>Cell</a:t>
            </a:r>
            <a:r>
              <a:rPr lang="ru-RU" dirty="0"/>
              <a:t> </a:t>
            </a:r>
            <a:r>
              <a:rPr lang="ru-RU" dirty="0" err="1"/>
              <a:t>Perspective</a:t>
            </a:r>
            <a:endParaRPr lang="ru-RU" dirty="0"/>
          </a:p>
          <a:p>
            <a:r>
              <a:rPr lang="ru-RU" dirty="0" err="1"/>
              <a:t>Front</a:t>
            </a:r>
            <a:r>
              <a:rPr lang="ru-RU" dirty="0"/>
              <a:t>. </a:t>
            </a:r>
            <a:r>
              <a:rPr lang="ru-RU" dirty="0" err="1"/>
              <a:t>Microbiol</a:t>
            </a:r>
            <a:r>
              <a:rPr lang="ru-RU" dirty="0"/>
              <a:t>., 2018 | https://doi.org/10.3389/fmicb.2018.02819</a:t>
            </a:r>
          </a:p>
        </p:txBody>
      </p:sp>
    </p:spTree>
    <p:extLst>
      <p:ext uri="{BB962C8B-B14F-4D97-AF65-F5344CB8AC3E}">
        <p14:creationId xmlns:p14="http://schemas.microsoft.com/office/powerpoint/2010/main" val="9553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635" y="27772"/>
            <a:ext cx="8479856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Два способа достройки комплементарной ДНК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4629" y="1487927"/>
            <a:ext cx="843378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/>
              <a:t>ДНК </a:t>
            </a:r>
            <a:r>
              <a:rPr lang="ru-RU" sz="2400" u="sng" dirty="0"/>
              <a:t>достраивается только с 3' конца.</a:t>
            </a:r>
            <a:r>
              <a:rPr lang="ru-RU" sz="2400" dirty="0"/>
              <a:t> Поэтому в одну сторону идет непрерывное достраивание комплементарной цепочки до места </a:t>
            </a:r>
            <a:r>
              <a:rPr lang="ru-RU" sz="2400" dirty="0" err="1"/>
              <a:t>терминации</a:t>
            </a:r>
            <a:r>
              <a:rPr lang="ru-RU" sz="2400" dirty="0"/>
              <a:t>. Соответствующая часть ДНК от </a:t>
            </a:r>
            <a:r>
              <a:rPr lang="ru-RU" sz="2400" dirty="0" err="1"/>
              <a:t>origin</a:t>
            </a:r>
            <a:r>
              <a:rPr lang="ru-RU" sz="2400" dirty="0"/>
              <a:t> до </a:t>
            </a:r>
            <a:r>
              <a:rPr lang="ru-RU" sz="2400" dirty="0" err="1" smtClean="0"/>
              <a:t>terminator</a:t>
            </a:r>
            <a:r>
              <a:rPr lang="ru-RU" sz="2400" dirty="0" smtClean="0"/>
              <a:t> </a:t>
            </a:r>
            <a:r>
              <a:rPr lang="ru-RU" sz="2400" dirty="0"/>
              <a:t>называется лидирующей цепочкой.  </a:t>
            </a:r>
            <a:endParaRPr lang="en-US" sz="2400" dirty="0" smtClean="0"/>
          </a:p>
          <a:p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А </a:t>
            </a:r>
            <a:r>
              <a:rPr lang="ru-RU" sz="2400" dirty="0"/>
              <a:t>как же растет комплементарна цепочка ДНК с 5' конца? Не поверите, но по кусочкам, в правильную сторону - фрагменты </a:t>
            </a:r>
            <a:r>
              <a:rPr lang="ru-RU" sz="2400" dirty="0" err="1"/>
              <a:t>Оказаки</a:t>
            </a:r>
            <a:r>
              <a:rPr lang="ru-RU" sz="2400" dirty="0"/>
              <a:t> (см. рис</a:t>
            </a:r>
            <a:r>
              <a:rPr lang="ru-RU" sz="2400" dirty="0" smtClean="0"/>
              <a:t>.). </a:t>
            </a:r>
            <a:r>
              <a:rPr lang="ru-RU" sz="2400" dirty="0"/>
              <a:t>Эта часть ДНК называется отстающей. 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dirty="0" smtClean="0"/>
              <a:t>  При </a:t>
            </a:r>
            <a:r>
              <a:rPr lang="ru-RU" sz="2400" dirty="0"/>
              <a:t>достраивании комплементарной цепи все идет наоборот.</a:t>
            </a:r>
          </a:p>
        </p:txBody>
      </p:sp>
    </p:spTree>
    <p:extLst>
      <p:ext uri="{BB962C8B-B14F-4D97-AF65-F5344CB8AC3E}">
        <p14:creationId xmlns:p14="http://schemas.microsoft.com/office/powerpoint/2010/main" val="41606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9024" y="191871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Лидирующая и отстающая цепочки</a:t>
            </a:r>
            <a:endParaRPr lang="ru-RU" sz="3200" dirty="0"/>
          </a:p>
        </p:txBody>
      </p:sp>
      <p:pic>
        <p:nvPicPr>
          <p:cNvPr id="1026" name="Picture 2" descr="https://www.researchgate.net/profile/Wei_Chen196/publication/308044629/figure/fig1/AS:405875618533381@1473779696586/The-schematic-diagram-of-origin-of-replication-of-human-The-process-of-DNA-replication_W6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97" y="1824218"/>
            <a:ext cx="8440836" cy="3837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8322" y="582365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Roboto"/>
              </a:rPr>
              <a:t>Figure 1: The schematic diagram of origin of replication of human. The process of DNA replication requires two DNA 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73554" y="5915990"/>
            <a:ext cx="4130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Roboto"/>
              </a:rPr>
              <a:t>This figure was uploaded by </a:t>
            </a:r>
            <a:r>
              <a:rPr lang="en-US" u="sng" dirty="0">
                <a:latin typeface="Roboto"/>
                <a:hlinkClick r:id="rId3"/>
              </a:rPr>
              <a:t>Wei Chen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33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Терминация</a:t>
            </a:r>
            <a:r>
              <a:rPr lang="ru-RU" dirty="0" smtClean="0"/>
              <a:t> репликации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437" y="2093741"/>
            <a:ext cx="3233010" cy="457140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0207" y="5411467"/>
            <a:ext cx="4444488" cy="104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85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124495"/>
            <a:ext cx="8293969" cy="13255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Неоднородность </a:t>
            </a:r>
            <a:r>
              <a:rPr lang="en-US" sz="3200" dirty="0" smtClean="0"/>
              <a:t>G </a:t>
            </a:r>
            <a:r>
              <a:rPr lang="ru-RU" sz="3200" dirty="0" smtClean="0"/>
              <a:t>и С в одной цепочке ДНК</a:t>
            </a:r>
            <a:r>
              <a:rPr lang="en-US" sz="3200" dirty="0" smtClean="0"/>
              <a:t>. </a:t>
            </a:r>
            <a:r>
              <a:rPr lang="ru-RU" sz="3200" dirty="0" smtClean="0"/>
              <a:t>Эмпирический факт</a:t>
            </a:r>
            <a:r>
              <a:rPr lang="en-US" sz="3200" dirty="0" smtClean="0"/>
              <a:t>: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3146" y="1268539"/>
            <a:ext cx="813334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 лидирующей цепи  число гуанинов </a:t>
            </a:r>
            <a:r>
              <a:rPr lang="ru-RU" sz="2400" dirty="0"/>
              <a:t>G </a:t>
            </a:r>
            <a:r>
              <a:rPr lang="ru-RU" sz="2400" dirty="0" smtClean="0"/>
              <a:t>меньше числа </a:t>
            </a:r>
            <a:r>
              <a:rPr lang="ru-RU" sz="2400" dirty="0" err="1" smtClean="0"/>
              <a:t>цитозинов</a:t>
            </a:r>
            <a:r>
              <a:rPr lang="ru-RU" sz="2400" dirty="0" smtClean="0"/>
              <a:t> C</a:t>
            </a:r>
            <a:r>
              <a:rPr lang="en-US" sz="2400" dirty="0" smtClean="0"/>
              <a:t> </a:t>
            </a:r>
            <a:r>
              <a:rPr lang="ru-RU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 отстающей цепи число </a:t>
            </a:r>
            <a:r>
              <a:rPr lang="en-US" sz="2400" dirty="0" smtClean="0"/>
              <a:t>G </a:t>
            </a:r>
            <a:r>
              <a:rPr lang="ru-RU" sz="2400" dirty="0" smtClean="0"/>
              <a:t>больше числа </a:t>
            </a:r>
            <a:r>
              <a:rPr lang="en-US" sz="2400" dirty="0" smtClean="0"/>
              <a:t>C 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местах </a:t>
            </a:r>
            <a:r>
              <a:rPr lang="en-US" sz="2400" dirty="0" err="1"/>
              <a:t>o</a:t>
            </a:r>
            <a:r>
              <a:rPr lang="en-US" sz="2400" dirty="0" err="1" smtClean="0"/>
              <a:t>riC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err="1" smtClean="0"/>
              <a:t>ter</a:t>
            </a:r>
            <a:r>
              <a:rPr lang="en-US" sz="2400" dirty="0" smtClean="0"/>
              <a:t> </a:t>
            </a:r>
            <a:r>
              <a:rPr lang="ru-RU" sz="2400" dirty="0" smtClean="0"/>
              <a:t>происходит резкая смена соотношения  </a:t>
            </a:r>
            <a:r>
              <a:rPr lang="en-US" sz="2400" dirty="0" smtClean="0"/>
              <a:t>G </a:t>
            </a:r>
            <a:r>
              <a:rPr lang="ru-RU" sz="2400" b="1" dirty="0" smtClean="0"/>
              <a:t> </a:t>
            </a:r>
            <a:r>
              <a:rPr lang="ru-RU" sz="2400" dirty="0" smtClean="0"/>
              <a:t>и 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 </a:t>
            </a:r>
            <a:r>
              <a:rPr lang="ru-RU" sz="2400" dirty="0"/>
              <a:t>этом основан алгоритм </a:t>
            </a:r>
            <a:r>
              <a:rPr lang="ru-RU" sz="2400" dirty="0" smtClean="0"/>
              <a:t>определения </a:t>
            </a:r>
            <a:r>
              <a:rPr lang="en-US" sz="2400" dirty="0" err="1" smtClean="0"/>
              <a:t>oriC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err="1" smtClean="0"/>
              <a:t>ter</a:t>
            </a:r>
            <a:r>
              <a:rPr lang="en-US" sz="2400" dirty="0" smtClean="0"/>
              <a:t> </a:t>
            </a:r>
            <a:r>
              <a:rPr lang="ru-RU" sz="2400" dirty="0" smtClean="0"/>
              <a:t>в кольцевой хромосоме бактерии. Вычисляется величина </a:t>
            </a:r>
            <a:r>
              <a:rPr lang="ru-RU" sz="2400" dirty="0"/>
              <a:t>GC-</a:t>
            </a:r>
            <a:r>
              <a:rPr lang="ru-RU" sz="2400" dirty="0" err="1"/>
              <a:t>skew</a:t>
            </a:r>
            <a:r>
              <a:rPr lang="ru-RU" sz="2400" dirty="0" smtClean="0"/>
              <a:t>, строится график интегральной величины </a:t>
            </a:r>
            <a:r>
              <a:rPr lang="en-US" sz="2400" dirty="0" smtClean="0"/>
              <a:t>GC-skew, </a:t>
            </a:r>
            <a:r>
              <a:rPr lang="ru-RU" sz="2400" dirty="0" err="1"/>
              <a:t>oriC</a:t>
            </a:r>
            <a:r>
              <a:rPr lang="ru-RU" sz="2400" dirty="0"/>
              <a:t> соответствует минимуму GC-</a:t>
            </a:r>
            <a:r>
              <a:rPr lang="ru-RU" sz="2400" dirty="0" err="1"/>
              <a:t>skew</a:t>
            </a:r>
            <a:r>
              <a:rPr lang="ru-RU" sz="2400" dirty="0"/>
              <a:t> </a:t>
            </a:r>
            <a:r>
              <a:rPr lang="ru-RU" sz="2400" dirty="0" err="1"/>
              <a:t>cumulative</a:t>
            </a:r>
            <a:r>
              <a:rPr lang="ru-RU" sz="2400" dirty="0"/>
              <a:t>, а </a:t>
            </a:r>
            <a:r>
              <a:rPr lang="ru-RU" sz="2400" dirty="0" err="1"/>
              <a:t>ter</a:t>
            </a:r>
            <a:r>
              <a:rPr lang="ru-RU" sz="2400" dirty="0"/>
              <a:t> (терминатор) - максимуму</a:t>
            </a: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</a:t>
            </a:r>
            <a:r>
              <a:rPr lang="ru-RU" sz="2400" dirty="0" err="1" smtClean="0"/>
              <a:t>ервис</a:t>
            </a:r>
            <a:r>
              <a:rPr lang="ru-RU" sz="2400" dirty="0" smtClean="0"/>
              <a:t> </a:t>
            </a:r>
            <a:r>
              <a:rPr lang="ru-RU" sz="2400" dirty="0">
                <a:hlinkClick r:id="rId2"/>
              </a:rPr>
              <a:t>http://genskew.csb.univie.ac.at</a:t>
            </a:r>
            <a:r>
              <a:rPr lang="ru-RU" sz="2400" dirty="0" smtClean="0">
                <a:hlinkClick r:id="rId2"/>
              </a:rPr>
              <a:t>/</a:t>
            </a:r>
            <a:r>
              <a:rPr lang="en-US" sz="2400" dirty="0" smtClean="0"/>
              <a:t>  </a:t>
            </a:r>
            <a:r>
              <a:rPr lang="ru-RU" sz="2400" dirty="0" smtClean="0"/>
              <a:t>Все объяснено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 районе </a:t>
            </a:r>
            <a:r>
              <a:rPr lang="en-US" sz="2400" dirty="0" err="1" smtClean="0"/>
              <a:t>oriC</a:t>
            </a:r>
            <a:r>
              <a:rPr lang="ru-RU" sz="2400" dirty="0" smtClean="0"/>
              <a:t> есть специальные короткие последовательности, но они разные для разных геномов</a:t>
            </a:r>
            <a:r>
              <a:rPr lang="en-US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6729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2398" y="8992"/>
            <a:ext cx="7886700" cy="8187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Выдача сервера </a:t>
            </a:r>
            <a:r>
              <a:rPr lang="en-US" sz="3200" dirty="0" smtClean="0"/>
              <a:t>GC-skew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98" y="827774"/>
            <a:ext cx="7620200" cy="571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28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8650" y="219909"/>
            <a:ext cx="8151366" cy="522641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600" dirty="0" smtClean="0"/>
              <a:t>9. Анализ </a:t>
            </a:r>
            <a:r>
              <a:rPr lang="en-US" sz="3600" dirty="0" smtClean="0"/>
              <a:t>G-</a:t>
            </a:r>
            <a:r>
              <a:rPr lang="ru-RU" sz="3600" dirty="0" err="1" smtClean="0"/>
              <a:t>квадруплетов</a:t>
            </a:r>
            <a:r>
              <a:rPr lang="ru-RU" sz="3600" dirty="0" smtClean="0"/>
              <a:t> в геноме бактерии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28650" y="1079901"/>
            <a:ext cx="7886700" cy="43513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 человека (эукариот?) </a:t>
            </a:r>
            <a:r>
              <a:rPr lang="en-US" sz="2400" dirty="0" smtClean="0"/>
              <a:t>G-</a:t>
            </a:r>
            <a:r>
              <a:rPr lang="ru-RU" sz="2400" dirty="0" smtClean="0"/>
              <a:t>квадруплексы регулируют экспрессию генов на уровне транскрипции (лекция 12)</a:t>
            </a:r>
          </a:p>
          <a:p>
            <a:r>
              <a:rPr lang="ru-RU" sz="2400" dirty="0" smtClean="0"/>
              <a:t>То же известно для вирусов человека, что ожидаемо</a:t>
            </a:r>
          </a:p>
          <a:p>
            <a:r>
              <a:rPr lang="ru-RU" sz="2400" dirty="0" smtClean="0"/>
              <a:t>У бактерий вопрос изучен плохо (ссылка)</a:t>
            </a:r>
          </a:p>
          <a:p>
            <a:r>
              <a:rPr lang="ru-RU" sz="2400" dirty="0"/>
              <a:t>Постройте  гистограмму расстояний до ближайшего гена </a:t>
            </a:r>
          </a:p>
          <a:p>
            <a:r>
              <a:rPr lang="ru-RU" sz="2400" dirty="0" smtClean="0"/>
              <a:t>Это не вполне то, что нужно. Гипотеза: у прокариот </a:t>
            </a:r>
            <a:r>
              <a:rPr lang="en-US" sz="2400" dirty="0"/>
              <a:t>G-</a:t>
            </a:r>
            <a:r>
              <a:rPr lang="ru-RU" sz="2400" dirty="0"/>
              <a:t>квадруплексы </a:t>
            </a:r>
            <a:r>
              <a:rPr lang="ru-RU" sz="2400" dirty="0" smtClean="0"/>
              <a:t>регулирую транскрипцию. Ожидается, что расположены рядом со стартом транскрипции, т.е. перед оперонами. Но информацию об оперонах не легко получить 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9584" y="5768590"/>
            <a:ext cx="804483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err="1"/>
              <a:t>fuzznuc</a:t>
            </a:r>
            <a:r>
              <a:rPr lang="ru-RU" dirty="0"/>
              <a:t> -</a:t>
            </a:r>
            <a:r>
              <a:rPr lang="ru-RU" dirty="0" err="1"/>
              <a:t>complement</a:t>
            </a:r>
            <a:r>
              <a:rPr lang="ru-RU" dirty="0"/>
              <a:t> -</a:t>
            </a:r>
            <a:r>
              <a:rPr lang="ru-RU" dirty="0" err="1"/>
              <a:t>pattern</a:t>
            </a:r>
            <a:r>
              <a:rPr lang="ru-RU" dirty="0"/>
              <a:t> "GGGN(1,7)GGGN(1,7)GGGN(1,7)GGG"    </a:t>
            </a:r>
          </a:p>
          <a:p>
            <a:r>
              <a:rPr lang="ru-RU" dirty="0"/>
              <a:t>&lt;имя входного </a:t>
            </a:r>
            <a:r>
              <a:rPr lang="ru-RU" dirty="0" err="1"/>
              <a:t>фаста</a:t>
            </a:r>
            <a:r>
              <a:rPr lang="ru-RU" dirty="0"/>
              <a:t> файла &gt; &lt;имя выходного текстового файла&gt;</a:t>
            </a:r>
          </a:p>
        </p:txBody>
      </p:sp>
    </p:spTree>
    <p:extLst>
      <p:ext uri="{BB962C8B-B14F-4D97-AF65-F5344CB8AC3E}">
        <p14:creationId xmlns:p14="http://schemas.microsoft.com/office/powerpoint/2010/main" val="421087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</a:t>
            </a:r>
            <a:r>
              <a:rPr lang="ru-RU" dirty="0" err="1"/>
              <a:t>протеома</a:t>
            </a:r>
            <a:r>
              <a:rPr lang="ru-RU" dirty="0"/>
              <a:t> и </a:t>
            </a:r>
            <a:r>
              <a:rPr lang="ru-RU" dirty="0" smtClean="0"/>
              <a:t>генов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0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08053"/>
          </a:xfrm>
        </p:spPr>
        <p:txBody>
          <a:bodyPr>
            <a:noAutofit/>
          </a:bodyPr>
          <a:lstStyle/>
          <a:p>
            <a:r>
              <a:rPr lang="ru-RU" sz="3200" dirty="0"/>
              <a:t>10. (Михаил Никонов, Артем Васильев) Является ли распределение генов белков по цепям ДНК (прямой + и обратной -) случайным?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189029"/>
            <a:ext cx="7908958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Если из 100 бросаний монеты 44 раза выпал орел и 56 раз – решка это соответствует случайному бросанию или монета кривая? Как решить?</a:t>
            </a:r>
          </a:p>
          <a:p>
            <a:r>
              <a:rPr lang="ru-RU" dirty="0" smtClean="0"/>
              <a:t>Случайное бросание монеты значит, что</a:t>
            </a:r>
          </a:p>
          <a:p>
            <a:pPr lvl="1"/>
            <a:r>
              <a:rPr lang="ru-RU" dirty="0" smtClean="0"/>
              <a:t>орел выпадает с вероятностью ½</a:t>
            </a:r>
          </a:p>
          <a:p>
            <a:pPr lvl="1"/>
            <a:r>
              <a:rPr lang="ru-RU" dirty="0"/>
              <a:t>р</a:t>
            </a:r>
            <a:r>
              <a:rPr lang="ru-RU" dirty="0" smtClean="0"/>
              <a:t>езультат очередного бросания не зависит от результатов предыдущих бросаний (бросающий не в состоянии обучиться бросать так, чтобы чаще выпадала решка) </a:t>
            </a:r>
          </a:p>
        </p:txBody>
      </p:sp>
    </p:spTree>
    <p:extLst>
      <p:ext uri="{BB962C8B-B14F-4D97-AF65-F5344CB8AC3E}">
        <p14:creationId xmlns:p14="http://schemas.microsoft.com/office/powerpoint/2010/main" val="16656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792" y="986562"/>
            <a:ext cx="8062589" cy="3407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Здесь обсудим вопросы по заданиям пр.12</a:t>
            </a:r>
            <a:r>
              <a:rPr lang="en-US" dirty="0" smtClean="0"/>
              <a:t>.all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Консультация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Deadline </a:t>
            </a:r>
            <a:r>
              <a:rPr lang="ru-RU" dirty="0" smtClean="0"/>
              <a:t>и штраф за опоздание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00831" y="5369660"/>
            <a:ext cx="4163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 freedom is given, liberty is taken.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81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5244"/>
            <a:ext cx="7886700" cy="539649"/>
          </a:xfrm>
        </p:spPr>
        <p:txBody>
          <a:bodyPr/>
          <a:lstStyle/>
          <a:p>
            <a:r>
              <a:rPr lang="ru-RU" sz="3200" dirty="0" smtClean="0"/>
              <a:t>Экспериментальный метод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44892"/>
            <a:ext cx="7886700" cy="576553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Бросим монету 100 раз. Запишем сколько орлов выпало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ru-RU" dirty="0" smtClean="0"/>
              <a:t>Повторим п.1  1000 раз. Посчитаем сколько раз из 1000 выпало 44 орла или меньше, обозначим это число буквой </a:t>
            </a:r>
            <a:r>
              <a:rPr lang="en-US" dirty="0" smtClean="0"/>
              <a:t>k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</a:t>
            </a:r>
            <a:r>
              <a:rPr lang="en-US" dirty="0" smtClean="0"/>
              <a:t>k = 2 </a:t>
            </a:r>
            <a:r>
              <a:rPr lang="ru-RU" dirty="0" smtClean="0"/>
              <a:t>то </a:t>
            </a:r>
            <a:r>
              <a:rPr lang="en-US" dirty="0" smtClean="0"/>
              <a:t>k/1000 = 0.002 </a:t>
            </a:r>
            <a:r>
              <a:rPr lang="ru-RU" dirty="0" smtClean="0"/>
              <a:t>Значит наше наблюдение 44 орла или еще более далекое от ожидаемого числа 50, наблюдается  с частотой  2 на тысячу. То же самое можно сказать так</a:t>
            </a:r>
            <a:r>
              <a:rPr lang="en-US" dirty="0" smtClean="0"/>
              <a:t>:</a:t>
            </a:r>
            <a:r>
              <a:rPr lang="ru-RU" dirty="0" smtClean="0"/>
              <a:t> с вероятностью </a:t>
            </a:r>
            <a:r>
              <a:rPr lang="en-US" dirty="0" smtClean="0"/>
              <a:t>p = 0.002</a:t>
            </a:r>
          </a:p>
          <a:p>
            <a:pPr marL="514350" indent="-514350">
              <a:buAutoNum type="arabicPeriod"/>
            </a:pPr>
            <a:r>
              <a:rPr lang="ru-RU" dirty="0" smtClean="0"/>
              <a:t>События с вероятностью 0.002 в биологии (и не только) считаются противоречащими гипотезе о случайном бросании. Надо искать причину – кривая монета, или другие условия бросаний некорректны</a:t>
            </a:r>
          </a:p>
          <a:p>
            <a:pPr marL="514350" indent="-514350">
              <a:buAutoNum type="arabicPeriod"/>
            </a:pPr>
            <a:r>
              <a:rPr lang="ru-RU" dirty="0" smtClean="0"/>
              <a:t>Максимальная вероятность, которую в биологии можно считать противоречащей случайности, равна </a:t>
            </a:r>
            <a:r>
              <a:rPr lang="en-US" dirty="0" smtClean="0"/>
              <a:t>p = 0. 05 (50 </a:t>
            </a:r>
            <a:r>
              <a:rPr lang="ru-RU" dirty="0" err="1" smtClean="0"/>
              <a:t>случев</a:t>
            </a:r>
            <a:r>
              <a:rPr lang="ru-RU" dirty="0" smtClean="0"/>
              <a:t> на 1000 серий)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33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5244"/>
            <a:ext cx="7886700" cy="539649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Не волнуйтесь – бросать монету не обязательно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644892"/>
            <a:ext cx="7886700" cy="576553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 </a:t>
            </a:r>
            <a:r>
              <a:rPr lang="en-US" dirty="0" smtClean="0"/>
              <a:t>Excel </a:t>
            </a:r>
            <a:r>
              <a:rPr lang="ru-RU" dirty="0" smtClean="0"/>
              <a:t>можно в ячейке </a:t>
            </a:r>
            <a:r>
              <a:rPr lang="en-US" dirty="0" smtClean="0"/>
              <a:t>B2 </a:t>
            </a:r>
            <a:r>
              <a:rPr lang="ru-RU" dirty="0" smtClean="0"/>
              <a:t>написать функцию </a:t>
            </a:r>
            <a:br>
              <a:rPr lang="ru-RU" dirty="0" smtClean="0"/>
            </a:br>
            <a:r>
              <a:rPr lang="ru-RU" dirty="0" smtClean="0"/>
              <a:t>=</a:t>
            </a:r>
            <a:r>
              <a:rPr lang="ru-RU" dirty="0" err="1" smtClean="0"/>
              <a:t>случмежду</a:t>
            </a:r>
            <a:r>
              <a:rPr lang="ru-RU" dirty="0" smtClean="0"/>
              <a:t>(0</a:t>
            </a:r>
            <a:r>
              <a:rPr lang="en-US" dirty="0" smtClean="0"/>
              <a:t>,1)   ( </a:t>
            </a:r>
            <a:r>
              <a:rPr lang="ru-RU" dirty="0" smtClean="0"/>
              <a:t>она же </a:t>
            </a:r>
            <a:r>
              <a:rPr lang="en-US" dirty="0" smtClean="0"/>
              <a:t> =</a:t>
            </a:r>
            <a:r>
              <a:rPr lang="en-US" dirty="0" err="1" smtClean="0"/>
              <a:t>randbetween</a:t>
            </a:r>
            <a:r>
              <a:rPr lang="en-US" dirty="0" smtClean="0"/>
              <a:t>(0,1) 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0 – решка, 1 - орёл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Растянуть её направо сто раз</a:t>
            </a:r>
          </a:p>
          <a:p>
            <a:pPr marL="514350" indent="-514350">
              <a:buAutoNum type="arabicPeriod"/>
            </a:pPr>
            <a:r>
              <a:rPr lang="ru-RU" dirty="0" smtClean="0"/>
              <a:t>В ячейке  </a:t>
            </a:r>
            <a:r>
              <a:rPr lang="en-US" dirty="0" smtClean="0"/>
              <a:t>A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поместим сумму по строке от </a:t>
            </a:r>
            <a:r>
              <a:rPr lang="en-US" dirty="0" smtClean="0"/>
              <a:t>B2 </a:t>
            </a:r>
            <a:r>
              <a:rPr lang="ru-RU" dirty="0" smtClean="0"/>
              <a:t>до конца данных. Это и будет число орлов.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Распространим строку 2 вниз 1000 раз. Вот и </a:t>
            </a:r>
            <a:r>
              <a:rPr lang="ru-RU" dirty="0" err="1" smtClean="0"/>
              <a:t>получем</a:t>
            </a:r>
            <a:r>
              <a:rPr lang="ru-RU" dirty="0" smtClean="0"/>
              <a:t> 1000 серий по сто бросаний монеты.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Аналогично можно провести эксперименты со случайным распределением генов по цепочкам. Число серий можно сократить до 100 или 200 чтобы поместилось, т.к. генов может быть несколько тысяч. И гены расположить по строкам я одну серию – в столбце</a:t>
            </a: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36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Вероятность можно рассчитать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620688"/>
            <a:ext cx="4572000" cy="59766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Пять орлов при 20-ти бросаниях: случайность или монета кривая?</a:t>
            </a:r>
          </a:p>
          <a:p>
            <a:r>
              <a:rPr lang="ru-RU" dirty="0" smtClean="0"/>
              <a:t>Число </a:t>
            </a:r>
            <a:r>
              <a:rPr lang="en-US" dirty="0" smtClean="0"/>
              <a:t>“</a:t>
            </a:r>
            <a:r>
              <a:rPr lang="ru-RU" dirty="0" smtClean="0"/>
              <a:t>успехов</a:t>
            </a:r>
            <a:r>
              <a:rPr lang="en-US" dirty="0" smtClean="0"/>
              <a:t>” </a:t>
            </a:r>
            <a:r>
              <a:rPr lang="ru-RU" dirty="0" smtClean="0"/>
              <a:t>при многих бросаниях имеет распределение Бернулли, оно же – биномиальное</a:t>
            </a:r>
          </a:p>
          <a:p>
            <a:r>
              <a:rPr lang="ru-RU" dirty="0" smtClean="0"/>
              <a:t>Найдем вероятность </a:t>
            </a:r>
            <a:r>
              <a:rPr lang="en-US" b="1" dirty="0" smtClean="0"/>
              <a:t>P</a:t>
            </a:r>
            <a:r>
              <a:rPr lang="en-US" dirty="0" smtClean="0"/>
              <a:t> </a:t>
            </a:r>
            <a:r>
              <a:rPr lang="ru-RU" dirty="0" smtClean="0"/>
              <a:t>того, что при двадцати </a:t>
            </a:r>
            <a:r>
              <a:rPr lang="ru-RU" i="1" dirty="0" smtClean="0"/>
              <a:t>независимых</a:t>
            </a:r>
            <a:r>
              <a:rPr lang="ru-RU" dirty="0" smtClean="0"/>
              <a:t> бросаниях с вероятностью успеха </a:t>
            </a:r>
            <a:r>
              <a:rPr lang="en-US" dirty="0" smtClean="0"/>
              <a:t>0.5</a:t>
            </a:r>
            <a:r>
              <a:rPr lang="ru-RU" dirty="0" smtClean="0"/>
              <a:t> выпадет 5 или менее успехов</a:t>
            </a:r>
          </a:p>
          <a:p>
            <a:r>
              <a:rPr lang="ru-RU" dirty="0" smtClean="0"/>
              <a:t>В </a:t>
            </a:r>
            <a:r>
              <a:rPr lang="en-US" dirty="0" smtClean="0"/>
              <a:t>Excel: </a:t>
            </a:r>
            <a:r>
              <a:rPr lang="en-US" dirty="0" err="1" smtClean="0"/>
              <a:t>fx</a:t>
            </a:r>
            <a:r>
              <a:rPr lang="en-US" dirty="0" smtClean="0"/>
              <a:t> =&gt; </a:t>
            </a:r>
            <a:r>
              <a:rPr lang="ru-RU" dirty="0" smtClean="0"/>
              <a:t>статистические =</a:t>
            </a:r>
            <a:r>
              <a:rPr lang="en-US" dirty="0" smtClean="0"/>
              <a:t>&gt; </a:t>
            </a:r>
            <a:r>
              <a:rPr lang="ru-RU" dirty="0" err="1" smtClean="0"/>
              <a:t>биномраспр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0" y="620688"/>
            <a:ext cx="4572000" cy="604867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ru-RU" dirty="0" smtClean="0"/>
              <a:t>число успехов = 5</a:t>
            </a:r>
          </a:p>
          <a:p>
            <a:pPr lvl="1"/>
            <a:r>
              <a:rPr lang="ru-RU" dirty="0" smtClean="0"/>
              <a:t>число испытаний = 20</a:t>
            </a:r>
          </a:p>
          <a:p>
            <a:pPr lvl="1"/>
            <a:r>
              <a:rPr lang="ru-RU" dirty="0" smtClean="0"/>
              <a:t>вероятность успеха = 0.5</a:t>
            </a:r>
            <a:r>
              <a:rPr lang="en-US" dirty="0" smtClean="0"/>
              <a:t> </a:t>
            </a:r>
            <a:endParaRPr lang="ru-RU" dirty="0" smtClean="0"/>
          </a:p>
          <a:p>
            <a:pPr lvl="1"/>
            <a:r>
              <a:rPr lang="ru-RU" dirty="0" smtClean="0"/>
              <a:t>интегральная = ИСТИНА (т.к. </a:t>
            </a:r>
            <a:r>
              <a:rPr lang="en-US" dirty="0" smtClean="0"/>
              <a:t>&lt;= 5 </a:t>
            </a:r>
            <a:r>
              <a:rPr lang="ru-RU" dirty="0" smtClean="0"/>
              <a:t>успехов)</a:t>
            </a:r>
            <a:br>
              <a:rPr lang="ru-RU" dirty="0" smtClean="0"/>
            </a:br>
            <a:r>
              <a:rPr lang="ru-RU" dirty="0" smtClean="0"/>
              <a:t>Ответ:  </a:t>
            </a:r>
            <a:r>
              <a:rPr lang="en-US" b="1" dirty="0" smtClean="0"/>
              <a:t>P = 0.02</a:t>
            </a:r>
          </a:p>
          <a:p>
            <a:r>
              <a:rPr lang="ru-RU" dirty="0" smtClean="0"/>
              <a:t>Интерпретация:  вероятность получить такой исход 20-ти бросаний </a:t>
            </a:r>
            <a:r>
              <a:rPr lang="ru-RU" u="sng" dirty="0" smtClean="0"/>
              <a:t>при правильной монете</a:t>
            </a:r>
            <a:r>
              <a:rPr lang="ru-RU" dirty="0" smtClean="0"/>
              <a:t> равна 0.02. Очевидно,</a:t>
            </a:r>
            <a:br>
              <a:rPr lang="ru-RU" dirty="0" smtClean="0"/>
            </a:br>
            <a:r>
              <a:rPr lang="ru-RU" dirty="0" smtClean="0"/>
              <a:t>еще такая же вероятность получить 15 или более решек</a:t>
            </a:r>
          </a:p>
          <a:p>
            <a:r>
              <a:rPr lang="ru-RU" dirty="0" smtClean="0"/>
              <a:t>1000 генов на прямой цепи ДНК из 2200и генов всего: </a:t>
            </a:r>
          </a:p>
          <a:p>
            <a:pPr lvl="1"/>
            <a:r>
              <a:rPr lang="ru-RU" dirty="0" smtClean="0"/>
              <a:t>случайность или </a:t>
            </a:r>
          </a:p>
          <a:p>
            <a:pPr lvl="1"/>
            <a:r>
              <a:rPr lang="ru-RU" dirty="0" smtClean="0"/>
              <a:t>имеет биологический смысл?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DDB35-BFB6-41EE-99D5-383F7D4C0651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3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991"/>
            <a:ext cx="7886700" cy="510773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Еще про </a:t>
            </a:r>
            <a:r>
              <a:rPr lang="ru-RU" sz="3200" dirty="0" err="1" smtClean="0"/>
              <a:t>протеом</a:t>
            </a:r>
            <a:r>
              <a:rPr lang="ru-RU" sz="3200" dirty="0" smtClean="0"/>
              <a:t>, гены и </a:t>
            </a:r>
            <a:r>
              <a:rPr lang="en-US" sz="3200" dirty="0" smtClean="0"/>
              <a:t>ORF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10711"/>
            <a:ext cx="9144000" cy="6447289"/>
          </a:xfrm>
        </p:spPr>
        <p:txBody>
          <a:bodyPr>
            <a:noAutofit/>
          </a:bodyPr>
          <a:lstStyle/>
          <a:p>
            <a:r>
              <a:rPr lang="ru-RU" sz="2200" dirty="0"/>
              <a:t> 11. (</a:t>
            </a:r>
            <a:r>
              <a:rPr lang="ru-RU" sz="2200" dirty="0" err="1"/>
              <a:t>ААл</a:t>
            </a:r>
            <a:r>
              <a:rPr lang="ru-RU" sz="2200" dirty="0"/>
              <a:t>) Построить гистограмму длин </a:t>
            </a:r>
            <a:r>
              <a:rPr lang="ru-RU" sz="2200" dirty="0" smtClean="0"/>
              <a:t>белков</a:t>
            </a:r>
          </a:p>
          <a:p>
            <a:r>
              <a:rPr lang="ru-RU" sz="2200" dirty="0"/>
              <a:t>12.(Александр </a:t>
            </a:r>
            <a:r>
              <a:rPr lang="ru-RU" sz="2200" dirty="0" smtClean="0"/>
              <a:t>Неверов</a:t>
            </a:r>
            <a:r>
              <a:rPr lang="ru-RU" sz="2200" dirty="0"/>
              <a:t>) Найдите открытые рамки считывания (</a:t>
            </a:r>
            <a:r>
              <a:rPr lang="ru-RU" sz="2200" dirty="0" err="1"/>
              <a:t>open</a:t>
            </a:r>
            <a:r>
              <a:rPr lang="ru-RU" sz="2200" dirty="0"/>
              <a:t> </a:t>
            </a:r>
            <a:r>
              <a:rPr lang="ru-RU" sz="2200" dirty="0" err="1"/>
              <a:t>reading</a:t>
            </a:r>
            <a:r>
              <a:rPr lang="ru-RU" sz="2200" dirty="0"/>
              <a:t> </a:t>
            </a:r>
            <a:r>
              <a:rPr lang="ru-RU" sz="2200" dirty="0" err="1"/>
              <a:t>frame</a:t>
            </a:r>
            <a:r>
              <a:rPr lang="ru-RU" sz="2200" dirty="0"/>
              <a:t> ORF) в вашем геноме </a:t>
            </a:r>
            <a:endParaRPr lang="ru-RU" sz="2200" dirty="0" smtClean="0"/>
          </a:p>
          <a:p>
            <a:pPr lvl="1"/>
            <a:r>
              <a:rPr lang="ru-RU" sz="2200" dirty="0"/>
              <a:t>a. </a:t>
            </a:r>
            <a:r>
              <a:rPr lang="ru-RU" sz="2000" dirty="0"/>
              <a:t>На странице ЭТ составьте список координат всех открытых рамок считывания в геноме от START до </a:t>
            </a:r>
            <a:r>
              <a:rPr lang="ru-RU" sz="2000" dirty="0" smtClean="0"/>
              <a:t>STOP</a:t>
            </a:r>
          </a:p>
          <a:p>
            <a:pPr lvl="1"/>
            <a:r>
              <a:rPr lang="ru-RU" sz="2000" dirty="0"/>
              <a:t>b. Сравнить координаты </a:t>
            </a:r>
            <a:r>
              <a:rPr lang="ru-RU" sz="2000" dirty="0" err="1"/>
              <a:t>orf</a:t>
            </a:r>
            <a:r>
              <a:rPr lang="ru-RU" sz="2000" dirty="0"/>
              <a:t> с координатами генов белков. Как минимум привести примеры совпадений и несовпадений</a:t>
            </a:r>
            <a:r>
              <a:rPr lang="ru-RU" sz="2000" dirty="0" smtClean="0"/>
              <a:t>.  </a:t>
            </a:r>
            <a:r>
              <a:rPr lang="ru-RU" sz="1800" dirty="0" smtClean="0">
                <a:solidFill>
                  <a:srgbClr val="FF0000"/>
                </a:solidFill>
              </a:rPr>
              <a:t>Технически</a:t>
            </a:r>
            <a:r>
              <a:rPr lang="ru-RU" sz="1800" dirty="0">
                <a:solidFill>
                  <a:srgbClr val="FF0000"/>
                </a:solidFill>
              </a:rPr>
              <a:t>, не </a:t>
            </a:r>
            <a:r>
              <a:rPr lang="ru-RU" sz="1800" dirty="0" smtClean="0">
                <a:solidFill>
                  <a:srgbClr val="FF0000"/>
                </a:solidFill>
              </a:rPr>
              <a:t>простое</a:t>
            </a:r>
            <a:r>
              <a:rPr lang="en-US" sz="1800" dirty="0" smtClean="0">
                <a:solidFill>
                  <a:srgbClr val="FF0000"/>
                </a:solidFill>
              </a:rPr>
              <a:t>, </a:t>
            </a:r>
            <a:r>
              <a:rPr lang="ru-RU" sz="1800" dirty="0" smtClean="0">
                <a:solidFill>
                  <a:srgbClr val="FF0000"/>
                </a:solidFill>
              </a:rPr>
              <a:t>но выполнимое задание</a:t>
            </a:r>
          </a:p>
          <a:p>
            <a:r>
              <a:rPr lang="ru-RU" sz="2200" dirty="0"/>
              <a:t>13. (Артём Васильев) Какую часть генома занимают последовательности, кодирующие белки (CDS)? </a:t>
            </a:r>
            <a:r>
              <a:rPr lang="ru-RU" sz="1800" dirty="0" smtClean="0">
                <a:solidFill>
                  <a:srgbClr val="FF0000"/>
                </a:solidFill>
              </a:rPr>
              <a:t>Предостережение а вдруг гены пересекаются?</a:t>
            </a:r>
          </a:p>
          <a:p>
            <a:r>
              <a:rPr lang="ru-RU" sz="2200" dirty="0"/>
              <a:t>14.(</a:t>
            </a:r>
            <a:r>
              <a:rPr lang="ru-RU" sz="2200" dirty="0" err="1"/>
              <a:t>ААл</a:t>
            </a:r>
            <a:r>
              <a:rPr lang="ru-RU" sz="2200" dirty="0"/>
              <a:t>) Вычислите число гипотетических (</a:t>
            </a:r>
            <a:r>
              <a:rPr lang="ru-RU" sz="2200" dirty="0" err="1"/>
              <a:t>hypothetical</a:t>
            </a:r>
            <a:r>
              <a:rPr lang="ru-RU" sz="2200" dirty="0"/>
              <a:t> или ... сами попробуйте выбрать) белков в геноме и процент от всех белков </a:t>
            </a:r>
          </a:p>
          <a:p>
            <a:r>
              <a:rPr lang="ru-RU" sz="2200" dirty="0" smtClean="0"/>
              <a:t>15</a:t>
            </a:r>
            <a:r>
              <a:rPr lang="ru-RU" sz="2200" dirty="0"/>
              <a:t>.(</a:t>
            </a:r>
            <a:r>
              <a:rPr lang="ru-RU" sz="2200" dirty="0" err="1"/>
              <a:t>ААл</a:t>
            </a:r>
            <a:r>
              <a:rPr lang="ru-RU" sz="2200" dirty="0"/>
              <a:t>) Составьте таблицу названий и координат (включая ориентацию</a:t>
            </a:r>
            <a:r>
              <a:rPr lang="ru-RU" sz="2200" dirty="0" smtClean="0"/>
              <a:t>) </a:t>
            </a:r>
            <a:r>
              <a:rPr lang="ru-RU" sz="2200" dirty="0" err="1" smtClean="0"/>
              <a:t>рибосомальных</a:t>
            </a:r>
            <a:r>
              <a:rPr lang="ru-RU" sz="2200" dirty="0" smtClean="0"/>
              <a:t> </a:t>
            </a:r>
            <a:r>
              <a:rPr lang="ru-RU" sz="2200" dirty="0"/>
              <a:t>(</a:t>
            </a:r>
            <a:r>
              <a:rPr lang="ru-RU" sz="2200" dirty="0" err="1"/>
              <a:t>ribosomal</a:t>
            </a:r>
            <a:r>
              <a:rPr lang="ru-RU" sz="2200" dirty="0"/>
              <a:t>) белков и </a:t>
            </a:r>
            <a:r>
              <a:rPr lang="ru-RU" sz="2200" dirty="0" err="1"/>
              <a:t>рибосомальных</a:t>
            </a:r>
            <a:r>
              <a:rPr lang="ru-RU" sz="2200" dirty="0"/>
              <a:t> РНК, закодированных в </a:t>
            </a:r>
            <a:r>
              <a:rPr lang="ru-RU" sz="2200" dirty="0" smtClean="0"/>
              <a:t>геноме</a:t>
            </a:r>
            <a:r>
              <a:rPr lang="ru-RU" sz="1800" dirty="0" smtClean="0"/>
              <a:t>. </a:t>
            </a:r>
            <a:r>
              <a:rPr lang="ru-RU" sz="1800" dirty="0" smtClean="0">
                <a:solidFill>
                  <a:srgbClr val="FF0000"/>
                </a:solidFill>
              </a:rPr>
              <a:t>Хорошо бы сделать общий </a:t>
            </a:r>
            <a:r>
              <a:rPr lang="en-US" sz="1800" dirty="0" smtClean="0">
                <a:solidFill>
                  <a:srgbClr val="FF0000"/>
                </a:solidFill>
              </a:rPr>
              <a:t>google doc </a:t>
            </a:r>
            <a:r>
              <a:rPr lang="ru-RU" sz="1800" dirty="0" smtClean="0">
                <a:solidFill>
                  <a:srgbClr val="FF0000"/>
                </a:solidFill>
              </a:rPr>
              <a:t> для них</a:t>
            </a:r>
            <a:r>
              <a:rPr lang="ru-RU" sz="1800" dirty="0" smtClean="0"/>
              <a:t>. Был бы частичный ответ </a:t>
            </a:r>
            <a:r>
              <a:rPr lang="ru-RU" sz="1800" dirty="0"/>
              <a:t>на вопрос </a:t>
            </a:r>
            <a:r>
              <a:rPr lang="ru-RU" sz="1800" dirty="0" smtClean="0"/>
              <a:t>Софии </a:t>
            </a:r>
            <a:r>
              <a:rPr lang="ru-RU" sz="1800" dirty="0" err="1" smtClean="0"/>
              <a:t>Наварновой</a:t>
            </a:r>
            <a:r>
              <a:rPr lang="ru-RU" sz="2200" dirty="0" smtClean="0"/>
              <a:t>.</a:t>
            </a:r>
          </a:p>
          <a:p>
            <a:r>
              <a:rPr lang="ru-RU" sz="2200" dirty="0"/>
              <a:t>16. (Анна) Какие нуклеотиды стоят в третей позиции кодонов? (</a:t>
            </a:r>
            <a:r>
              <a:rPr lang="ru-RU" sz="2200" dirty="0" err="1"/>
              <a:t>ААл</a:t>
            </a:r>
            <a:r>
              <a:rPr lang="ru-RU" sz="2200" dirty="0"/>
              <a:t>) Составить таблицу частот использования кодонов кодирующих одну и ту же аминокислоту</a:t>
            </a:r>
          </a:p>
        </p:txBody>
      </p:sp>
    </p:spTree>
    <p:extLst>
      <p:ext uri="{BB962C8B-B14F-4D97-AF65-F5344CB8AC3E}">
        <p14:creationId xmlns:p14="http://schemas.microsoft.com/office/powerpoint/2010/main" val="17037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4636" y="0"/>
            <a:ext cx="8585735" cy="1325563"/>
          </a:xfrm>
        </p:spPr>
        <p:txBody>
          <a:bodyPr>
            <a:normAutofit/>
          </a:bodyPr>
          <a:lstStyle/>
          <a:p>
            <a:r>
              <a:rPr lang="ru-RU" sz="3200" dirty="0"/>
              <a:t>Темы, пока не сформулированные достаточно конкретно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636" y="1180732"/>
            <a:ext cx="7886700" cy="55569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17. </a:t>
            </a:r>
            <a:r>
              <a:rPr lang="ru-RU" dirty="0"/>
              <a:t>Изучите "</a:t>
            </a:r>
            <a:r>
              <a:rPr lang="ru-RU" dirty="0" err="1"/>
              <a:t>квазиопероны</a:t>
            </a:r>
            <a:r>
              <a:rPr lang="ru-RU" dirty="0"/>
              <a:t>" в геноме вашей бактерии или археи. Статистика числа генов в </a:t>
            </a:r>
            <a:r>
              <a:rPr lang="ru-RU" dirty="0" err="1"/>
              <a:t>квазиоперонах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Оперон – последовательность нескольких генов белков, транскрибирующихся в одну </a:t>
            </a:r>
            <a:r>
              <a:rPr lang="ru-RU" dirty="0" err="1" smtClean="0"/>
              <a:t>мРНК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Очевидно, гены в опероне идут подряд на одной цепочке </a:t>
            </a:r>
            <a:r>
              <a:rPr lang="ru-RU" dirty="0"/>
              <a:t> ДНК</a:t>
            </a:r>
            <a:r>
              <a:rPr lang="ru-RU" dirty="0" smtClean="0"/>
              <a:t>. Расстояние между генами в опероне небольшое</a:t>
            </a:r>
            <a:br>
              <a:rPr lang="ru-RU" dirty="0" smtClean="0"/>
            </a:br>
            <a:r>
              <a:rPr lang="ru-RU" dirty="0" smtClean="0"/>
              <a:t>часто гены в одном опероне связаны по функциям </a:t>
            </a:r>
          </a:p>
          <a:p>
            <a:pPr lvl="1"/>
            <a:r>
              <a:rPr lang="ru-RU" dirty="0" err="1" smtClean="0"/>
              <a:t>Квазиоперон</a:t>
            </a:r>
            <a:r>
              <a:rPr lang="ru-RU" dirty="0" smtClean="0"/>
              <a:t> – максимальная последовательность генов идущих подряд на одной цепочке ДНК с небольшим расстоянием между генами. Например, </a:t>
            </a:r>
            <a:r>
              <a:rPr lang="ru-RU" dirty="0" err="1" smtClean="0"/>
              <a:t>межгенное</a:t>
            </a:r>
            <a:r>
              <a:rPr lang="ru-RU" dirty="0" smtClean="0"/>
              <a:t> расстояние </a:t>
            </a:r>
            <a:r>
              <a:rPr lang="en-US" dirty="0" smtClean="0"/>
              <a:t>&lt;</a:t>
            </a:r>
            <a:r>
              <a:rPr lang="ru-RU" dirty="0" smtClean="0"/>
              <a:t>100 </a:t>
            </a:r>
            <a:r>
              <a:rPr lang="ru-RU" dirty="0" err="1" smtClean="0"/>
              <a:t>п.н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Квазиопероны</a:t>
            </a:r>
            <a:r>
              <a:rPr lang="ru-RU" dirty="0" smtClean="0"/>
              <a:t> определяют для предсказания оперонов,</a:t>
            </a:r>
            <a:br>
              <a:rPr lang="ru-RU" dirty="0" smtClean="0"/>
            </a:br>
            <a:r>
              <a:rPr lang="ru-RU" dirty="0" smtClean="0"/>
              <a:t>так как каждый оперон всегда содержится в </a:t>
            </a:r>
            <a:r>
              <a:rPr lang="ru-RU" dirty="0" err="1" smtClean="0"/>
              <a:t>квазиопероне</a:t>
            </a:r>
            <a:endParaRPr lang="ru-RU" dirty="0" smtClean="0"/>
          </a:p>
          <a:p>
            <a:r>
              <a:rPr lang="ru-RU" dirty="0" smtClean="0"/>
              <a:t> 18. </a:t>
            </a:r>
            <a:r>
              <a:rPr lang="ru-RU" dirty="0"/>
              <a:t>Почему бы не сравнить числа генов белков в шести  рамках считывания? Вдруг что-нибудь неожиданное обнаружится.</a:t>
            </a:r>
          </a:p>
          <a:p>
            <a:r>
              <a:rPr lang="ru-RU" dirty="0"/>
              <a:t> </a:t>
            </a:r>
            <a:r>
              <a:rPr lang="ru-RU" dirty="0" smtClean="0"/>
              <a:t>19. </a:t>
            </a:r>
            <a:r>
              <a:rPr lang="ru-RU" dirty="0"/>
              <a:t>Гистограмма длин </a:t>
            </a:r>
            <a:r>
              <a:rPr lang="ru-RU" dirty="0" err="1"/>
              <a:t>межгенных</a:t>
            </a:r>
            <a:r>
              <a:rPr lang="ru-RU" dirty="0"/>
              <a:t> промежутков.</a:t>
            </a:r>
          </a:p>
          <a:p>
            <a:r>
              <a:rPr lang="ru-RU" dirty="0"/>
              <a:t> </a:t>
            </a:r>
            <a:r>
              <a:rPr lang="ru-RU" dirty="0" smtClean="0"/>
              <a:t>20. </a:t>
            </a:r>
            <a:r>
              <a:rPr lang="ru-RU" dirty="0"/>
              <a:t>Статистика  белков по  категориям достоверности их существования. (</a:t>
            </a:r>
            <a:r>
              <a:rPr lang="ru-RU" dirty="0" err="1"/>
              <a:t>Uniprot</a:t>
            </a:r>
            <a:r>
              <a:rPr lang="ru-RU" dirty="0" smtClean="0"/>
              <a:t>) Подсказку напишу.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9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презентации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0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origin of repli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36" y="2360268"/>
            <a:ext cx="6429375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02924" y="55063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https://ib.bioninja.com.au/higher-level/topic-7-nucleic-acids/71-dna-structure-and-replic/origins-of-replication.html</a:t>
            </a:r>
          </a:p>
        </p:txBody>
      </p:sp>
    </p:spTree>
    <p:extLst>
      <p:ext uri="{BB962C8B-B14F-4D97-AF65-F5344CB8AC3E}">
        <p14:creationId xmlns:p14="http://schemas.microsoft.com/office/powerpoint/2010/main" val="10761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1660" y="0"/>
            <a:ext cx="7886700" cy="1325563"/>
          </a:xfrm>
        </p:spPr>
        <p:txBody>
          <a:bodyPr/>
          <a:lstStyle/>
          <a:p>
            <a:r>
              <a:rPr lang="ru-RU" dirty="0" smtClean="0"/>
              <a:t>Здесь обсудим задание пр.13</a:t>
            </a: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90181" y="1325563"/>
            <a:ext cx="7888179" cy="3068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Цель задания – исследовать небольшое число тем, подготовить результаты по ним для включения в мини-обзор. </a:t>
            </a:r>
          </a:p>
          <a:p>
            <a:endParaRPr lang="ru-RU" dirty="0"/>
          </a:p>
          <a:p>
            <a:r>
              <a:rPr lang="ru-RU" dirty="0" smtClean="0"/>
              <a:t>Набор тем такой, чтобы было достаточно для получения зачёта за мини-обзор</a:t>
            </a:r>
          </a:p>
          <a:p>
            <a:endParaRPr lang="ru-RU" dirty="0"/>
          </a:p>
          <a:p>
            <a:r>
              <a:rPr lang="ru-RU" dirty="0" smtClean="0"/>
              <a:t>Результаты – в ЭТ таблице с сопроводительными материалами. Формулы должны оставаться для проверки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90181" y="4394447"/>
            <a:ext cx="7888179" cy="1654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Смотрим задание, выполняемое в день занятия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902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9545" y="0"/>
            <a:ext cx="8424909" cy="1325563"/>
          </a:xfrm>
        </p:spPr>
        <p:txBody>
          <a:bodyPr/>
          <a:lstStyle/>
          <a:p>
            <a:r>
              <a:rPr lang="ru-RU" dirty="0" smtClean="0"/>
              <a:t>Минимум для зачёта мини-обзора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59545" y="1186433"/>
            <a:ext cx="8424909" cy="41579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Две обязательных темы:</a:t>
            </a:r>
          </a:p>
          <a:p>
            <a:pPr lvl="1"/>
            <a:r>
              <a:rPr lang="ru-RU" dirty="0" smtClean="0"/>
              <a:t>Размеры геномных ДНК</a:t>
            </a:r>
          </a:p>
          <a:p>
            <a:pPr lvl="1"/>
            <a:r>
              <a:rPr lang="ru-RU" dirty="0" smtClean="0"/>
              <a:t>Таблица генов по типам с указанием числа таких генов. Типы генов: белок – РНК; для белков – ген или </a:t>
            </a:r>
            <a:r>
              <a:rPr lang="ru-RU" dirty="0" err="1" smtClean="0"/>
              <a:t>псевдоген</a:t>
            </a:r>
            <a:r>
              <a:rPr lang="ru-RU" dirty="0" smtClean="0"/>
              <a:t>; для РНК – все типы, которые встречаются, </a:t>
            </a:r>
            <a:r>
              <a:rPr lang="en-US" dirty="0" err="1" smtClean="0"/>
              <a:t>tRna</a:t>
            </a:r>
            <a:r>
              <a:rPr lang="en-US" dirty="0" smtClean="0"/>
              <a:t>, </a:t>
            </a:r>
            <a:r>
              <a:rPr lang="en-US" dirty="0" err="1" smtClean="0"/>
              <a:t>rRNA</a:t>
            </a:r>
            <a:r>
              <a:rPr lang="en-US" dirty="0" smtClean="0"/>
              <a:t> </a:t>
            </a:r>
            <a:r>
              <a:rPr lang="ru-RU" dirty="0" smtClean="0"/>
              <a:t>и т.п.</a:t>
            </a:r>
          </a:p>
          <a:p>
            <a:r>
              <a:rPr lang="en-US" dirty="0" smtClean="0"/>
              <a:t>&gt;= </a:t>
            </a:r>
            <a:r>
              <a:rPr lang="ru-RU" dirty="0" smtClean="0"/>
              <a:t>одной темы с результатами в виде гистограммы (как рисунок)</a:t>
            </a:r>
          </a:p>
          <a:p>
            <a:r>
              <a:rPr lang="en-US" dirty="0" smtClean="0"/>
              <a:t>&gt;</a:t>
            </a:r>
            <a:r>
              <a:rPr lang="ru-RU" dirty="0" smtClean="0"/>
              <a:t>= одной темы с </a:t>
            </a:r>
            <a:r>
              <a:rPr lang="ru-RU" dirty="0"/>
              <a:t>результатами в </a:t>
            </a:r>
            <a:r>
              <a:rPr lang="ru-RU" dirty="0" smtClean="0"/>
              <a:t>виде</a:t>
            </a:r>
            <a:r>
              <a:rPr lang="en-US" dirty="0" smtClean="0"/>
              <a:t> </a:t>
            </a:r>
            <a:r>
              <a:rPr lang="ru-RU" dirty="0" smtClean="0"/>
              <a:t>таблицы</a:t>
            </a:r>
          </a:p>
          <a:p>
            <a:r>
              <a:rPr lang="en-US" dirty="0"/>
              <a:t>&gt;</a:t>
            </a:r>
            <a:r>
              <a:rPr lang="ru-RU" dirty="0"/>
              <a:t>= </a:t>
            </a:r>
            <a:r>
              <a:rPr lang="ru-RU" dirty="0" smtClean="0"/>
              <a:t>одной темы по исследованию генома</a:t>
            </a:r>
          </a:p>
          <a:p>
            <a:r>
              <a:rPr lang="en-US" dirty="0"/>
              <a:t>&gt;</a:t>
            </a:r>
            <a:r>
              <a:rPr lang="ru-RU" dirty="0"/>
              <a:t>= одной темы </a:t>
            </a:r>
            <a:r>
              <a:rPr lang="ru-RU" dirty="0" smtClean="0"/>
              <a:t>по исследованию </a:t>
            </a:r>
            <a:r>
              <a:rPr lang="ru-RU" dirty="0" err="1" smtClean="0"/>
              <a:t>протеома</a:t>
            </a:r>
            <a:endParaRPr lang="ru-RU" dirty="0" smtClean="0"/>
          </a:p>
          <a:p>
            <a:r>
              <a:rPr lang="ru-RU" dirty="0" smtClean="0"/>
              <a:t>Сопроводительные материалы в виде ЭТ с анализом данных, включаемых в текст мини-обзора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9545" y="5415379"/>
            <a:ext cx="7888179" cy="1166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ИТОГО – не менее … 4х тем!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0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Предупреждение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Главная цель студента в первом семестре – получить все зачеты и сдать экзамены  с оценкой </a:t>
            </a:r>
            <a:r>
              <a:rPr lang="en-US" dirty="0" smtClean="0"/>
              <a:t>&gt;</a:t>
            </a:r>
            <a:r>
              <a:rPr lang="ru-RU" dirty="0" smtClean="0"/>
              <a:t>2</a:t>
            </a:r>
            <a:endParaRPr lang="en-US" dirty="0" smtClean="0"/>
          </a:p>
          <a:p>
            <a:r>
              <a:rPr lang="ru-RU" dirty="0" smtClean="0"/>
              <a:t>Сначала выполните необходимое число простых исследований</a:t>
            </a:r>
          </a:p>
          <a:p>
            <a:r>
              <a:rPr lang="ru-RU" dirty="0" smtClean="0"/>
              <a:t>Потом беритесь за сложные и интересные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4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«Лингвистика» генома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можно узнать анализируя только текст -последовательность генома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2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5429"/>
            <a:ext cx="7886700" cy="1325563"/>
          </a:xfrm>
        </p:spPr>
        <p:txBody>
          <a:bodyPr>
            <a:normAutofit/>
          </a:bodyPr>
          <a:lstStyle/>
          <a:p>
            <a:r>
              <a:rPr lang="ru-RU" sz="3200" b="1" dirty="0"/>
              <a:t>3. Нуклеотидный состав ДНК генома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363986"/>
            <a:ext cx="7886700" cy="370516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(Борис) Проверить какие буквы встречаются в последовательности геномной ДНК и сколько раз. Верно ли, что только A, T, G, C?</a:t>
            </a:r>
          </a:p>
          <a:p>
            <a:r>
              <a:rPr lang="ru-RU" dirty="0"/>
              <a:t>(</a:t>
            </a:r>
            <a:r>
              <a:rPr lang="ru-RU" dirty="0" err="1"/>
              <a:t>ААл</a:t>
            </a:r>
            <a:r>
              <a:rPr lang="ru-RU" dirty="0"/>
              <a:t>) Верно ли, что число букв A примерно равно числу букв T, а число букв G приблизительно равно числу букв C в последовательности одной цепочки геномной ДНК? (Второе правило </a:t>
            </a:r>
            <a:r>
              <a:rPr lang="ru-RU" dirty="0" err="1"/>
              <a:t>Чаргаффа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Упражнение</a:t>
            </a:r>
            <a:r>
              <a:rPr lang="en-US" dirty="0" smtClean="0"/>
              <a:t>: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14905" y="5257352"/>
            <a:ext cx="80004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/>
              <a:t>wordcount</a:t>
            </a:r>
            <a:r>
              <a:rPr lang="ru-RU" sz="2400" dirty="0"/>
              <a:t> -</a:t>
            </a:r>
            <a:r>
              <a:rPr lang="ru-RU" sz="2400" dirty="0" err="1"/>
              <a:t>wordsize</a:t>
            </a:r>
            <a:r>
              <a:rPr lang="ru-RU" sz="2400" dirty="0"/>
              <a:t> 1 </a:t>
            </a:r>
            <a:r>
              <a:rPr lang="ru-RU" sz="2400" dirty="0" smtClean="0"/>
              <a:t> </a:t>
            </a:r>
            <a:r>
              <a:rPr lang="en-US" sz="2400" dirty="0" err="1" smtClean="0"/>
              <a:t>XXXXXXX_genome.fasta</a:t>
            </a:r>
            <a:r>
              <a:rPr lang="en-US" sz="2400" dirty="0" smtClean="0"/>
              <a:t> </a:t>
            </a:r>
            <a:r>
              <a:rPr lang="en-US" sz="2400" dirty="0" err="1" smtClean="0"/>
              <a:t>stdout</a:t>
            </a:r>
            <a:endParaRPr lang="en-US" sz="2400" dirty="0" smtClean="0"/>
          </a:p>
          <a:p>
            <a:endParaRPr lang="en-US" sz="2400" dirty="0"/>
          </a:p>
          <a:p>
            <a:r>
              <a:rPr lang="ru-RU" sz="2400" dirty="0" err="1"/>
              <a:t>wordcount</a:t>
            </a:r>
            <a:r>
              <a:rPr lang="ru-RU" sz="2400" dirty="0"/>
              <a:t> </a:t>
            </a:r>
            <a:r>
              <a:rPr lang="ru-RU" sz="2400" dirty="0" smtClean="0"/>
              <a:t>–</a:t>
            </a:r>
            <a:r>
              <a:rPr lang="en-US" sz="2400" dirty="0" smtClean="0"/>
              <a:t>help -verbose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584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629" y="426128"/>
            <a:ext cx="7886700" cy="1305017"/>
          </a:xfrm>
        </p:spPr>
        <p:txBody>
          <a:bodyPr>
            <a:noAutofit/>
          </a:bodyPr>
          <a:lstStyle/>
          <a:p>
            <a:r>
              <a:rPr lang="ru-RU" sz="3200" b="1" dirty="0"/>
              <a:t>4. (Екатерина </a:t>
            </a:r>
            <a:r>
              <a:rPr lang="ru-RU" sz="3200" b="1" dirty="0" err="1"/>
              <a:t>Тычкова</a:t>
            </a:r>
            <a:r>
              <a:rPr lang="ru-RU" sz="3200" b="1" dirty="0"/>
              <a:t>) вычислить частоты комплементарных пар A-T и G-C в геномной ДНК.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629" y="2068497"/>
            <a:ext cx="7886700" cy="301093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GC – </a:t>
            </a:r>
            <a:r>
              <a:rPr lang="ru-RU" dirty="0" smtClean="0"/>
              <a:t>состав генома (%). Почему и зачем?</a:t>
            </a:r>
          </a:p>
          <a:p>
            <a:r>
              <a:rPr lang="ru-RU" dirty="0" smtClean="0"/>
              <a:t>Потому, что характеристика генома. Примерно постоянен вдоль генома. Большие участки с отличием </a:t>
            </a:r>
            <a:r>
              <a:rPr lang="en-US" dirty="0" smtClean="0"/>
              <a:t>GC-</a:t>
            </a:r>
            <a:r>
              <a:rPr lang="ru-RU" dirty="0" smtClean="0"/>
              <a:t>состава от среднего требуют поиска причины.</a:t>
            </a:r>
          </a:p>
          <a:p>
            <a:r>
              <a:rPr lang="ru-RU" dirty="0" smtClean="0"/>
              <a:t>Для бактерий – подозрение на горизонтальный перенос ДНК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3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9919"/>
            <a:ext cx="7886700" cy="5581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Исследования генома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794" y="1124289"/>
            <a:ext cx="7886700" cy="516100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5. (Максим Смирнов) Выполнить анализ k-</a:t>
            </a:r>
            <a:r>
              <a:rPr lang="ru-RU" dirty="0" err="1"/>
              <a:t>меров</a:t>
            </a:r>
            <a:r>
              <a:rPr lang="ru-RU" dirty="0"/>
              <a:t> в </a:t>
            </a:r>
            <a:r>
              <a:rPr lang="ru-RU" dirty="0" smtClean="0"/>
              <a:t>геноме</a:t>
            </a:r>
          </a:p>
          <a:p>
            <a:pPr lvl="1"/>
            <a:r>
              <a:rPr lang="ru-RU" dirty="0" smtClean="0"/>
              <a:t>Разобрать для 2-меров (</a:t>
            </a:r>
            <a:r>
              <a:rPr lang="ru-RU" dirty="0" err="1" smtClean="0"/>
              <a:t>динуклеотидов</a:t>
            </a:r>
            <a:r>
              <a:rPr lang="ru-RU" dirty="0" smtClean="0"/>
              <a:t>). </a:t>
            </a:r>
            <a:r>
              <a:rPr lang="en-US" dirty="0" smtClean="0"/>
              <a:t>TA </a:t>
            </a:r>
            <a:r>
              <a:rPr lang="ru-RU" dirty="0" smtClean="0"/>
              <a:t>и </a:t>
            </a:r>
            <a:r>
              <a:rPr lang="en-US" dirty="0" err="1" smtClean="0"/>
              <a:t>CpG</a:t>
            </a:r>
            <a:endParaRPr lang="ru-RU" dirty="0" smtClean="0"/>
          </a:p>
          <a:p>
            <a:r>
              <a:rPr lang="ru-RU" dirty="0"/>
              <a:t>6. (Ума, Дарья </a:t>
            </a:r>
            <a:r>
              <a:rPr lang="ru-RU" dirty="0" err="1"/>
              <a:t>Латорцева</a:t>
            </a:r>
            <a:r>
              <a:rPr lang="ru-RU" dirty="0"/>
              <a:t>) Найдите и опишите повторяющиеся последовательности в геноме, появление которых нельзя объяснить </a:t>
            </a:r>
            <a:r>
              <a:rPr lang="ru-RU" dirty="0" smtClean="0"/>
              <a:t>случайностью.</a:t>
            </a:r>
            <a:br>
              <a:rPr lang="ru-RU" dirty="0" smtClean="0"/>
            </a:br>
            <a:r>
              <a:rPr lang="ru-RU" dirty="0" smtClean="0"/>
              <a:t>Источники повторов: </a:t>
            </a:r>
            <a:r>
              <a:rPr lang="ru-RU" dirty="0" err="1"/>
              <a:t>паралоги</a:t>
            </a:r>
            <a:r>
              <a:rPr lang="ru-RU" dirty="0"/>
              <a:t>, мобильные </a:t>
            </a:r>
            <a:r>
              <a:rPr lang="ru-RU" dirty="0" smtClean="0"/>
              <a:t>элементы, шпильки </a:t>
            </a:r>
            <a:r>
              <a:rPr lang="ru-RU" dirty="0"/>
              <a:t>(инвертированные повторы), узнаваемые </a:t>
            </a:r>
            <a:r>
              <a:rPr lang="ru-RU" dirty="0" smtClean="0"/>
              <a:t>последовательности  </a:t>
            </a:r>
            <a:r>
              <a:rPr lang="ru-RU" dirty="0" smtClean="0">
                <a:solidFill>
                  <a:srgbClr val="FF0000"/>
                </a:solidFill>
              </a:rPr>
              <a:t>Трудное</a:t>
            </a:r>
            <a:endParaRPr lang="ru-RU" dirty="0">
              <a:solidFill>
                <a:srgbClr val="FF0000"/>
              </a:solidFill>
            </a:endParaRPr>
          </a:p>
          <a:p>
            <a:r>
              <a:rPr lang="ru-RU" dirty="0"/>
              <a:t>7. (</a:t>
            </a:r>
            <a:r>
              <a:rPr lang="ru-RU" dirty="0" err="1"/>
              <a:t>ААл</a:t>
            </a:r>
            <a:r>
              <a:rPr lang="ru-RU" dirty="0"/>
              <a:t>) Повторы - пока не подобрал </a:t>
            </a:r>
            <a:r>
              <a:rPr lang="ru-RU" dirty="0" smtClean="0"/>
              <a:t>какие</a:t>
            </a:r>
            <a:r>
              <a:rPr lang="en-US" dirty="0" smtClean="0"/>
              <a:t>/ </a:t>
            </a:r>
            <a:r>
              <a:rPr lang="ru-RU" dirty="0" smtClean="0"/>
              <a:t>Инвертированные</a:t>
            </a:r>
          </a:p>
          <a:p>
            <a:r>
              <a:rPr lang="ru-RU" dirty="0"/>
              <a:t>8. (Анастасия) Как определяется начало кольцевой ДНК в файле с последовательностью генома?(</a:t>
            </a:r>
            <a:r>
              <a:rPr lang="ru-RU" dirty="0" err="1"/>
              <a:t>ААл</a:t>
            </a:r>
            <a:r>
              <a:rPr lang="ru-RU" dirty="0"/>
              <a:t>) Найдите место начала репликации - </a:t>
            </a:r>
            <a:r>
              <a:rPr lang="ru-RU" dirty="0" err="1"/>
              <a:t>origin</a:t>
            </a:r>
            <a:r>
              <a:rPr lang="ru-RU" dirty="0"/>
              <a:t> - в хромосоме вашего генома и место </a:t>
            </a:r>
            <a:r>
              <a:rPr lang="ru-RU" dirty="0" err="1"/>
              <a:t>терминации</a:t>
            </a:r>
            <a:r>
              <a:rPr lang="ru-RU" dirty="0"/>
              <a:t> </a:t>
            </a:r>
            <a:r>
              <a:rPr lang="ru-RU" dirty="0" smtClean="0"/>
              <a:t>репликации  </a:t>
            </a:r>
            <a:r>
              <a:rPr lang="ru-RU" dirty="0" smtClean="0">
                <a:solidFill>
                  <a:srgbClr val="FF0000"/>
                </a:solidFill>
              </a:rPr>
              <a:t>Простое и интересное. Но надо кое-что узнать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9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1040</TotalTime>
  <Words>1373</Words>
  <Application>Microsoft Office PowerPoint</Application>
  <PresentationFormat>Экран (4:3)</PresentationFormat>
  <Paragraphs>132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Roboto</vt:lpstr>
      <vt:lpstr>Тема Office</vt:lpstr>
      <vt:lpstr>Темы исследований  для включения в  мини-обзор</vt:lpstr>
      <vt:lpstr>Здесь обсудим вопросы по заданиям пр.12.all  Консультация  Deadline и штраф за опоздание</vt:lpstr>
      <vt:lpstr>Здесь обсудим задание пр.13</vt:lpstr>
      <vt:lpstr>Минимум для зачёта мини-обзора</vt:lpstr>
      <vt:lpstr>Предупреждение</vt:lpstr>
      <vt:lpstr>«Лингвистика» генома</vt:lpstr>
      <vt:lpstr>3. Нуклеотидный состав ДНК генома</vt:lpstr>
      <vt:lpstr>4. (Екатерина Тычкова) вычислить частоты комплементарных пар A-T и G-C в геномной ДНК.</vt:lpstr>
      <vt:lpstr>Исследования генома</vt:lpstr>
      <vt:lpstr>Репликация ДНК у бактерий</vt:lpstr>
      <vt:lpstr>Схема репликации и бактерий</vt:lpstr>
      <vt:lpstr>Два способа достройки комплементарной ДНК</vt:lpstr>
      <vt:lpstr>Лидирующая и отстающая цепочки</vt:lpstr>
      <vt:lpstr>Терминация репликации</vt:lpstr>
      <vt:lpstr>Неоднородность G и С в одной цепочке ДНК. Эмпирический факт:</vt:lpstr>
      <vt:lpstr>Выдача сервера GC-skew</vt:lpstr>
      <vt:lpstr> 9. Анализ G-квадруплетов в геноме бактерии </vt:lpstr>
      <vt:lpstr>Анализ протеома и генов</vt:lpstr>
      <vt:lpstr>10. (Михаил Никонов, Артем Васильев) Является ли распределение генов белков по цепям ДНК (прямой + и обратной -) случайным?</vt:lpstr>
      <vt:lpstr>Экспериментальный метод решения</vt:lpstr>
      <vt:lpstr>Не волнуйтесь – бросать монету не обязательно</vt:lpstr>
      <vt:lpstr>Вероятность можно рассчитать</vt:lpstr>
      <vt:lpstr>Еще про протеом, гены и ORF</vt:lpstr>
      <vt:lpstr>Темы, пока не сформулированные достаточно конкретно</vt:lpstr>
      <vt:lpstr>Конец презентации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aba</dc:creator>
  <cp:lastModifiedBy>aba</cp:lastModifiedBy>
  <cp:revision>64</cp:revision>
  <dcterms:created xsi:type="dcterms:W3CDTF">2019-12-12T12:38:27Z</dcterms:created>
  <dcterms:modified xsi:type="dcterms:W3CDTF">2020-11-27T10:03:24Z</dcterms:modified>
</cp:coreProperties>
</file>